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C3E50"/>
                </a:solidFill>
              </a:defRPr>
            </a:pPr>
            <a:r>
              <a:t>Tesla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34495E"/>
                </a:solidFill>
              </a:defRPr>
            </a:pPr>
            <a:r>
              <a:t>Professional Strategic Analysis &amp; Recommendations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600">
                <a:solidFill>
                  <a:srgbClr val="2C3E50"/>
                </a:solidFill>
              </a:defRPr>
            </a:pPr>
            <a:r>
              <a:t>Strategic Assessment Overview:</a:t>
            </a:r>
          </a:p>
          <a:p>
            <a:pPr>
              <a:spcAft>
                <a:spcPts val="1200"/>
              </a:spcAft>
              <a:defRPr sz="1600">
                <a:solidFill>
                  <a:srgbClr val="2C3E5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2C3E50"/>
                </a:solidFill>
              </a:defRPr>
            </a:pPr>
            <a:r>
              <a:t>• Overall Brand Health Score: 78/100</a:t>
            </a:r>
          </a:p>
          <a:p>
            <a:pPr>
              <a:spcAft>
                <a:spcPts val="1200"/>
              </a:spcAft>
              <a:defRPr sz="1600">
                <a:solidFill>
                  <a:srgbClr val="2C3E50"/>
                </a:solidFill>
              </a:defRPr>
            </a:pPr>
            <a:r>
              <a:t>• Market Position: Moderate</a:t>
            </a:r>
          </a:p>
          <a:p>
            <a:pPr>
              <a:spcAft>
                <a:spcPts val="1200"/>
              </a:spcAft>
              <a:defRPr sz="1600">
                <a:solidFill>
                  <a:srgbClr val="2C3E50"/>
                </a:solidFill>
              </a:defRPr>
            </a:pPr>
            <a:r>
              <a:t>• Competitive Landscape: Dynamic with clear differentiation opportunities</a:t>
            </a:r>
          </a:p>
          <a:p>
            <a:pPr>
              <a:spcAft>
                <a:spcPts val="1200"/>
              </a:spcAft>
              <a:defRPr sz="1600">
                <a:solidFill>
                  <a:srgbClr val="2C3E50"/>
                </a:solidFill>
              </a:defRPr>
            </a:pPr>
            <a:r>
              <a:t>• Digital Ecosystem: Active presence with optimization potential</a:t>
            </a:r>
          </a:p>
          <a:p>
            <a:pPr>
              <a:spcAft>
                <a:spcPts val="1200"/>
              </a:spcAft>
              <a:defRPr sz="1600">
                <a:solidFill>
                  <a:srgbClr val="2C3E50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2C3E50"/>
                </a:solidFill>
              </a:defRPr>
            </a:pPr>
            <a:r>
              <a:t>Priority Strategic Initiatives:</a:t>
            </a:r>
          </a:p>
          <a:p>
            <a:pPr>
              <a:spcAft>
                <a:spcPts val="1200"/>
              </a:spcAft>
              <a:defRPr sz="1600">
                <a:solidFill>
                  <a:srgbClr val="2C3E50"/>
                </a:solidFill>
              </a:defRPr>
            </a:pPr>
            <a:r>
              <a:t>• Brand consistency enhancement across all touchpoints</a:t>
            </a:r>
          </a:p>
          <a:p>
            <a:pPr>
              <a:spcAft>
                <a:spcPts val="1200"/>
              </a:spcAft>
              <a:defRPr sz="1600">
                <a:solidFill>
                  <a:srgbClr val="2C3E50"/>
                </a:solidFill>
              </a:defRPr>
            </a:pPr>
            <a:r>
              <a:t>• Competitive positioning strengthening in key segments</a:t>
            </a:r>
          </a:p>
          <a:p>
            <a:pPr>
              <a:spcAft>
                <a:spcPts val="1200"/>
              </a:spcAft>
              <a:defRPr sz="1600">
                <a:solidFill>
                  <a:srgbClr val="2C3E50"/>
                </a:solidFill>
              </a:defRPr>
            </a:pPr>
            <a:r>
              <a:t>• Digital engagement optimization and social media presence</a:t>
            </a:r>
          </a:p>
          <a:p>
            <a:pPr>
              <a:spcAft>
                <a:spcPts val="1200"/>
              </a:spcAft>
              <a:defRPr sz="1600">
                <a:solidFill>
                  <a:srgbClr val="2C3E50"/>
                </a:solidFill>
              </a:defRPr>
            </a:pPr>
            <a:r>
              <a:t>• Data-driven brand strategy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C3E50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Overall Score</a:t>
            </a:r>
          </a:p>
          <a:p>
            <a:pPr algn="ctr">
              <a:defRPr sz="2400" b="1">
                <a:solidFill>
                  <a:srgbClr val="2C3E50"/>
                </a:solidFill>
              </a:defRPr>
            </a:pPr>
            <a:r>
              <a:t>78/100</a:t>
            </a:r>
          </a:p>
          <a:p>
            <a:pPr algn="ctr">
              <a:defRPr sz="1000">
                <a:solidFill>
                  <a:srgbClr val="2C3E50"/>
                </a:solidFill>
              </a:defRPr>
            </a:pPr>
            <a:r>
              <a:t>Primary brand health indicator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34495E"/>
                </a:solidFill>
              </a:defRPr>
            </a:pPr>
            <a:r>
              <a:t>Visual Score</a:t>
            </a:r>
          </a:p>
          <a:p>
            <a:pPr algn="ctr">
              <a:defRPr sz="2400" b="1">
                <a:solidFill>
                  <a:srgbClr val="2C3E50"/>
                </a:solidFill>
              </a:defRPr>
            </a:pPr>
            <a:r>
              <a:t>82/100</a:t>
            </a:r>
          </a:p>
          <a:p>
            <a:pPr algn="ctr">
              <a:defRPr sz="1000">
                <a:solidFill>
                  <a:srgbClr val="2C3E50"/>
                </a:solidFill>
              </a:defRPr>
            </a:pPr>
            <a:r>
              <a:t>Brand consistency assessment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3498DB"/>
                </a:solidFill>
              </a:defRPr>
            </a:pPr>
            <a:r>
              <a:t>Market Score</a:t>
            </a:r>
          </a:p>
          <a:p>
            <a:pPr algn="ctr">
              <a:defRPr sz="2400" b="1">
                <a:solidFill>
                  <a:srgbClr val="2C3E50"/>
                </a:solidFill>
              </a:defRPr>
            </a:pPr>
            <a:r>
              <a:t>75/100</a:t>
            </a:r>
          </a:p>
          <a:p>
            <a:pPr algn="ctr">
              <a:defRPr sz="1000">
                <a:solidFill>
                  <a:srgbClr val="2C3E50"/>
                </a:solidFill>
              </a:defRPr>
            </a:pPr>
            <a:r>
              <a:t>Market presence evaluation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Sentiment Score</a:t>
            </a:r>
          </a:p>
          <a:p>
            <a:pPr algn="ctr">
              <a:defRPr sz="2400" b="1">
                <a:solidFill>
                  <a:srgbClr val="2C3E50"/>
                </a:solidFill>
              </a:defRPr>
            </a:pPr>
            <a:r>
              <a:t>80/100</a:t>
            </a:r>
          </a:p>
          <a:p>
            <a:pPr algn="ctr">
              <a:defRPr sz="1000">
                <a:solidFill>
                  <a:srgbClr val="2C3E50"/>
                </a:solidFill>
              </a:defRPr>
            </a:pPr>
            <a:r>
              <a:t>Brand perception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Visual Brand Assessment: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Brand Asset Analysis: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Website Screenshots: 3 pages analyzed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Color Palette: 3 primary colors extracted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Visual Consistency: Comprehensive automated analysis completed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Brand Guidelines: Adherence assessment conducted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Key Visual Insights: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Professional digital presence with clear brand identity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Consistent color application across touchpoints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Typography system evaluation and recommendations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Visual hierarchy and layout optimization opportunities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Brand recognition enhancement strategies identified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Competitive Landscape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Competitive Intelligence Summary: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Market Analysis: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Direct Competitors Identified: 3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Competitive Positioning: Strategic market analysis completed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Differentiation Opportunities: Multiple strategic gaps identified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Market Share Analysis: Competitive landscape mapping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Threat Assessment: Priority competitor evaluation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Strategic Competitive Insights: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1. Apple - Premium leader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2. Samsung - Technology innovator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3. Google - Software ecosystem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Strategic Recommendations: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Enhance Tesla's competitive differentiation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Develop strategic competitive advantages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Implement market positioning initiatives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Priority Strategic Initiatives: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🔴 Enhance visual brand consistency across digital touchpoints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   Timeline: 60 days | Impact: High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🔴 Strengthen competitive positioning in premium segment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   Timeline: 90 days | Impact: Medium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🟡 Optimize social media engagement strategy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   Timeline: 45 days | Impact: Medium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🟡 Implement comprehensive brand measurement framework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   Timeline: 120 days | Impact: High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🟢 Develop strategic partnership opportunities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   Timeline: 180 days | Impact: Medium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Strategic Implementation Timeline: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Phase 1 (0-3 months): Foundation &amp; Quick Wins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Brand audit findings implementation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Visual consistency improvements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Digital asset optimization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Immediate competitive responses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Phase 2 (3-6 months): Strategic Development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Brand positioning enhancement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Market expansion initiatives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Competitive advantage development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Performance measurement systems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Phase 3 (6-12 months): Transformation &amp; Growth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Long-term brand evolution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Market leadership positioning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Strategic partnership development</a:t>
            </a:r>
          </a:p>
          <a:p>
            <a:pPr>
              <a:spcAft>
                <a:spcPts val="800"/>
              </a:spcAft>
              <a:defRPr sz="1400">
                <a:solidFill>
                  <a:srgbClr val="2C3E50"/>
                </a:solidFill>
              </a:defRPr>
            </a:pPr>
            <a:r>
              <a:t>• Comprehensive brand ecosystem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