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71" r:id="rId18"/>
    <p:sldId id="273" r:id="rId19"/>
    <p:sldId id="274" r:id="rId20"/>
    <p:sldId id="275" r:id="rId21"/>
    <p:sldId id="276" r:id="rId22"/>
    <p:sldId id="277" r:id="rId23"/>
    <p:sldId id="281" r:id="rId24"/>
    <p:sldId id="288" r:id="rId25"/>
    <p:sldId id="289" r:id="rId26"/>
    <p:sldId id="290" r:id="rId27"/>
    <p:sldId id="291" r:id="rId28"/>
    <p:sldId id="278" r:id="rId29"/>
    <p:sldId id="283" r:id="rId30"/>
    <p:sldId id="285" r:id="rId31"/>
    <p:sldId id="279" r:id="rId32"/>
    <p:sldId id="286" r:id="rId33"/>
    <p:sldId id="287" r:id="rId34"/>
    <p:sldId id="293" r:id="rId35"/>
    <p:sldId id="294" r:id="rId36"/>
    <p:sldId id="295" r:id="rId37"/>
    <p:sldId id="280" r:id="rId3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2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7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42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254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478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6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647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169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25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57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57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AB72-1686-434D-8FB3-48D6E9E7CBCA}" type="datetimeFigureOut">
              <a:rPr lang="pl-PL" smtClean="0"/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EAE7-4C59-4BC9-82DE-799DF0F8B3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40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10" Type="http://schemas.openxmlformats.org/officeDocument/2006/relationships/image" Target="../media/image39.jpg"/><Relationship Id="rId4" Type="http://schemas.openxmlformats.org/officeDocument/2006/relationships/image" Target="../media/image33.jpg"/><Relationship Id="rId9" Type="http://schemas.openxmlformats.org/officeDocument/2006/relationships/image" Target="../media/image38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10" Type="http://schemas.openxmlformats.org/officeDocument/2006/relationships/image" Target="../media/image25.png"/><Relationship Id="rId4" Type="http://schemas.openxmlformats.org/officeDocument/2006/relationships/image" Target="../media/image42.jpg"/><Relationship Id="rId9" Type="http://schemas.openxmlformats.org/officeDocument/2006/relationships/image" Target="../media/image47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421098"/>
            <a:ext cx="9144000" cy="1508884"/>
          </a:xfrm>
        </p:spPr>
        <p:txBody>
          <a:bodyPr>
            <a:normAutofit/>
          </a:bodyPr>
          <a:lstStyle/>
          <a:p>
            <a:r>
              <a:rPr lang="pl-PL" sz="4000" b="1" i="1" dirty="0"/>
              <a:t>Zastosowanie sieci neuronowych do przewidywania popularności filmików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3999" y="2211248"/>
            <a:ext cx="9144000" cy="1655762"/>
          </a:xfrm>
        </p:spPr>
        <p:txBody>
          <a:bodyPr/>
          <a:lstStyle/>
          <a:p>
            <a:r>
              <a:rPr lang="pl-PL" b="1" i="1" dirty="0"/>
              <a:t>Tomasz Bocheński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75" y="3251164"/>
            <a:ext cx="7492447" cy="298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Uczenie sztucznej sieci neuronowej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Aby sieć neuronowa funkcjonowała prawidłowo należy dobrać dla niej </a:t>
            </a:r>
            <a:r>
              <a:rPr lang="pl-PL" sz="2000" b="1" dirty="0"/>
              <a:t>odpowiednie wartości wag</a:t>
            </a:r>
            <a:r>
              <a:rPr lang="pl-PL" sz="2000" dirty="0"/>
              <a:t>.</a:t>
            </a:r>
          </a:p>
          <a:p>
            <a:r>
              <a:rPr lang="pl-PL" sz="2000" b="1" dirty="0"/>
              <a:t>Funkcja kosztu </a:t>
            </a:r>
            <a:r>
              <a:rPr lang="pl-PL" sz="2000" dirty="0"/>
              <a:t>– funkcja określająca jakość dobranych wag, wyznacza ona </a:t>
            </a:r>
            <a:r>
              <a:rPr lang="pl-PL" sz="2000" b="1" dirty="0"/>
              <a:t>błąd między wyjściem sieci a tym, co na tym wyjściu powinno się znaleźć</a:t>
            </a:r>
            <a:r>
              <a:rPr lang="pl-PL" sz="2000" dirty="0"/>
              <a:t>.</a:t>
            </a:r>
          </a:p>
          <a:p>
            <a:r>
              <a:rPr lang="pl-PL" sz="2000" dirty="0"/>
              <a:t>Problem nauki sieci sprowadza się do problemu </a:t>
            </a:r>
            <a:r>
              <a:rPr lang="pl-PL" sz="2000" b="1" dirty="0"/>
              <a:t>znalezienia minimum funkcji kosztu</a:t>
            </a:r>
            <a:r>
              <a:rPr lang="pl-PL" sz="2000" dirty="0"/>
              <a:t>.</a:t>
            </a:r>
          </a:p>
          <a:p>
            <a:r>
              <a:rPr lang="pl-PL" sz="2000" dirty="0"/>
              <a:t>Najpopularniejszym obecnie sposobem nauki sieci neuronowych jest </a:t>
            </a:r>
            <a:r>
              <a:rPr lang="pl-PL" sz="2000" b="1" dirty="0"/>
              <a:t>metoda gradientu prostego</a:t>
            </a:r>
            <a:r>
              <a:rPr lang="pl-PL" sz="2000" dirty="0"/>
              <a:t>. Polega ona na wyznaczeniu gradientu funkcji kosztu i odpowiednim uaktualnieniu wartości wag na podstawie wyznaczonego gradientu.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082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07" y="438730"/>
            <a:ext cx="8237958" cy="5863163"/>
          </a:xfrm>
        </p:spPr>
      </p:pic>
      <p:sp>
        <p:nvSpPr>
          <p:cNvPr id="8" name="pole tekstowe 7"/>
          <p:cNvSpPr txBox="1"/>
          <p:nvPr/>
        </p:nvSpPr>
        <p:spPr>
          <a:xfrm>
            <a:off x="2107095" y="6301893"/>
            <a:ext cx="80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/>
              <a:t>Tom Murphy – </a:t>
            </a:r>
            <a:r>
              <a:rPr lang="pl-PL" b="1" i="1" dirty="0" err="1"/>
              <a:t>MarI</a:t>
            </a:r>
            <a:r>
              <a:rPr lang="pl-PL" b="1" i="1" dirty="0"/>
              <a:t>/O</a:t>
            </a:r>
            <a:r>
              <a:rPr lang="pl-PL" i="1" dirty="0"/>
              <a:t> </a:t>
            </a:r>
            <a:r>
              <a:rPr lang="pl-PL" dirty="0"/>
              <a:t>[Źródło: Internet]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595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Sztuczne sieci neuronowe – inspiracje biologiczne</a:t>
            </a:r>
          </a:p>
          <a:p>
            <a:r>
              <a:rPr lang="pl-PL" dirty="0"/>
              <a:t>Wprowadzenie do sztucznych sieci neuronowych</a:t>
            </a:r>
          </a:p>
          <a:p>
            <a:r>
              <a:rPr lang="pl-PL" b="1" i="1" dirty="0">
                <a:solidFill>
                  <a:srgbClr val="0070C0"/>
                </a:solidFill>
              </a:rPr>
              <a:t>Działanie i architektura konwolucyjnych sieci neuronowych</a:t>
            </a:r>
          </a:p>
          <a:p>
            <a:r>
              <a:rPr lang="pl-PL" dirty="0"/>
              <a:t>Zastosowanie konwolucyjnych sieci neuronowych w kontekście przewidywania popularności filmików</a:t>
            </a:r>
          </a:p>
          <a:p>
            <a:r>
              <a:rPr lang="pl-PL" dirty="0"/>
              <a:t>Działanie i architektura rekurencyjnych sieci neuronowych</a:t>
            </a:r>
          </a:p>
          <a:p>
            <a:r>
              <a:rPr lang="pl-PL" dirty="0"/>
              <a:t>Architektura LRCN – konwolucyjne sieci rekurencyjne z pamięcią długotrwałą</a:t>
            </a:r>
          </a:p>
          <a:p>
            <a:r>
              <a:rPr lang="pl-PL" dirty="0"/>
              <a:t>Zastosowanie architektury LRCN w kontekście przewidywania popularności filmików</a:t>
            </a:r>
          </a:p>
          <a:p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04133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Konwolucyjne sieci neuronowe</a:t>
            </a:r>
          </a:p>
        </p:txBody>
      </p:sp>
      <p:sp>
        <p:nvSpPr>
          <p:cNvPr id="9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02131"/>
            <a:ext cx="10253353" cy="4351338"/>
          </a:xfrm>
        </p:spPr>
        <p:txBody>
          <a:bodyPr>
            <a:normAutofit/>
          </a:bodyPr>
          <a:lstStyle/>
          <a:p>
            <a:r>
              <a:rPr lang="pl-PL" sz="2000" dirty="0"/>
              <a:t>W przypadku zwykłych sieci neuronowych nie istnieją ograniczenia nałożone na dane wejściowe.</a:t>
            </a:r>
          </a:p>
          <a:p>
            <a:r>
              <a:rPr lang="pl-PL" sz="2000" dirty="0"/>
              <a:t>W przypadku konwolucyjnych sieci neuronowych istnieje jawne założenie: na wejście sieci podawany jest obraz, natomiast wyjściem jest wektor określający stopień przynależności danego obrazu do poszczególnych klas.</a:t>
            </a:r>
          </a:p>
          <a:p>
            <a:endParaRPr lang="pl-PL" sz="2000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073" y="3296326"/>
            <a:ext cx="2657143" cy="2657143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296353" y="5953469"/>
            <a:ext cx="464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Przykładowe dane wejściowe</a:t>
            </a:r>
            <a:r>
              <a:rPr lang="pl-PL" i="1" dirty="0"/>
              <a:t> </a:t>
            </a:r>
            <a:r>
              <a:rPr lang="pl-PL" dirty="0"/>
              <a:t>[Źródło: Internet]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525287" y="5953469"/>
            <a:ext cx="349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Przykładowy wektor wyjściowy</a:t>
            </a:r>
            <a:endParaRPr lang="pl-PL" i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86" y="3541638"/>
            <a:ext cx="3986903" cy="21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Sieci konwolucyjne a zwykłe – różnice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2200" dirty="0"/>
              <a:t>Konwolucyjne sieci neuronowe składają się z </a:t>
            </a:r>
            <a:r>
              <a:rPr lang="pl-PL" sz="2200" b="1" dirty="0"/>
              <a:t>większej ilości warstw</a:t>
            </a:r>
            <a:r>
              <a:rPr lang="pl-PL" sz="2200" dirty="0"/>
              <a:t> niż zwykłe sieci (zwykłe sieci składają się najczęściej z 3 - 4 warstw, przy czym konwolucyjne sieci mają tych warstw od 10 do 20).</a:t>
            </a:r>
          </a:p>
          <a:p>
            <a:r>
              <a:rPr lang="pl-PL" sz="2200" dirty="0"/>
              <a:t>W konwolucyjnych sieciach neuronowych dane wejściowe są </a:t>
            </a:r>
            <a:r>
              <a:rPr lang="pl-PL" sz="2200" b="1" dirty="0"/>
              <a:t>trójwymiarowymi wolumenami </a:t>
            </a:r>
            <a:r>
              <a:rPr lang="pl-PL" sz="2200" dirty="0"/>
              <a:t>(mają długość, wysokość oraz głębokość). Również neurony w poszczególnych warstwach tworzą </a:t>
            </a:r>
            <a:r>
              <a:rPr lang="pl-PL" sz="2200" b="1" dirty="0"/>
              <a:t>wolumeny</a:t>
            </a:r>
            <a:r>
              <a:rPr lang="pl-PL" sz="2200" dirty="0"/>
              <a:t>.</a:t>
            </a:r>
          </a:p>
          <a:p>
            <a:r>
              <a:rPr lang="pl-PL" sz="2200" dirty="0"/>
              <a:t>Zwykłe sieci neuronowe składają się z warstw tego samego typu (warstw w pełni połączonych). Konwolucyjne sieci neuronowe składają się z </a:t>
            </a:r>
            <a:r>
              <a:rPr lang="pl-PL" sz="2200" b="1" dirty="0"/>
              <a:t>różnych typów warstw</a:t>
            </a:r>
            <a:r>
              <a:rPr lang="pl-PL" sz="2200" dirty="0"/>
              <a:t>:</a:t>
            </a:r>
          </a:p>
          <a:p>
            <a:pPr lvl="1"/>
            <a:r>
              <a:rPr lang="pl-PL" sz="2200" b="1" dirty="0"/>
              <a:t>warstwy wejściowej </a:t>
            </a:r>
            <a:r>
              <a:rPr lang="pl-PL" sz="2200" dirty="0"/>
              <a:t>(INPUT) zawierającej surowy, jeszcze nie przetworzony obraz (czyli wolumen o wymiarach: długość obrazka, wysokość obrazka, 3)</a:t>
            </a:r>
          </a:p>
          <a:p>
            <a:pPr lvl="1"/>
            <a:r>
              <a:rPr lang="pl-PL" sz="2200" b="1" dirty="0"/>
              <a:t>Warstw konwolucyjnych </a:t>
            </a:r>
            <a:r>
              <a:rPr lang="pl-PL" sz="2200" dirty="0"/>
              <a:t>(CONV)</a:t>
            </a:r>
          </a:p>
          <a:p>
            <a:pPr lvl="1"/>
            <a:r>
              <a:rPr lang="pl-PL" sz="2200" b="1" dirty="0"/>
              <a:t>Warstw rektyfikowanej jednostki liniowej </a:t>
            </a:r>
            <a:r>
              <a:rPr lang="pl-PL" sz="2200" dirty="0"/>
              <a:t>(RELU), które dla każdego elementu wejściowego x wyznaczają wartość funkcji max(0,x)</a:t>
            </a:r>
          </a:p>
          <a:p>
            <a:pPr lvl="1"/>
            <a:r>
              <a:rPr lang="pl-PL" sz="2200" b="1" dirty="0"/>
              <a:t>Warstw próbkujących </a:t>
            </a:r>
            <a:r>
              <a:rPr lang="pl-PL" sz="2200" dirty="0"/>
              <a:t>(POOL), które przeprowadzają operację próbkowania długości oraz wysokości obrazu (głębokość pozostaje bez zmian)</a:t>
            </a:r>
          </a:p>
          <a:p>
            <a:pPr lvl="1"/>
            <a:r>
              <a:rPr lang="pl-PL" sz="2200" b="1" dirty="0"/>
              <a:t>Warstw w pełni połączonych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93511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Warstwa konwolucyjna – lokalność połączeń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4790704" cy="4351338"/>
          </a:xfrm>
        </p:spPr>
        <p:txBody>
          <a:bodyPr>
            <a:normAutofit/>
          </a:bodyPr>
          <a:lstStyle/>
          <a:p>
            <a:r>
              <a:rPr lang="pl-PL" sz="2000" dirty="0"/>
              <a:t>W przypadku kiedy danymi wejściowymi są obrazy, łączenie wszystkich neuronów z danego wolumenu ze wszystkimi wyjściami wolumenu poprzedniego jest niepraktyczne.</a:t>
            </a:r>
          </a:p>
          <a:p>
            <a:r>
              <a:rPr lang="pl-PL" sz="2000" dirty="0"/>
              <a:t>Połączenia neuronów są </a:t>
            </a:r>
            <a:r>
              <a:rPr lang="pl-PL" sz="2000" b="1" dirty="0"/>
              <a:t>lokalne w przestrzeni</a:t>
            </a:r>
            <a:r>
              <a:rPr lang="pl-PL" sz="2000" dirty="0"/>
              <a:t> (długość i wysokość), natomiast </a:t>
            </a:r>
            <a:r>
              <a:rPr lang="pl-PL" sz="2000" b="1" dirty="0"/>
              <a:t>pełne jeśli chodzi głębokość wolumenu</a:t>
            </a:r>
            <a:r>
              <a:rPr lang="pl-PL" sz="2000" dirty="0"/>
              <a:t>.</a:t>
            </a:r>
          </a:p>
          <a:p>
            <a:r>
              <a:rPr lang="pl-PL" sz="2000" dirty="0"/>
              <a:t>Hiperparametry związane z lokalnością połączeń:</a:t>
            </a:r>
          </a:p>
          <a:p>
            <a:pPr lvl="1"/>
            <a:r>
              <a:rPr lang="pl-PL" sz="2000" b="1" dirty="0"/>
              <a:t>Wielkość filtru </a:t>
            </a:r>
            <a:r>
              <a:rPr lang="pl-PL" sz="2000" dirty="0"/>
              <a:t>(F) określa wymiary przestrzeni z jaką połączony jest pojedynczy neuron</a:t>
            </a:r>
          </a:p>
          <a:p>
            <a:pPr lvl="1"/>
            <a:endParaRPr lang="pl-PL" sz="2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53" y="1983443"/>
            <a:ext cx="4419600" cy="310515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771695" y="5088593"/>
            <a:ext cx="420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/>
              <a:t>Schemat warstwy konwolucyjnej o F = 6</a:t>
            </a:r>
            <a:r>
              <a:rPr lang="pl-PL" i="1" dirty="0"/>
              <a:t> </a:t>
            </a:r>
            <a:r>
              <a:rPr lang="pl-PL" dirty="0"/>
              <a:t>[Źródło: Internet]</a:t>
            </a:r>
          </a:p>
        </p:txBody>
      </p:sp>
    </p:spTree>
    <p:extLst>
      <p:ext uri="{BB962C8B-B14F-4D97-AF65-F5344CB8AC3E}">
        <p14:creationId xmlns:p14="http://schemas.microsoft.com/office/powerpoint/2010/main" val="403395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Warstwa konwolucyjna – lokalność połączeń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4695701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pl-PL" sz="2000" b="1" dirty="0"/>
              <a:t>Wielkość kroku</a:t>
            </a:r>
            <a:r>
              <a:rPr lang="pl-PL" sz="2000" dirty="0"/>
              <a:t> (S) określa odległość między lokalnymi obszarami obserwowanymi przez kolejne neurony</a:t>
            </a:r>
          </a:p>
          <a:p>
            <a:pPr lvl="1"/>
            <a:r>
              <a:rPr lang="pl-PL" sz="2000" b="1" dirty="0"/>
              <a:t>Wyrównanie</a:t>
            </a:r>
            <a:r>
              <a:rPr lang="pl-PL" sz="2000" dirty="0"/>
              <a:t> (P) określa o ile należy zwiększyć przestrzeń wolumenu wejściowego (długość i wysokość), wstawiając w nowo powstałe miejsca wartości 0.</a:t>
            </a:r>
          </a:p>
          <a:p>
            <a:pPr marL="0" indent="0">
              <a:buNone/>
            </a:pPr>
            <a:r>
              <a:rPr lang="pl-PL" sz="2000" dirty="0"/>
              <a:t>Wolumen o wymiarach: F, F, g (gdzie g to głębokość wolumenu podawanego na wejście warstwy konwolucyjnej), trzymający wartości wag odpowiadające poszczególnym połączeniom między neuronem a jego lokalnym obszarem nazywany jest </a:t>
            </a:r>
            <a:r>
              <a:rPr lang="pl-PL" sz="2000" b="1" dirty="0"/>
              <a:t>filtrem</a:t>
            </a:r>
            <a:r>
              <a:rPr lang="pl-PL" sz="2000" dirty="0"/>
              <a:t>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5" y="1648443"/>
            <a:ext cx="3614862" cy="194888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432867" y="3597325"/>
            <a:ext cx="438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/>
              <a:t>Połączenia między neuronami dla S = 2</a:t>
            </a:r>
            <a:r>
              <a:rPr lang="pl-PL" i="1" dirty="0"/>
              <a:t> </a:t>
            </a:r>
            <a:r>
              <a:rPr lang="pl-PL" dirty="0"/>
              <a:t>[Źródło: Internet]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20" y="4358863"/>
            <a:ext cx="1722288" cy="1722288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5636821" y="6080026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Wolumen wejściowy o wymiarach 2 x 2 po zastosowaniu P = 1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68561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Warstwa konwolucyjna – współdzielenie parametrów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199" y="1902859"/>
            <a:ext cx="10691191" cy="4351338"/>
          </a:xfrm>
        </p:spPr>
        <p:txBody>
          <a:bodyPr>
            <a:noAutofit/>
          </a:bodyPr>
          <a:lstStyle/>
          <a:p>
            <a:r>
              <a:rPr lang="pl-PL" sz="2000" dirty="0"/>
              <a:t>Współdzielenie parametrów opiera się na założeniu, że </a:t>
            </a:r>
            <a:r>
              <a:rPr lang="pl-PL" sz="2000" b="1" dirty="0"/>
              <a:t>jeśli jakaś cecha obrazu jest użyteczna do wyznaczenia w punkcie przestrzeni wolumenu, to warto jej również szukać w dowolnym innym punkcie tej przestrzeni</a:t>
            </a:r>
            <a:r>
              <a:rPr lang="pl-PL" sz="2000" dirty="0"/>
              <a:t>.</a:t>
            </a:r>
          </a:p>
          <a:p>
            <a:r>
              <a:rPr lang="pl-PL" sz="2000" dirty="0"/>
              <a:t>W przypadku gdy głębokość wolumenu z neuronami wynosi K, otrzymujemy K przestrzeni. W obrębie danej przestrzeni szukane są te same cechy obrazu, jednak każda z przestrzeni szuka innych cech.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38199" y="3912562"/>
            <a:ext cx="62252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Niech</a:t>
            </a:r>
            <a:r>
              <a:rPr lang="pl-PL" sz="2000" dirty="0"/>
              <a:t>: Warstwa konwolucyjna o F = 11 to wolumen o wymiarach: 55, 55, 96. Jaka jest liczba wszystkich wag?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/>
              <a:t>Bez wykorzystania cechy współdzielenia parametrów</a:t>
            </a:r>
            <a:r>
              <a:rPr lang="pl-PL" sz="2000" dirty="0"/>
              <a:t>: 11×11×3×55×55×96 = 105415200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/>
              <a:t>Z wykorzystaniem cechy współdzielenia parametrów</a:t>
            </a:r>
            <a:r>
              <a:rPr lang="pl-PL" sz="2000" dirty="0"/>
              <a:t>: 11×11×3×96 = 34848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72" y="3576180"/>
            <a:ext cx="2854377" cy="26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Andrej Karpathy – znajdowanie najlepszego wycinka w zdjęciu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2" y="2566927"/>
            <a:ext cx="5146628" cy="249289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05" y="1027906"/>
            <a:ext cx="5319880" cy="264801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84" y="3985654"/>
            <a:ext cx="5223801" cy="25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7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3" y="543245"/>
            <a:ext cx="5407185" cy="2649641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3697359"/>
            <a:ext cx="5455952" cy="264272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543245"/>
            <a:ext cx="5585264" cy="2693778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99" y="3237023"/>
            <a:ext cx="4573439" cy="32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2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Sztuczne sieci neuronowe – inspiracje biologiczne</a:t>
            </a:r>
          </a:p>
          <a:p>
            <a:r>
              <a:rPr lang="pl-PL" dirty="0"/>
              <a:t>Wprowadzenie do sztucznych sieci neuronowych</a:t>
            </a:r>
          </a:p>
          <a:p>
            <a:r>
              <a:rPr lang="pl-PL" dirty="0"/>
              <a:t>Działanie i architektura konwolucyjnych sieci neuronowych</a:t>
            </a:r>
          </a:p>
          <a:p>
            <a:r>
              <a:rPr lang="pl-PL" dirty="0"/>
              <a:t>Zastosowanie konwolucyjnych sieci neuronowych w kontekście przewidywania popularności filmików</a:t>
            </a:r>
          </a:p>
          <a:p>
            <a:r>
              <a:rPr lang="pl-PL" dirty="0"/>
              <a:t>Działanie i architektura rekurencyjnych sieci neuronowych</a:t>
            </a:r>
          </a:p>
          <a:p>
            <a:r>
              <a:rPr lang="pl-PL" dirty="0"/>
              <a:t>Architektura LRCN – konwolucyjne sieci rekurencyjne z pamięcią długotrwałą</a:t>
            </a:r>
          </a:p>
          <a:p>
            <a:r>
              <a:rPr lang="pl-PL" dirty="0"/>
              <a:t>Zastosowanie architektury LRCN w kontekście przewidywania popularności filmików</a:t>
            </a:r>
          </a:p>
          <a:p>
            <a:r>
              <a:rPr lang="pl-PL" dirty="0"/>
              <a:t>Podsumowanie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019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Sztuczne sieci neuronowe – inspiracje biologiczne</a:t>
            </a:r>
          </a:p>
          <a:p>
            <a:r>
              <a:rPr lang="pl-PL" dirty="0"/>
              <a:t>Wprowadzenie do sztucznych sieci neuronowych</a:t>
            </a:r>
          </a:p>
          <a:p>
            <a:r>
              <a:rPr lang="pl-PL" dirty="0"/>
              <a:t>Działanie i architektura konwolucyjnych sieci neuronowych</a:t>
            </a:r>
          </a:p>
          <a:p>
            <a:r>
              <a:rPr lang="pl-PL" b="1" i="1" dirty="0">
                <a:solidFill>
                  <a:srgbClr val="0070C0"/>
                </a:solidFill>
              </a:rPr>
              <a:t>Zastosowanie konwolucyjnych sieci neuronowych w kontekście przewidywania popularności filmików</a:t>
            </a:r>
          </a:p>
          <a:p>
            <a:r>
              <a:rPr lang="pl-PL" dirty="0"/>
              <a:t>Działanie i architektura rekurencyjnych sieci neuronowych</a:t>
            </a:r>
          </a:p>
          <a:p>
            <a:r>
              <a:rPr lang="pl-PL" dirty="0"/>
              <a:t>Architektura LRCN – konwolucyjne sieci rekurencyjne z pamięcią długotrwałą</a:t>
            </a:r>
          </a:p>
          <a:p>
            <a:r>
              <a:rPr lang="pl-PL" dirty="0"/>
              <a:t>Zastosowanie architektury LRCN w kontekście przewidywania popularności filmików</a:t>
            </a:r>
          </a:p>
          <a:p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19102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Analizowanie miniaturek filmów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13" y="1690688"/>
            <a:ext cx="1702232" cy="170223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13" y="3781353"/>
            <a:ext cx="2268213" cy="176715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79" y="1690688"/>
            <a:ext cx="2688435" cy="151308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08" y="3392920"/>
            <a:ext cx="2155592" cy="2155592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437991" y="5680595"/>
            <a:ext cx="466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i="1" dirty="0"/>
              <a:t>Przykładowe miniaturki filmików z Facebooka</a:t>
            </a:r>
            <a:endParaRPr lang="pl-PL" i="1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95" y="1690688"/>
            <a:ext cx="2826565" cy="1535154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508" y="2906065"/>
            <a:ext cx="2954311" cy="1604535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6757060" y="4664932"/>
            <a:ext cx="459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Przykładowe wektory określające stopień przynależności miniaturki do poszczególnych klas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13575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Sztuczne sieci neuronowe – inspiracje biologiczne</a:t>
            </a:r>
          </a:p>
          <a:p>
            <a:r>
              <a:rPr lang="pl-PL" dirty="0"/>
              <a:t>Wprowadzenie do sztucznych sieci neuronowych</a:t>
            </a:r>
          </a:p>
          <a:p>
            <a:r>
              <a:rPr lang="pl-PL" dirty="0"/>
              <a:t>Działanie i architektura konwolucyjnych sieci neuronowych</a:t>
            </a:r>
          </a:p>
          <a:p>
            <a:r>
              <a:rPr lang="pl-PL" dirty="0"/>
              <a:t>Zastosowanie konwolucyjnych sieci neuronowych w kontekście przewidywania popularności filmików</a:t>
            </a:r>
          </a:p>
          <a:p>
            <a:r>
              <a:rPr lang="pl-PL" b="1" i="1" dirty="0">
                <a:solidFill>
                  <a:srgbClr val="0070C0"/>
                </a:solidFill>
              </a:rPr>
              <a:t>Działanie i architektura rekurencyjnych sieci neuronowych</a:t>
            </a:r>
          </a:p>
          <a:p>
            <a:r>
              <a:rPr lang="pl-PL" dirty="0"/>
              <a:t>Architektura LRCN – konwolucyjne sieci rekurencyjne z pamięcią długotrwałą</a:t>
            </a:r>
          </a:p>
          <a:p>
            <a:r>
              <a:rPr lang="pl-PL" dirty="0"/>
              <a:t>Zastosowanie architektury LRCN w kontekście przewidywania popularności filmików</a:t>
            </a:r>
          </a:p>
          <a:p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2645815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RNN - Rekurencyjne sieci neuronowe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592333"/>
            <a:ext cx="10515600" cy="1423573"/>
          </a:xfrm>
        </p:spPr>
        <p:txBody>
          <a:bodyPr>
            <a:normAutofit lnSpcReduction="10000"/>
          </a:bodyPr>
          <a:lstStyle/>
          <a:p>
            <a:r>
              <a:rPr lang="pl-PL" sz="2000" dirty="0"/>
              <a:t>Rekurencyjne sieci neuronowe mogą być zilustrowane jako wiele kopii tej samej sieci, z których wyjście każdej kolejnej zależy od wyjść wszystkich poprzednich.</a:t>
            </a:r>
          </a:p>
          <a:p>
            <a:r>
              <a:rPr lang="pl-PL" sz="2000" dirty="0"/>
              <a:t>Architektura stworzona do przetwarzania sekwencji.</a:t>
            </a:r>
          </a:p>
          <a:p>
            <a:r>
              <a:rPr lang="pl-PL" sz="2000" dirty="0"/>
              <a:t>Składają się z jednej warstwy wykonującej operacje tangens hiperboliczny.</a:t>
            </a:r>
          </a:p>
          <a:p>
            <a:endParaRPr lang="pl-PL" dirty="0"/>
          </a:p>
        </p:txBody>
      </p:sp>
      <p:pic>
        <p:nvPicPr>
          <p:cNvPr id="4" name="Image10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44488" y="3188184"/>
            <a:ext cx="8481392" cy="2305877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2443304" y="5666339"/>
            <a:ext cx="730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Schemat przedstawiający rekurencyjną sieć neuronową</a:t>
            </a:r>
            <a:r>
              <a:rPr lang="pl-PL" i="1" dirty="0"/>
              <a:t> </a:t>
            </a:r>
            <a:r>
              <a:rPr lang="pl-PL" dirty="0"/>
              <a:t>[Źródło: Internet]</a:t>
            </a:r>
          </a:p>
        </p:txBody>
      </p:sp>
    </p:spTree>
    <p:extLst>
      <p:ext uri="{BB962C8B-B14F-4D97-AF65-F5344CB8AC3E}">
        <p14:creationId xmlns:p14="http://schemas.microsoft.com/office/powerpoint/2010/main" val="102007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LSTM – komórki pamięci krótko-długo trwałej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Podobnie jak RNN, LSTM mają budowę łańcuchową.</a:t>
            </a:r>
          </a:p>
          <a:p>
            <a:r>
              <a:rPr lang="pl-PL" sz="2000" dirty="0"/>
              <a:t>W przeciwieństwie do RNN, składają się one z 4 warstw: 3 bramek sigmoidalnych oraz bramki wykonującej operacje tangens hiperboliczny.</a:t>
            </a:r>
          </a:p>
          <a:p>
            <a:r>
              <a:rPr lang="pl-PL" sz="2000" dirty="0"/>
              <a:t>W praktyce sprawdzają się znacznie lepiej niż RNN.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Image12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04978" y="3326403"/>
            <a:ext cx="7010273" cy="2512401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098599" y="5992297"/>
            <a:ext cx="624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Schemat przedstawiający komórkę LSTM</a:t>
            </a:r>
            <a:r>
              <a:rPr lang="pl-PL" i="1" dirty="0"/>
              <a:t> </a:t>
            </a:r>
            <a:r>
              <a:rPr lang="pl-PL" dirty="0"/>
              <a:t>[Źródło: Internet]</a:t>
            </a:r>
          </a:p>
        </p:txBody>
      </p:sp>
    </p:spTree>
    <p:extLst>
      <p:ext uri="{BB962C8B-B14F-4D97-AF65-F5344CB8AC3E}">
        <p14:creationId xmlns:p14="http://schemas.microsoft.com/office/powerpoint/2010/main" val="1138909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Sposób działania LSTM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l-PL" sz="2000" dirty="0"/>
              <a:t>Wyróżniona na obrazku linia to linia określająca stan komórki.</a:t>
            </a:r>
          </a:p>
          <a:p>
            <a:r>
              <a:rPr lang="pl-PL" sz="2000" dirty="0"/>
              <a:t>LSTM ma możliwość modyfikowania informacji o swoim stanie poprzez usuwanie istniejących już informacji oraz dodawanie nowych.</a:t>
            </a:r>
          </a:p>
          <a:p>
            <a:r>
              <a:rPr lang="pl-PL" sz="2000" dirty="0"/>
              <a:t>Jest to kluczowa umiejętność odróżniająca LSTM od RNN.</a:t>
            </a:r>
          </a:p>
        </p:txBody>
      </p:sp>
      <p:pic>
        <p:nvPicPr>
          <p:cNvPr id="6" name="Image1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46539" y="3340935"/>
            <a:ext cx="8509985" cy="2970965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7928935" y="5690434"/>
            <a:ext cx="225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[Źródło: Internet]</a:t>
            </a:r>
          </a:p>
        </p:txBody>
      </p:sp>
    </p:spTree>
    <p:extLst>
      <p:ext uri="{BB962C8B-B14F-4D97-AF65-F5344CB8AC3E}">
        <p14:creationId xmlns:p14="http://schemas.microsoft.com/office/powerpoint/2010/main" val="1659828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76943" y="736270"/>
            <a:ext cx="5871358" cy="5510151"/>
          </a:xfrm>
        </p:spPr>
        <p:txBody>
          <a:bodyPr>
            <a:noAutofit/>
          </a:bodyPr>
          <a:lstStyle/>
          <a:p>
            <a:r>
              <a:rPr lang="pl-PL" sz="2000" dirty="0"/>
              <a:t>Usuwanie istniejących informacji ze stanu komórki LSTM :</a:t>
            </a:r>
          </a:p>
          <a:p>
            <a:pPr lvl="1"/>
            <a:r>
              <a:rPr lang="pl-PL" sz="2000" dirty="0"/>
              <a:t>Bramka sigmoidalna nazywana </a:t>
            </a:r>
            <a:r>
              <a:rPr lang="pl-PL" sz="2000" b="1" dirty="0"/>
              <a:t>bramką zapominającą</a:t>
            </a:r>
            <a:r>
              <a:rPr lang="pl-PL" sz="2000" dirty="0"/>
              <a:t> (oznaczona na obrazku </a:t>
            </a:r>
            <a:r>
              <a:rPr lang="pl-PL" sz="2000" b="1" dirty="0">
                <a:solidFill>
                  <a:srgbClr val="FF0000"/>
                </a:solidFill>
              </a:rPr>
              <a:t>czerwonym kółkiem</a:t>
            </a:r>
            <a:r>
              <a:rPr lang="pl-PL" sz="2000" dirty="0"/>
              <a:t>) decyduje, jaką część stanu komórki należy zapomnieć.</a:t>
            </a:r>
          </a:p>
          <a:p>
            <a:r>
              <a:rPr lang="pl-PL" sz="2000" dirty="0"/>
              <a:t>Dodawanie nowych informacji do stanu komórki LSTM:</a:t>
            </a:r>
          </a:p>
          <a:p>
            <a:pPr lvl="1"/>
            <a:r>
              <a:rPr lang="pl-PL" sz="2000" dirty="0"/>
              <a:t>W pierwszym kroku bramka sigmoidalna nazywana </a:t>
            </a:r>
            <a:r>
              <a:rPr lang="pl-PL" sz="2000" b="1" dirty="0"/>
              <a:t>bramką wejściową </a:t>
            </a:r>
            <a:r>
              <a:rPr lang="pl-PL" sz="2000" dirty="0"/>
              <a:t>(oznaczona na obrazku </a:t>
            </a:r>
            <a:r>
              <a:rPr lang="pl-PL" sz="2000" b="1" dirty="0">
                <a:solidFill>
                  <a:schemeClr val="accent1"/>
                </a:solidFill>
              </a:rPr>
              <a:t>niebieskim kółkiem</a:t>
            </a:r>
            <a:r>
              <a:rPr lang="pl-PL" sz="2000" dirty="0"/>
              <a:t>) decyduje, jaką część stanu komórki należy zmodyfikować.</a:t>
            </a:r>
          </a:p>
          <a:p>
            <a:pPr lvl="1"/>
            <a:r>
              <a:rPr lang="pl-PL" sz="2000" dirty="0"/>
              <a:t>W drugim kroku </a:t>
            </a:r>
            <a:r>
              <a:rPr lang="pl-PL" sz="2000" b="1" dirty="0"/>
              <a:t>warstwa tangensa hiperbolicznego</a:t>
            </a:r>
            <a:r>
              <a:rPr lang="pl-PL" sz="2000" dirty="0"/>
              <a:t> (oznaczona na obrazku </a:t>
            </a:r>
            <a:r>
              <a:rPr lang="pl-PL" sz="2000" b="1" dirty="0">
                <a:solidFill>
                  <a:schemeClr val="accent6"/>
                </a:solidFill>
              </a:rPr>
              <a:t>zielonym kółkiem</a:t>
            </a:r>
            <a:r>
              <a:rPr lang="pl-PL" sz="2000" dirty="0"/>
              <a:t>) tworzy wektor wartości, którymi uaktualniona zostanie wybrana w pierwszym kroku część stanu komórki.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32" y="1012446"/>
            <a:ext cx="4358244" cy="460618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265059" y="5023667"/>
            <a:ext cx="225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[Źródło: Internet]</a:t>
            </a:r>
          </a:p>
        </p:txBody>
      </p:sp>
    </p:spTree>
    <p:extLst>
      <p:ext uri="{BB962C8B-B14F-4D97-AF65-F5344CB8AC3E}">
        <p14:creationId xmlns:p14="http://schemas.microsoft.com/office/powerpoint/2010/main" val="1967927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3821" y="1140031"/>
            <a:ext cx="4802579" cy="4643252"/>
          </a:xfrm>
        </p:spPr>
        <p:txBody>
          <a:bodyPr/>
          <a:lstStyle/>
          <a:p>
            <a:r>
              <a:rPr lang="pl-PL" sz="2000" dirty="0"/>
              <a:t>Wyznaczanie wyjścia komórki LSTM:</a:t>
            </a:r>
          </a:p>
          <a:p>
            <a:pPr lvl="1"/>
            <a:r>
              <a:rPr lang="pl-PL" sz="2000" dirty="0"/>
              <a:t>W pierwszym kroku ostatnia z </a:t>
            </a:r>
            <a:r>
              <a:rPr lang="pl-PL" sz="2000" b="1" dirty="0"/>
              <a:t>bramek sigmoidalnych</a:t>
            </a:r>
            <a:r>
              <a:rPr lang="pl-PL" sz="2000" dirty="0"/>
              <a:t> (oznaczona na obrazku </a:t>
            </a:r>
            <a:r>
              <a:rPr lang="pl-PL" sz="2000" b="1" dirty="0"/>
              <a:t>czarnym kółkiem</a:t>
            </a:r>
            <a:r>
              <a:rPr lang="pl-PL" sz="2000" dirty="0"/>
              <a:t>) decyduje, jaka część stanu komórki podana zostanie na wyjście.</a:t>
            </a:r>
          </a:p>
          <a:p>
            <a:pPr lvl="1"/>
            <a:r>
              <a:rPr lang="pl-PL" sz="2000" dirty="0"/>
              <a:t>W drugim kroku wartość stanu komórki jest poddawana transformacji tangens hiperboliczny, a jej wynik jest przeskalowywany przez wartość otrzymaną z bramki sigmoidalnej w pierwszym kroku.</a:t>
            </a:r>
          </a:p>
          <a:p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32" y="1012446"/>
            <a:ext cx="4358244" cy="4606184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8244062" y="5023668"/>
            <a:ext cx="225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[Źródło: Internet]</a:t>
            </a:r>
          </a:p>
        </p:txBody>
      </p:sp>
    </p:spTree>
    <p:extLst>
      <p:ext uri="{BB962C8B-B14F-4D97-AF65-F5344CB8AC3E}">
        <p14:creationId xmlns:p14="http://schemas.microsoft.com/office/powerpoint/2010/main" val="1817978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Sztuczne sieci neuronowe – inspiracje biologiczne</a:t>
            </a:r>
          </a:p>
          <a:p>
            <a:r>
              <a:rPr lang="pl-PL" dirty="0"/>
              <a:t>Wprowadzenie do sztucznych sieci neuronowych</a:t>
            </a:r>
          </a:p>
          <a:p>
            <a:r>
              <a:rPr lang="pl-PL" dirty="0"/>
              <a:t>Działanie i architektura konwolucyjnych sieci neuronowych</a:t>
            </a:r>
          </a:p>
          <a:p>
            <a:r>
              <a:rPr lang="pl-PL" dirty="0"/>
              <a:t>Zastosowanie konwolucyjnych sieci neuronowych w kontekście przewidywania popularności filmików</a:t>
            </a:r>
          </a:p>
          <a:p>
            <a:r>
              <a:rPr lang="pl-PL" dirty="0"/>
              <a:t>Działanie i architektura rekurencyjnych sieci neuronowych</a:t>
            </a:r>
          </a:p>
          <a:p>
            <a:r>
              <a:rPr lang="pl-PL" b="1" i="1" dirty="0">
                <a:solidFill>
                  <a:srgbClr val="0070C0"/>
                </a:solidFill>
              </a:rPr>
              <a:t>Architektura LRCN – konwolucyjne sieci rekurencyjne z pamięcią długotrwałą</a:t>
            </a:r>
          </a:p>
          <a:p>
            <a:r>
              <a:rPr lang="pl-PL" dirty="0"/>
              <a:t>Zastosowanie architektury LRCN w kontekście przewidywania popularności filmików</a:t>
            </a:r>
          </a:p>
          <a:p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692559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LRCN – Konwolucyjne sieci rekurencyjne z pamięcią długotrwałą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7066" y="2009466"/>
            <a:ext cx="3968729" cy="4005520"/>
          </a:xfrm>
        </p:spPr>
        <p:txBody>
          <a:bodyPr>
            <a:normAutofit/>
          </a:bodyPr>
          <a:lstStyle/>
          <a:p>
            <a:r>
              <a:rPr lang="pl-PL" sz="2000" dirty="0"/>
              <a:t>Powstały w wyniku połączenia konwolucyjnych sieci neuronowych z komórkami pamięci krótko-długo trwałej (LSTM).</a:t>
            </a:r>
          </a:p>
          <a:p>
            <a:r>
              <a:rPr lang="pl-PL" sz="2000" dirty="0"/>
              <a:t>Kolejno wydobywane wizualne cechy obrazu podawane są jako sekwencja na wejście komórek LSTM.</a:t>
            </a:r>
          </a:p>
        </p:txBody>
      </p:sp>
      <p:pic>
        <p:nvPicPr>
          <p:cNvPr id="262" name="Obraz 2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623" y="1917133"/>
            <a:ext cx="4829849" cy="3238952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4532243" y="5210083"/>
            <a:ext cx="702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/>
              <a:t>Schemat przedstawiający architekturę LRCN</a:t>
            </a:r>
            <a:endParaRPr lang="pl-PL" i="1" dirty="0"/>
          </a:p>
          <a:p>
            <a:pPr algn="ctr"/>
            <a:r>
              <a:rPr lang="pl-PL" dirty="0"/>
              <a:t>[Źródło: publikacja </a:t>
            </a:r>
            <a:r>
              <a:rPr lang="pl-PL" dirty="0" err="1"/>
              <a:t>Long</a:t>
            </a:r>
            <a:r>
              <a:rPr lang="pl-PL" dirty="0"/>
              <a:t>-term </a:t>
            </a:r>
            <a:r>
              <a:rPr lang="pl-PL" dirty="0" err="1"/>
              <a:t>Recurrent</a:t>
            </a:r>
            <a:r>
              <a:rPr lang="pl-PL" dirty="0"/>
              <a:t> </a:t>
            </a:r>
            <a:r>
              <a:rPr lang="pl-PL" dirty="0" err="1"/>
              <a:t>Convolutional</a:t>
            </a:r>
            <a:r>
              <a:rPr lang="pl-PL" dirty="0"/>
              <a:t> Networks for Visual </a:t>
            </a:r>
            <a:r>
              <a:rPr lang="pl-PL" dirty="0" err="1"/>
              <a:t>Recognition</a:t>
            </a:r>
            <a:r>
              <a:rPr lang="pl-PL" dirty="0"/>
              <a:t> and </a:t>
            </a:r>
            <a:r>
              <a:rPr lang="pl-PL" dirty="0" err="1"/>
              <a:t>Description</a:t>
            </a:r>
            <a:r>
              <a:rPr lang="pl-P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57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i="1" dirty="0">
                <a:solidFill>
                  <a:srgbClr val="0070C0"/>
                </a:solidFill>
              </a:rPr>
              <a:t>Sztuczne sieci neuronowe – inspiracje biologiczne</a:t>
            </a:r>
          </a:p>
          <a:p>
            <a:r>
              <a:rPr lang="pl-PL" dirty="0"/>
              <a:t>Wprowadzenie do sztucznych sieci neuronowych</a:t>
            </a:r>
          </a:p>
          <a:p>
            <a:r>
              <a:rPr lang="pl-PL" dirty="0"/>
              <a:t>Działanie i architektura konwolucyjnych sieci neuronowych</a:t>
            </a:r>
          </a:p>
          <a:p>
            <a:r>
              <a:rPr lang="pl-PL" dirty="0"/>
              <a:t>Zastosowanie konwolucyjnych sieci neuronowych w kontekście przewidywania popularności filmików</a:t>
            </a:r>
          </a:p>
          <a:p>
            <a:r>
              <a:rPr lang="pl-PL" dirty="0"/>
              <a:t>Działanie i architektura rekurencyjnych sieci neuronowych</a:t>
            </a:r>
          </a:p>
          <a:p>
            <a:r>
              <a:rPr lang="pl-PL" dirty="0"/>
              <a:t>Architektura LRCN – konwolucyjne sieci rekurencyjne z pamięcią długotrwałą</a:t>
            </a:r>
          </a:p>
          <a:p>
            <a:r>
              <a:rPr lang="pl-PL" dirty="0"/>
              <a:t>Zastosowanie architektury LRCN w kontekście przewidywania popularności filmików</a:t>
            </a:r>
          </a:p>
          <a:p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210411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0482" y="697468"/>
            <a:ext cx="9456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Sieci LRCN powinny być wykorzystywane w przypadku gdy:</a:t>
            </a:r>
          </a:p>
          <a:p>
            <a:r>
              <a:rPr lang="pl-PL" sz="2000" b="1" dirty="0"/>
              <a:t>Wejście jest sekwencją </a:t>
            </a:r>
            <a:r>
              <a:rPr lang="pl-PL" sz="2000" dirty="0"/>
              <a:t>pewnych obrazów, natomiast </a:t>
            </a:r>
            <a:r>
              <a:rPr lang="pl-PL" sz="2000" b="1" dirty="0"/>
              <a:t>wyjście to wartość skalarna</a:t>
            </a:r>
          </a:p>
          <a:p>
            <a:r>
              <a:rPr lang="pl-PL" sz="2000" b="1" dirty="0"/>
              <a:t>Wejście jest pojedynczym obrazem</a:t>
            </a:r>
            <a:r>
              <a:rPr lang="pl-PL" sz="2000" dirty="0"/>
              <a:t>, natomiast </a:t>
            </a:r>
            <a:r>
              <a:rPr lang="pl-PL" sz="2000" b="1" dirty="0"/>
              <a:t>wyjście to pewna sekwencja</a:t>
            </a:r>
          </a:p>
          <a:p>
            <a:r>
              <a:rPr lang="pl-PL" sz="2000" b="1" dirty="0"/>
              <a:t>Wejście jest sekwencją</a:t>
            </a:r>
            <a:r>
              <a:rPr lang="pl-PL" sz="2000" dirty="0"/>
              <a:t> pewnych obrazów, a </a:t>
            </a:r>
            <a:r>
              <a:rPr lang="pl-PL" sz="2000" b="1" dirty="0"/>
              <a:t>wyjście inną sekwencją</a:t>
            </a:r>
          </a:p>
          <a:p>
            <a:endParaRPr lang="pl-PL" sz="2000" dirty="0"/>
          </a:p>
        </p:txBody>
      </p:sp>
      <p:sp>
        <p:nvSpPr>
          <p:cNvPr id="2" name="Prostokąt 1"/>
          <p:cNvSpPr/>
          <p:nvPr/>
        </p:nvSpPr>
        <p:spPr>
          <a:xfrm>
            <a:off x="1326151" y="6018141"/>
            <a:ext cx="10494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[Źródło: publikacja </a:t>
            </a:r>
            <a:r>
              <a:rPr lang="pl-PL" dirty="0" err="1"/>
              <a:t>Long</a:t>
            </a:r>
            <a:r>
              <a:rPr lang="pl-PL" dirty="0"/>
              <a:t>-term </a:t>
            </a:r>
            <a:r>
              <a:rPr lang="pl-PL" dirty="0" err="1"/>
              <a:t>Recurrent</a:t>
            </a:r>
            <a:r>
              <a:rPr lang="pl-PL" dirty="0"/>
              <a:t> </a:t>
            </a:r>
            <a:r>
              <a:rPr lang="pl-PL" dirty="0" err="1"/>
              <a:t>Convolutional</a:t>
            </a:r>
            <a:r>
              <a:rPr lang="pl-PL" dirty="0"/>
              <a:t> Networks for Visual </a:t>
            </a:r>
            <a:r>
              <a:rPr lang="pl-PL" dirty="0" err="1"/>
              <a:t>Recognition</a:t>
            </a:r>
            <a:r>
              <a:rPr lang="pl-PL" dirty="0"/>
              <a:t> and </a:t>
            </a:r>
            <a:r>
              <a:rPr lang="pl-PL" dirty="0" err="1"/>
              <a:t>Description</a:t>
            </a:r>
            <a:r>
              <a:rPr lang="pl-PL" dirty="0"/>
              <a:t>]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51" y="2312399"/>
            <a:ext cx="923101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2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Sztuczne sieci neuronowe – inspiracje biologiczne</a:t>
            </a:r>
          </a:p>
          <a:p>
            <a:r>
              <a:rPr lang="pl-PL" dirty="0"/>
              <a:t>Wprowadzenie do sztucznych sieci neuronowych</a:t>
            </a:r>
          </a:p>
          <a:p>
            <a:r>
              <a:rPr lang="pl-PL" dirty="0"/>
              <a:t>Działanie i architektura konwolucyjnych sieci neuronowych</a:t>
            </a:r>
          </a:p>
          <a:p>
            <a:r>
              <a:rPr lang="pl-PL" dirty="0"/>
              <a:t>Zastosowanie konwolucyjnych sieci neuronowych w kontekście przewidywania popularności filmików</a:t>
            </a:r>
          </a:p>
          <a:p>
            <a:r>
              <a:rPr lang="pl-PL" dirty="0"/>
              <a:t>Działanie i architektura rekurencyjnych sieci neuronowych</a:t>
            </a:r>
          </a:p>
          <a:p>
            <a:r>
              <a:rPr lang="pl-PL" dirty="0"/>
              <a:t>Architektura LRCN – konwolucyjne sieci rekurencyjne z pamięcią długotrwałą</a:t>
            </a:r>
          </a:p>
          <a:p>
            <a:r>
              <a:rPr lang="pl-PL" b="1" i="1" dirty="0">
                <a:solidFill>
                  <a:srgbClr val="0070C0"/>
                </a:solidFill>
              </a:rPr>
              <a:t>Zastosowanie architektury LRCN w kontekście przewidywania popularności filmików</a:t>
            </a:r>
          </a:p>
          <a:p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2261558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000" b="1" dirty="0"/>
              <a:t>Wejście</a:t>
            </a:r>
            <a:r>
              <a:rPr lang="pl-PL" sz="3000" dirty="0"/>
              <a:t>: sekwencja pierwszych klatek filmu</a:t>
            </a:r>
            <a:br>
              <a:rPr lang="pl-PL" sz="3000" dirty="0"/>
            </a:br>
            <a:r>
              <a:rPr lang="pl-PL" sz="3000" b="1" dirty="0"/>
              <a:t>Wyjście</a:t>
            </a:r>
            <a:r>
              <a:rPr lang="pl-PL" sz="3000" dirty="0"/>
              <a:t>: wartość skalarna określająca popularność danej sekwencji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27" y="2370297"/>
            <a:ext cx="3634210" cy="197379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6" y="1948993"/>
            <a:ext cx="1408207" cy="1408207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95" y="1948990"/>
            <a:ext cx="1408207" cy="1408207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94" y="1948990"/>
            <a:ext cx="1408207" cy="1408207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93" y="1948990"/>
            <a:ext cx="1408207" cy="1408207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5" y="3481412"/>
            <a:ext cx="1408207" cy="1408207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94" y="3481411"/>
            <a:ext cx="1408207" cy="140820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93" y="3477455"/>
            <a:ext cx="1408207" cy="140820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93" y="3477454"/>
            <a:ext cx="1408207" cy="1408207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464802" y="5013830"/>
            <a:ext cx="660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Przykładowa sekwencja pierwszych ramek filmiku z Facebooka</a:t>
            </a:r>
            <a:endParaRPr lang="pl-PL" i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7183954" y="4686257"/>
            <a:ext cx="426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Wektor określający stopień przynależności danej sekwencji do poszczególnych klas popularności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918657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000" b="1" dirty="0"/>
              <a:t>Wejście</a:t>
            </a:r>
            <a:r>
              <a:rPr lang="pl-PL" sz="3000" dirty="0"/>
              <a:t>: sekwencja obrazów przedstawiających przepływ optyczny między kolejnymi klatkami</a:t>
            </a:r>
            <a:br>
              <a:rPr lang="pl-PL" sz="3000" dirty="0"/>
            </a:br>
            <a:r>
              <a:rPr lang="pl-PL" sz="3000" b="1" dirty="0"/>
              <a:t>Wyjście</a:t>
            </a:r>
            <a:r>
              <a:rPr lang="pl-PL" sz="3000" dirty="0"/>
              <a:t>: wartość skalarna określająca popularność danej sekwencji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0" y="2315898"/>
            <a:ext cx="1396399" cy="104729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7" y="2315892"/>
            <a:ext cx="1396399" cy="104729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90" y="2315893"/>
            <a:ext cx="1396399" cy="104729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3" y="2315891"/>
            <a:ext cx="1396399" cy="1047299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0" y="3464757"/>
            <a:ext cx="1396399" cy="1047299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7" y="3464745"/>
            <a:ext cx="1396399" cy="104729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89" y="3464744"/>
            <a:ext cx="1396399" cy="1047299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51" y="3464743"/>
            <a:ext cx="1396399" cy="1047299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82" y="2315891"/>
            <a:ext cx="3893137" cy="2114427"/>
          </a:xfrm>
          <a:prstGeom prst="rect">
            <a:avLst/>
          </a:prstGeom>
        </p:spPr>
      </p:pic>
      <p:sp>
        <p:nvSpPr>
          <p:cNvPr id="14" name="pole tekstowe 13"/>
          <p:cNvSpPr txBox="1"/>
          <p:nvPr/>
        </p:nvSpPr>
        <p:spPr>
          <a:xfrm>
            <a:off x="472747" y="4613594"/>
            <a:ext cx="5954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Przykładowa sekwencja obrazów przedstawiających przepływ optyczny pomiędzy kolejnymi klatkami filmiku z Facebooka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768937" y="4613594"/>
            <a:ext cx="458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Wektor określający stopień przynależności danej sekwencji do poszczególnych klas popularności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971552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Sztuczne sieci neuronowe – inspiracje biologiczne</a:t>
            </a:r>
          </a:p>
          <a:p>
            <a:r>
              <a:rPr lang="pl-PL" dirty="0"/>
              <a:t>Wprowadzenie do sztucznych sieci neuronowych</a:t>
            </a:r>
          </a:p>
          <a:p>
            <a:r>
              <a:rPr lang="pl-PL" dirty="0"/>
              <a:t>Działanie i architektura konwolucyjnych sieci neuronowych</a:t>
            </a:r>
          </a:p>
          <a:p>
            <a:r>
              <a:rPr lang="pl-PL" dirty="0"/>
              <a:t>Zastosowanie konwolucyjnych sieci neuronowych w kontekście przewidywania popularności filmików</a:t>
            </a:r>
          </a:p>
          <a:p>
            <a:r>
              <a:rPr lang="pl-PL" dirty="0"/>
              <a:t>Działanie i architektura rekurencyjnych sieci neuronowych</a:t>
            </a:r>
          </a:p>
          <a:p>
            <a:r>
              <a:rPr lang="pl-PL" dirty="0"/>
              <a:t>Architektura LRCN – konwolucyjne sieci rekurencyjne z pamięcią długotrwałą</a:t>
            </a:r>
          </a:p>
          <a:p>
            <a:r>
              <a:rPr lang="pl-PL" dirty="0"/>
              <a:t>Zastosowanie architektury LRCN w kontekście przewidywania popularności filmików</a:t>
            </a:r>
          </a:p>
          <a:p>
            <a:r>
              <a:rPr lang="pl-PL" b="1" i="1" dirty="0">
                <a:solidFill>
                  <a:srgbClr val="0070C0"/>
                </a:solidFill>
              </a:rPr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1913303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Sztuczne sieci neuronowe to narzędzie o potężnej mocy. Jego rezultaty potrafią niejednokrotnie dziwić oraz bawić.</a:t>
            </a:r>
          </a:p>
          <a:p>
            <a:r>
              <a:rPr lang="pl-PL" sz="2000" dirty="0"/>
              <a:t>Chociaż sztuczne sieci neuronowe inspirowane są sieciami neuronowymi znajdującymi się w naszych mózgach, to jednak dużo brakuje im do tego, aby działały tak dobrze jak ich naturalne odpowiedniki. Jednak badania nad sieciami neuronowymi wciąż trwają.</a:t>
            </a:r>
          </a:p>
          <a:p>
            <a:r>
              <a:rPr lang="pl-PL" sz="2000" dirty="0"/>
              <a:t>Jest wiele rodzajów sztucznych sieci neuronowych. Nie ma architektury uniwersalnej, jednak do każdego zadania da się dopasować odpowiednią dla niego architekturę.</a:t>
            </a:r>
          </a:p>
          <a:p>
            <a:r>
              <a:rPr lang="pl-PL" sz="2000" dirty="0"/>
              <a:t>Chociaż sieci te różnią się budową, to ogólna idea działania jest w każdym przypadku taka sama. Pozwala to na łączenie różnego rodzaju sieci, co mogliśmy zaobserwować w przypadku architektury LRCN.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659073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Bibliografia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Jeffrey </a:t>
            </a:r>
            <a:r>
              <a:rPr lang="pl-PL" sz="2000" dirty="0" err="1"/>
              <a:t>Donahue</a:t>
            </a:r>
            <a:r>
              <a:rPr lang="pl-PL" sz="2000" dirty="0"/>
              <a:t>, Lisa Hendricks, Serio Guadarrama, Marcus </a:t>
            </a:r>
            <a:r>
              <a:rPr lang="pl-PL" sz="2000" dirty="0" err="1"/>
              <a:t>Rohrbach</a:t>
            </a:r>
            <a:r>
              <a:rPr lang="pl-PL" sz="2000" dirty="0"/>
              <a:t>, </a:t>
            </a:r>
            <a:r>
              <a:rPr lang="pl-PL" sz="2000" dirty="0" err="1"/>
              <a:t>Subhashini</a:t>
            </a:r>
            <a:r>
              <a:rPr lang="pl-PL" sz="2000" dirty="0"/>
              <a:t> </a:t>
            </a:r>
            <a:r>
              <a:rPr lang="pl-PL" sz="2000" dirty="0" err="1"/>
              <a:t>Venugopalan</a:t>
            </a:r>
            <a:r>
              <a:rPr lang="pl-PL" sz="2000" dirty="0"/>
              <a:t>, </a:t>
            </a:r>
            <a:r>
              <a:rPr lang="pl-PL" sz="2000" dirty="0" err="1"/>
              <a:t>Kate</a:t>
            </a:r>
            <a:r>
              <a:rPr lang="pl-PL" sz="2000" dirty="0"/>
              <a:t> </a:t>
            </a:r>
            <a:r>
              <a:rPr lang="pl-PL" sz="2000" dirty="0" err="1"/>
              <a:t>Saenko</a:t>
            </a:r>
            <a:r>
              <a:rPr lang="pl-PL" sz="2000" dirty="0"/>
              <a:t>, Trevor Darrell: </a:t>
            </a:r>
            <a:r>
              <a:rPr lang="pl-PL" sz="2000" i="1" dirty="0" err="1"/>
              <a:t>Long</a:t>
            </a:r>
            <a:r>
              <a:rPr lang="pl-PL" sz="2000" i="1" dirty="0"/>
              <a:t>-term </a:t>
            </a:r>
            <a:r>
              <a:rPr lang="pl-PL" sz="2000" i="1" dirty="0" err="1"/>
              <a:t>Recurrent</a:t>
            </a:r>
            <a:r>
              <a:rPr lang="pl-PL" sz="2000" i="1" dirty="0"/>
              <a:t> </a:t>
            </a:r>
            <a:r>
              <a:rPr lang="pl-PL" sz="2000" i="1" dirty="0" err="1"/>
              <a:t>Convolutional</a:t>
            </a:r>
            <a:r>
              <a:rPr lang="pl-PL" sz="2000" i="1" dirty="0"/>
              <a:t> Networks for Visual </a:t>
            </a:r>
            <a:r>
              <a:rPr lang="pl-PL" sz="2000" i="1" dirty="0" err="1"/>
              <a:t>Recognition</a:t>
            </a:r>
            <a:r>
              <a:rPr lang="pl-PL" sz="2000" i="1" dirty="0"/>
              <a:t> and </a:t>
            </a:r>
            <a:r>
              <a:rPr lang="pl-PL" sz="2000" i="1" dirty="0" err="1"/>
              <a:t>Description</a:t>
            </a:r>
            <a:endParaRPr lang="pl-PL" sz="2000" i="1" dirty="0"/>
          </a:p>
          <a:p>
            <a:r>
              <a:rPr lang="pl-PL" sz="2000" dirty="0"/>
              <a:t>Andrej Karpathy blog: </a:t>
            </a:r>
            <a:r>
              <a:rPr lang="pl-PL" sz="2000" i="1" dirty="0" err="1"/>
              <a:t>Convolutional</a:t>
            </a:r>
            <a:r>
              <a:rPr lang="pl-PL" sz="2000" i="1" dirty="0"/>
              <a:t> </a:t>
            </a:r>
            <a:r>
              <a:rPr lang="pl-PL" sz="2000" i="1" dirty="0" err="1"/>
              <a:t>Neural</a:t>
            </a:r>
            <a:r>
              <a:rPr lang="pl-PL" sz="2000" i="1" dirty="0"/>
              <a:t> Networks for Visual </a:t>
            </a:r>
            <a:r>
              <a:rPr lang="pl-PL" sz="2000" i="1" dirty="0" err="1"/>
              <a:t>Recognition</a:t>
            </a:r>
            <a:endParaRPr lang="pl-PL" sz="2000" i="1" dirty="0"/>
          </a:p>
          <a:p>
            <a:r>
              <a:rPr lang="pl-PL" sz="2000" dirty="0"/>
              <a:t>Andrej Karpathy blog: </a:t>
            </a:r>
            <a:r>
              <a:rPr lang="pl-PL" sz="2000" i="1" dirty="0" err="1"/>
              <a:t>What</a:t>
            </a:r>
            <a:r>
              <a:rPr lang="pl-PL" sz="2000" i="1" dirty="0"/>
              <a:t> a </a:t>
            </a:r>
            <a:r>
              <a:rPr lang="pl-PL" sz="2000" i="1" dirty="0" err="1"/>
              <a:t>Deep</a:t>
            </a:r>
            <a:r>
              <a:rPr lang="pl-PL" sz="2000" i="1" dirty="0"/>
              <a:t> </a:t>
            </a:r>
            <a:r>
              <a:rPr lang="pl-PL" sz="2000" i="1" dirty="0" err="1"/>
              <a:t>Neural</a:t>
            </a:r>
            <a:r>
              <a:rPr lang="pl-PL" sz="2000" i="1" dirty="0"/>
              <a:t> Network </a:t>
            </a:r>
            <a:r>
              <a:rPr lang="pl-PL" sz="2000" i="1" dirty="0" err="1"/>
              <a:t>thinks</a:t>
            </a:r>
            <a:r>
              <a:rPr lang="pl-PL" sz="2000" i="1" dirty="0"/>
              <a:t> </a:t>
            </a:r>
            <a:r>
              <a:rPr lang="pl-PL" sz="2000" i="1" dirty="0" err="1"/>
              <a:t>about</a:t>
            </a:r>
            <a:r>
              <a:rPr lang="pl-PL" sz="2000" i="1" dirty="0"/>
              <a:t> </a:t>
            </a:r>
            <a:r>
              <a:rPr lang="pl-PL" sz="2000" i="1" dirty="0" err="1"/>
              <a:t>your</a:t>
            </a:r>
            <a:r>
              <a:rPr lang="pl-PL" sz="2000" i="1" dirty="0"/>
              <a:t> #selfie?</a:t>
            </a:r>
          </a:p>
          <a:p>
            <a:r>
              <a:rPr lang="pl-PL" sz="2000" dirty="0"/>
              <a:t>Lars </a:t>
            </a:r>
            <a:r>
              <a:rPr lang="pl-PL" sz="2000" dirty="0" err="1"/>
              <a:t>Eidnes</a:t>
            </a:r>
            <a:r>
              <a:rPr lang="pl-PL" sz="2000" dirty="0"/>
              <a:t> blog: </a:t>
            </a:r>
            <a:r>
              <a:rPr lang="pl-PL" sz="2000" i="1" dirty="0"/>
              <a:t>Auto – </a:t>
            </a:r>
            <a:r>
              <a:rPr lang="pl-PL" sz="2000" i="1" dirty="0" err="1"/>
              <a:t>Generating</a:t>
            </a:r>
            <a:r>
              <a:rPr lang="pl-PL" sz="2000" i="1" dirty="0"/>
              <a:t> </a:t>
            </a:r>
            <a:r>
              <a:rPr lang="pl-PL" sz="2000" i="1" dirty="0" err="1"/>
              <a:t>Clickbait</a:t>
            </a:r>
            <a:r>
              <a:rPr lang="pl-PL" sz="2000" i="1" dirty="0"/>
              <a:t> With </a:t>
            </a:r>
            <a:r>
              <a:rPr lang="pl-PL" sz="2000" i="1" dirty="0" err="1"/>
              <a:t>Recurrent</a:t>
            </a:r>
            <a:r>
              <a:rPr lang="pl-PL" sz="2000" i="1" dirty="0"/>
              <a:t> </a:t>
            </a:r>
            <a:r>
              <a:rPr lang="pl-PL" sz="2000" i="1" dirty="0" err="1"/>
              <a:t>Neural</a:t>
            </a:r>
            <a:r>
              <a:rPr lang="pl-PL" sz="2000" i="1" dirty="0"/>
              <a:t> Networks</a:t>
            </a:r>
          </a:p>
          <a:p>
            <a:r>
              <a:rPr lang="pl-PL" sz="2000" dirty="0"/>
              <a:t>Christopher </a:t>
            </a:r>
            <a:r>
              <a:rPr lang="pl-PL" sz="2000" dirty="0" err="1"/>
              <a:t>Olah</a:t>
            </a:r>
            <a:r>
              <a:rPr lang="pl-PL" sz="2000" dirty="0"/>
              <a:t> blog: </a:t>
            </a:r>
            <a:r>
              <a:rPr lang="pl-PL" sz="2000" i="1" dirty="0" err="1"/>
              <a:t>Understanding</a:t>
            </a:r>
            <a:r>
              <a:rPr lang="pl-PL" sz="2000" i="1" dirty="0"/>
              <a:t> LSTM Networks</a:t>
            </a:r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924173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834887" y="1868556"/>
            <a:ext cx="103499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0" dirty="0"/>
              <a:t>Dziękuję za uwagę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398644" y="3499772"/>
            <a:ext cx="7938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Czy mają Państwo jakieś pytania?</a:t>
            </a:r>
          </a:p>
        </p:txBody>
      </p:sp>
    </p:spTree>
    <p:extLst>
      <p:ext uri="{BB962C8B-B14F-4D97-AF65-F5344CB8AC3E}">
        <p14:creationId xmlns:p14="http://schemas.microsoft.com/office/powerpoint/2010/main" val="39989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i="1" dirty="0"/>
              <a:t>Budowa neuronu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8" y="1942479"/>
            <a:ext cx="4987275" cy="359756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573079" y="1690688"/>
            <a:ext cx="45852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Z punktu widzenia sztucznych sieci neuronowych </a:t>
            </a:r>
            <a:r>
              <a:rPr lang="pl-PL" sz="2000" b="1" dirty="0"/>
              <a:t>najważniejszymi częściami składowymi neuronu są</a:t>
            </a:r>
            <a:r>
              <a:rPr lang="pl-PL" sz="2000" dirty="0"/>
              <a:t>:</a:t>
            </a:r>
          </a:p>
          <a:p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/>
              <a:t>dendryty</a:t>
            </a:r>
            <a:r>
              <a:rPr lang="pl-PL" sz="2000" dirty="0"/>
              <a:t> – wejścia neuronu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/>
              <a:t>synapsy</a:t>
            </a:r>
            <a:r>
              <a:rPr lang="pl-PL" sz="2000" dirty="0"/>
              <a:t> – zakończenia dendrytów, mogą modyfikować trafiający do nich impuls poprzez wzmacnianie go lub osłabianie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/>
              <a:t>jądro</a:t>
            </a:r>
            <a:r>
              <a:rPr lang="pl-PL" sz="2000" dirty="0"/>
              <a:t> – centrum obliczeniowe neuronu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/>
              <a:t>akson</a:t>
            </a:r>
            <a:r>
              <a:rPr lang="pl-PL" sz="2000" dirty="0"/>
              <a:t> – wyjście neuronu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436776" y="5553925"/>
            <a:ext cx="4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Schemat budowy neuronu</a:t>
            </a:r>
            <a:r>
              <a:rPr lang="pl-PL" i="1" dirty="0"/>
              <a:t> </a:t>
            </a:r>
            <a:r>
              <a:rPr lang="pl-PL" dirty="0"/>
              <a:t>[Źródło: Internet]</a:t>
            </a:r>
          </a:p>
        </p:txBody>
      </p:sp>
    </p:spTree>
    <p:extLst>
      <p:ext uri="{BB962C8B-B14F-4D97-AF65-F5344CB8AC3E}">
        <p14:creationId xmlns:p14="http://schemas.microsoft.com/office/powerpoint/2010/main" val="204696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Budowa sztucznego neuronu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9902"/>
            <a:ext cx="5595575" cy="313352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824870" y="1966358"/>
            <a:ext cx="4704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Podobieństwa między sztucznym neuronem a neuronem naturalnym:</a:t>
            </a:r>
          </a:p>
          <a:p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wejścia</a:t>
            </a:r>
            <a:r>
              <a:rPr lang="pl-PL" sz="2000" dirty="0"/>
              <a:t> są odpowiednikami </a:t>
            </a:r>
            <a:r>
              <a:rPr lang="pl-PL" sz="2000" b="1" dirty="0"/>
              <a:t>dendrytów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wagi cyfrowe</a:t>
            </a:r>
            <a:r>
              <a:rPr lang="pl-PL" sz="2000" dirty="0"/>
              <a:t> (na rysunku oznaczone przez prostokąty z literą </a:t>
            </a:r>
            <a:r>
              <a:rPr lang="pl-PL" sz="2000" i="1" dirty="0">
                <a:solidFill>
                  <a:schemeClr val="accent3">
                    <a:lumMod val="50000"/>
                  </a:schemeClr>
                </a:solidFill>
              </a:rPr>
              <a:t>w</a:t>
            </a:r>
            <a:r>
              <a:rPr lang="pl-PL" sz="2000" dirty="0"/>
              <a:t>) są odpowiednikami </a:t>
            </a:r>
            <a:r>
              <a:rPr lang="pl-PL" sz="2000" b="1" dirty="0"/>
              <a:t>modyfikacji dokonywanych na impulsach poprzez synapsy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blok sumy ważonej i blok funkcji aktywacji</a:t>
            </a:r>
            <a:r>
              <a:rPr lang="pl-PL" sz="2000" dirty="0"/>
              <a:t> jest odpowiednikiem </a:t>
            </a:r>
            <a:r>
              <a:rPr lang="pl-PL" sz="2000" b="1" dirty="0"/>
              <a:t>jądra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wyjście</a:t>
            </a:r>
            <a:r>
              <a:rPr lang="pl-PL" sz="2000" dirty="0"/>
              <a:t> jest odpowiednikiem </a:t>
            </a:r>
            <a:r>
              <a:rPr lang="pl-PL" sz="2000" b="1" dirty="0"/>
              <a:t>aksonu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838200" y="5302302"/>
            <a:ext cx="543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Schemat budowy sztucznego neuronu</a:t>
            </a:r>
            <a:r>
              <a:rPr lang="pl-PL" i="1" dirty="0"/>
              <a:t> </a:t>
            </a:r>
            <a:r>
              <a:rPr lang="pl-PL" dirty="0"/>
              <a:t>[Źródło: Internet]</a:t>
            </a:r>
          </a:p>
        </p:txBody>
      </p:sp>
    </p:spTree>
    <p:extLst>
      <p:ext uri="{BB962C8B-B14F-4D97-AF65-F5344CB8AC3E}">
        <p14:creationId xmlns:p14="http://schemas.microsoft.com/office/powerpoint/2010/main" val="68120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Sztuczne sieci neuronowe – inspiracje biologiczne</a:t>
            </a:r>
          </a:p>
          <a:p>
            <a:r>
              <a:rPr lang="pl-PL" b="1" i="1" dirty="0">
                <a:solidFill>
                  <a:srgbClr val="0070C0"/>
                </a:solidFill>
              </a:rPr>
              <a:t>Wprowadzenie do sztucznych sieci neuronowych</a:t>
            </a:r>
          </a:p>
          <a:p>
            <a:r>
              <a:rPr lang="pl-PL" dirty="0"/>
              <a:t>Działanie i architektura konwolucyjnych sieci neuronowych</a:t>
            </a:r>
          </a:p>
          <a:p>
            <a:r>
              <a:rPr lang="pl-PL" dirty="0"/>
              <a:t>Zastosowanie konwolucyjnych sieci neuronowych w kontekście przewidywania popularności filmików</a:t>
            </a:r>
          </a:p>
          <a:p>
            <a:r>
              <a:rPr lang="pl-PL" dirty="0"/>
              <a:t>Działanie i architektura rekurencyjnych sieci neuronowych</a:t>
            </a:r>
          </a:p>
          <a:p>
            <a:r>
              <a:rPr lang="pl-PL" dirty="0"/>
              <a:t>Architektura LRCN – konwolucyjne sieci rekurencyjne z pamięcią długotrwałą</a:t>
            </a:r>
          </a:p>
          <a:p>
            <a:r>
              <a:rPr lang="pl-PL" dirty="0"/>
              <a:t>Zastosowanie architektury LRCN w kontekście przewidywania popularności filmików</a:t>
            </a:r>
          </a:p>
          <a:p>
            <a:r>
              <a:rPr lang="pl-PL" dirty="0"/>
              <a:t>Podsumowanie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55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Działanie pojedynczego neuronu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389"/>
            <a:ext cx="5595575" cy="313352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980583" y="1783453"/>
            <a:ext cx="43732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Wartości na każdym z wejść (1, x</a:t>
            </a:r>
            <a:r>
              <a:rPr lang="pl-PL" sz="2000" baseline="-25000" dirty="0"/>
              <a:t>1</a:t>
            </a:r>
            <a:r>
              <a:rPr lang="pl-PL" sz="2000" dirty="0"/>
              <a:t> … x</a:t>
            </a:r>
            <a:r>
              <a:rPr lang="pl-PL" sz="2000" baseline="-25000" dirty="0"/>
              <a:t>n</a:t>
            </a:r>
            <a:r>
              <a:rPr lang="pl-PL" sz="2000" dirty="0"/>
              <a:t>) są przeskalowywane przez wagę danego wejścia (w</a:t>
            </a:r>
            <a:r>
              <a:rPr lang="pl-PL" sz="2000" baseline="-25000" dirty="0"/>
              <a:t>0</a:t>
            </a:r>
            <a:r>
              <a:rPr lang="pl-PL" sz="2000" dirty="0"/>
              <a:t>, w</a:t>
            </a:r>
            <a:r>
              <a:rPr lang="pl-PL" sz="2000" baseline="-25000" dirty="0"/>
              <a:t>1</a:t>
            </a:r>
            <a:r>
              <a:rPr lang="pl-PL" sz="2000" dirty="0"/>
              <a:t>, … ,w</a:t>
            </a:r>
            <a:r>
              <a:rPr lang="pl-PL" sz="2000" baseline="-25000" dirty="0"/>
              <a:t>n</a:t>
            </a:r>
            <a:r>
              <a:rPr lang="pl-PL" sz="20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Wszystkie otrzymane w pierwszym punkcie wyniki są sumowane w bloku sumy ważonej.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Otrzymana w punkcie drugim wartość jest używana jako argument pewnej funkcji zwanej funkcją aktywacji. Zwykle jest to funkcja nieliniowa, np. funkcja sigmoidalna (tangens hiperboliczny). Wynik tej funkcji przekazywany jest na wyjście.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838200" y="5302302"/>
            <a:ext cx="543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Schemat budowy sztucznego neuronu</a:t>
            </a:r>
            <a:r>
              <a:rPr lang="pl-PL" i="1" dirty="0"/>
              <a:t> </a:t>
            </a:r>
            <a:r>
              <a:rPr lang="pl-PL" dirty="0"/>
              <a:t>[Źródło: Internet]</a:t>
            </a:r>
          </a:p>
        </p:txBody>
      </p:sp>
    </p:spTree>
    <p:extLst>
      <p:ext uri="{BB962C8B-B14F-4D97-AF65-F5344CB8AC3E}">
        <p14:creationId xmlns:p14="http://schemas.microsoft.com/office/powerpoint/2010/main" val="292010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/>
              <a:t>Sztuczna sieć neuronowa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1285116" y="4962478"/>
            <a:ext cx="411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Schemat 3-warstwowej sieci neuronowej</a:t>
            </a:r>
            <a:endParaRPr lang="pl-PL" i="1" dirty="0"/>
          </a:p>
          <a:p>
            <a:pPr algn="ctr"/>
            <a:r>
              <a:rPr lang="pl-PL" dirty="0"/>
              <a:t>[Źródło: Internet]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6790235" y="1690688"/>
            <a:ext cx="50174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Zaprezentowana sieć składa się z </a:t>
            </a:r>
            <a:r>
              <a:rPr lang="pl-PL" sz="2000" b="1" dirty="0"/>
              <a:t>4 warstw </a:t>
            </a:r>
            <a:r>
              <a:rPr lang="pl-PL" sz="2000" dirty="0"/>
              <a:t>(na rysunku zaznaczonych kolorowymi prostokątami): </a:t>
            </a:r>
            <a:r>
              <a:rPr lang="pl-PL" sz="2000" b="1" dirty="0"/>
              <a:t>warstwy wejściowej, pierwszej warstwy ukrytej, drugiej warstwy ukrytej oraz warstwy wyjściowej</a:t>
            </a:r>
            <a:r>
              <a:rPr lang="pl-P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Każda z warstw (oprócz warstwy wejściowej) składa się z </a:t>
            </a:r>
            <a:r>
              <a:rPr lang="pl-PL" sz="2000" b="1" dirty="0"/>
              <a:t>neuronów</a:t>
            </a:r>
            <a:r>
              <a:rPr lang="pl-P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Neurony w obrębie </a:t>
            </a:r>
            <a:r>
              <a:rPr lang="pl-PL" sz="2000" b="1" dirty="0"/>
              <a:t>jednej warstwy nie są ze sobą połączone</a:t>
            </a:r>
            <a:r>
              <a:rPr lang="pl-PL" sz="2000" dirty="0"/>
              <a:t>, natomiast każdy neuron połączony jest ze </a:t>
            </a:r>
            <a:r>
              <a:rPr lang="pl-PL" sz="2000" b="1" dirty="0"/>
              <a:t>wszystkimi neuronami z warstwy poprzedniej </a:t>
            </a:r>
            <a:r>
              <a:rPr lang="pl-PL" sz="2000" dirty="0"/>
              <a:t>(połączenia reprezentowane są przez strzałki) – warstwa w pełni połączona.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68" y="2085527"/>
            <a:ext cx="621116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6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192696" y="662608"/>
            <a:ext cx="9780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Zaprezentowana sieć </a:t>
            </a:r>
            <a:r>
              <a:rPr lang="pl-PL" sz="2000" b="1" dirty="0"/>
              <a:t>składa się z 9 neuronów</a:t>
            </a:r>
            <a:r>
              <a:rPr lang="pl-PL" sz="2000" dirty="0"/>
              <a:t>: 4 w pierwszej warstwie ukrytej, 4 w drugiej warstwie ukrytej oraz 1 w warstwie wyjściowej.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Liczba wag wynosi 41</a:t>
            </a:r>
            <a:r>
              <a:rPr lang="pl-PL" sz="2000" dirty="0"/>
              <a:t>. Jest to liczba połączeń na schemacie: 3 × 4 + 4 × 4 + 4 × 1 = 32, zwiększona o liczbę neuronów: 9. Drugi składnik sumy wynika z faktu, że wejściem do każdego neuronu jest również pewna stała niezależna od danych wejściowych. Stała ta zaznaczona jest czerwonym kółkiem na schemacie z lewej strony. Nie została ona uwzględniona na schemacie znajdującym się po prawej stronie, ponieważ nie dotyczy ona danych wejściowych.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13" y="3384926"/>
            <a:ext cx="4828276" cy="2703834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33" y="3217153"/>
            <a:ext cx="5837418" cy="27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359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2171</Words>
  <Application>Microsoft Office PowerPoint</Application>
  <PresentationFormat>Panoramiczny</PresentationFormat>
  <Paragraphs>208</Paragraphs>
  <Slides>37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Motyw pakietu Office</vt:lpstr>
      <vt:lpstr>Zastosowanie sieci neuronowych do przewidywania popularności filmików</vt:lpstr>
      <vt:lpstr>Agenda</vt:lpstr>
      <vt:lpstr>Agenda</vt:lpstr>
      <vt:lpstr>Budowa neuronu</vt:lpstr>
      <vt:lpstr>Budowa sztucznego neuronu</vt:lpstr>
      <vt:lpstr>Agenda</vt:lpstr>
      <vt:lpstr>Działanie pojedynczego neuronu</vt:lpstr>
      <vt:lpstr>Sztuczna sieć neuronowa</vt:lpstr>
      <vt:lpstr>Prezentacja programu PowerPoint</vt:lpstr>
      <vt:lpstr>Uczenie sztucznej sieci neuronowej</vt:lpstr>
      <vt:lpstr>Prezentacja programu PowerPoint</vt:lpstr>
      <vt:lpstr>Agenda</vt:lpstr>
      <vt:lpstr>Konwolucyjne sieci neuronowe</vt:lpstr>
      <vt:lpstr>Sieci konwolucyjne a zwykłe – różnice</vt:lpstr>
      <vt:lpstr>Warstwa konwolucyjna – lokalność połączeń</vt:lpstr>
      <vt:lpstr>Warstwa konwolucyjna – lokalność połączeń</vt:lpstr>
      <vt:lpstr>Warstwa konwolucyjna – współdzielenie parametrów</vt:lpstr>
      <vt:lpstr>Andrej Karpathy – znajdowanie najlepszego wycinka w zdjęciu</vt:lpstr>
      <vt:lpstr>Prezentacja programu PowerPoint</vt:lpstr>
      <vt:lpstr>Agenda</vt:lpstr>
      <vt:lpstr>Analizowanie miniaturek filmów</vt:lpstr>
      <vt:lpstr>Agenda</vt:lpstr>
      <vt:lpstr>RNN - Rekurencyjne sieci neuronowe</vt:lpstr>
      <vt:lpstr>LSTM – komórki pamięci krótko-długo trwałej</vt:lpstr>
      <vt:lpstr>Sposób działania LSTM</vt:lpstr>
      <vt:lpstr>Prezentacja programu PowerPoint</vt:lpstr>
      <vt:lpstr>Prezentacja programu PowerPoint</vt:lpstr>
      <vt:lpstr>Agenda</vt:lpstr>
      <vt:lpstr>LRCN – Konwolucyjne sieci rekurencyjne z pamięcią długotrwałą</vt:lpstr>
      <vt:lpstr>Prezentacja programu PowerPoint</vt:lpstr>
      <vt:lpstr>Agenda</vt:lpstr>
      <vt:lpstr>Wejście: sekwencja pierwszych klatek filmu Wyjście: wartość skalarna określająca popularność danej sekwencji</vt:lpstr>
      <vt:lpstr>Wejście: sekwencja obrazów przedstawiających przepływ optyczny między kolejnymi klatkami Wyjście: wartość skalarna określająca popularność danej sekwencji</vt:lpstr>
      <vt:lpstr>Agenda</vt:lpstr>
      <vt:lpstr>Podsumowanie</vt:lpstr>
      <vt:lpstr>Bibliografia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Zastosowanie sieci neuronowych do przewidywania popularności filmików</dc:title>
  <dc:creator>Marcin Bocheński</dc:creator>
  <cp:lastModifiedBy>Tomasz</cp:lastModifiedBy>
  <cp:revision>101</cp:revision>
  <dcterms:created xsi:type="dcterms:W3CDTF">2016-10-22T19:26:22Z</dcterms:created>
  <dcterms:modified xsi:type="dcterms:W3CDTF">2016-11-13T20:06:41Z</dcterms:modified>
</cp:coreProperties>
</file>