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7" r:id="rId3"/>
    <p:sldId id="258" r:id="rId4"/>
    <p:sldId id="259" r:id="rId5"/>
    <p:sldId id="260" r:id="rId6"/>
    <p:sldId id="262" r:id="rId7"/>
    <p:sldId id="273" r:id="rId8"/>
    <p:sldId id="272" r:id="rId9"/>
    <p:sldId id="264" r:id="rId10"/>
    <p:sldId id="265" r:id="rId11"/>
    <p:sldId id="266" r:id="rId12"/>
    <p:sldId id="269" r:id="rId13"/>
    <p:sldId id="271" r:id="rId14"/>
    <p:sldId id="275" r:id="rId15"/>
    <p:sldId id="276" r:id="rId16"/>
    <p:sldId id="288" r:id="rId17"/>
    <p:sldId id="279" r:id="rId18"/>
    <p:sldId id="281" r:id="rId19"/>
    <p:sldId id="282" r:id="rId20"/>
    <p:sldId id="286" r:id="rId21"/>
    <p:sldId id="289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31C170-6FEA-4564-BB36-25DB779EC290}">
          <p14:sldIdLst>
            <p14:sldId id="284"/>
            <p14:sldId id="257"/>
            <p14:sldId id="258"/>
            <p14:sldId id="259"/>
            <p14:sldId id="260"/>
            <p14:sldId id="262"/>
            <p14:sldId id="273"/>
            <p14:sldId id="272"/>
            <p14:sldId id="264"/>
            <p14:sldId id="265"/>
            <p14:sldId id="266"/>
            <p14:sldId id="269"/>
            <p14:sldId id="271"/>
            <p14:sldId id="275"/>
            <p14:sldId id="276"/>
            <p14:sldId id="288"/>
            <p14:sldId id="279"/>
            <p14:sldId id="281"/>
            <p14:sldId id="282"/>
            <p14:sldId id="286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11" y="43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5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8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1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24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FD731-F28E-419B-B1F6-99209525BA31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4110A3-D55D-4B65-BA19-57E96ACCF21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8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9B84F8-241A-40CD-B29B-E25DE3977F70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22772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HEART DISEASE PREDICTION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A66CC2-AD45-4C08-A9DC-3CB0C92FFFC7}"/>
              </a:ext>
            </a:extLst>
          </p:cNvPr>
          <p:cNvSpPr txBox="1">
            <a:spLocks/>
          </p:cNvSpPr>
          <p:nvPr/>
        </p:nvSpPr>
        <p:spPr>
          <a:xfrm>
            <a:off x="1097279" y="3888509"/>
            <a:ext cx="10346575" cy="185650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Prepared By:</a:t>
            </a:r>
          </a:p>
          <a:p>
            <a:pPr lvl="1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Jinal Shah</a:t>
            </a:r>
          </a:p>
          <a:p>
            <a:pPr lvl="1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Dolly Shah</a:t>
            </a:r>
          </a:p>
          <a:p>
            <a:pPr lvl="1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Gurpreet Kaur</a:t>
            </a:r>
          </a:p>
          <a:p>
            <a:pPr lvl="1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Tom Joseph</a:t>
            </a:r>
          </a:p>
          <a:p>
            <a:pPr lvl="1"/>
            <a:r>
              <a:rPr lang="en-IN" sz="1400">
                <a:solidFill>
                  <a:schemeClr val="bg2">
                    <a:lumMod val="50000"/>
                  </a:schemeClr>
                </a:solidFill>
              </a:rPr>
              <a:t>Pankaj Narang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I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87B4E1-0B87-4BE0-839A-D322356ADF46}"/>
              </a:ext>
            </a:extLst>
          </p:cNvPr>
          <p:cNvCxnSpPr/>
          <p:nvPr/>
        </p:nvCxnSpPr>
        <p:spPr>
          <a:xfrm>
            <a:off x="1097280" y="3759200"/>
            <a:ext cx="1034657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5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8EA6-55D5-41BB-B80B-A1241E10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3.Feature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F99B-5810-4A39-AAEB-6B20374A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Feature Engineering is process of transforming row data into relevant feature.</a:t>
            </a:r>
          </a:p>
          <a:p>
            <a:pPr marL="0" indent="0">
              <a:buNone/>
            </a:pPr>
            <a:r>
              <a:rPr lang="en-IN" dirty="0"/>
              <a:t>  Feature should be,</a:t>
            </a:r>
          </a:p>
          <a:p>
            <a:pPr marL="0" indent="0">
              <a:buNone/>
            </a:pPr>
            <a:r>
              <a:rPr lang="en-IN" dirty="0"/>
              <a:t>  1Informative:       </a:t>
            </a:r>
          </a:p>
          <a:p>
            <a:pPr lvl="1"/>
            <a:r>
              <a:rPr lang="en-IN" dirty="0"/>
              <a:t>Provides useful data to model</a:t>
            </a:r>
          </a:p>
          <a:p>
            <a:r>
              <a:rPr lang="en-IN" dirty="0"/>
              <a:t>2Discriminative</a:t>
            </a:r>
          </a:p>
          <a:p>
            <a:pPr lvl="1"/>
            <a:r>
              <a:rPr lang="en-IN" dirty="0"/>
              <a:t>Make difference among training examples</a:t>
            </a:r>
          </a:p>
          <a:p>
            <a:r>
              <a:rPr lang="en-IN" dirty="0"/>
              <a:t>3Non-redundant</a:t>
            </a:r>
          </a:p>
          <a:p>
            <a:pPr lvl="1"/>
            <a:r>
              <a:rPr lang="en-IN" dirty="0"/>
              <a:t>Does not say same thing again</a:t>
            </a:r>
          </a:p>
        </p:txBody>
      </p:sp>
    </p:spTree>
    <p:extLst>
      <p:ext uri="{BB962C8B-B14F-4D97-AF65-F5344CB8AC3E}">
        <p14:creationId xmlns:p14="http://schemas.microsoft.com/office/powerpoint/2010/main" val="114669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306-688E-4BEA-A242-EB861BBA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3.Feature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386E-4430-40C3-AE0E-36DBDF68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964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Dimension Reduction</a:t>
            </a:r>
          </a:p>
          <a:p>
            <a:pPr marL="0" indent="0">
              <a:buNone/>
            </a:pPr>
            <a:r>
              <a:rPr lang="en-IN" dirty="0"/>
              <a:t>we used correlation matrix with heatmap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872D8-D751-4667-8196-1F66FC95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178"/>
            <a:ext cx="7102799" cy="2299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603E7-012F-4562-806D-ABB1616E1D7A}"/>
              </a:ext>
            </a:extLst>
          </p:cNvPr>
          <p:cNvSpPr txBox="1"/>
          <p:nvPr/>
        </p:nvSpPr>
        <p:spPr>
          <a:xfrm>
            <a:off x="969818" y="5467927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dimension reduction, we dropped thalach </a:t>
            </a:r>
          </a:p>
        </p:txBody>
      </p:sp>
    </p:spTree>
    <p:extLst>
      <p:ext uri="{BB962C8B-B14F-4D97-AF65-F5344CB8AC3E}">
        <p14:creationId xmlns:p14="http://schemas.microsoft.com/office/powerpoint/2010/main" val="298403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9D2A-84B4-43B9-8F91-923AD10D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3.Feature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D669-1AD9-48EF-9B50-5FA90C5F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Feature Construction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Feature construction is the application of a set of constructive operators to a set of existing features resulting in construction of new features.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We have added a column named “heat disease” having values 0 or 1 based on “num” column.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338EC-8234-4081-8893-783584849086}"/>
              </a:ext>
            </a:extLst>
          </p:cNvPr>
          <p:cNvPicPr/>
          <p:nvPr/>
        </p:nvPicPr>
        <p:blipFill rotWithShape="1">
          <a:blip r:embed="rId2"/>
          <a:srcRect l="16546" t="23090" r="48077" b="69230"/>
          <a:stretch/>
        </p:blipFill>
        <p:spPr bwMode="auto">
          <a:xfrm>
            <a:off x="1097280" y="3963871"/>
            <a:ext cx="5618480" cy="685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60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843-4E43-440D-AB7B-331A4EA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5F5D-B4D9-4250-AEEE-2649E9D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Supervised learning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Classification</a:t>
            </a:r>
          </a:p>
          <a:p>
            <a:pPr marL="0" indent="0">
              <a:buNone/>
            </a:pPr>
            <a:r>
              <a:rPr lang="en-US" dirty="0"/>
              <a:t>Classification problem is when your output is a category. For example, disease or no disease. </a:t>
            </a:r>
          </a:p>
          <a:p>
            <a:pPr marL="0" indent="0">
              <a:buNone/>
            </a:pPr>
            <a:r>
              <a:rPr lang="en-US" dirty="0"/>
              <a:t>We used </a:t>
            </a:r>
            <a:r>
              <a:rPr lang="en-US" b="1" dirty="0"/>
              <a:t>classification</a:t>
            </a:r>
            <a:r>
              <a:rPr lang="en-US" dirty="0"/>
              <a:t> method in machine learning algorithm.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We have used a </a:t>
            </a:r>
            <a:r>
              <a:rPr lang="en-US" b="1" dirty="0"/>
              <a:t>random forest classifier</a:t>
            </a:r>
            <a:r>
              <a:rPr lang="en-US" dirty="0"/>
              <a:t>, which is a Meta estimator that fits a number of decision tree classifiers on various sub-samples of the dataset and uses averaging to improve the predictive accuracy and control over-fitting .</a:t>
            </a:r>
            <a:endParaRPr lang="en-IN" dirty="0"/>
          </a:p>
          <a:p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9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EFB0-5063-4CE3-AE31-41943D74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Data Modelling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0EA99-396E-4925-A7CC-A34894F4D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8" y="1846263"/>
            <a:ext cx="8975325" cy="4456883"/>
          </a:xfrm>
        </p:spPr>
      </p:pic>
    </p:spTree>
    <p:extLst>
      <p:ext uri="{BB962C8B-B14F-4D97-AF65-F5344CB8AC3E}">
        <p14:creationId xmlns:p14="http://schemas.microsoft.com/office/powerpoint/2010/main" val="191322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1361-F56F-4322-B271-8275CF2E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Performance Measuring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C23D7-53C2-44F0-AA60-934FDA50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56" y="4161826"/>
            <a:ext cx="6279424" cy="8839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1A236F-9887-4B63-93E8-3F5CE59027DF}"/>
              </a:ext>
            </a:extLst>
          </p:cNvPr>
          <p:cNvSpPr txBox="1"/>
          <p:nvPr/>
        </p:nvSpPr>
        <p:spPr>
          <a:xfrm>
            <a:off x="1097280" y="2068945"/>
            <a:ext cx="6400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is measured by calculating number of correctly predicted labels/total number of labels in test 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model we have </a:t>
            </a:r>
            <a:r>
              <a:rPr lang="en-US" b="1" dirty="0"/>
              <a:t>86.89% accuracy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35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3102-B2EB-453F-BDE1-37F7CF3A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Confusion Matrix</a:t>
            </a:r>
            <a:br>
              <a:rPr lang="en-IN" dirty="0">
                <a:solidFill>
                  <a:schemeClr val="bg2">
                    <a:lumMod val="50000"/>
                  </a:schemeClr>
                </a:solidFill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7974-67A2-4EF7-B382-9960747C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Confusion matrix is table often used to describe the performance of classification model.</a:t>
            </a:r>
          </a:p>
          <a:p>
            <a:r>
              <a:rPr lang="en-IN" dirty="0"/>
              <a:t>It gives insight into errors being made by classifier.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FE085-EF14-4DF0-9E2F-26273563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69" y="3356603"/>
            <a:ext cx="22862" cy="144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472839-69FB-4FD4-BC36-43A702123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/>
          <a:stretch/>
        </p:blipFill>
        <p:spPr>
          <a:xfrm>
            <a:off x="1097280" y="2854037"/>
            <a:ext cx="4564776" cy="3191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94309-7BAE-4DC8-8DE4-4B125D35CA07}"/>
              </a:ext>
            </a:extLst>
          </p:cNvPr>
          <p:cNvSpPr txBox="1"/>
          <p:nvPr/>
        </p:nvSpPr>
        <p:spPr>
          <a:xfrm>
            <a:off x="6533535" y="3628103"/>
            <a:ext cx="4561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 (True Positive)=   28</a:t>
            </a:r>
          </a:p>
          <a:p>
            <a:endParaRPr lang="en-IN" dirty="0"/>
          </a:p>
          <a:p>
            <a:r>
              <a:rPr lang="en-IN" dirty="0"/>
              <a:t>FN(False Negative)=  3</a:t>
            </a:r>
          </a:p>
          <a:p>
            <a:endParaRPr lang="en-IN" dirty="0"/>
          </a:p>
          <a:p>
            <a:r>
              <a:rPr lang="en-IN" dirty="0"/>
              <a:t>FP(False Positive)=    5</a:t>
            </a:r>
          </a:p>
          <a:p>
            <a:endParaRPr lang="en-IN" dirty="0"/>
          </a:p>
          <a:p>
            <a:r>
              <a:rPr lang="en-IN" dirty="0"/>
              <a:t>TN(True Negative)=   25</a:t>
            </a:r>
          </a:p>
        </p:txBody>
      </p:sp>
    </p:spTree>
    <p:extLst>
      <p:ext uri="{BB962C8B-B14F-4D97-AF65-F5344CB8AC3E}">
        <p14:creationId xmlns:p14="http://schemas.microsoft.com/office/powerpoint/2010/main" val="274518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843-4E43-440D-AB7B-331A4EA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Performance 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5F5D-B4D9-4250-AEEE-2649E9D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ROC Curve</a:t>
            </a:r>
          </a:p>
          <a:p>
            <a:r>
              <a:rPr lang="en-IN" dirty="0"/>
              <a:t>In a </a:t>
            </a:r>
            <a:r>
              <a:rPr lang="en-IN" b="1" dirty="0"/>
              <a:t>ROC curve</a:t>
            </a:r>
            <a:r>
              <a:rPr lang="en-IN" dirty="0"/>
              <a:t> the true positive rate (Sensitivity) is plotted in function of the false positive rate (100-Specificity) for different cut-off points of a parameter.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0AD14-C036-479A-966C-8BFD3736E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49" y="3390896"/>
            <a:ext cx="480102" cy="76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6F26E-19E5-43AF-A228-A954528C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3" y="3065893"/>
            <a:ext cx="4915326" cy="3381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760516-6952-4752-AA96-25F89FA74645}"/>
              </a:ext>
            </a:extLst>
          </p:cNvPr>
          <p:cNvSpPr txBox="1"/>
          <p:nvPr/>
        </p:nvSpPr>
        <p:spPr>
          <a:xfrm>
            <a:off x="6336050" y="3729880"/>
            <a:ext cx="5301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AUC, better the model is at predicting 0s as 0s and 1s as 1s.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Higher the AUC, better the model is at distinguishing between patients with disease and no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62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843-4E43-440D-AB7B-331A4EA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Performance 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5F5D-B4D9-4250-AEEE-2649E9D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partial dependence plots for ca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7668-508A-4DAE-BDCF-05BA1FEC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1358"/>
            <a:ext cx="8420830" cy="38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843-4E43-440D-AB7B-331A4EA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Performance 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5F5D-B4D9-4250-AEEE-2649E9D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partial dependence plots for oldpeak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A1E69-29B7-4AE1-AE7C-08255014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47890"/>
            <a:ext cx="8885690" cy="36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6BE2-29B4-4225-B451-AC504822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Machine Learning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17B38-2EBE-47E9-9FB1-83C970B6E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2128838"/>
            <a:ext cx="8305800" cy="3457575"/>
          </a:xfrm>
        </p:spPr>
      </p:pic>
    </p:spTree>
    <p:extLst>
      <p:ext uri="{BB962C8B-B14F-4D97-AF65-F5344CB8AC3E}">
        <p14:creationId xmlns:p14="http://schemas.microsoft.com/office/powerpoint/2010/main" val="326865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843-4E43-440D-AB7B-331A4EA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Performance 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5F5D-B4D9-4250-AEEE-2649E9D2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partial dependence plots for trestbps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B696E-5E73-4618-B65C-73BB7DAF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54378"/>
            <a:ext cx="8763759" cy="3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BEE1-3673-4C7A-A48B-F8DBA720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  <a:p>
            <a:r>
              <a:rPr lang="en-US" dirty="0"/>
              <a:t>We were able to create a machine learning model with 86.89% accuracy. </a:t>
            </a:r>
          </a:p>
          <a:p>
            <a:r>
              <a:rPr lang="en-US" dirty="0"/>
              <a:t>The machine-learning-based diagnosis system for heart disorder can effortlessly discover and classify people with heart disorder from healthy people and will help doctors in analyzing heart sufferers efficiently.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7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B3AFC-AD82-407C-A51F-A8254FF400C1}"/>
              </a:ext>
            </a:extLst>
          </p:cNvPr>
          <p:cNvSpPr/>
          <p:nvPr/>
        </p:nvSpPr>
        <p:spPr>
          <a:xfrm>
            <a:off x="1926191" y="2447639"/>
            <a:ext cx="7862281" cy="923330"/>
          </a:xfrm>
          <a:prstGeom prst="rect">
            <a:avLst/>
          </a:prstGeom>
          <a:ln>
            <a:solidFill>
              <a:srgbClr val="BD582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/>
              </a:rPr>
              <a:t>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endParaRPr lang="en-US" sz="5400" b="0" cap="none" spc="0" dirty="0">
              <a:ln w="0"/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6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BF3E-AC57-4515-B58B-8E4DB52A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74E1-57D8-4145-9C7B-B346C918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1.jupyter</a:t>
            </a:r>
          </a:p>
          <a:p>
            <a:r>
              <a:rPr lang="en-IN" dirty="0"/>
              <a:t>2.Pandas	</a:t>
            </a:r>
          </a:p>
          <a:p>
            <a:r>
              <a:rPr lang="en-IN" dirty="0"/>
              <a:t>3.Scikit learn</a:t>
            </a:r>
          </a:p>
          <a:p>
            <a:r>
              <a:rPr lang="en-IN" dirty="0"/>
              <a:t>4.NumPy</a:t>
            </a:r>
          </a:p>
          <a:p>
            <a:r>
              <a:rPr lang="en-IN" dirty="0"/>
              <a:t>5.Scipy</a:t>
            </a:r>
          </a:p>
          <a:p>
            <a:pPr marL="0" indent="0">
              <a:buNone/>
            </a:pPr>
            <a:r>
              <a:rPr lang="en-IN" dirty="0"/>
              <a:t>  6.Matplotlib</a:t>
            </a:r>
          </a:p>
        </p:txBody>
      </p:sp>
    </p:spTree>
    <p:extLst>
      <p:ext uri="{BB962C8B-B14F-4D97-AF65-F5344CB8AC3E}">
        <p14:creationId xmlns:p14="http://schemas.microsoft.com/office/powerpoint/2010/main" val="70485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5DFF-236F-437A-AC73-5D8188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1.Data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324A-D428-41BA-B4EE-C030117A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/>
              <a:t>1.Query Data</a:t>
            </a:r>
          </a:p>
          <a:p>
            <a:pPr marL="0" indent="0">
              <a:buNone/>
            </a:pPr>
            <a:r>
              <a:rPr lang="en-IN" sz="2800" dirty="0"/>
              <a:t> 2.Clean Data</a:t>
            </a:r>
          </a:p>
          <a:p>
            <a:r>
              <a:rPr lang="en-IN" sz="2800" dirty="0"/>
              <a:t>3.Format Data</a:t>
            </a:r>
          </a:p>
        </p:txBody>
      </p:sp>
    </p:spTree>
    <p:extLst>
      <p:ext uri="{BB962C8B-B14F-4D97-AF65-F5344CB8AC3E}">
        <p14:creationId xmlns:p14="http://schemas.microsoft.com/office/powerpoint/2010/main" val="40699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C999-FDA8-4358-95E0-9BA3F7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1.Data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7688-E492-4B7C-AF01-CCEC5CA0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1.Query Data</a:t>
            </a:r>
            <a:r>
              <a:rPr lang="en-IN" dirty="0"/>
              <a:t> </a:t>
            </a:r>
          </a:p>
          <a:p>
            <a:r>
              <a:rPr lang="en-IN" dirty="0"/>
              <a:t>We have used Pandas library to read data </a:t>
            </a:r>
            <a:r>
              <a:rPr lang="en-US" dirty="0"/>
              <a:t>and add column headers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by Querying data we get data frame: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F971C-E7AE-47AB-AF51-04838D7F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7563"/>
            <a:ext cx="9464860" cy="19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8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DE5A-18E7-4ED3-B7E9-26E202CE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2.Clean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9862-F432-42AB-AB61-F28267C8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Deal with missing values</a:t>
            </a:r>
          </a:p>
          <a:p>
            <a:r>
              <a:rPr lang="en-IN" dirty="0"/>
              <a:t>Some of column contain ‘?’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C1AEE-21A5-4F68-813F-1BA14DC5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15176"/>
            <a:ext cx="7325747" cy="30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4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9F92-B855-42C8-8A8F-565D4B90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2.Clean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7FA4-EFFF-4ACA-BB55-95A87EE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ratio Rm(number of missing value/total value), is </a:t>
            </a:r>
            <a:r>
              <a:rPr lang="en-IN" dirty="0">
                <a:solidFill>
                  <a:schemeClr val="accent2"/>
                </a:solidFill>
              </a:rPr>
              <a:t>low</a:t>
            </a:r>
            <a:r>
              <a:rPr lang="en-IN" dirty="0"/>
              <a:t> so we use  Imputer function in python.</a:t>
            </a:r>
          </a:p>
          <a:p>
            <a:r>
              <a:rPr lang="en-IN" dirty="0"/>
              <a:t>Replace ? With NaN (Not a Number)</a:t>
            </a:r>
          </a:p>
          <a:p>
            <a:r>
              <a:rPr lang="en-IN" dirty="0"/>
              <a:t>Filled missing value with median.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C0DB-F725-42D1-B6BE-F87FBA03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5357324" cy="1135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7BD4A-D86F-4A4B-AB26-1CAB5D990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95" y="2514167"/>
            <a:ext cx="5141246" cy="31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9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1B2-DE97-4300-A493-B779D85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2.Clean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3C66-CBB8-44DB-AE9A-DEAD520E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Remove outliers</a:t>
            </a:r>
          </a:p>
          <a:p>
            <a:r>
              <a:rPr lang="en-IN" dirty="0"/>
              <a:t>In data frame there is some outliers. outliers mislead model so need to remove them. </a:t>
            </a:r>
          </a:p>
          <a:p>
            <a:r>
              <a:rPr lang="en-IN" dirty="0"/>
              <a:t>1.Remove outliers arbitrarily:</a:t>
            </a:r>
          </a:p>
          <a:p>
            <a:r>
              <a:rPr lang="en-IN" dirty="0"/>
              <a:t>Decide arbitrary threshold above which data is not have meaning.</a:t>
            </a:r>
          </a:p>
          <a:p>
            <a:r>
              <a:rPr lang="en-IN" dirty="0"/>
              <a:t>2.use robust method:</a:t>
            </a:r>
          </a:p>
          <a:p>
            <a:r>
              <a:rPr lang="en-IN" dirty="0"/>
              <a:t>There is some methods to remove outliers from analysis.</a:t>
            </a:r>
          </a:p>
          <a:p>
            <a:endParaRPr lang="en-IN" dirty="0"/>
          </a:p>
          <a:p>
            <a:r>
              <a:rPr lang="en-IN" b="1" dirty="0"/>
              <a:t>We have not removed any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60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D9E-1DF3-4229-8612-27A8CFCC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2">
                    <a:lumMod val="50000"/>
                  </a:schemeClr>
                </a:solidFill>
              </a:rPr>
              <a:t>3.Feature Engineering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3469-A560-4192-BEB4-6450EDA2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Feature engineering is the process of using domain understanding of the information to create features that make machine learning algorithms work. </a:t>
            </a:r>
          </a:p>
          <a:p>
            <a:r>
              <a:rPr lang="en-US" sz="2400" dirty="0"/>
              <a:t>A feature is an attribute that might help to find solution to fix the problem.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Number of feature is called dimension.</a:t>
            </a:r>
          </a:p>
          <a:p>
            <a:pPr marL="1471400" lvl="8" indent="0">
              <a:buNone/>
            </a:pPr>
            <a:endParaRPr lang="en-IN" dirty="0"/>
          </a:p>
          <a:p>
            <a:pPr marL="1471400" lvl="8" indent="0">
              <a:buNone/>
            </a:pPr>
            <a:endParaRPr lang="en-IN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037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952</TotalTime>
  <Words>661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PowerPoint Presentation</vt:lpstr>
      <vt:lpstr>Machine Learning Steps</vt:lpstr>
      <vt:lpstr>TOOLS WE USED</vt:lpstr>
      <vt:lpstr>1.Data Preparation</vt:lpstr>
      <vt:lpstr>1.Data Preparation</vt:lpstr>
      <vt:lpstr>2.Clean Data</vt:lpstr>
      <vt:lpstr>2.Clean Data</vt:lpstr>
      <vt:lpstr>2.Clean Data</vt:lpstr>
      <vt:lpstr>3.Feature Engineering</vt:lpstr>
      <vt:lpstr>3.Feature Engineering</vt:lpstr>
      <vt:lpstr>3.Feature Engineering</vt:lpstr>
      <vt:lpstr>3.Feature Engineering</vt:lpstr>
      <vt:lpstr>Data Modelling</vt:lpstr>
      <vt:lpstr>Data Modelling</vt:lpstr>
      <vt:lpstr>Performance Measuring</vt:lpstr>
      <vt:lpstr>Confusion Matrix </vt:lpstr>
      <vt:lpstr>Performance Measuring</vt:lpstr>
      <vt:lpstr>Performance Measuring</vt:lpstr>
      <vt:lpstr>Performance Measuring</vt:lpstr>
      <vt:lpstr>Performance Measuring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jinal prajapati</dc:creator>
  <cp:lastModifiedBy>jinal prajapati</cp:lastModifiedBy>
  <cp:revision>56</cp:revision>
  <dcterms:created xsi:type="dcterms:W3CDTF">2019-11-03T16:04:43Z</dcterms:created>
  <dcterms:modified xsi:type="dcterms:W3CDTF">2019-11-11T19:21:49Z</dcterms:modified>
</cp:coreProperties>
</file>