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sldIdLst>
    <p:sldId id="273" r:id="rId2"/>
    <p:sldId id="306" r:id="rId3"/>
    <p:sldId id="308" r:id="rId4"/>
    <p:sldId id="307" r:id="rId5"/>
    <p:sldId id="321" r:id="rId6"/>
    <p:sldId id="322" r:id="rId7"/>
    <p:sldId id="324" r:id="rId8"/>
    <p:sldId id="323" r:id="rId9"/>
    <p:sldId id="325" r:id="rId10"/>
    <p:sldId id="326" r:id="rId11"/>
    <p:sldId id="329" r:id="rId12"/>
    <p:sldId id="346" r:id="rId13"/>
    <p:sldId id="328" r:id="rId14"/>
    <p:sldId id="348" r:id="rId15"/>
    <p:sldId id="319" r:id="rId16"/>
    <p:sldId id="282" r:id="rId17"/>
    <p:sldId id="320" r:id="rId18"/>
    <p:sldId id="278" r:id="rId19"/>
    <p:sldId id="317" r:id="rId20"/>
    <p:sldId id="347" r:id="rId21"/>
    <p:sldId id="332" r:id="rId22"/>
    <p:sldId id="349" r:id="rId23"/>
    <p:sldId id="335" r:id="rId24"/>
    <p:sldId id="336" r:id="rId25"/>
    <p:sldId id="340" r:id="rId26"/>
    <p:sldId id="341" r:id="rId27"/>
    <p:sldId id="342" r:id="rId28"/>
    <p:sldId id="343" r:id="rId29"/>
    <p:sldId id="345" r:id="rId30"/>
    <p:sldId id="344" r:id="rId31"/>
    <p:sldId id="338" r:id="rId32"/>
    <p:sldId id="339" r:id="rId33"/>
    <p:sldId id="272" r:id="rId34"/>
    <p:sldId id="270" r:id="rId35"/>
    <p:sldId id="27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4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D1421B-2B36-4AAD-8795-9CA75F1DCBA6}" type="datetimeFigureOut">
              <a:rPr lang="en-US" smtClean="0"/>
              <a:pPr/>
              <a:t>4/9/2015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5A8405-8947-41E7-BEC9-D29AB1265D5A}" type="slidenum">
              <a:rPr lang="en-US" smtClean="0"/>
              <a:pPr/>
              <a:t>‹#›</a:t>
            </a:fld>
            <a:endParaRPr lang="en-US"/>
          </a:p>
        </p:txBody>
      </p:sp>
    </p:spTree>
    <p:extLst>
      <p:ext uri="{BB962C8B-B14F-4D97-AF65-F5344CB8AC3E}">
        <p14:creationId xmlns:p14="http://schemas.microsoft.com/office/powerpoint/2010/main" val="37980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5A8405-8947-41E7-BEC9-D29AB1265D5A}" type="slidenum">
              <a:rPr lang="en-US" smtClean="0"/>
              <a:pPr/>
              <a:t>9</a:t>
            </a:fld>
            <a:endParaRPr lang="en-US"/>
          </a:p>
        </p:txBody>
      </p:sp>
    </p:spTree>
    <p:extLst>
      <p:ext uri="{BB962C8B-B14F-4D97-AF65-F5344CB8AC3E}">
        <p14:creationId xmlns:p14="http://schemas.microsoft.com/office/powerpoint/2010/main" val="3679634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noFill/>
          <a:ln w="12700">
            <a:solidFill>
              <a:prstClr val="black"/>
            </a:solidFill>
          </a:ln>
        </p:spPr>
      </p:sp>
      <p:sp>
        <p:nvSpPr>
          <p:cNvPr id="3" name="Rectangle 2"/>
          <p:cNvSpPr>
            <a:spLocks noGrp="1"/>
          </p:cNvSpPr>
          <p:nvPr>
            <p:ph type="body" idx="1"/>
          </p:nvPr>
        </p:nvSpPr>
        <p:spPr/>
        <p:txBody>
          <a:bodyPr/>
          <a:lstStyle/>
          <a:p>
            <a:r>
              <a:rPr lang="en-US" sz="1200" kern="1200" baseline="0" dirty="0" smtClean="0">
                <a:solidFill>
                  <a:schemeClr val="tx1"/>
                </a:solidFill>
                <a:latin typeface="+mn-lt"/>
                <a:ea typeface="+mn-ea"/>
                <a:cs typeface="+mn-cs"/>
              </a:rPr>
              <a:t>In the 1970s, </a:t>
            </a:r>
            <a:r>
              <a:rPr lang="en-US" sz="1200" b="1" kern="1200" baseline="0" dirty="0" smtClean="0">
                <a:solidFill>
                  <a:schemeClr val="tx1"/>
                </a:solidFill>
                <a:latin typeface="+mn-lt"/>
                <a:ea typeface="+mn-ea"/>
                <a:cs typeface="+mn-cs"/>
              </a:rPr>
              <a:t>Holland first introduced genetic </a:t>
            </a:r>
            <a:r>
              <a:rPr lang="en-US" sz="1200" b="1" kern="1200" baseline="0" dirty="0" err="1" smtClean="0">
                <a:solidFill>
                  <a:schemeClr val="tx1"/>
                </a:solidFill>
                <a:latin typeface="+mn-lt"/>
                <a:ea typeface="+mn-ea"/>
                <a:cs typeface="+mn-cs"/>
              </a:rPr>
              <a:t>algorithms</a:t>
            </a:r>
            <a:r>
              <a:rPr lang="en-US" sz="1200" kern="1200" baseline="0" dirty="0" err="1" smtClean="0">
                <a:solidFill>
                  <a:schemeClr val="tx1"/>
                </a:solidFill>
                <a:latin typeface="+mn-lt"/>
                <a:ea typeface="+mn-ea"/>
                <a:cs typeface="+mn-cs"/>
              </a:rPr>
              <a:t>to</a:t>
            </a:r>
            <a:r>
              <a:rPr lang="en-US" sz="1200" kern="1200" baseline="0" dirty="0" smtClean="0">
                <a:solidFill>
                  <a:schemeClr val="tx1"/>
                </a:solidFill>
                <a:latin typeface="+mn-lt"/>
                <a:ea typeface="+mn-ea"/>
                <a:cs typeface="+mn-cs"/>
              </a:rPr>
              <a:t> explain </a:t>
            </a:r>
            <a:r>
              <a:rPr lang="en-US" sz="1200" b="1" kern="1200" baseline="0" dirty="0" smtClean="0">
                <a:solidFill>
                  <a:schemeClr val="tx1"/>
                </a:solidFill>
                <a:latin typeface="+mn-lt"/>
                <a:ea typeface="+mn-ea"/>
                <a:cs typeface="+mn-cs"/>
              </a:rPr>
              <a:t>the adaptive processes of natural systems and to design an artificial system</a:t>
            </a:r>
            <a:r>
              <a:rPr lang="en-US" sz="1200" kern="1200" baseline="0" dirty="0" smtClean="0">
                <a:solidFill>
                  <a:schemeClr val="tx1"/>
                </a:solidFill>
                <a:latin typeface="+mn-lt"/>
                <a:ea typeface="+mn-ea"/>
                <a:cs typeface="+mn-cs"/>
              </a:rPr>
              <a:t>, which retains the robustness of natural systems</a:t>
            </a:r>
            <a:endParaRPr lang="en-US" dirty="0" smtClean="0"/>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New </a:t>
            </a:r>
            <a:r>
              <a:rPr lang="en-US" sz="1200" kern="1200" baseline="0" dirty="0" err="1" smtClean="0">
                <a:solidFill>
                  <a:schemeClr val="tx1"/>
                </a:solidFill>
                <a:latin typeface="+mn-lt"/>
                <a:ea typeface="+mn-ea"/>
                <a:cs typeface="+mn-cs"/>
              </a:rPr>
              <a:t>offsprings</a:t>
            </a:r>
            <a:r>
              <a:rPr lang="en-US" sz="1200" kern="1200" baseline="0" dirty="0" smtClean="0">
                <a:solidFill>
                  <a:schemeClr val="tx1"/>
                </a:solidFill>
                <a:latin typeface="+mn-lt"/>
                <a:ea typeface="+mn-ea"/>
                <a:cs typeface="+mn-cs"/>
              </a:rPr>
              <a:t> are generated /evolved from the chromosomes using operators like selection, crossover and mutation</a:t>
            </a:r>
          </a:p>
          <a:p>
            <a:endParaRPr lang="en-US" sz="1200" kern="1200" baseline="0" dirty="0" smtClean="0">
              <a:solidFill>
                <a:schemeClr val="tx1"/>
              </a:solidFill>
              <a:latin typeface="+mn-lt"/>
              <a:ea typeface="+mn-ea"/>
              <a:cs typeface="+mn-cs"/>
            </a:endParaRPr>
          </a:p>
        </p:txBody>
      </p:sp>
      <p:sp>
        <p:nvSpPr>
          <p:cNvPr id="4" name="Rectangle 3"/>
          <p:cNvSpPr>
            <a:spLocks noGrp="1"/>
          </p:cNvSpPr>
          <p:nvPr>
            <p:ph type="sldNum" sz="quarter" idx="10"/>
          </p:nvPr>
        </p:nvSpPr>
        <p:spPr/>
        <p:txBody>
          <a:bodyPr/>
          <a:lstStyle/>
          <a:p>
            <a:fld id="{55A5A28D-BDB6-46FF-A1EF-D3D59E3A726F}" type="slidenum">
              <a:rPr lang="en-US" smtClean="0"/>
              <a:pPr/>
              <a:t>11</a:t>
            </a:fld>
            <a:endParaRPr lang="en-US"/>
          </a:p>
        </p:txBody>
      </p:sp>
    </p:spTree>
    <p:extLst>
      <p:ext uri="{BB962C8B-B14F-4D97-AF65-F5344CB8AC3E}">
        <p14:creationId xmlns:p14="http://schemas.microsoft.com/office/powerpoint/2010/main" val="2058256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5A8405-8947-41E7-BEC9-D29AB1265D5A}" type="slidenum">
              <a:rPr lang="en-US" smtClean="0"/>
              <a:pPr/>
              <a:t>17</a:t>
            </a:fld>
            <a:endParaRPr lang="en-US"/>
          </a:p>
        </p:txBody>
      </p:sp>
    </p:spTree>
    <p:extLst>
      <p:ext uri="{BB962C8B-B14F-4D97-AF65-F5344CB8AC3E}">
        <p14:creationId xmlns:p14="http://schemas.microsoft.com/office/powerpoint/2010/main" val="2436548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8C4E924D-5946-4E46-BAAE-27EEF2567409}" type="datetimeFigureOut">
              <a:rPr lang="en-US" smtClean="0"/>
              <a:pPr/>
              <a:t>4/9/2015</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A80AC8D-A60C-475C-B20B-250E42E4A6D0}" type="slidenum">
              <a:rPr lang="en-US" smtClean="0"/>
              <a:pPr/>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510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4E924D-5946-4E46-BAAE-27EEF2567409}" type="datetimeFigureOut">
              <a:rPr lang="en-US" smtClean="0"/>
              <a:pPr/>
              <a:t>4/9/2015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0AC8D-A60C-475C-B20B-250E42E4A6D0}" type="slidenum">
              <a:rPr lang="en-US" smtClean="0"/>
              <a:pPr/>
              <a:t>‹#›</a:t>
            </a:fld>
            <a:endParaRPr lang="en-US"/>
          </a:p>
        </p:txBody>
      </p:sp>
    </p:spTree>
    <p:extLst>
      <p:ext uri="{BB962C8B-B14F-4D97-AF65-F5344CB8AC3E}">
        <p14:creationId xmlns:p14="http://schemas.microsoft.com/office/powerpoint/2010/main" val="1341280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4E924D-5946-4E46-BAAE-27EEF2567409}" type="datetimeFigureOut">
              <a:rPr lang="en-US" smtClean="0"/>
              <a:pPr/>
              <a:t>4/9/2015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0AC8D-A60C-475C-B20B-250E42E4A6D0}" type="slidenum">
              <a:rPr lang="en-US" smtClean="0"/>
              <a:pPr/>
              <a:t>‹#›</a:t>
            </a:fld>
            <a:endParaRPr lang="en-US"/>
          </a:p>
        </p:txBody>
      </p:sp>
    </p:spTree>
    <p:extLst>
      <p:ext uri="{BB962C8B-B14F-4D97-AF65-F5344CB8AC3E}">
        <p14:creationId xmlns:p14="http://schemas.microsoft.com/office/powerpoint/2010/main" val="1436010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CB06DC5D-7DEE-4550-84A0-9B9257942D3C}" type="datetimeFigureOut">
              <a:rPr lang="en-US" smtClean="0"/>
              <a:pPr/>
              <a:t>4/9/2015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88613-A5F2-4BDD-8229-88AC8B304FC9}" type="slidenum">
              <a:rPr lang="en-US" smtClean="0"/>
              <a:pPr/>
              <a:t>‹#›</a:t>
            </a:fld>
            <a:endParaRPr lang="en-US"/>
          </a:p>
        </p:txBody>
      </p:sp>
    </p:spTree>
    <p:extLst>
      <p:ext uri="{BB962C8B-B14F-4D97-AF65-F5344CB8AC3E}">
        <p14:creationId xmlns:p14="http://schemas.microsoft.com/office/powerpoint/2010/main" val="3594604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4E924D-5946-4E46-BAAE-27EEF2567409}" type="datetimeFigureOut">
              <a:rPr lang="en-US" smtClean="0"/>
              <a:pPr/>
              <a:t>4/9/2015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0AC8D-A60C-475C-B20B-250E42E4A6D0}" type="slidenum">
              <a:rPr lang="en-US" smtClean="0"/>
              <a:pPr/>
              <a:t>‹#›</a:t>
            </a:fld>
            <a:endParaRPr lang="en-US"/>
          </a:p>
        </p:txBody>
      </p:sp>
    </p:spTree>
    <p:extLst>
      <p:ext uri="{BB962C8B-B14F-4D97-AF65-F5344CB8AC3E}">
        <p14:creationId xmlns:p14="http://schemas.microsoft.com/office/powerpoint/2010/main" val="2863724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4E924D-5946-4E46-BAAE-27EEF2567409}" type="datetimeFigureOut">
              <a:rPr lang="en-US" smtClean="0"/>
              <a:pPr/>
              <a:t>4/9/2015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0AC8D-A60C-475C-B20B-250E42E4A6D0}" type="slidenum">
              <a:rPr lang="en-US" smtClean="0"/>
              <a:pPr/>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8650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4E924D-5946-4E46-BAAE-27EEF2567409}" type="datetimeFigureOut">
              <a:rPr lang="en-US" smtClean="0"/>
              <a:pPr/>
              <a:t>4/9/2015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80AC8D-A60C-475C-B20B-250E42E4A6D0}" type="slidenum">
              <a:rPr lang="en-US" smtClean="0"/>
              <a:pPr/>
              <a:t>‹#›</a:t>
            </a:fld>
            <a:endParaRPr lang="en-US"/>
          </a:p>
        </p:txBody>
      </p:sp>
    </p:spTree>
    <p:extLst>
      <p:ext uri="{BB962C8B-B14F-4D97-AF65-F5344CB8AC3E}">
        <p14:creationId xmlns:p14="http://schemas.microsoft.com/office/powerpoint/2010/main" val="1974827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4E924D-5946-4E46-BAAE-27EEF2567409}" type="datetimeFigureOut">
              <a:rPr lang="en-US" smtClean="0"/>
              <a:pPr/>
              <a:t>4/9/2015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80AC8D-A60C-475C-B20B-250E42E4A6D0}" type="slidenum">
              <a:rPr lang="en-US" smtClean="0"/>
              <a:pPr/>
              <a:t>‹#›</a:t>
            </a:fld>
            <a:endParaRPr lang="en-US"/>
          </a:p>
        </p:txBody>
      </p:sp>
    </p:spTree>
    <p:extLst>
      <p:ext uri="{BB962C8B-B14F-4D97-AF65-F5344CB8AC3E}">
        <p14:creationId xmlns:p14="http://schemas.microsoft.com/office/powerpoint/2010/main" val="2637279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4E924D-5946-4E46-BAAE-27EEF2567409}" type="datetimeFigureOut">
              <a:rPr lang="en-US" smtClean="0"/>
              <a:pPr/>
              <a:t>4/9/2015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80AC8D-A60C-475C-B20B-250E42E4A6D0}" type="slidenum">
              <a:rPr lang="en-US" smtClean="0"/>
              <a:pPr/>
              <a:t>‹#›</a:t>
            </a:fld>
            <a:endParaRPr lang="en-US"/>
          </a:p>
        </p:txBody>
      </p:sp>
    </p:spTree>
    <p:extLst>
      <p:ext uri="{BB962C8B-B14F-4D97-AF65-F5344CB8AC3E}">
        <p14:creationId xmlns:p14="http://schemas.microsoft.com/office/powerpoint/2010/main" val="1443783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4E924D-5946-4E46-BAAE-27EEF2567409}" type="datetimeFigureOut">
              <a:rPr lang="en-US" smtClean="0"/>
              <a:pPr/>
              <a:t>4/9/2015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80AC8D-A60C-475C-B20B-250E42E4A6D0}" type="slidenum">
              <a:rPr lang="en-US" smtClean="0"/>
              <a:pPr/>
              <a:t>‹#›</a:t>
            </a:fld>
            <a:endParaRPr lang="en-US"/>
          </a:p>
        </p:txBody>
      </p:sp>
    </p:spTree>
    <p:extLst>
      <p:ext uri="{BB962C8B-B14F-4D97-AF65-F5344CB8AC3E}">
        <p14:creationId xmlns:p14="http://schemas.microsoft.com/office/powerpoint/2010/main" val="1097749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4E924D-5946-4E46-BAAE-27EEF2567409}" type="datetimeFigureOut">
              <a:rPr lang="en-US" smtClean="0"/>
              <a:pPr/>
              <a:t>4/9/2015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80AC8D-A60C-475C-B20B-250E42E4A6D0}" type="slidenum">
              <a:rPr lang="en-US" smtClean="0"/>
              <a:pPr/>
              <a:t>‹#›</a:t>
            </a:fld>
            <a:endParaRPr lang="en-US"/>
          </a:p>
        </p:txBody>
      </p:sp>
    </p:spTree>
    <p:extLst>
      <p:ext uri="{BB962C8B-B14F-4D97-AF65-F5344CB8AC3E}">
        <p14:creationId xmlns:p14="http://schemas.microsoft.com/office/powerpoint/2010/main" val="625757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4E924D-5946-4E46-BAAE-27EEF2567409}" type="datetimeFigureOut">
              <a:rPr lang="en-US" smtClean="0"/>
              <a:pPr/>
              <a:t>4/9/2015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80AC8D-A60C-475C-B20B-250E42E4A6D0}" type="slidenum">
              <a:rPr lang="en-US" smtClean="0"/>
              <a:pPr/>
              <a:t>‹#›</a:t>
            </a:fld>
            <a:endParaRPr lang="en-US"/>
          </a:p>
        </p:txBody>
      </p:sp>
    </p:spTree>
    <p:extLst>
      <p:ext uri="{BB962C8B-B14F-4D97-AF65-F5344CB8AC3E}">
        <p14:creationId xmlns:p14="http://schemas.microsoft.com/office/powerpoint/2010/main" val="759233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8C4E924D-5946-4E46-BAAE-27EEF2567409}" type="datetimeFigureOut">
              <a:rPr lang="en-US" smtClean="0"/>
              <a:pPr/>
              <a:t>4/9/2015</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3A80AC8D-A60C-475C-B20B-250E42E4A6D0}" type="slidenum">
              <a:rPr lang="en-US" smtClean="0"/>
              <a:pPr/>
              <a:t>‹#›</a:t>
            </a:fld>
            <a:endParaRPr lang="en-US"/>
          </a:p>
        </p:txBody>
      </p:sp>
    </p:spTree>
    <p:extLst>
      <p:ext uri="{BB962C8B-B14F-4D97-AF65-F5344CB8AC3E}">
        <p14:creationId xmlns:p14="http://schemas.microsoft.com/office/powerpoint/2010/main" val="33508131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5245" y="1422076"/>
            <a:ext cx="8034518" cy="2290941"/>
          </a:xfrm>
        </p:spPr>
        <p:txBody>
          <a:bodyPr>
            <a:normAutofit/>
          </a:bodyPr>
          <a:lstStyle/>
          <a:p>
            <a:r>
              <a:rPr lang="en-US" sz="8800" dirty="0" err="1" smtClean="0"/>
              <a:t>PyMusiqMix</a:t>
            </a:r>
            <a:endParaRPr lang="en-US" sz="8800" dirty="0"/>
          </a:p>
        </p:txBody>
      </p:sp>
      <p:sp>
        <p:nvSpPr>
          <p:cNvPr id="3" name="Subtitle 2"/>
          <p:cNvSpPr>
            <a:spLocks noGrp="1"/>
          </p:cNvSpPr>
          <p:nvPr>
            <p:ph type="subTitle" idx="1"/>
          </p:nvPr>
        </p:nvSpPr>
        <p:spPr>
          <a:xfrm>
            <a:off x="1852309" y="3819407"/>
            <a:ext cx="8147454" cy="434974"/>
          </a:xfrm>
        </p:spPr>
        <p:txBody>
          <a:bodyPr>
            <a:normAutofit fontScale="92500"/>
          </a:bodyPr>
          <a:lstStyle/>
          <a:p>
            <a:r>
              <a:rPr lang="en-IN" b="1" dirty="0"/>
              <a:t>Constraint-based Playlist Generation by Applying Genetic Algorithm</a:t>
            </a:r>
            <a:endParaRPr lang="en-US" dirty="0"/>
          </a:p>
        </p:txBody>
      </p:sp>
      <p:sp>
        <p:nvSpPr>
          <p:cNvPr id="4" name="Rectangle 3"/>
          <p:cNvSpPr/>
          <p:nvPr/>
        </p:nvSpPr>
        <p:spPr>
          <a:xfrm>
            <a:off x="8659091" y="5344640"/>
            <a:ext cx="8021782" cy="923330"/>
          </a:xfrm>
          <a:prstGeom prst="rect">
            <a:avLst/>
          </a:prstGeom>
        </p:spPr>
        <p:txBody>
          <a:bodyPr wrap="square">
            <a:spAutoFit/>
          </a:bodyPr>
          <a:lstStyle/>
          <a:p>
            <a:pPr>
              <a:buNone/>
            </a:pPr>
            <a:r>
              <a:rPr lang="en-US" dirty="0" smtClean="0">
                <a:latin typeface="Times New Roman" pitchFamily="18" charset="0"/>
                <a:cs typeface="Times New Roman" pitchFamily="18" charset="0"/>
              </a:rPr>
              <a:t>NIMITHA  LIZ  SUNNY</a:t>
            </a:r>
          </a:p>
          <a:p>
            <a:pPr>
              <a:buNone/>
            </a:pPr>
            <a:r>
              <a:rPr lang="en-US" dirty="0" smtClean="0">
                <a:latin typeface="Times New Roman" pitchFamily="18" charset="0"/>
                <a:cs typeface="Times New Roman" pitchFamily="18" charset="0"/>
              </a:rPr>
              <a:t>RIYA  MARY  ROLY</a:t>
            </a:r>
          </a:p>
          <a:p>
            <a:pPr>
              <a:buNone/>
            </a:pPr>
            <a:r>
              <a:rPr lang="en-US" dirty="0" smtClean="0">
                <a:latin typeface="Times New Roman" pitchFamily="18" charset="0"/>
                <a:cs typeface="Times New Roman" pitchFamily="18" charset="0"/>
              </a:rPr>
              <a:t>TOM JOSEPH</a:t>
            </a:r>
          </a:p>
        </p:txBody>
      </p:sp>
      <p:sp>
        <p:nvSpPr>
          <p:cNvPr id="5" name="Rectangle 4"/>
          <p:cNvSpPr/>
          <p:nvPr/>
        </p:nvSpPr>
        <p:spPr>
          <a:xfrm>
            <a:off x="304800" y="5344639"/>
            <a:ext cx="6096000" cy="646331"/>
          </a:xfrm>
          <a:prstGeom prst="rect">
            <a:avLst/>
          </a:prstGeom>
        </p:spPr>
        <p:txBody>
          <a:bodyPr>
            <a:spAutoFit/>
          </a:bodyPr>
          <a:lstStyle/>
          <a:p>
            <a:pPr>
              <a:buNone/>
            </a:pPr>
            <a:r>
              <a:rPr lang="en-US" b="1" dirty="0" smtClean="0">
                <a:latin typeface="Times New Roman" pitchFamily="18" charset="0"/>
                <a:cs typeface="Times New Roman" pitchFamily="18" charset="0"/>
              </a:rPr>
              <a:t>PROJECT GUIDE                             </a:t>
            </a:r>
            <a:endParaRPr lang="en-US" dirty="0" smtClean="0">
              <a:latin typeface="Times New Roman" pitchFamily="18" charset="0"/>
              <a:cs typeface="Times New Roman" pitchFamily="18" charset="0"/>
            </a:endParaRPr>
          </a:p>
          <a:p>
            <a:pPr algn="just">
              <a:buNone/>
            </a:pPr>
            <a:r>
              <a:rPr lang="en-US" b="1"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Mr.Febin</a:t>
            </a:r>
            <a:r>
              <a:rPr lang="en-US" dirty="0" smtClean="0">
                <a:latin typeface="Times New Roman" pitchFamily="18" charset="0"/>
                <a:cs typeface="Times New Roman" pitchFamily="18" charset="0"/>
              </a:rPr>
              <a:t> P Jacob</a:t>
            </a:r>
            <a:r>
              <a:rPr lang="en-US" b="1"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p:txBody>
      </p:sp>
      <p:sp>
        <p:nvSpPr>
          <p:cNvPr id="6" name="Rectangle 5"/>
          <p:cNvSpPr/>
          <p:nvPr/>
        </p:nvSpPr>
        <p:spPr>
          <a:xfrm>
            <a:off x="8170015" y="4975307"/>
            <a:ext cx="1947969" cy="369332"/>
          </a:xfrm>
          <a:prstGeom prst="rect">
            <a:avLst/>
          </a:prstGeom>
        </p:spPr>
        <p:txBody>
          <a:bodyPr wrap="none">
            <a:spAutoFit/>
          </a:bodyPr>
          <a:lstStyle/>
          <a:p>
            <a:pPr>
              <a:buNone/>
            </a:pPr>
            <a:r>
              <a:rPr lang="en-US" b="1" dirty="0" smtClean="0">
                <a:latin typeface="Times New Roman" pitchFamily="18" charset="0"/>
                <a:cs typeface="Times New Roman" pitchFamily="18" charset="0"/>
              </a:rPr>
              <a:t>SUBMITTED BY</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56822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4739" y="1288774"/>
            <a:ext cx="4224130" cy="768626"/>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Proposed System</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00368" y="2388705"/>
            <a:ext cx="9872871" cy="4038600"/>
          </a:xfrm>
        </p:spPr>
        <p:txBody>
          <a:bodyPr>
            <a:normAutofit/>
          </a:bodyPr>
          <a:lstStyle/>
          <a:p>
            <a:r>
              <a:rPr lang="en-US" sz="2800" dirty="0" smtClean="0">
                <a:solidFill>
                  <a:schemeClr val="tx1"/>
                </a:solidFill>
                <a:latin typeface="Times New Roman" pitchFamily="18" charset="0"/>
                <a:cs typeface="Times New Roman" pitchFamily="18" charset="0"/>
              </a:rPr>
              <a:t>Genetic algorithm is used to solve the playlist generation problem.</a:t>
            </a:r>
          </a:p>
          <a:p>
            <a:r>
              <a:rPr lang="en-US" sz="2800" dirty="0" smtClean="0">
                <a:solidFill>
                  <a:schemeClr val="tx1"/>
                </a:solidFill>
                <a:latin typeface="Times New Roman" pitchFamily="18" charset="0"/>
                <a:cs typeface="Times New Roman" pitchFamily="18" charset="0"/>
              </a:rPr>
              <a:t>We use playlist generation with the help of constraints including parameter specific constraints and derived constraints.</a:t>
            </a:r>
            <a:endParaRPr lang="en-US" sz="28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half" idx="1"/>
          </p:nvPr>
        </p:nvSpPr>
        <p:spPr>
          <a:xfrm>
            <a:off x="1998869" y="1676400"/>
            <a:ext cx="9268791" cy="3147391"/>
          </a:xfrm>
        </p:spPr>
        <p:txBody>
          <a:bodyPr>
            <a:normAutofit/>
          </a:bodyPr>
          <a:lstStyle/>
          <a:p>
            <a:pPr marL="457200" indent="-457200">
              <a:buClrTx/>
              <a:buFont typeface="+mj-lt"/>
              <a:buAutoNum type="arabicPeriod"/>
            </a:pPr>
            <a:r>
              <a:rPr lang="en-US" sz="2400" b="1" dirty="0" smtClean="0">
                <a:solidFill>
                  <a:schemeClr val="tx1"/>
                </a:solidFill>
                <a:latin typeface="Calibri" panose="020F0502020204030204" pitchFamily="34" charset="0"/>
                <a:cs typeface="Times New Roman" panose="02020603050405020304" pitchFamily="18" charset="0"/>
              </a:rPr>
              <a:t>Module 1- NIMITHA LIZ SUNNY</a:t>
            </a:r>
          </a:p>
          <a:p>
            <a:pPr marL="685800" lvl="1" indent="-457200">
              <a:buClrTx/>
            </a:pPr>
            <a:r>
              <a:rPr lang="en-US" sz="2400" dirty="0" smtClean="0">
                <a:solidFill>
                  <a:schemeClr val="tx1"/>
                </a:solidFill>
                <a:latin typeface="Calibri" panose="020F0502020204030204" pitchFamily="34" charset="0"/>
                <a:cs typeface="Times New Roman" panose="02020603050405020304" pitchFamily="18" charset="0"/>
              </a:rPr>
              <a:t> </a:t>
            </a:r>
            <a:r>
              <a:rPr lang="en-US" sz="2400" dirty="0" err="1" smtClean="0">
                <a:solidFill>
                  <a:schemeClr val="tx1"/>
                </a:solidFill>
                <a:latin typeface="Calibri" panose="020F0502020204030204" pitchFamily="34" charset="0"/>
                <a:cs typeface="Times New Roman" panose="02020603050405020304" pitchFamily="18" charset="0"/>
              </a:rPr>
              <a:t>Gui</a:t>
            </a:r>
            <a:r>
              <a:rPr lang="en-US" sz="2400" dirty="0" smtClean="0">
                <a:solidFill>
                  <a:schemeClr val="tx1"/>
                </a:solidFill>
                <a:latin typeface="Calibri" panose="020F0502020204030204" pitchFamily="34" charset="0"/>
                <a:cs typeface="Times New Roman" panose="02020603050405020304" pitchFamily="18" charset="0"/>
              </a:rPr>
              <a:t> - Layout Using  </a:t>
            </a:r>
            <a:r>
              <a:rPr lang="en-US" sz="2400" dirty="0" err="1" smtClean="0">
                <a:solidFill>
                  <a:schemeClr val="tx1"/>
                </a:solidFill>
                <a:latin typeface="Calibri" panose="020F0502020204030204" pitchFamily="34" charset="0"/>
                <a:cs typeface="Times New Roman" panose="02020603050405020304" pitchFamily="18" charset="0"/>
              </a:rPr>
              <a:t>PyQt</a:t>
            </a:r>
            <a:endParaRPr lang="en-US" sz="2400" dirty="0" smtClean="0">
              <a:solidFill>
                <a:schemeClr val="tx1"/>
              </a:solidFill>
              <a:latin typeface="Calibri" panose="020F0502020204030204" pitchFamily="34" charset="0"/>
              <a:cs typeface="Times New Roman" panose="02020603050405020304" pitchFamily="18" charset="0"/>
            </a:endParaRPr>
          </a:p>
          <a:p>
            <a:pPr marL="457200" indent="-457200">
              <a:buClrTx/>
              <a:buFont typeface="+mj-lt"/>
              <a:buAutoNum type="arabicPeriod"/>
            </a:pPr>
            <a:r>
              <a:rPr lang="en-US" sz="2400" b="1" dirty="0" smtClean="0">
                <a:solidFill>
                  <a:schemeClr val="tx1"/>
                </a:solidFill>
                <a:latin typeface="Calibri" panose="020F0502020204030204" pitchFamily="34" charset="0"/>
                <a:cs typeface="Times New Roman" panose="02020603050405020304" pitchFamily="18" charset="0"/>
              </a:rPr>
              <a:t>Module 2-TOM JOSEPH</a:t>
            </a:r>
          </a:p>
          <a:p>
            <a:pPr marL="685800" lvl="1" indent="-457200">
              <a:buClrTx/>
            </a:pPr>
            <a:r>
              <a:rPr lang="en-US" sz="2400" dirty="0" smtClean="0">
                <a:solidFill>
                  <a:schemeClr val="tx1"/>
                </a:solidFill>
                <a:latin typeface="Calibri" panose="020F0502020204030204" pitchFamily="34" charset="0"/>
                <a:cs typeface="Times New Roman" panose="02020603050405020304" pitchFamily="18" charset="0"/>
              </a:rPr>
              <a:t>Algorithm Combining With Gui</a:t>
            </a:r>
          </a:p>
          <a:p>
            <a:pPr marL="457200" indent="-457200">
              <a:buClrTx/>
              <a:buFont typeface="+mj-lt"/>
              <a:buAutoNum type="arabicPeriod"/>
            </a:pPr>
            <a:r>
              <a:rPr lang="en-US" sz="2400" b="1" dirty="0" smtClean="0">
                <a:solidFill>
                  <a:schemeClr val="tx1"/>
                </a:solidFill>
                <a:latin typeface="Calibri" panose="020F0502020204030204" pitchFamily="34" charset="0"/>
                <a:cs typeface="Times New Roman" panose="02020603050405020304" pitchFamily="18" charset="0"/>
              </a:rPr>
              <a:t>Module 3-RIYA MARY ROLY</a:t>
            </a:r>
          </a:p>
          <a:p>
            <a:pPr marL="685800" lvl="1" indent="-457200">
              <a:buClrTx/>
            </a:pPr>
            <a:r>
              <a:rPr lang="en-US" sz="2400" dirty="0" smtClean="0">
                <a:solidFill>
                  <a:schemeClr val="tx1"/>
                </a:solidFill>
                <a:latin typeface="Calibri" panose="020F0502020204030204" pitchFamily="34" charset="0"/>
                <a:cs typeface="Times New Roman" panose="02020603050405020304" pitchFamily="18" charset="0"/>
              </a:rPr>
              <a:t>Algorithm-design Of  Functions And Data Structure</a:t>
            </a:r>
          </a:p>
          <a:p>
            <a:pPr marL="685800" lvl="1" indent="-457200">
              <a:buClrTx/>
              <a:buNone/>
            </a:pPr>
            <a:endParaRPr lang="en-US" sz="2400" dirty="0" smtClean="0">
              <a:solidFill>
                <a:schemeClr val="tx1"/>
              </a:solidFill>
              <a:latin typeface="Calibri" panose="020F0502020204030204" pitchFamily="34" charset="0"/>
              <a:cs typeface="Times New Roman" panose="02020603050405020304" pitchFamily="18" charset="0"/>
            </a:endParaRPr>
          </a:p>
        </p:txBody>
      </p:sp>
      <p:sp>
        <p:nvSpPr>
          <p:cNvPr id="2" name="Rectangle 1"/>
          <p:cNvSpPr/>
          <p:nvPr/>
        </p:nvSpPr>
        <p:spPr>
          <a:xfrm>
            <a:off x="1960794" y="991465"/>
            <a:ext cx="3081293" cy="461665"/>
          </a:xfrm>
          <a:prstGeom prst="rect">
            <a:avLst/>
          </a:prstGeom>
        </p:spPr>
        <p:txBody>
          <a:bodyPr wrap="none">
            <a:spAutoFit/>
          </a:bodyPr>
          <a:lstStyle/>
          <a:p>
            <a:pPr marL="457200" indent="-457200">
              <a:buClrTx/>
              <a:buNone/>
            </a:pPr>
            <a:r>
              <a:rPr lang="en-US" sz="2400" b="1" dirty="0">
                <a:latin typeface="Lucida Sans" panose="020B0602030504020204" pitchFamily="34" charset="0"/>
              </a:rPr>
              <a:t>MODULE DIVISION</a:t>
            </a:r>
          </a:p>
        </p:txBody>
      </p:sp>
    </p:spTree>
    <p:extLst>
      <p:ext uri="{BB962C8B-B14F-4D97-AF65-F5344CB8AC3E}">
        <p14:creationId xmlns:p14="http://schemas.microsoft.com/office/powerpoint/2010/main" val="35253750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2817" y="1247771"/>
            <a:ext cx="9975747" cy="5259044"/>
          </a:xfrm>
          <a:prstGeom prst="rect">
            <a:avLst/>
          </a:prstGeom>
        </p:spPr>
      </p:pic>
      <p:sp>
        <p:nvSpPr>
          <p:cNvPr id="7" name="Title 1"/>
          <p:cNvSpPr>
            <a:spLocks noGrp="1"/>
          </p:cNvSpPr>
          <p:nvPr>
            <p:ph type="title"/>
          </p:nvPr>
        </p:nvSpPr>
        <p:spPr>
          <a:xfrm>
            <a:off x="3660912" y="479145"/>
            <a:ext cx="4992757" cy="768626"/>
          </a:xfrm>
        </p:spPr>
        <p:txBody>
          <a:bodyPr>
            <a:normAutofit/>
          </a:bodyPr>
          <a:lstStyle/>
          <a:p>
            <a:r>
              <a:rPr lang="en-US" dirty="0" smtClean="0">
                <a:solidFill>
                  <a:schemeClr val="tx1"/>
                </a:solidFill>
                <a:latin typeface="Times New Roman" panose="02020603050405020304" pitchFamily="18" charset="0"/>
                <a:cs typeface="Times New Roman" panose="02020603050405020304" pitchFamily="18" charset="0"/>
              </a:rPr>
              <a:t>System Architecture</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0779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Box 3"/>
          <p:cNvSpPr txBox="1">
            <a:spLocks noChangeArrowheads="1"/>
          </p:cNvSpPr>
          <p:nvPr/>
        </p:nvSpPr>
        <p:spPr bwMode="auto">
          <a:xfrm>
            <a:off x="1282538" y="487025"/>
            <a:ext cx="9836426"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endParaRPr lang="en-IN" sz="2400" dirty="0">
              <a:latin typeface="Microsoft Sans Serif" panose="020B0604020202020204" pitchFamily="34" charset="0"/>
              <a:cs typeface="Microsoft Sans Serif" panose="020B0604020202020204" pitchFamily="34" charset="0"/>
            </a:endParaRPr>
          </a:p>
          <a:p>
            <a:pPr algn="just" eaLnBrk="1" hangingPunct="1"/>
            <a:endParaRPr lang="en-US" sz="2400" dirty="0">
              <a:latin typeface="Microsoft Sans Serif" panose="020B0604020202020204" pitchFamily="34" charset="0"/>
              <a:cs typeface="Microsoft Sans Serif" panose="020B0604020202020204" pitchFamily="34" charset="0"/>
            </a:endParaRPr>
          </a:p>
          <a:p>
            <a:r>
              <a:rPr lang="en-IN" sz="2800" b="1" dirty="0" smtClean="0">
                <a:latin typeface="Times New Roman" pitchFamily="18" charset="0"/>
                <a:cs typeface="Times New Roman" pitchFamily="18" charset="0"/>
              </a:rPr>
              <a:t>Derived Constraints</a:t>
            </a:r>
            <a:r>
              <a:rPr lang="en-IN" sz="2800" dirty="0" smtClean="0">
                <a:latin typeface="Times New Roman" pitchFamily="18" charset="0"/>
                <a:cs typeface="Times New Roman" pitchFamily="18" charset="0"/>
              </a:rPr>
              <a:t>: </a:t>
            </a:r>
            <a:r>
              <a:rPr lang="en-US" sz="2800" smtClean="0">
                <a:latin typeface="Times New Roman" pitchFamily="18" charset="0"/>
                <a:cs typeface="Times New Roman" pitchFamily="18" charset="0"/>
              </a:rPr>
              <a:t>If  naive </a:t>
            </a:r>
            <a:r>
              <a:rPr lang="en-US" sz="2800" dirty="0" smtClean="0">
                <a:latin typeface="Times New Roman" pitchFamily="18" charset="0"/>
                <a:cs typeface="Times New Roman" pitchFamily="18" charset="0"/>
              </a:rPr>
              <a:t>users are not able to specify constraints , system will construct the corresponding constraints based on user</a:t>
            </a:r>
            <a:r>
              <a:rPr lang="en-IN" sz="2800" dirty="0" smtClean="0">
                <a:latin typeface="Times New Roman" pitchFamily="18" charset="0"/>
                <a:cs typeface="Times New Roman" pitchFamily="18" charset="0"/>
              </a:rPr>
              <a:t>.</a:t>
            </a:r>
            <a:br>
              <a:rPr lang="en-IN" sz="2800" dirty="0" smtClean="0">
                <a:latin typeface="Times New Roman" pitchFamily="18" charset="0"/>
                <a:cs typeface="Times New Roman" pitchFamily="18" charset="0"/>
              </a:rPr>
            </a:br>
            <a:endParaRPr lang="en-IN" sz="2800" dirty="0" smtClean="0">
              <a:latin typeface="Times New Roman" pitchFamily="18" charset="0"/>
              <a:cs typeface="Times New Roman" pitchFamily="18" charset="0"/>
            </a:endParaRPr>
          </a:p>
          <a:p>
            <a:r>
              <a:rPr lang="en-IN" sz="2800" b="1" dirty="0" smtClean="0">
                <a:latin typeface="Times New Roman" pitchFamily="18" charset="0"/>
                <a:cs typeface="Times New Roman" pitchFamily="18" charset="0"/>
              </a:rPr>
              <a:t>Parameter-specified constraints</a:t>
            </a:r>
            <a:r>
              <a:rPr lang="en-IN" sz="2800" dirty="0" smtClean="0">
                <a:latin typeface="Times New Roman" pitchFamily="18" charset="0"/>
                <a:cs typeface="Times New Roman" pitchFamily="18" charset="0"/>
              </a:rPr>
              <a:t>: A scheme for experienced users to specify their constraints. In the system, Users express the parameter-specified constraints by filling the attributes.</a:t>
            </a:r>
            <a:endParaRPr lang="en-IN" sz="2800" dirty="0">
              <a:latin typeface="Times New Roman" pitchFamily="18" charset="0"/>
              <a:cs typeface="Times New Roman" pitchFamily="18" charset="0"/>
            </a:endParaRPr>
          </a:p>
          <a:p>
            <a:pPr algn="just" eaLnBrk="1" hangingPunct="1"/>
            <a:endParaRPr lang="en-IN" sz="2800" dirty="0">
              <a:latin typeface="Times New Roman" pitchFamily="18" charset="0"/>
              <a:cs typeface="Times New Roman" pitchFamily="18" charset="0"/>
            </a:endParaRPr>
          </a:p>
          <a:p>
            <a:r>
              <a:rPr lang="en-IN" sz="2800" b="1" dirty="0">
                <a:latin typeface="Times New Roman" pitchFamily="18" charset="0"/>
                <a:cs typeface="Times New Roman" pitchFamily="18" charset="0"/>
              </a:rPr>
              <a:t>Playlist </a:t>
            </a:r>
            <a:r>
              <a:rPr lang="en-IN" sz="2800" b="1" dirty="0" smtClean="0">
                <a:latin typeface="Times New Roman" pitchFamily="18" charset="0"/>
                <a:cs typeface="Times New Roman" pitchFamily="18" charset="0"/>
              </a:rPr>
              <a:t>generation</a:t>
            </a:r>
            <a:r>
              <a:rPr lang="en-IN" sz="2800" dirty="0" smtClean="0">
                <a:latin typeface="Times New Roman" pitchFamily="18" charset="0"/>
                <a:cs typeface="Times New Roman" pitchFamily="18" charset="0"/>
              </a:rPr>
              <a:t>: </a:t>
            </a:r>
            <a:r>
              <a:rPr lang="en-IN" sz="2800" dirty="0">
                <a:latin typeface="Times New Roman" pitchFamily="18" charset="0"/>
                <a:cs typeface="Times New Roman" pitchFamily="18" charset="0"/>
              </a:rPr>
              <a:t>It is the core </a:t>
            </a:r>
            <a:r>
              <a:rPr lang="en-IN" sz="2800" dirty="0" smtClean="0">
                <a:latin typeface="Times New Roman" pitchFamily="18" charset="0"/>
                <a:cs typeface="Times New Roman" pitchFamily="18" charset="0"/>
              </a:rPr>
              <a:t>algorithm. T</a:t>
            </a:r>
            <a:r>
              <a:rPr lang="en-US" sz="2800" dirty="0" smtClean="0">
                <a:latin typeface="Times New Roman" pitchFamily="18" charset="0"/>
                <a:cs typeface="Times New Roman" pitchFamily="18" charset="0"/>
              </a:rPr>
              <a:t>he genetic representation of the solution domain along with the fitness function and stop criterion or the termination condition.</a:t>
            </a:r>
            <a:endParaRPr lang="en-IN" sz="2800" dirty="0">
              <a:latin typeface="Times New Roman" pitchFamily="18" charset="0"/>
              <a:cs typeface="Times New Roman" pitchFamily="18" charset="0"/>
            </a:endParaRPr>
          </a:p>
          <a:p>
            <a:pPr algn="just" eaLnBrk="1" hangingPunct="1"/>
            <a:endParaRPr lang="en-IN" sz="2400" dirty="0">
              <a:latin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496453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788" y="1483447"/>
            <a:ext cx="10202717" cy="444027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8740" y="408061"/>
            <a:ext cx="4418947" cy="2660163"/>
          </a:xfrm>
          <a:prstGeom prst="rect">
            <a:avLst/>
          </a:prstGeom>
        </p:spPr>
      </p:pic>
    </p:spTree>
    <p:extLst>
      <p:ext uri="{BB962C8B-B14F-4D97-AF65-F5344CB8AC3E}">
        <p14:creationId xmlns:p14="http://schemas.microsoft.com/office/powerpoint/2010/main" val="8442743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55092"/>
            <a:ext cx="7467600" cy="1143000"/>
          </a:xfrm>
        </p:spPr>
        <p:txBody>
          <a:bodyPr>
            <a:normAutofit/>
          </a:bodyPr>
          <a:lstStyle/>
          <a:p>
            <a:pPr>
              <a:defRPr/>
            </a:pPr>
            <a:r>
              <a:rPr lang="en-US" dirty="0" smtClean="0">
                <a:solidFill>
                  <a:schemeClr val="tx1"/>
                </a:solidFill>
              </a:rPr>
              <a:t>Nature to Computer Mapping</a:t>
            </a:r>
            <a:endParaRPr lang="en-IN" dirty="0">
              <a:solidFill>
                <a:schemeClr val="tx1"/>
              </a:solidFill>
            </a:endParaRPr>
          </a:p>
        </p:txBody>
      </p:sp>
      <p:sp>
        <p:nvSpPr>
          <p:cNvPr id="3" name="Slide Number Placeholder 2"/>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EDC12A-8867-4444-9C9E-63F28B2BD906}" type="slidenum">
              <a:rPr lang="en-US">
                <a:solidFill>
                  <a:srgbClr val="FFFFFF"/>
                </a:solidFill>
                <a:latin typeface="Century Schoolbook" panose="02040604050505020304" pitchFamily="18" charset="0"/>
              </a:rPr>
              <a:pPr eaLnBrk="1" hangingPunct="1"/>
              <a:t>15</a:t>
            </a:fld>
            <a:endParaRPr lang="en-US">
              <a:solidFill>
                <a:srgbClr val="FFFFFF"/>
              </a:solidFill>
              <a:latin typeface="Century Schoolbook" panose="02040604050505020304" pitchFamily="18" charset="0"/>
            </a:endParaRPr>
          </a:p>
        </p:txBody>
      </p:sp>
      <p:graphicFrame>
        <p:nvGraphicFramePr>
          <p:cNvPr id="4" name="Table 3"/>
          <p:cNvGraphicFramePr>
            <a:graphicFrameLocks noGrp="1"/>
          </p:cNvGraphicFramePr>
          <p:nvPr/>
        </p:nvGraphicFramePr>
        <p:xfrm>
          <a:off x="2209800" y="1905000"/>
          <a:ext cx="6477000" cy="2971801"/>
        </p:xfrm>
        <a:graphic>
          <a:graphicData uri="http://schemas.openxmlformats.org/drawingml/2006/table">
            <a:tbl>
              <a:tblPr firstRow="1" bandRow="1">
                <a:tableStyleId>{5C22544A-7EE6-4342-B048-85BDC9FD1C3A}</a:tableStyleId>
              </a:tblPr>
              <a:tblGrid>
                <a:gridCol w="3048000"/>
                <a:gridCol w="3429000"/>
              </a:tblGrid>
              <a:tr h="424543">
                <a:tc>
                  <a:txBody>
                    <a:bodyPr/>
                    <a:lstStyle/>
                    <a:p>
                      <a:r>
                        <a:rPr lang="en-US" sz="1800" dirty="0" smtClean="0"/>
                        <a:t>NATURE</a:t>
                      </a:r>
                      <a:endParaRPr lang="en-IN" sz="1800" dirty="0"/>
                    </a:p>
                  </a:txBody>
                  <a:tcPr/>
                </a:tc>
                <a:tc>
                  <a:txBody>
                    <a:bodyPr/>
                    <a:lstStyle/>
                    <a:p>
                      <a:r>
                        <a:rPr lang="en-US" sz="1800" dirty="0" smtClean="0"/>
                        <a:t>COMPUTER</a:t>
                      </a:r>
                      <a:endParaRPr lang="en-IN" sz="1800" dirty="0"/>
                    </a:p>
                  </a:txBody>
                  <a:tcPr/>
                </a:tc>
              </a:tr>
              <a:tr h="424543">
                <a:tc>
                  <a:txBody>
                    <a:bodyPr/>
                    <a:lstStyle/>
                    <a:p>
                      <a:r>
                        <a:rPr lang="en-US" sz="1800" dirty="0" smtClean="0"/>
                        <a:t>Population</a:t>
                      </a:r>
                      <a:endParaRPr lang="en-IN" sz="1800" dirty="0"/>
                    </a:p>
                  </a:txBody>
                  <a:tcPr/>
                </a:tc>
                <a:tc>
                  <a:txBody>
                    <a:bodyPr/>
                    <a:lstStyle/>
                    <a:p>
                      <a:r>
                        <a:rPr lang="en-US" sz="1800" dirty="0" smtClean="0"/>
                        <a:t>Set of solutions</a:t>
                      </a:r>
                      <a:endParaRPr lang="en-IN" sz="1800" dirty="0"/>
                    </a:p>
                  </a:txBody>
                  <a:tcPr/>
                </a:tc>
              </a:tr>
              <a:tr h="424543">
                <a:tc>
                  <a:txBody>
                    <a:bodyPr/>
                    <a:lstStyle/>
                    <a:p>
                      <a:r>
                        <a:rPr lang="en-US" sz="1800" dirty="0" smtClean="0"/>
                        <a:t>Individual</a:t>
                      </a:r>
                      <a:endParaRPr lang="en-IN" sz="1800" dirty="0"/>
                    </a:p>
                  </a:txBody>
                  <a:tcPr/>
                </a:tc>
                <a:tc>
                  <a:txBody>
                    <a:bodyPr/>
                    <a:lstStyle/>
                    <a:p>
                      <a:r>
                        <a:rPr lang="en-US" sz="1800" dirty="0" smtClean="0"/>
                        <a:t>Solution to a problem</a:t>
                      </a:r>
                      <a:endParaRPr lang="en-IN" sz="1800" dirty="0"/>
                    </a:p>
                  </a:txBody>
                  <a:tcPr/>
                </a:tc>
              </a:tr>
              <a:tr h="424543">
                <a:tc>
                  <a:txBody>
                    <a:bodyPr/>
                    <a:lstStyle/>
                    <a:p>
                      <a:r>
                        <a:rPr lang="en-US" sz="1800" dirty="0" smtClean="0"/>
                        <a:t>Fitness</a:t>
                      </a:r>
                      <a:endParaRPr lang="en-IN" sz="1800" dirty="0"/>
                    </a:p>
                  </a:txBody>
                  <a:tcPr/>
                </a:tc>
                <a:tc>
                  <a:txBody>
                    <a:bodyPr/>
                    <a:lstStyle/>
                    <a:p>
                      <a:r>
                        <a:rPr lang="en-US" sz="1800" dirty="0" smtClean="0"/>
                        <a:t>Quality of a solution</a:t>
                      </a:r>
                      <a:endParaRPr lang="en-IN" sz="1800" dirty="0"/>
                    </a:p>
                  </a:txBody>
                  <a:tcPr/>
                </a:tc>
              </a:tr>
              <a:tr h="424543">
                <a:tc>
                  <a:txBody>
                    <a:bodyPr/>
                    <a:lstStyle/>
                    <a:p>
                      <a:r>
                        <a:rPr lang="en-US" sz="1800" dirty="0" smtClean="0"/>
                        <a:t>Chromosome</a:t>
                      </a:r>
                      <a:endParaRPr lang="en-IN" sz="1800" dirty="0"/>
                    </a:p>
                  </a:txBody>
                  <a:tcPr/>
                </a:tc>
                <a:tc>
                  <a:txBody>
                    <a:bodyPr/>
                    <a:lstStyle/>
                    <a:p>
                      <a:r>
                        <a:rPr lang="en-US" sz="1800" dirty="0" smtClean="0"/>
                        <a:t>Encoding for a solution</a:t>
                      </a:r>
                      <a:endParaRPr lang="en-IN" sz="1800" dirty="0"/>
                    </a:p>
                  </a:txBody>
                  <a:tcPr/>
                </a:tc>
              </a:tr>
              <a:tr h="424543">
                <a:tc>
                  <a:txBody>
                    <a:bodyPr/>
                    <a:lstStyle/>
                    <a:p>
                      <a:r>
                        <a:rPr lang="en-US" sz="1800" dirty="0" smtClean="0"/>
                        <a:t>Gene</a:t>
                      </a:r>
                      <a:endParaRPr lang="en-IN" sz="1800" dirty="0"/>
                    </a:p>
                  </a:txBody>
                  <a:tcPr/>
                </a:tc>
                <a:tc>
                  <a:txBody>
                    <a:bodyPr/>
                    <a:lstStyle/>
                    <a:p>
                      <a:r>
                        <a:rPr lang="en-US" sz="1800" dirty="0" smtClean="0"/>
                        <a:t>Part of the encoding solution</a:t>
                      </a:r>
                      <a:endParaRPr lang="en-IN" sz="1800" dirty="0"/>
                    </a:p>
                  </a:txBody>
                  <a:tcPr/>
                </a:tc>
              </a:tr>
              <a:tr h="424543">
                <a:tc>
                  <a:txBody>
                    <a:bodyPr/>
                    <a:lstStyle/>
                    <a:p>
                      <a:r>
                        <a:rPr lang="en-US" sz="1800" dirty="0" smtClean="0"/>
                        <a:t>Reproduction</a:t>
                      </a:r>
                      <a:endParaRPr lang="en-IN" sz="1800" dirty="0"/>
                    </a:p>
                  </a:txBody>
                  <a:tcPr/>
                </a:tc>
                <a:tc>
                  <a:txBody>
                    <a:bodyPr/>
                    <a:lstStyle/>
                    <a:p>
                      <a:r>
                        <a:rPr lang="en-US" sz="1800" dirty="0" smtClean="0"/>
                        <a:t>Crossover</a:t>
                      </a:r>
                      <a:endParaRPr lang="en-IN" sz="1800" dirty="0"/>
                    </a:p>
                  </a:txBody>
                  <a:tcPr/>
                </a:tc>
              </a:tr>
            </a:tbl>
          </a:graphicData>
        </a:graphic>
      </p:graphicFrame>
    </p:spTree>
    <p:extLst>
      <p:ext uri="{BB962C8B-B14F-4D97-AF65-F5344CB8AC3E}">
        <p14:creationId xmlns:p14="http://schemas.microsoft.com/office/powerpoint/2010/main" val="2001987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3"/>
          <p:cNvSpPr txBox="1">
            <a:spLocks noChangeArrowheads="1"/>
          </p:cNvSpPr>
          <p:nvPr/>
        </p:nvSpPr>
        <p:spPr bwMode="auto">
          <a:xfrm>
            <a:off x="332960" y="867292"/>
            <a:ext cx="11408465" cy="3108543"/>
          </a:xfrm>
          <a:prstGeom prst="rect">
            <a:avLst/>
          </a:prstGeom>
          <a:noFill/>
          <a:ln w="9525">
            <a:noFill/>
            <a:miter lim="800000"/>
            <a:headEnd/>
            <a:tailEnd/>
          </a:ln>
        </p:spPr>
        <p:txBody>
          <a:bodyPr wrap="square">
            <a:spAutoFit/>
          </a:bodyPr>
          <a:lstStyle/>
          <a:p>
            <a:pPr>
              <a:defRPr/>
            </a:pPr>
            <a:r>
              <a:rPr lang="en-US" sz="2800" b="1" dirty="0" smtClean="0">
                <a:latin typeface="Microsoft Sans Serif" pitchFamily="34" charset="0"/>
                <a:cs typeface="Microsoft Sans Serif" pitchFamily="34" charset="0"/>
              </a:rPr>
              <a:t>				Representation</a:t>
            </a:r>
            <a:r>
              <a:rPr lang="en-US" sz="2800" dirty="0" smtClean="0">
                <a:latin typeface="Microsoft Sans Serif" pitchFamily="34" charset="0"/>
                <a:cs typeface="Microsoft Sans Serif" pitchFamily="34" charset="0"/>
              </a:rPr>
              <a:t>  </a:t>
            </a:r>
          </a:p>
          <a:p>
            <a:pPr>
              <a:defRPr/>
            </a:pPr>
            <a:endParaRPr lang="en-US" sz="2100" dirty="0">
              <a:latin typeface="Microsoft Sans Serif" pitchFamily="34" charset="0"/>
              <a:cs typeface="Microsoft Sans Serif" pitchFamily="34" charset="0"/>
            </a:endParaRPr>
          </a:p>
          <a:p>
            <a:pPr marL="457200" indent="-457200" algn="just">
              <a:buClr>
                <a:schemeClr val="accent2"/>
              </a:buClr>
              <a:buFont typeface="Arial" pitchFamily="34" charset="0"/>
              <a:buChar char="•"/>
              <a:defRPr/>
            </a:pPr>
            <a:r>
              <a:rPr lang="en-US" sz="2100" dirty="0">
                <a:latin typeface="Microsoft Sans Serif" pitchFamily="34" charset="0"/>
                <a:cs typeface="Microsoft Sans Serif" pitchFamily="34" charset="0"/>
              </a:rPr>
              <a:t> In the system, each individual from the population is a candidate playlist, and the corresponding chromosome of the individual is a sequence of </a:t>
            </a:r>
            <a:r>
              <a:rPr lang="en-US" sz="2100" dirty="0" err="1">
                <a:latin typeface="Microsoft Sans Serif" pitchFamily="34" charset="0"/>
                <a:cs typeface="Microsoft Sans Serif" pitchFamily="34" charset="0"/>
              </a:rPr>
              <a:t>songIDs</a:t>
            </a:r>
            <a:r>
              <a:rPr lang="en-US" sz="2100" dirty="0" smtClean="0">
                <a:latin typeface="Microsoft Sans Serif" pitchFamily="34" charset="0"/>
                <a:cs typeface="Microsoft Sans Serif" pitchFamily="34" charset="0"/>
              </a:rPr>
              <a:t>.</a:t>
            </a:r>
          </a:p>
          <a:p>
            <a:pPr marL="457200" indent="-457200" algn="just">
              <a:buClr>
                <a:schemeClr val="accent2"/>
              </a:buClr>
              <a:buFont typeface="Arial" pitchFamily="34" charset="0"/>
              <a:buChar char="•"/>
              <a:defRPr/>
            </a:pPr>
            <a:endParaRPr lang="en-US" sz="2100" dirty="0">
              <a:latin typeface="Microsoft Sans Serif" pitchFamily="34" charset="0"/>
              <a:cs typeface="Microsoft Sans Serif" pitchFamily="34" charset="0"/>
            </a:endParaRPr>
          </a:p>
          <a:p>
            <a:pPr marL="342900" indent="-342900">
              <a:buClr>
                <a:schemeClr val="accent2"/>
              </a:buClr>
              <a:buFont typeface="Arial" pitchFamily="34" charset="0"/>
              <a:buChar char="•"/>
              <a:defRPr/>
            </a:pPr>
            <a:r>
              <a:rPr lang="en-US" sz="2100" dirty="0">
                <a:latin typeface="Microsoft Sans Serif" pitchFamily="34" charset="0"/>
                <a:cs typeface="Microsoft Sans Serif" pitchFamily="34" charset="0"/>
              </a:rPr>
              <a:t>  The representation of the individual is a playlist of length </a:t>
            </a:r>
            <a:r>
              <a:rPr lang="en-US" sz="2100" dirty="0" smtClean="0">
                <a:latin typeface="Microsoft Sans Serif" pitchFamily="34" charset="0"/>
                <a:cs typeface="Microsoft Sans Serif" pitchFamily="34" charset="0"/>
              </a:rPr>
              <a:t>5 and additional for calculating fitness value.</a:t>
            </a:r>
          </a:p>
          <a:p>
            <a:pPr marL="342900" indent="-342900">
              <a:buClr>
                <a:schemeClr val="accent2"/>
              </a:buClr>
              <a:buFont typeface="Arial" pitchFamily="34" charset="0"/>
              <a:buChar char="•"/>
              <a:defRPr/>
            </a:pPr>
            <a:endParaRPr lang="en-US" sz="2100" dirty="0">
              <a:latin typeface="Microsoft Sans Serif" pitchFamily="34" charset="0"/>
              <a:cs typeface="Microsoft Sans Serif" pitchFamily="34" charset="0"/>
            </a:endParaRPr>
          </a:p>
          <a:p>
            <a:pPr marL="342900" indent="-342900">
              <a:buClr>
                <a:schemeClr val="accent2"/>
              </a:buClr>
              <a:buFont typeface="Arial" pitchFamily="34" charset="0"/>
              <a:buChar char="•"/>
              <a:defRPr/>
            </a:pPr>
            <a:r>
              <a:rPr lang="en-US" sz="2100" dirty="0">
                <a:latin typeface="Microsoft Sans Serif" pitchFamily="34" charset="0"/>
                <a:cs typeface="Microsoft Sans Serif" pitchFamily="34" charset="0"/>
              </a:rPr>
              <a:t>  Chromosome is coded as </a:t>
            </a:r>
            <a:r>
              <a:rPr lang="en-US" sz="2100" dirty="0" smtClean="0">
                <a:latin typeface="Microsoft Sans Serif" pitchFamily="34" charset="0"/>
                <a:cs typeface="Microsoft Sans Serif" pitchFamily="34" charset="0"/>
              </a:rPr>
              <a:t>integer string.</a:t>
            </a:r>
            <a:endParaRPr lang="en-US" sz="2100" dirty="0">
              <a:latin typeface="Microsoft Sans Serif" pitchFamily="34" charset="0"/>
              <a:cs typeface="Microsoft Sans Serif"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217549249"/>
              </p:ext>
            </p:extLst>
          </p:nvPr>
        </p:nvGraphicFramePr>
        <p:xfrm>
          <a:off x="3746426" y="4595012"/>
          <a:ext cx="3025434" cy="457200"/>
        </p:xfrm>
        <a:graphic>
          <a:graphicData uri="http://schemas.openxmlformats.org/drawingml/2006/table">
            <a:tbl>
              <a:tblPr firstRow="1" bandRow="1">
                <a:tableStyleId>{00A15C55-8517-42AA-B614-E9B94910E393}</a:tableStyleId>
              </a:tblPr>
              <a:tblGrid>
                <a:gridCol w="504239"/>
                <a:gridCol w="504239"/>
                <a:gridCol w="504239"/>
                <a:gridCol w="504239"/>
                <a:gridCol w="504239"/>
                <a:gridCol w="504239"/>
              </a:tblGrid>
              <a:tr h="401057">
                <a:tc>
                  <a:txBody>
                    <a:bodyPr/>
                    <a:lstStyle/>
                    <a:p>
                      <a:r>
                        <a:rPr lang="en-US" sz="2400" dirty="0" smtClean="0"/>
                        <a:t>6</a:t>
                      </a:r>
                      <a:endParaRPr lang="en-US" sz="2400" dirty="0"/>
                    </a:p>
                  </a:txBody>
                  <a:tcPr/>
                </a:tc>
                <a:tc>
                  <a:txBody>
                    <a:bodyPr/>
                    <a:lstStyle/>
                    <a:p>
                      <a:r>
                        <a:rPr lang="en-US" sz="2400" dirty="0" smtClean="0"/>
                        <a:t>7</a:t>
                      </a:r>
                      <a:endParaRPr lang="en-US" sz="2400" dirty="0"/>
                    </a:p>
                  </a:txBody>
                  <a:tcPr/>
                </a:tc>
                <a:tc>
                  <a:txBody>
                    <a:bodyPr/>
                    <a:lstStyle/>
                    <a:p>
                      <a:r>
                        <a:rPr lang="en-US" sz="2400" dirty="0" smtClean="0"/>
                        <a:t>2</a:t>
                      </a:r>
                      <a:endParaRPr lang="en-US" sz="2400" dirty="0"/>
                    </a:p>
                  </a:txBody>
                  <a:tcPr/>
                </a:tc>
                <a:tc>
                  <a:txBody>
                    <a:bodyPr/>
                    <a:lstStyle/>
                    <a:p>
                      <a:r>
                        <a:rPr lang="en-US" sz="2400" dirty="0" smtClean="0"/>
                        <a:t>3</a:t>
                      </a:r>
                      <a:endParaRPr lang="en-US" sz="2400" dirty="0"/>
                    </a:p>
                  </a:txBody>
                  <a:tcPr/>
                </a:tc>
                <a:tc>
                  <a:txBody>
                    <a:bodyPr/>
                    <a:lstStyle/>
                    <a:p>
                      <a:r>
                        <a:rPr lang="en-US" sz="2400" dirty="0" smtClean="0"/>
                        <a:t>1</a:t>
                      </a:r>
                      <a:endParaRPr lang="en-US" sz="2400" dirty="0"/>
                    </a:p>
                  </a:txBody>
                  <a:tcPr/>
                </a:tc>
                <a:tc>
                  <a:txBody>
                    <a:bodyPr/>
                    <a:lstStyle/>
                    <a:p>
                      <a:r>
                        <a:rPr lang="en-US" sz="2400" dirty="0" smtClean="0"/>
                        <a:t>0</a:t>
                      </a:r>
                      <a:endParaRPr lang="en-US" sz="2400" dirty="0"/>
                    </a:p>
                  </a:txBody>
                  <a:tcPr>
                    <a:solidFill>
                      <a:schemeClr val="accent2"/>
                    </a:solidFill>
                  </a:tcPr>
                </a:tc>
              </a:tr>
            </a:tbl>
          </a:graphicData>
        </a:graphic>
      </p:graphicFrame>
    </p:spTree>
    <p:extLst>
      <p:ext uri="{BB962C8B-B14F-4D97-AF65-F5344CB8AC3E}">
        <p14:creationId xmlns:p14="http://schemas.microsoft.com/office/powerpoint/2010/main" val="14989277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3955" y="1380724"/>
            <a:ext cx="1674404" cy="725558"/>
          </a:xfrm>
        </p:spPr>
        <p:txBody>
          <a:bodyPr/>
          <a:lstStyle/>
          <a:p>
            <a:pPr>
              <a:defRPr/>
            </a:pPr>
            <a:r>
              <a:rPr lang="en-US" dirty="0" smtClean="0">
                <a:solidFill>
                  <a:schemeClr val="tx1"/>
                </a:solidFill>
              </a:rPr>
              <a:t>Songs</a:t>
            </a:r>
            <a:endParaRPr lang="en-IN"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993778543"/>
              </p:ext>
            </p:extLst>
          </p:nvPr>
        </p:nvGraphicFramePr>
        <p:xfrm>
          <a:off x="950216" y="3481832"/>
          <a:ext cx="1745485" cy="370840"/>
        </p:xfrm>
        <a:graphic>
          <a:graphicData uri="http://schemas.openxmlformats.org/drawingml/2006/table">
            <a:tbl>
              <a:tblPr firstRow="1" bandRow="1">
                <a:tableStyleId>{00A15C55-8517-42AA-B614-E9B94910E393}</a:tableStyleId>
              </a:tblPr>
              <a:tblGrid>
                <a:gridCol w="349097"/>
                <a:gridCol w="349097"/>
                <a:gridCol w="349097"/>
                <a:gridCol w="349097"/>
                <a:gridCol w="349097"/>
              </a:tblGrid>
              <a:tr h="370840">
                <a:tc>
                  <a:txBody>
                    <a:bodyPr/>
                    <a:lstStyle/>
                    <a:p>
                      <a:r>
                        <a:rPr lang="en-US" dirty="0" smtClean="0"/>
                        <a:t>6</a:t>
                      </a:r>
                      <a:endParaRPr lang="en-US" dirty="0"/>
                    </a:p>
                  </a:txBody>
                  <a:tcPr/>
                </a:tc>
                <a:tc>
                  <a:txBody>
                    <a:bodyPr/>
                    <a:lstStyle/>
                    <a:p>
                      <a:r>
                        <a:rPr lang="en-US" dirty="0" smtClean="0"/>
                        <a:t>7</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013632098"/>
              </p:ext>
            </p:extLst>
          </p:nvPr>
        </p:nvGraphicFramePr>
        <p:xfrm>
          <a:off x="2743200" y="5499652"/>
          <a:ext cx="4969566" cy="365760"/>
        </p:xfrm>
        <a:graphic>
          <a:graphicData uri="http://schemas.openxmlformats.org/drawingml/2006/table">
            <a:tbl>
              <a:tblPr firstRow="1" bandRow="1">
                <a:tableStyleId>{5C22544A-7EE6-4342-B048-85BDC9FD1C3A}</a:tableStyleId>
              </a:tblPr>
              <a:tblGrid>
                <a:gridCol w="1524000"/>
                <a:gridCol w="914400"/>
                <a:gridCol w="1020418"/>
                <a:gridCol w="649356"/>
                <a:gridCol w="861392"/>
              </a:tblGrid>
              <a:tr h="337855">
                <a:tc>
                  <a:txBody>
                    <a:bodyPr/>
                    <a:lstStyle/>
                    <a:p>
                      <a:r>
                        <a:rPr lang="en-US" dirty="0" smtClean="0"/>
                        <a:t>Take It Off</a:t>
                      </a:r>
                      <a:endParaRPr lang="en-US" dirty="0"/>
                    </a:p>
                  </a:txBody>
                  <a:tcPr>
                    <a:solidFill>
                      <a:schemeClr val="accent4"/>
                    </a:solidFill>
                  </a:tcPr>
                </a:tc>
                <a:tc>
                  <a:txBody>
                    <a:bodyPr/>
                    <a:lstStyle/>
                    <a:p>
                      <a:r>
                        <a:rPr lang="en-US" dirty="0" err="1" smtClean="0"/>
                        <a:t>Ke$ha</a:t>
                      </a:r>
                      <a:endParaRPr lang="en-US" dirty="0"/>
                    </a:p>
                  </a:txBody>
                  <a:tcPr>
                    <a:solidFill>
                      <a:schemeClr val="accent4"/>
                    </a:solidFill>
                  </a:tcPr>
                </a:tc>
                <a:tc>
                  <a:txBody>
                    <a:bodyPr/>
                    <a:lstStyle/>
                    <a:p>
                      <a:r>
                        <a:rPr lang="en-US" dirty="0" smtClean="0"/>
                        <a:t>Animal</a:t>
                      </a:r>
                      <a:endParaRPr lang="en-US" dirty="0"/>
                    </a:p>
                  </a:txBody>
                  <a:tcPr>
                    <a:solidFill>
                      <a:schemeClr val="accent4"/>
                    </a:solidFill>
                  </a:tcPr>
                </a:tc>
                <a:tc>
                  <a:txBody>
                    <a:bodyPr/>
                    <a:lstStyle/>
                    <a:p>
                      <a:r>
                        <a:rPr lang="en-US" dirty="0" smtClean="0"/>
                        <a:t>2010</a:t>
                      </a:r>
                      <a:endParaRPr lang="en-US" dirty="0"/>
                    </a:p>
                  </a:txBody>
                  <a:tcPr>
                    <a:solidFill>
                      <a:schemeClr val="accent4"/>
                    </a:solidFill>
                  </a:tcPr>
                </a:tc>
                <a:tc>
                  <a:txBody>
                    <a:bodyPr/>
                    <a:lstStyle/>
                    <a:p>
                      <a:r>
                        <a:rPr lang="en-US" dirty="0" smtClean="0"/>
                        <a:t>Pop</a:t>
                      </a:r>
                      <a:endParaRPr lang="en-US" dirty="0"/>
                    </a:p>
                  </a:txBody>
                  <a:tcPr>
                    <a:solidFill>
                      <a:schemeClr val="accent4"/>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228547336"/>
              </p:ext>
            </p:extLst>
          </p:nvPr>
        </p:nvGraphicFramePr>
        <p:xfrm>
          <a:off x="2769706" y="4535259"/>
          <a:ext cx="7620000" cy="640080"/>
        </p:xfrm>
        <a:graphic>
          <a:graphicData uri="http://schemas.openxmlformats.org/drawingml/2006/table">
            <a:tbl>
              <a:tblPr firstRow="1" bandRow="1">
                <a:tableStyleId>{5C22544A-7EE6-4342-B048-85BDC9FD1C3A}</a:tableStyleId>
              </a:tblPr>
              <a:tblGrid>
                <a:gridCol w="1422117"/>
                <a:gridCol w="1745151"/>
                <a:gridCol w="2358887"/>
                <a:gridCol w="1272209"/>
                <a:gridCol w="821636"/>
              </a:tblGrid>
              <a:tr h="434305">
                <a:tc>
                  <a:txBody>
                    <a:bodyPr/>
                    <a:lstStyle/>
                    <a:p>
                      <a:r>
                        <a:rPr lang="en-US" dirty="0" smtClean="0"/>
                        <a:t>Rhythm of Love</a:t>
                      </a:r>
                      <a:endParaRPr lang="en-US" dirty="0"/>
                    </a:p>
                  </a:txBody>
                  <a:tcPr>
                    <a:solidFill>
                      <a:schemeClr val="accent4"/>
                    </a:solidFill>
                  </a:tcPr>
                </a:tc>
                <a:tc>
                  <a:txBody>
                    <a:bodyPr/>
                    <a:lstStyle/>
                    <a:p>
                      <a:r>
                        <a:rPr lang="en-US" dirty="0" smtClean="0"/>
                        <a:t>Plain White T's</a:t>
                      </a:r>
                      <a:endParaRPr lang="en-US" dirty="0"/>
                    </a:p>
                  </a:txBody>
                  <a:tcPr>
                    <a:solidFill>
                      <a:schemeClr val="accent4"/>
                    </a:solidFill>
                  </a:tcPr>
                </a:tc>
                <a:tc>
                  <a:txBody>
                    <a:bodyPr/>
                    <a:lstStyle/>
                    <a:p>
                      <a:r>
                        <a:rPr lang="en-US" dirty="0" smtClean="0"/>
                        <a:t>Rhythm of Love - Single</a:t>
                      </a:r>
                      <a:endParaRPr lang="en-US" dirty="0"/>
                    </a:p>
                  </a:txBody>
                  <a:tcPr>
                    <a:solidFill>
                      <a:schemeClr val="accent4"/>
                    </a:solidFill>
                  </a:tcPr>
                </a:tc>
                <a:tc>
                  <a:txBody>
                    <a:bodyPr/>
                    <a:lstStyle/>
                    <a:p>
                      <a:r>
                        <a:rPr lang="en-US" dirty="0" smtClean="0"/>
                        <a:t>2010</a:t>
                      </a:r>
                      <a:endParaRPr lang="en-US" dirty="0"/>
                    </a:p>
                  </a:txBody>
                  <a:tcPr>
                    <a:solidFill>
                      <a:schemeClr val="accent4"/>
                    </a:solidFill>
                  </a:tcPr>
                </a:tc>
                <a:tc>
                  <a:txBody>
                    <a:bodyPr/>
                    <a:lstStyle/>
                    <a:p>
                      <a:r>
                        <a:rPr lang="en-US" dirty="0" smtClean="0"/>
                        <a:t>Pop</a:t>
                      </a:r>
                      <a:endParaRPr lang="en-US" dirty="0"/>
                    </a:p>
                  </a:txBody>
                  <a:tcPr>
                    <a:solidFill>
                      <a:schemeClr val="accent4"/>
                    </a:solidFill>
                  </a:tcPr>
                </a:tc>
              </a:tr>
            </a:tbl>
          </a:graphicData>
        </a:graphic>
      </p:graphicFrame>
      <p:sp>
        <p:nvSpPr>
          <p:cNvPr id="19" name="Curved Down Arrow 18"/>
          <p:cNvSpPr/>
          <p:nvPr/>
        </p:nvSpPr>
        <p:spPr>
          <a:xfrm rot="1117057">
            <a:off x="1625175" y="2308783"/>
            <a:ext cx="3794963" cy="1547600"/>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787320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623589653"/>
              </p:ext>
            </p:extLst>
          </p:nvPr>
        </p:nvGraphicFramePr>
        <p:xfrm>
          <a:off x="1739347" y="2080592"/>
          <a:ext cx="8686800" cy="2224770"/>
        </p:xfrm>
        <a:graphic>
          <a:graphicData uri="http://schemas.openxmlformats.org/drawingml/2006/table">
            <a:tbl>
              <a:tblPr firstRow="1" bandRow="1">
                <a:tableStyleId>{5C22544A-7EE6-4342-B048-85BDC9FD1C3A}</a:tableStyleId>
              </a:tblPr>
              <a:tblGrid>
                <a:gridCol w="1752600"/>
                <a:gridCol w="2971800"/>
                <a:gridCol w="1790700"/>
                <a:gridCol w="2171700"/>
              </a:tblGrid>
              <a:tr h="370795">
                <a:tc>
                  <a:txBody>
                    <a:bodyPr/>
                    <a:lstStyle/>
                    <a:p>
                      <a:r>
                        <a:rPr lang="en-US" sz="1800" dirty="0" smtClean="0"/>
                        <a:t>ATTRIBUTE</a:t>
                      </a:r>
                      <a:endParaRPr lang="en-IN" sz="1800" dirty="0"/>
                    </a:p>
                  </a:txBody>
                  <a:tcPr marT="45714" marB="45714"/>
                </a:tc>
                <a:tc>
                  <a:txBody>
                    <a:bodyPr/>
                    <a:lstStyle/>
                    <a:p>
                      <a:r>
                        <a:rPr lang="en-US" sz="1800" dirty="0" smtClean="0"/>
                        <a:t>DESCRIPTION</a:t>
                      </a:r>
                      <a:endParaRPr lang="en-IN" sz="1800" dirty="0"/>
                    </a:p>
                  </a:txBody>
                  <a:tcPr marT="45714" marB="45714"/>
                </a:tc>
                <a:tc>
                  <a:txBody>
                    <a:bodyPr/>
                    <a:lstStyle/>
                    <a:p>
                      <a:r>
                        <a:rPr lang="en-US" sz="1800" dirty="0" smtClean="0"/>
                        <a:t>TYPE</a:t>
                      </a:r>
                      <a:endParaRPr lang="en-IN" sz="1800" dirty="0"/>
                    </a:p>
                  </a:txBody>
                  <a:tcPr marT="45714" marB="45714"/>
                </a:tc>
                <a:tc>
                  <a:txBody>
                    <a:bodyPr/>
                    <a:lstStyle/>
                    <a:p>
                      <a:r>
                        <a:rPr lang="en-US" sz="1800" dirty="0" smtClean="0"/>
                        <a:t>EXAMPLE</a:t>
                      </a:r>
                      <a:endParaRPr lang="en-IN" sz="1800" dirty="0"/>
                    </a:p>
                  </a:txBody>
                  <a:tcPr marT="45714" marB="45714"/>
                </a:tc>
              </a:tr>
              <a:tr h="370795">
                <a:tc>
                  <a:txBody>
                    <a:bodyPr/>
                    <a:lstStyle/>
                    <a:p>
                      <a:r>
                        <a:rPr lang="en-US" sz="1800" dirty="0" smtClean="0"/>
                        <a:t>Title</a:t>
                      </a:r>
                      <a:endParaRPr lang="en-IN" sz="1800" dirty="0"/>
                    </a:p>
                  </a:txBody>
                  <a:tcPr marT="45714" marB="45714"/>
                </a:tc>
                <a:tc>
                  <a:txBody>
                    <a:bodyPr/>
                    <a:lstStyle/>
                    <a:p>
                      <a:r>
                        <a:rPr lang="en-US" sz="1800" dirty="0" smtClean="0"/>
                        <a:t>Album</a:t>
                      </a:r>
                      <a:r>
                        <a:rPr lang="en-US" sz="1800" baseline="0" dirty="0" smtClean="0"/>
                        <a:t> Title</a:t>
                      </a:r>
                      <a:endParaRPr lang="en-IN" sz="1800" dirty="0"/>
                    </a:p>
                  </a:txBody>
                  <a:tcPr marT="45714" marB="45714"/>
                </a:tc>
                <a:tc>
                  <a:txBody>
                    <a:bodyPr/>
                    <a:lstStyle/>
                    <a:p>
                      <a:r>
                        <a:rPr lang="en-IN" sz="1800" dirty="0" smtClean="0"/>
                        <a:t>text</a:t>
                      </a:r>
                      <a:endParaRPr lang="en-IN" sz="1800" dirty="0"/>
                    </a:p>
                  </a:txBody>
                  <a:tcPr marT="45714" marB="45714"/>
                </a:tc>
                <a:tc>
                  <a:txBody>
                    <a:bodyPr/>
                    <a:lstStyle/>
                    <a:p>
                      <a:r>
                        <a:rPr lang="en-IN" sz="1800" dirty="0" smtClean="0"/>
                        <a:t>Innocent</a:t>
                      </a:r>
                      <a:endParaRPr lang="en-IN" sz="1800" dirty="0"/>
                    </a:p>
                  </a:txBody>
                  <a:tcPr marT="45714" marB="45714"/>
                </a:tc>
              </a:tr>
              <a:tr h="370795">
                <a:tc>
                  <a:txBody>
                    <a:bodyPr/>
                    <a:lstStyle/>
                    <a:p>
                      <a:r>
                        <a:rPr lang="en-US" sz="1800" dirty="0" smtClean="0"/>
                        <a:t>Artist</a:t>
                      </a:r>
                      <a:endParaRPr lang="en-IN" sz="1800" dirty="0"/>
                    </a:p>
                  </a:txBody>
                  <a:tcPr marT="45714" marB="45714"/>
                </a:tc>
                <a:tc>
                  <a:txBody>
                    <a:bodyPr/>
                    <a:lstStyle/>
                    <a:p>
                      <a:r>
                        <a:rPr lang="en-US" sz="1800" dirty="0" smtClean="0"/>
                        <a:t>Name of performing</a:t>
                      </a:r>
                      <a:r>
                        <a:rPr lang="en-US" sz="1800" baseline="0" dirty="0" smtClean="0"/>
                        <a:t> artist</a:t>
                      </a:r>
                      <a:endParaRPr lang="en-IN" sz="1800" dirty="0"/>
                    </a:p>
                  </a:txBody>
                  <a:tcPr marT="45714" marB="45714"/>
                </a:tc>
                <a:tc>
                  <a:txBody>
                    <a:bodyPr/>
                    <a:lstStyle/>
                    <a:p>
                      <a:r>
                        <a:rPr lang="en-US" sz="1800" dirty="0" smtClean="0"/>
                        <a:t>text</a:t>
                      </a:r>
                      <a:endParaRPr lang="en-IN" sz="1800" dirty="0"/>
                    </a:p>
                  </a:txBody>
                  <a:tcPr marT="45714" marB="45714"/>
                </a:tc>
                <a:tc>
                  <a:txBody>
                    <a:bodyPr/>
                    <a:lstStyle/>
                    <a:p>
                      <a:r>
                        <a:rPr lang="en-US" sz="1800" dirty="0" err="1" smtClean="0"/>
                        <a:t>Jolin</a:t>
                      </a:r>
                      <a:endParaRPr lang="en-IN" sz="1800" dirty="0"/>
                    </a:p>
                  </a:txBody>
                  <a:tcPr marT="45714" marB="45714"/>
                </a:tc>
              </a:tr>
              <a:tr h="370795">
                <a:tc>
                  <a:txBody>
                    <a:bodyPr/>
                    <a:lstStyle/>
                    <a:p>
                      <a:r>
                        <a:rPr lang="en-IN" sz="1800" dirty="0" smtClean="0"/>
                        <a:t>Album</a:t>
                      </a:r>
                      <a:endParaRPr lang="en-IN" sz="1800" dirty="0"/>
                    </a:p>
                  </a:txBody>
                  <a:tcPr marT="45714" marB="45714"/>
                </a:tc>
                <a:tc>
                  <a:txBody>
                    <a:bodyPr/>
                    <a:lstStyle/>
                    <a:p>
                      <a:r>
                        <a:rPr lang="en-IN" sz="1800" dirty="0" smtClean="0"/>
                        <a:t>Album</a:t>
                      </a:r>
                      <a:r>
                        <a:rPr lang="en-IN" sz="1800" baseline="0" dirty="0" smtClean="0"/>
                        <a:t> of the song</a:t>
                      </a:r>
                      <a:endParaRPr lang="en-IN" sz="1800" dirty="0"/>
                    </a:p>
                  </a:txBody>
                  <a:tcPr marT="45714" marB="45714"/>
                </a:tc>
                <a:tc>
                  <a:txBody>
                    <a:bodyPr/>
                    <a:lstStyle/>
                    <a:p>
                      <a:r>
                        <a:rPr lang="en-IN" sz="1800" dirty="0" smtClean="0"/>
                        <a:t>text</a:t>
                      </a:r>
                      <a:endParaRPr lang="en-IN" sz="1800" dirty="0"/>
                    </a:p>
                  </a:txBody>
                  <a:tcPr marT="45714" marB="45714"/>
                </a:tc>
                <a:tc>
                  <a:txBody>
                    <a:bodyPr/>
                    <a:lstStyle/>
                    <a:p>
                      <a:r>
                        <a:rPr lang="en-IN" sz="1800" dirty="0" smtClean="0"/>
                        <a:t>Speak Now</a:t>
                      </a:r>
                      <a:endParaRPr lang="en-IN" sz="1800" dirty="0"/>
                    </a:p>
                  </a:txBody>
                  <a:tcPr marT="45714" marB="45714"/>
                </a:tc>
              </a:tr>
              <a:tr h="370795">
                <a:tc>
                  <a:txBody>
                    <a:bodyPr/>
                    <a:lstStyle/>
                    <a:p>
                      <a:r>
                        <a:rPr lang="en-US" sz="1800" dirty="0" smtClean="0"/>
                        <a:t>Year</a:t>
                      </a:r>
                      <a:endParaRPr lang="en-IN" sz="1800" dirty="0"/>
                    </a:p>
                  </a:txBody>
                  <a:tcPr marT="45714" marB="45714"/>
                </a:tc>
                <a:tc>
                  <a:txBody>
                    <a:bodyPr/>
                    <a:lstStyle/>
                    <a:p>
                      <a:r>
                        <a:rPr lang="en-US" sz="1800" dirty="0" smtClean="0"/>
                        <a:t>Release year</a:t>
                      </a:r>
                      <a:endParaRPr lang="en-IN" sz="1800" dirty="0"/>
                    </a:p>
                  </a:txBody>
                  <a:tcPr marT="45714" marB="45714"/>
                </a:tc>
                <a:tc>
                  <a:txBody>
                    <a:bodyPr/>
                    <a:lstStyle/>
                    <a:p>
                      <a:r>
                        <a:rPr lang="en-US" sz="1800" dirty="0" smtClean="0"/>
                        <a:t>numerical</a:t>
                      </a:r>
                      <a:endParaRPr lang="en-IN" sz="1800" dirty="0"/>
                    </a:p>
                  </a:txBody>
                  <a:tcPr marT="45714" marB="45714"/>
                </a:tc>
                <a:tc>
                  <a:txBody>
                    <a:bodyPr/>
                    <a:lstStyle/>
                    <a:p>
                      <a:r>
                        <a:rPr lang="en-US" sz="1800" dirty="0" smtClean="0"/>
                        <a:t>2007</a:t>
                      </a:r>
                      <a:endParaRPr lang="en-IN" sz="1800" dirty="0"/>
                    </a:p>
                  </a:txBody>
                  <a:tcPr marT="45714" marB="45714"/>
                </a:tc>
              </a:tr>
              <a:tr h="370795">
                <a:tc>
                  <a:txBody>
                    <a:bodyPr/>
                    <a:lstStyle/>
                    <a:p>
                      <a:r>
                        <a:rPr lang="en-US" sz="1800" dirty="0" smtClean="0"/>
                        <a:t>Genre</a:t>
                      </a:r>
                      <a:endParaRPr lang="en-IN" sz="1800" dirty="0"/>
                    </a:p>
                  </a:txBody>
                  <a:tcPr marT="45714" marB="45714"/>
                </a:tc>
                <a:tc>
                  <a:txBody>
                    <a:bodyPr/>
                    <a:lstStyle/>
                    <a:p>
                      <a:r>
                        <a:rPr lang="en-US" sz="1800" dirty="0" smtClean="0"/>
                        <a:t>Genre of the song</a:t>
                      </a:r>
                      <a:endParaRPr lang="en-IN" sz="1800" dirty="0"/>
                    </a:p>
                  </a:txBody>
                  <a:tcPr marT="45714" marB="45714"/>
                </a:tc>
                <a:tc>
                  <a:txBody>
                    <a:bodyPr/>
                    <a:lstStyle/>
                    <a:p>
                      <a:r>
                        <a:rPr lang="en-US" sz="1800" dirty="0" smtClean="0"/>
                        <a:t>categorical</a:t>
                      </a:r>
                      <a:endParaRPr lang="en-IN" sz="1800" dirty="0"/>
                    </a:p>
                  </a:txBody>
                  <a:tcPr marT="45714" marB="45714"/>
                </a:tc>
                <a:tc>
                  <a:txBody>
                    <a:bodyPr/>
                    <a:lstStyle/>
                    <a:p>
                      <a:r>
                        <a:rPr lang="en-US" sz="1800" dirty="0" smtClean="0"/>
                        <a:t>Popular</a:t>
                      </a:r>
                      <a:endParaRPr lang="en-IN" sz="1800" dirty="0"/>
                    </a:p>
                  </a:txBody>
                  <a:tcPr marT="45714" marB="45714"/>
                </a:tc>
              </a:tr>
            </a:tbl>
          </a:graphicData>
        </a:graphic>
      </p:graphicFrame>
    </p:spTree>
    <p:extLst>
      <p:ext uri="{BB962C8B-B14F-4D97-AF65-F5344CB8AC3E}">
        <p14:creationId xmlns:p14="http://schemas.microsoft.com/office/powerpoint/2010/main" val="7389408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89" y="3108622"/>
            <a:ext cx="4382521" cy="560858"/>
          </a:xfrm>
        </p:spPr>
        <p:txBody>
          <a:bodyPr/>
          <a:lstStyle/>
          <a:p>
            <a:r>
              <a:rPr lang="en-US" dirty="0" smtClean="0">
                <a:solidFill>
                  <a:schemeClr val="tx1"/>
                </a:solidFill>
              </a:rPr>
              <a:t>GENETIC ALGORITHM</a:t>
            </a:r>
            <a:endParaRPr lang="en-US" dirty="0">
              <a:solidFill>
                <a:schemeClr val="tx1"/>
              </a:solidFill>
            </a:endParaRP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36566" y="231660"/>
            <a:ext cx="6002215" cy="6441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0539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4447" y="2451652"/>
            <a:ext cx="9875520" cy="1356360"/>
          </a:xfrm>
        </p:spPr>
        <p:txBody>
          <a:bodyPr>
            <a:normAutofit/>
          </a:bodyPr>
          <a:lstStyle/>
          <a:p>
            <a:r>
              <a:rPr lang="en-US" sz="5400" dirty="0" smtClean="0">
                <a:solidFill>
                  <a:schemeClr val="tx1"/>
                </a:solidFill>
                <a:latin typeface="Times New Roman" pitchFamily="18" charset="0"/>
                <a:cs typeface="Times New Roman" pitchFamily="18" charset="0"/>
              </a:rPr>
              <a:t>INTRODUCTION</a:t>
            </a:r>
            <a:endParaRPr lang="en-US" dirty="0">
              <a:solidFill>
                <a:schemeClr val="tx1"/>
              </a:solidFill>
            </a:endParaRPr>
          </a:p>
        </p:txBody>
      </p:sp>
    </p:spTree>
    <p:extLst>
      <p:ext uri="{BB962C8B-B14F-4D97-AF65-F5344CB8AC3E}">
        <p14:creationId xmlns:p14="http://schemas.microsoft.com/office/powerpoint/2010/main" val="3417801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1758432311"/>
              </p:ext>
            </p:extLst>
          </p:nvPr>
        </p:nvGraphicFramePr>
        <p:xfrm>
          <a:off x="618908" y="1719294"/>
          <a:ext cx="1745485" cy="370840"/>
        </p:xfrm>
        <a:graphic>
          <a:graphicData uri="http://schemas.openxmlformats.org/drawingml/2006/table">
            <a:tbl>
              <a:tblPr firstRow="1" bandRow="1">
                <a:tableStyleId>{00A15C55-8517-42AA-B614-E9B94910E393}</a:tableStyleId>
              </a:tblPr>
              <a:tblGrid>
                <a:gridCol w="349097"/>
                <a:gridCol w="349097"/>
                <a:gridCol w="349097"/>
                <a:gridCol w="349097"/>
                <a:gridCol w="349097"/>
              </a:tblGrid>
              <a:tr h="370840">
                <a:tc>
                  <a:txBody>
                    <a:bodyPr/>
                    <a:lstStyle/>
                    <a:p>
                      <a:r>
                        <a:rPr lang="en-US" dirty="0" smtClean="0"/>
                        <a:t>6</a:t>
                      </a:r>
                      <a:endParaRPr lang="en-US" dirty="0"/>
                    </a:p>
                  </a:txBody>
                  <a:tcPr/>
                </a:tc>
                <a:tc>
                  <a:txBody>
                    <a:bodyPr/>
                    <a:lstStyle/>
                    <a:p>
                      <a:r>
                        <a:rPr lang="en-US" dirty="0" smtClean="0"/>
                        <a:t>7</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044605891"/>
              </p:ext>
            </p:extLst>
          </p:nvPr>
        </p:nvGraphicFramePr>
        <p:xfrm>
          <a:off x="625534" y="2375277"/>
          <a:ext cx="1745485" cy="370840"/>
        </p:xfrm>
        <a:graphic>
          <a:graphicData uri="http://schemas.openxmlformats.org/drawingml/2006/table">
            <a:tbl>
              <a:tblPr firstRow="1" bandRow="1">
                <a:tableStyleId>{93296810-A885-4BE3-A3E7-6D5BEEA58F35}</a:tableStyleId>
              </a:tblPr>
              <a:tblGrid>
                <a:gridCol w="349097"/>
                <a:gridCol w="349097"/>
                <a:gridCol w="349097"/>
                <a:gridCol w="349097"/>
                <a:gridCol w="349097"/>
              </a:tblGrid>
              <a:tr h="370840">
                <a:tc>
                  <a:txBody>
                    <a:bodyPr/>
                    <a:lstStyle/>
                    <a:p>
                      <a:r>
                        <a:rPr lang="en-US" dirty="0" smtClean="0"/>
                        <a:t>9</a:t>
                      </a:r>
                      <a:endParaRPr lang="en-US" dirty="0"/>
                    </a:p>
                  </a:txBody>
                  <a:tcPr>
                    <a:solidFill>
                      <a:srgbClr val="00B050"/>
                    </a:solidFill>
                  </a:tcPr>
                </a:tc>
                <a:tc>
                  <a:txBody>
                    <a:bodyPr/>
                    <a:lstStyle/>
                    <a:p>
                      <a:r>
                        <a:rPr lang="en-US" dirty="0" smtClean="0"/>
                        <a:t>3</a:t>
                      </a:r>
                      <a:endParaRPr lang="en-US" dirty="0"/>
                    </a:p>
                  </a:txBody>
                  <a:tcPr>
                    <a:solidFill>
                      <a:srgbClr val="00B050"/>
                    </a:solidFill>
                  </a:tcPr>
                </a:tc>
                <a:tc>
                  <a:txBody>
                    <a:bodyPr/>
                    <a:lstStyle/>
                    <a:p>
                      <a:r>
                        <a:rPr lang="en-US" dirty="0" smtClean="0"/>
                        <a:t>1</a:t>
                      </a:r>
                      <a:endParaRPr lang="en-US" dirty="0"/>
                    </a:p>
                  </a:txBody>
                  <a:tcPr>
                    <a:solidFill>
                      <a:srgbClr val="00B050"/>
                    </a:solidFill>
                  </a:tcPr>
                </a:tc>
                <a:tc>
                  <a:txBody>
                    <a:bodyPr/>
                    <a:lstStyle/>
                    <a:p>
                      <a:r>
                        <a:rPr lang="en-US" dirty="0" smtClean="0"/>
                        <a:t>5</a:t>
                      </a:r>
                      <a:endParaRPr lang="en-US" dirty="0"/>
                    </a:p>
                  </a:txBody>
                  <a:tcPr>
                    <a:solidFill>
                      <a:srgbClr val="00B050"/>
                    </a:solidFill>
                  </a:tcPr>
                </a:tc>
                <a:tc>
                  <a:txBody>
                    <a:bodyPr/>
                    <a:lstStyle/>
                    <a:p>
                      <a:r>
                        <a:rPr lang="en-US" dirty="0" smtClean="0"/>
                        <a:t>4</a:t>
                      </a:r>
                      <a:endParaRPr lang="en-US" dirty="0"/>
                    </a:p>
                  </a:txBody>
                  <a:tcPr>
                    <a:solidFill>
                      <a:srgbClr val="00B050"/>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940312029"/>
              </p:ext>
            </p:extLst>
          </p:nvPr>
        </p:nvGraphicFramePr>
        <p:xfrm>
          <a:off x="618908" y="3044512"/>
          <a:ext cx="1745485" cy="370840"/>
        </p:xfrm>
        <a:graphic>
          <a:graphicData uri="http://schemas.openxmlformats.org/drawingml/2006/table">
            <a:tbl>
              <a:tblPr firstRow="1" bandRow="1">
                <a:tableStyleId>{7DF18680-E054-41AD-8BC1-D1AEF772440D}</a:tableStyleId>
              </a:tblPr>
              <a:tblGrid>
                <a:gridCol w="349097"/>
                <a:gridCol w="349097"/>
                <a:gridCol w="349097"/>
                <a:gridCol w="349097"/>
                <a:gridCol w="349097"/>
              </a:tblGrid>
              <a:tr h="370840">
                <a:tc>
                  <a:txBody>
                    <a:bodyPr/>
                    <a:lstStyle/>
                    <a:p>
                      <a:r>
                        <a:rPr lang="en-US" dirty="0" smtClean="0"/>
                        <a:t>1</a:t>
                      </a:r>
                      <a:endParaRPr lang="en-US" dirty="0"/>
                    </a:p>
                  </a:txBody>
                  <a:tcPr/>
                </a:tc>
                <a:tc>
                  <a:txBody>
                    <a:bodyPr/>
                    <a:lstStyle/>
                    <a:p>
                      <a:r>
                        <a:rPr lang="en-US" dirty="0" smtClean="0"/>
                        <a:t>5</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8</a:t>
                      </a:r>
                      <a:endParaRPr lang="en-US"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356468972"/>
              </p:ext>
            </p:extLst>
          </p:nvPr>
        </p:nvGraphicFramePr>
        <p:xfrm>
          <a:off x="612284" y="3660740"/>
          <a:ext cx="1745485" cy="370840"/>
        </p:xfrm>
        <a:graphic>
          <a:graphicData uri="http://schemas.openxmlformats.org/drawingml/2006/table">
            <a:tbl>
              <a:tblPr firstRow="1" bandRow="1">
                <a:tableStyleId>{21E4AEA4-8DFA-4A89-87EB-49C32662AFE0}</a:tableStyleId>
              </a:tblPr>
              <a:tblGrid>
                <a:gridCol w="349097"/>
                <a:gridCol w="349097"/>
                <a:gridCol w="349097"/>
                <a:gridCol w="349097"/>
                <a:gridCol w="349097"/>
              </a:tblGrid>
              <a:tr h="370840">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9</a:t>
                      </a:r>
                      <a:endParaRPr lang="en-US" dirty="0"/>
                    </a:p>
                  </a:txBody>
                  <a:tcPr/>
                </a:tc>
                <a:tc>
                  <a:txBody>
                    <a:bodyPr/>
                    <a:lstStyle/>
                    <a:p>
                      <a:r>
                        <a:rPr lang="en-US" dirty="0" smtClean="0"/>
                        <a:t>2</a:t>
                      </a:r>
                      <a:endParaRPr lang="en-US" dirty="0"/>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037901377"/>
              </p:ext>
            </p:extLst>
          </p:nvPr>
        </p:nvGraphicFramePr>
        <p:xfrm>
          <a:off x="605661" y="4290217"/>
          <a:ext cx="1745485" cy="370840"/>
        </p:xfrm>
        <a:graphic>
          <a:graphicData uri="http://schemas.openxmlformats.org/drawingml/2006/table">
            <a:tbl>
              <a:tblPr firstRow="1" bandRow="1">
                <a:tableStyleId>{F5AB1C69-6EDB-4FF4-983F-18BD219EF322}</a:tableStyleId>
              </a:tblPr>
              <a:tblGrid>
                <a:gridCol w="349097"/>
                <a:gridCol w="349097"/>
                <a:gridCol w="349097"/>
                <a:gridCol w="349097"/>
                <a:gridCol w="349097"/>
              </a:tblGrid>
              <a:tr h="370840">
                <a:tc>
                  <a:txBody>
                    <a:bodyPr/>
                    <a:lstStyle/>
                    <a:p>
                      <a:r>
                        <a:rPr lang="en-US" dirty="0" smtClean="0"/>
                        <a:t>4</a:t>
                      </a:r>
                      <a:endParaRPr lang="en-US" dirty="0"/>
                    </a:p>
                  </a:txBody>
                  <a:tcPr/>
                </a:tc>
                <a:tc>
                  <a:txBody>
                    <a:bodyPr/>
                    <a:lstStyle/>
                    <a:p>
                      <a:r>
                        <a:rPr lang="en-US" dirty="0" smtClean="0"/>
                        <a:t>7</a:t>
                      </a:r>
                      <a:endParaRPr lang="en-US" dirty="0"/>
                    </a:p>
                  </a:txBody>
                  <a:tcPr/>
                </a:tc>
                <a:tc>
                  <a:txBody>
                    <a:bodyPr/>
                    <a:lstStyle/>
                    <a:p>
                      <a:r>
                        <a:rPr lang="en-US" dirty="0" smtClean="0"/>
                        <a:t>8</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r>
            </a:tbl>
          </a:graphicData>
        </a:graphic>
      </p:graphicFrame>
      <p:sp>
        <p:nvSpPr>
          <p:cNvPr id="37" name="Rectangle 36"/>
          <p:cNvSpPr/>
          <p:nvPr/>
        </p:nvSpPr>
        <p:spPr>
          <a:xfrm>
            <a:off x="491395" y="992075"/>
            <a:ext cx="2653099" cy="461665"/>
          </a:xfrm>
          <a:prstGeom prst="rect">
            <a:avLst/>
          </a:prstGeom>
        </p:spPr>
        <p:txBody>
          <a:bodyPr wrap="none">
            <a:spAutoFit/>
          </a:bodyPr>
          <a:lstStyle/>
          <a:p>
            <a:r>
              <a:rPr lang="en-US" sz="2400" dirty="0" smtClean="0">
                <a:cs typeface="Microsoft Sans Serif" panose="020B0604020202020204" pitchFamily="34" charset="0"/>
              </a:rPr>
              <a:t>Initialize population</a:t>
            </a:r>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240453344"/>
              </p:ext>
            </p:extLst>
          </p:nvPr>
        </p:nvGraphicFramePr>
        <p:xfrm>
          <a:off x="627272" y="1726830"/>
          <a:ext cx="326886" cy="370840"/>
        </p:xfrm>
        <a:graphic>
          <a:graphicData uri="http://schemas.openxmlformats.org/drawingml/2006/table">
            <a:tbl>
              <a:tblPr firstRow="1" bandRow="1">
                <a:tableStyleId>{00A15C55-8517-42AA-B614-E9B94910E393}</a:tableStyleId>
              </a:tblPr>
              <a:tblGrid>
                <a:gridCol w="326886"/>
              </a:tblGrid>
              <a:tr h="370840">
                <a:tc>
                  <a:txBody>
                    <a:bodyPr/>
                    <a:lstStyle/>
                    <a:p>
                      <a:r>
                        <a:rPr lang="en-US" dirty="0" smtClean="0"/>
                        <a:t>6</a:t>
                      </a:r>
                      <a:endParaRPr lang="en-US" dirty="0"/>
                    </a:p>
                  </a:txBody>
                  <a:tcPr/>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1641256824"/>
              </p:ext>
            </p:extLst>
          </p:nvPr>
        </p:nvGraphicFramePr>
        <p:xfrm>
          <a:off x="965203" y="1733457"/>
          <a:ext cx="326886" cy="365760"/>
        </p:xfrm>
        <a:graphic>
          <a:graphicData uri="http://schemas.openxmlformats.org/drawingml/2006/table">
            <a:tbl>
              <a:tblPr firstRow="1" bandRow="1">
                <a:tableStyleId>{00A15C55-8517-42AA-B614-E9B94910E393}</a:tableStyleId>
              </a:tblPr>
              <a:tblGrid>
                <a:gridCol w="326886"/>
              </a:tblGrid>
              <a:tr h="347133">
                <a:tc>
                  <a:txBody>
                    <a:bodyPr/>
                    <a:lstStyle/>
                    <a:p>
                      <a:r>
                        <a:rPr lang="en-US" dirty="0" smtClean="0"/>
                        <a:t>7</a:t>
                      </a:r>
                      <a:endParaRPr lang="en-US" dirty="0"/>
                    </a:p>
                  </a:txBody>
                  <a:tcPr/>
                </a:tc>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675592179"/>
              </p:ext>
            </p:extLst>
          </p:nvPr>
        </p:nvGraphicFramePr>
        <p:xfrm>
          <a:off x="1303135" y="1726833"/>
          <a:ext cx="326886" cy="370840"/>
        </p:xfrm>
        <a:graphic>
          <a:graphicData uri="http://schemas.openxmlformats.org/drawingml/2006/table">
            <a:tbl>
              <a:tblPr firstRow="1" bandRow="1">
                <a:tableStyleId>{00A15C55-8517-42AA-B614-E9B94910E393}</a:tableStyleId>
              </a:tblPr>
              <a:tblGrid>
                <a:gridCol w="326886"/>
              </a:tblGrid>
              <a:tr h="370840">
                <a:tc>
                  <a:txBody>
                    <a:bodyPr/>
                    <a:lstStyle/>
                    <a:p>
                      <a:r>
                        <a:rPr lang="en-US" dirty="0" smtClean="0"/>
                        <a:t>2</a:t>
                      </a:r>
                      <a:endParaRPr lang="en-US" dirty="0"/>
                    </a:p>
                  </a:txBody>
                  <a:tcPr/>
                </a:tc>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1235343196"/>
              </p:ext>
            </p:extLst>
          </p:nvPr>
        </p:nvGraphicFramePr>
        <p:xfrm>
          <a:off x="1647691" y="1726831"/>
          <a:ext cx="326886" cy="370840"/>
        </p:xfrm>
        <a:graphic>
          <a:graphicData uri="http://schemas.openxmlformats.org/drawingml/2006/table">
            <a:tbl>
              <a:tblPr firstRow="1" bandRow="1">
                <a:tableStyleId>{00A15C55-8517-42AA-B614-E9B94910E393}</a:tableStyleId>
              </a:tblPr>
              <a:tblGrid>
                <a:gridCol w="326886"/>
              </a:tblGrid>
              <a:tr h="370840">
                <a:tc>
                  <a:txBody>
                    <a:bodyPr/>
                    <a:lstStyle/>
                    <a:p>
                      <a:r>
                        <a:rPr lang="en-US" dirty="0" smtClean="0"/>
                        <a:t>3</a:t>
                      </a:r>
                      <a:endParaRPr lang="en-US" dirty="0"/>
                    </a:p>
                  </a:txBody>
                  <a:tcPr/>
                </a:tc>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2345724512"/>
              </p:ext>
            </p:extLst>
          </p:nvPr>
        </p:nvGraphicFramePr>
        <p:xfrm>
          <a:off x="1972367" y="1733460"/>
          <a:ext cx="326886" cy="370840"/>
        </p:xfrm>
        <a:graphic>
          <a:graphicData uri="http://schemas.openxmlformats.org/drawingml/2006/table">
            <a:tbl>
              <a:tblPr firstRow="1" bandRow="1">
                <a:tableStyleId>{00A15C55-8517-42AA-B614-E9B94910E393}</a:tableStyleId>
              </a:tblPr>
              <a:tblGrid>
                <a:gridCol w="326886"/>
              </a:tblGrid>
              <a:tr h="370840">
                <a:tc>
                  <a:txBody>
                    <a:bodyPr/>
                    <a:lstStyle/>
                    <a:p>
                      <a:r>
                        <a:rPr lang="en-US" dirty="0" smtClean="0"/>
                        <a:t>1</a:t>
                      </a:r>
                      <a:endParaRPr lang="en-US" dirty="0"/>
                    </a:p>
                  </a:txBody>
                  <a:tcPr/>
                </a:tc>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3662843961"/>
              </p:ext>
            </p:extLst>
          </p:nvPr>
        </p:nvGraphicFramePr>
        <p:xfrm>
          <a:off x="2316923" y="1733458"/>
          <a:ext cx="326886" cy="370840"/>
        </p:xfrm>
        <a:graphic>
          <a:graphicData uri="http://schemas.openxmlformats.org/drawingml/2006/table">
            <a:tbl>
              <a:tblPr firstRow="1" bandRow="1">
                <a:tableStyleId>{00A15C55-8517-42AA-B614-E9B94910E393}</a:tableStyleId>
              </a:tblPr>
              <a:tblGrid>
                <a:gridCol w="326886"/>
              </a:tblGrid>
              <a:tr h="370840">
                <a:tc>
                  <a:txBody>
                    <a:bodyPr/>
                    <a:lstStyle/>
                    <a:p>
                      <a:r>
                        <a:rPr lang="en-US" dirty="0" smtClean="0"/>
                        <a:t>0</a:t>
                      </a:r>
                      <a:endParaRPr lang="en-US" dirty="0"/>
                    </a:p>
                  </a:txBody>
                  <a:tcPr>
                    <a:solidFill>
                      <a:srgbClr val="FF0000"/>
                    </a:solidFill>
                  </a:tcPr>
                </a:tc>
              </a:tr>
            </a:tbl>
          </a:graphicData>
        </a:graphic>
      </p:graphicFrame>
      <p:sp>
        <p:nvSpPr>
          <p:cNvPr id="47" name="Right Arrow 46"/>
          <p:cNvSpPr/>
          <p:nvPr/>
        </p:nvSpPr>
        <p:spPr>
          <a:xfrm>
            <a:off x="2484075" y="2893666"/>
            <a:ext cx="1167528" cy="7288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3"/>
          <p:cNvSpPr txBox="1">
            <a:spLocks noChangeArrowheads="1"/>
          </p:cNvSpPr>
          <p:nvPr/>
        </p:nvSpPr>
        <p:spPr bwMode="auto">
          <a:xfrm>
            <a:off x="2403783" y="2493555"/>
            <a:ext cx="13465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dirty="0" smtClean="0">
                <a:latin typeface="Microsoft Sans Serif" panose="020B0604020202020204" pitchFamily="34" charset="0"/>
                <a:cs typeface="Microsoft Sans Serif" panose="020B0604020202020204" pitchFamily="34" charset="0"/>
              </a:rPr>
              <a:t>Selection</a:t>
            </a:r>
          </a:p>
        </p:txBody>
      </p:sp>
      <p:graphicFrame>
        <p:nvGraphicFramePr>
          <p:cNvPr id="49" name="Table 48"/>
          <p:cNvGraphicFramePr>
            <a:graphicFrameLocks noGrp="1"/>
          </p:cNvGraphicFramePr>
          <p:nvPr>
            <p:extLst>
              <p:ext uri="{D42A27DB-BD31-4B8C-83A1-F6EECF244321}">
                <p14:modId xmlns:p14="http://schemas.microsoft.com/office/powerpoint/2010/main" val="2019127054"/>
              </p:ext>
            </p:extLst>
          </p:nvPr>
        </p:nvGraphicFramePr>
        <p:xfrm>
          <a:off x="3778136" y="1735338"/>
          <a:ext cx="1614180" cy="370840"/>
        </p:xfrm>
        <a:graphic>
          <a:graphicData uri="http://schemas.openxmlformats.org/drawingml/2006/table">
            <a:tbl>
              <a:tblPr firstRow="1" bandRow="1">
                <a:tableStyleId>{00A15C55-8517-42AA-B614-E9B94910E393}</a:tableStyleId>
              </a:tblPr>
              <a:tblGrid>
                <a:gridCol w="322836"/>
                <a:gridCol w="322836"/>
                <a:gridCol w="322836"/>
                <a:gridCol w="322836"/>
                <a:gridCol w="322836"/>
              </a:tblGrid>
              <a:tr h="370840">
                <a:tc>
                  <a:txBody>
                    <a:bodyPr/>
                    <a:lstStyle/>
                    <a:p>
                      <a:r>
                        <a:rPr lang="en-US" dirty="0" smtClean="0"/>
                        <a:t>6</a:t>
                      </a:r>
                      <a:endParaRPr lang="en-US" dirty="0"/>
                    </a:p>
                  </a:txBody>
                  <a:tcPr/>
                </a:tc>
                <a:tc>
                  <a:txBody>
                    <a:bodyPr/>
                    <a:lstStyle/>
                    <a:p>
                      <a:r>
                        <a:rPr lang="en-US" dirty="0" smtClean="0"/>
                        <a:t>7</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r>
            </a:tbl>
          </a:graphicData>
        </a:graphic>
      </p:graphicFrame>
      <p:graphicFrame>
        <p:nvGraphicFramePr>
          <p:cNvPr id="50" name="Table 49"/>
          <p:cNvGraphicFramePr>
            <a:graphicFrameLocks noGrp="1"/>
          </p:cNvGraphicFramePr>
          <p:nvPr>
            <p:extLst>
              <p:ext uri="{D42A27DB-BD31-4B8C-83A1-F6EECF244321}">
                <p14:modId xmlns:p14="http://schemas.microsoft.com/office/powerpoint/2010/main" val="3003995529"/>
              </p:ext>
            </p:extLst>
          </p:nvPr>
        </p:nvGraphicFramePr>
        <p:xfrm>
          <a:off x="3784762" y="2391321"/>
          <a:ext cx="1614180" cy="370840"/>
        </p:xfrm>
        <a:graphic>
          <a:graphicData uri="http://schemas.openxmlformats.org/drawingml/2006/table">
            <a:tbl>
              <a:tblPr firstRow="1" bandRow="1">
                <a:tableStyleId>{93296810-A885-4BE3-A3E7-6D5BEEA58F35}</a:tableStyleId>
              </a:tblPr>
              <a:tblGrid>
                <a:gridCol w="322836"/>
                <a:gridCol w="322836"/>
                <a:gridCol w="322836"/>
                <a:gridCol w="322836"/>
                <a:gridCol w="322836"/>
              </a:tblGrid>
              <a:tr h="370840">
                <a:tc>
                  <a:txBody>
                    <a:bodyPr/>
                    <a:lstStyle/>
                    <a:p>
                      <a:r>
                        <a:rPr lang="en-US" dirty="0" smtClean="0"/>
                        <a:t>9</a:t>
                      </a:r>
                      <a:endParaRPr lang="en-US" dirty="0"/>
                    </a:p>
                  </a:txBody>
                  <a:tcPr>
                    <a:solidFill>
                      <a:srgbClr val="00B050"/>
                    </a:solidFill>
                  </a:tcPr>
                </a:tc>
                <a:tc>
                  <a:txBody>
                    <a:bodyPr/>
                    <a:lstStyle/>
                    <a:p>
                      <a:r>
                        <a:rPr lang="en-US" dirty="0" smtClean="0"/>
                        <a:t>3</a:t>
                      </a:r>
                      <a:endParaRPr lang="en-US" dirty="0"/>
                    </a:p>
                  </a:txBody>
                  <a:tcPr>
                    <a:solidFill>
                      <a:srgbClr val="00B050"/>
                    </a:solidFill>
                  </a:tcPr>
                </a:tc>
                <a:tc>
                  <a:txBody>
                    <a:bodyPr/>
                    <a:lstStyle/>
                    <a:p>
                      <a:r>
                        <a:rPr lang="en-US" dirty="0" smtClean="0"/>
                        <a:t>1</a:t>
                      </a:r>
                      <a:endParaRPr lang="en-US" dirty="0"/>
                    </a:p>
                  </a:txBody>
                  <a:tcPr>
                    <a:solidFill>
                      <a:srgbClr val="00B050"/>
                    </a:solidFill>
                  </a:tcPr>
                </a:tc>
                <a:tc>
                  <a:txBody>
                    <a:bodyPr/>
                    <a:lstStyle/>
                    <a:p>
                      <a:r>
                        <a:rPr lang="en-US" dirty="0" smtClean="0"/>
                        <a:t>5</a:t>
                      </a:r>
                      <a:endParaRPr lang="en-US" dirty="0"/>
                    </a:p>
                  </a:txBody>
                  <a:tcPr>
                    <a:solidFill>
                      <a:srgbClr val="00B050"/>
                    </a:solidFill>
                  </a:tcPr>
                </a:tc>
                <a:tc>
                  <a:txBody>
                    <a:bodyPr/>
                    <a:lstStyle/>
                    <a:p>
                      <a:r>
                        <a:rPr lang="en-US" dirty="0" smtClean="0"/>
                        <a:t>4</a:t>
                      </a:r>
                      <a:endParaRPr lang="en-US" dirty="0"/>
                    </a:p>
                  </a:txBody>
                  <a:tcPr>
                    <a:solidFill>
                      <a:srgbClr val="00B050"/>
                    </a:solidFill>
                  </a:tcPr>
                </a:tc>
              </a:tr>
            </a:tbl>
          </a:graphicData>
        </a:graphic>
      </p:graphicFrame>
      <p:graphicFrame>
        <p:nvGraphicFramePr>
          <p:cNvPr id="51" name="Table 50"/>
          <p:cNvGraphicFramePr>
            <a:graphicFrameLocks noGrp="1"/>
          </p:cNvGraphicFramePr>
          <p:nvPr>
            <p:extLst>
              <p:ext uri="{D42A27DB-BD31-4B8C-83A1-F6EECF244321}">
                <p14:modId xmlns:p14="http://schemas.microsoft.com/office/powerpoint/2010/main" val="2727073207"/>
              </p:ext>
            </p:extLst>
          </p:nvPr>
        </p:nvGraphicFramePr>
        <p:xfrm>
          <a:off x="3778136" y="3060556"/>
          <a:ext cx="1614180" cy="370840"/>
        </p:xfrm>
        <a:graphic>
          <a:graphicData uri="http://schemas.openxmlformats.org/drawingml/2006/table">
            <a:tbl>
              <a:tblPr firstRow="1" bandRow="1">
                <a:tableStyleId>{7DF18680-E054-41AD-8BC1-D1AEF772440D}</a:tableStyleId>
              </a:tblPr>
              <a:tblGrid>
                <a:gridCol w="322836"/>
                <a:gridCol w="322836"/>
                <a:gridCol w="322836"/>
                <a:gridCol w="322836"/>
                <a:gridCol w="322836"/>
              </a:tblGrid>
              <a:tr h="370840">
                <a:tc>
                  <a:txBody>
                    <a:bodyPr/>
                    <a:lstStyle/>
                    <a:p>
                      <a:r>
                        <a:rPr lang="en-US" dirty="0" smtClean="0"/>
                        <a:t>1</a:t>
                      </a:r>
                      <a:endParaRPr lang="en-US" dirty="0"/>
                    </a:p>
                  </a:txBody>
                  <a:tcPr/>
                </a:tc>
                <a:tc>
                  <a:txBody>
                    <a:bodyPr/>
                    <a:lstStyle/>
                    <a:p>
                      <a:r>
                        <a:rPr lang="en-US" dirty="0" smtClean="0"/>
                        <a:t>5</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8</a:t>
                      </a:r>
                      <a:endParaRPr lang="en-US" dirty="0"/>
                    </a:p>
                  </a:txBody>
                  <a:tcPr/>
                </a:tc>
              </a:tr>
            </a:tbl>
          </a:graphicData>
        </a:graphic>
      </p:graphicFrame>
      <p:sp>
        <p:nvSpPr>
          <p:cNvPr id="52" name="Right Arrow 51"/>
          <p:cNvSpPr/>
          <p:nvPr/>
        </p:nvSpPr>
        <p:spPr>
          <a:xfrm>
            <a:off x="5520143" y="2893663"/>
            <a:ext cx="1007166" cy="7288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3"/>
          <p:cNvSpPr txBox="1">
            <a:spLocks noChangeArrowheads="1"/>
          </p:cNvSpPr>
          <p:nvPr/>
        </p:nvSpPr>
        <p:spPr bwMode="auto">
          <a:xfrm>
            <a:off x="5347098" y="2493553"/>
            <a:ext cx="13532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dirty="0" smtClean="0">
                <a:latin typeface="Microsoft Sans Serif" panose="020B0604020202020204" pitchFamily="34" charset="0"/>
                <a:cs typeface="Microsoft Sans Serif" panose="020B0604020202020204" pitchFamily="34" charset="0"/>
              </a:rPr>
              <a:t>Crossover</a:t>
            </a:r>
          </a:p>
        </p:txBody>
      </p:sp>
      <p:graphicFrame>
        <p:nvGraphicFramePr>
          <p:cNvPr id="54" name="Table 53"/>
          <p:cNvGraphicFramePr>
            <a:graphicFrameLocks noGrp="1"/>
          </p:cNvGraphicFramePr>
          <p:nvPr>
            <p:extLst>
              <p:ext uri="{D42A27DB-BD31-4B8C-83A1-F6EECF244321}">
                <p14:modId xmlns:p14="http://schemas.microsoft.com/office/powerpoint/2010/main" val="865536752"/>
              </p:ext>
            </p:extLst>
          </p:nvPr>
        </p:nvGraphicFramePr>
        <p:xfrm>
          <a:off x="6661296" y="3679797"/>
          <a:ext cx="1735895" cy="370840"/>
        </p:xfrm>
        <a:graphic>
          <a:graphicData uri="http://schemas.openxmlformats.org/drawingml/2006/table">
            <a:tbl>
              <a:tblPr firstRow="1" bandRow="1">
                <a:tableStyleId>{00A15C55-8517-42AA-B614-E9B94910E393}</a:tableStyleId>
              </a:tblPr>
              <a:tblGrid>
                <a:gridCol w="347179"/>
                <a:gridCol w="347179"/>
                <a:gridCol w="347179"/>
                <a:gridCol w="347179"/>
                <a:gridCol w="347179"/>
              </a:tblGrid>
              <a:tr h="370840">
                <a:tc>
                  <a:txBody>
                    <a:bodyPr/>
                    <a:lstStyle/>
                    <a:p>
                      <a:r>
                        <a:rPr lang="en-US" dirty="0" smtClean="0"/>
                        <a:t>6</a:t>
                      </a:r>
                      <a:endParaRPr lang="en-US" dirty="0"/>
                    </a:p>
                  </a:txBody>
                  <a:tcPr/>
                </a:tc>
                <a:tc>
                  <a:txBody>
                    <a:bodyPr/>
                    <a:lstStyle/>
                    <a:p>
                      <a:r>
                        <a:rPr lang="en-US" dirty="0" smtClean="0"/>
                        <a:t>7</a:t>
                      </a:r>
                      <a:endParaRPr lang="en-US" dirty="0"/>
                    </a:p>
                  </a:txBody>
                  <a:tcPr/>
                </a:tc>
                <a:tc>
                  <a:txBody>
                    <a:bodyPr/>
                    <a:lstStyle/>
                    <a:p>
                      <a:r>
                        <a:rPr lang="en-US" dirty="0" smtClean="0"/>
                        <a:t>2</a:t>
                      </a:r>
                      <a:endParaRPr lang="en-US" dirty="0"/>
                    </a:p>
                  </a:txBody>
                  <a:tcPr/>
                </a:tc>
                <a:tc>
                  <a:txBody>
                    <a:bodyPr/>
                    <a:lstStyle/>
                    <a:p>
                      <a:r>
                        <a:rPr lang="en-US" dirty="0" smtClean="0"/>
                        <a:t>5</a:t>
                      </a:r>
                      <a:endParaRPr lang="en-US" dirty="0"/>
                    </a:p>
                  </a:txBody>
                  <a:tcPr>
                    <a:solidFill>
                      <a:srgbClr val="00B050"/>
                    </a:solidFill>
                  </a:tcPr>
                </a:tc>
                <a:tc>
                  <a:txBody>
                    <a:bodyPr/>
                    <a:lstStyle/>
                    <a:p>
                      <a:r>
                        <a:rPr lang="en-US" dirty="0" smtClean="0"/>
                        <a:t>4</a:t>
                      </a:r>
                      <a:endParaRPr lang="en-US" dirty="0"/>
                    </a:p>
                  </a:txBody>
                  <a:tcPr>
                    <a:solidFill>
                      <a:srgbClr val="00B050"/>
                    </a:solidFill>
                  </a:tcPr>
                </a:tc>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3399021621"/>
              </p:ext>
            </p:extLst>
          </p:nvPr>
        </p:nvGraphicFramePr>
        <p:xfrm>
          <a:off x="6667922" y="4335780"/>
          <a:ext cx="1735895" cy="370840"/>
        </p:xfrm>
        <a:graphic>
          <a:graphicData uri="http://schemas.openxmlformats.org/drawingml/2006/table">
            <a:tbl>
              <a:tblPr firstRow="1" bandRow="1">
                <a:tableStyleId>{93296810-A885-4BE3-A3E7-6D5BEEA58F35}</a:tableStyleId>
              </a:tblPr>
              <a:tblGrid>
                <a:gridCol w="347179"/>
                <a:gridCol w="347179"/>
                <a:gridCol w="347179"/>
                <a:gridCol w="347179"/>
                <a:gridCol w="347179"/>
              </a:tblGrid>
              <a:tr h="370840">
                <a:tc>
                  <a:txBody>
                    <a:bodyPr/>
                    <a:lstStyle/>
                    <a:p>
                      <a:r>
                        <a:rPr lang="en-US" dirty="0" smtClean="0"/>
                        <a:t>9</a:t>
                      </a:r>
                      <a:endParaRPr lang="en-US" dirty="0"/>
                    </a:p>
                  </a:txBody>
                  <a:tcPr>
                    <a:solidFill>
                      <a:srgbClr val="00B050"/>
                    </a:solidFill>
                  </a:tcPr>
                </a:tc>
                <a:tc>
                  <a:txBody>
                    <a:bodyPr/>
                    <a:lstStyle/>
                    <a:p>
                      <a:r>
                        <a:rPr lang="en-US" dirty="0" smtClean="0"/>
                        <a:t>3</a:t>
                      </a:r>
                      <a:endParaRPr lang="en-US" dirty="0"/>
                    </a:p>
                  </a:txBody>
                  <a:tcPr>
                    <a:solidFill>
                      <a:srgbClr val="00B050"/>
                    </a:solidFill>
                  </a:tcPr>
                </a:tc>
                <a:tc>
                  <a:txBody>
                    <a:bodyPr/>
                    <a:lstStyle/>
                    <a:p>
                      <a:r>
                        <a:rPr lang="en-US" dirty="0" smtClean="0"/>
                        <a:t>1</a:t>
                      </a:r>
                      <a:endParaRPr lang="en-US" dirty="0"/>
                    </a:p>
                  </a:txBody>
                  <a:tcPr>
                    <a:solidFill>
                      <a:srgbClr val="00B050"/>
                    </a:solidFill>
                  </a:tcPr>
                </a:tc>
                <a:tc>
                  <a:txBody>
                    <a:bodyPr/>
                    <a:lstStyle/>
                    <a:p>
                      <a:r>
                        <a:rPr lang="en-US" dirty="0" smtClean="0"/>
                        <a:t>3</a:t>
                      </a:r>
                      <a:endParaRPr lang="en-US" dirty="0"/>
                    </a:p>
                  </a:txBody>
                  <a:tcPr>
                    <a:solidFill>
                      <a:schemeClr val="accent4"/>
                    </a:solidFill>
                  </a:tcPr>
                </a:tc>
                <a:tc>
                  <a:txBody>
                    <a:bodyPr/>
                    <a:lstStyle/>
                    <a:p>
                      <a:r>
                        <a:rPr lang="en-US" dirty="0" smtClean="0"/>
                        <a:t>1</a:t>
                      </a:r>
                      <a:endParaRPr lang="en-US" dirty="0"/>
                    </a:p>
                  </a:txBody>
                  <a:tcPr>
                    <a:solidFill>
                      <a:schemeClr val="accent4"/>
                    </a:solidFill>
                  </a:tcP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3390196979"/>
              </p:ext>
            </p:extLst>
          </p:nvPr>
        </p:nvGraphicFramePr>
        <p:xfrm>
          <a:off x="6661296" y="1744980"/>
          <a:ext cx="1735895" cy="370840"/>
        </p:xfrm>
        <a:graphic>
          <a:graphicData uri="http://schemas.openxmlformats.org/drawingml/2006/table">
            <a:tbl>
              <a:tblPr firstRow="1" bandRow="1">
                <a:tableStyleId>{00A15C55-8517-42AA-B614-E9B94910E393}</a:tableStyleId>
              </a:tblPr>
              <a:tblGrid>
                <a:gridCol w="347179"/>
                <a:gridCol w="347179"/>
                <a:gridCol w="347179"/>
                <a:gridCol w="347179"/>
                <a:gridCol w="347179"/>
              </a:tblGrid>
              <a:tr h="370840">
                <a:tc>
                  <a:txBody>
                    <a:bodyPr/>
                    <a:lstStyle/>
                    <a:p>
                      <a:r>
                        <a:rPr lang="en-US" dirty="0" smtClean="0"/>
                        <a:t>6</a:t>
                      </a:r>
                      <a:endParaRPr lang="en-US" dirty="0"/>
                    </a:p>
                  </a:txBody>
                  <a:tcPr/>
                </a:tc>
                <a:tc>
                  <a:txBody>
                    <a:bodyPr/>
                    <a:lstStyle/>
                    <a:p>
                      <a:r>
                        <a:rPr lang="en-US" dirty="0" smtClean="0"/>
                        <a:t>7</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r>
            </a:tbl>
          </a:graphicData>
        </a:graphic>
      </p:graphicFrame>
      <p:graphicFrame>
        <p:nvGraphicFramePr>
          <p:cNvPr id="57" name="Table 56"/>
          <p:cNvGraphicFramePr>
            <a:graphicFrameLocks noGrp="1"/>
          </p:cNvGraphicFramePr>
          <p:nvPr>
            <p:extLst>
              <p:ext uri="{D42A27DB-BD31-4B8C-83A1-F6EECF244321}">
                <p14:modId xmlns:p14="http://schemas.microsoft.com/office/powerpoint/2010/main" val="138141111"/>
              </p:ext>
            </p:extLst>
          </p:nvPr>
        </p:nvGraphicFramePr>
        <p:xfrm>
          <a:off x="6667922" y="2400963"/>
          <a:ext cx="1735895" cy="370840"/>
        </p:xfrm>
        <a:graphic>
          <a:graphicData uri="http://schemas.openxmlformats.org/drawingml/2006/table">
            <a:tbl>
              <a:tblPr firstRow="1" bandRow="1">
                <a:tableStyleId>{93296810-A885-4BE3-A3E7-6D5BEEA58F35}</a:tableStyleId>
              </a:tblPr>
              <a:tblGrid>
                <a:gridCol w="347179"/>
                <a:gridCol w="347179"/>
                <a:gridCol w="347179"/>
                <a:gridCol w="347179"/>
                <a:gridCol w="347179"/>
              </a:tblGrid>
              <a:tr h="370840">
                <a:tc>
                  <a:txBody>
                    <a:bodyPr/>
                    <a:lstStyle/>
                    <a:p>
                      <a:r>
                        <a:rPr lang="en-US" dirty="0" smtClean="0"/>
                        <a:t>9</a:t>
                      </a:r>
                      <a:endParaRPr lang="en-US" dirty="0"/>
                    </a:p>
                  </a:txBody>
                  <a:tcPr>
                    <a:solidFill>
                      <a:srgbClr val="00B050"/>
                    </a:solidFill>
                  </a:tcPr>
                </a:tc>
                <a:tc>
                  <a:txBody>
                    <a:bodyPr/>
                    <a:lstStyle/>
                    <a:p>
                      <a:r>
                        <a:rPr lang="en-US" dirty="0" smtClean="0"/>
                        <a:t>3</a:t>
                      </a:r>
                      <a:endParaRPr lang="en-US" dirty="0"/>
                    </a:p>
                  </a:txBody>
                  <a:tcPr>
                    <a:solidFill>
                      <a:srgbClr val="00B050"/>
                    </a:solidFill>
                  </a:tcPr>
                </a:tc>
                <a:tc>
                  <a:txBody>
                    <a:bodyPr/>
                    <a:lstStyle/>
                    <a:p>
                      <a:r>
                        <a:rPr lang="en-US" dirty="0" smtClean="0"/>
                        <a:t>1</a:t>
                      </a:r>
                      <a:endParaRPr lang="en-US" dirty="0"/>
                    </a:p>
                  </a:txBody>
                  <a:tcPr>
                    <a:solidFill>
                      <a:srgbClr val="00B050"/>
                    </a:solidFill>
                  </a:tcPr>
                </a:tc>
                <a:tc>
                  <a:txBody>
                    <a:bodyPr/>
                    <a:lstStyle/>
                    <a:p>
                      <a:r>
                        <a:rPr lang="en-US" dirty="0" smtClean="0"/>
                        <a:t>5</a:t>
                      </a:r>
                      <a:endParaRPr lang="en-US" dirty="0"/>
                    </a:p>
                  </a:txBody>
                  <a:tcPr>
                    <a:solidFill>
                      <a:srgbClr val="00B050"/>
                    </a:solidFill>
                  </a:tcPr>
                </a:tc>
                <a:tc>
                  <a:txBody>
                    <a:bodyPr/>
                    <a:lstStyle/>
                    <a:p>
                      <a:r>
                        <a:rPr lang="en-US" dirty="0" smtClean="0"/>
                        <a:t>4</a:t>
                      </a:r>
                      <a:endParaRPr lang="en-US" dirty="0"/>
                    </a:p>
                  </a:txBody>
                  <a:tcPr>
                    <a:solidFill>
                      <a:srgbClr val="00B050"/>
                    </a:solidFill>
                  </a:tcP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val="1018227043"/>
              </p:ext>
            </p:extLst>
          </p:nvPr>
        </p:nvGraphicFramePr>
        <p:xfrm>
          <a:off x="6661296" y="3070198"/>
          <a:ext cx="1735895" cy="370840"/>
        </p:xfrm>
        <a:graphic>
          <a:graphicData uri="http://schemas.openxmlformats.org/drawingml/2006/table">
            <a:tbl>
              <a:tblPr firstRow="1" bandRow="1">
                <a:tableStyleId>{7DF18680-E054-41AD-8BC1-D1AEF772440D}</a:tableStyleId>
              </a:tblPr>
              <a:tblGrid>
                <a:gridCol w="347179"/>
                <a:gridCol w="347179"/>
                <a:gridCol w="347179"/>
                <a:gridCol w="347179"/>
                <a:gridCol w="347179"/>
              </a:tblGrid>
              <a:tr h="370840">
                <a:tc>
                  <a:txBody>
                    <a:bodyPr/>
                    <a:lstStyle/>
                    <a:p>
                      <a:r>
                        <a:rPr lang="en-US" dirty="0" smtClean="0"/>
                        <a:t>1</a:t>
                      </a:r>
                      <a:endParaRPr lang="en-US" dirty="0"/>
                    </a:p>
                  </a:txBody>
                  <a:tcPr/>
                </a:tc>
                <a:tc>
                  <a:txBody>
                    <a:bodyPr/>
                    <a:lstStyle/>
                    <a:p>
                      <a:r>
                        <a:rPr lang="en-US" dirty="0" smtClean="0"/>
                        <a:t>5</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8</a:t>
                      </a:r>
                      <a:endParaRPr lang="en-US" dirty="0"/>
                    </a:p>
                  </a:txBody>
                  <a:tcPr/>
                </a:tc>
              </a:tr>
            </a:tbl>
          </a:graphicData>
        </a:graphic>
      </p:graphicFrame>
      <p:sp>
        <p:nvSpPr>
          <p:cNvPr id="59" name="Right Arrow 58"/>
          <p:cNvSpPr/>
          <p:nvPr/>
        </p:nvSpPr>
        <p:spPr>
          <a:xfrm>
            <a:off x="8478338" y="2906916"/>
            <a:ext cx="1007166" cy="7288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3"/>
          <p:cNvSpPr txBox="1">
            <a:spLocks noChangeArrowheads="1"/>
          </p:cNvSpPr>
          <p:nvPr/>
        </p:nvSpPr>
        <p:spPr bwMode="auto">
          <a:xfrm>
            <a:off x="8398267" y="2506806"/>
            <a:ext cx="11673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000" dirty="0" smtClean="0">
                <a:latin typeface="Microsoft Sans Serif" panose="020B0604020202020204" pitchFamily="34" charset="0"/>
                <a:cs typeface="Microsoft Sans Serif" panose="020B0604020202020204" pitchFamily="34" charset="0"/>
              </a:rPr>
              <a:t>Mutation</a:t>
            </a:r>
            <a:endParaRPr lang="en-US" sz="2000" dirty="0">
              <a:latin typeface="Microsoft Sans Serif" panose="020B0604020202020204" pitchFamily="34" charset="0"/>
              <a:cs typeface="Microsoft Sans Serif" panose="020B0604020202020204" pitchFamily="34" charset="0"/>
            </a:endParaRPr>
          </a:p>
        </p:txBody>
      </p:sp>
      <p:graphicFrame>
        <p:nvGraphicFramePr>
          <p:cNvPr id="61" name="Table 60"/>
          <p:cNvGraphicFramePr>
            <a:graphicFrameLocks noGrp="1"/>
          </p:cNvGraphicFramePr>
          <p:nvPr>
            <p:extLst>
              <p:ext uri="{D42A27DB-BD31-4B8C-83A1-F6EECF244321}">
                <p14:modId xmlns:p14="http://schemas.microsoft.com/office/powerpoint/2010/main" val="1735597020"/>
              </p:ext>
            </p:extLst>
          </p:nvPr>
        </p:nvGraphicFramePr>
        <p:xfrm>
          <a:off x="9657208" y="3675824"/>
          <a:ext cx="1766375" cy="370840"/>
        </p:xfrm>
        <a:graphic>
          <a:graphicData uri="http://schemas.openxmlformats.org/drawingml/2006/table">
            <a:tbl>
              <a:tblPr firstRow="1" bandRow="1">
                <a:tableStyleId>{00A15C55-8517-42AA-B614-E9B94910E393}</a:tableStyleId>
              </a:tblPr>
              <a:tblGrid>
                <a:gridCol w="353275"/>
                <a:gridCol w="353275"/>
                <a:gridCol w="353275"/>
                <a:gridCol w="353275"/>
                <a:gridCol w="353275"/>
              </a:tblGrid>
              <a:tr h="370840">
                <a:tc>
                  <a:txBody>
                    <a:bodyPr/>
                    <a:lstStyle/>
                    <a:p>
                      <a:r>
                        <a:rPr lang="en-US" dirty="0" smtClean="0"/>
                        <a:t>6</a:t>
                      </a:r>
                      <a:endParaRPr lang="en-US" dirty="0"/>
                    </a:p>
                  </a:txBody>
                  <a:tcPr/>
                </a:tc>
                <a:tc>
                  <a:txBody>
                    <a:bodyPr/>
                    <a:lstStyle/>
                    <a:p>
                      <a:r>
                        <a:rPr lang="en-US" dirty="0" smtClean="0"/>
                        <a:t>7</a:t>
                      </a:r>
                      <a:endParaRPr lang="en-US" dirty="0"/>
                    </a:p>
                  </a:txBody>
                  <a:tcPr/>
                </a:tc>
                <a:tc>
                  <a:txBody>
                    <a:bodyPr/>
                    <a:lstStyle/>
                    <a:p>
                      <a:r>
                        <a:rPr lang="en-US" dirty="0" smtClean="0"/>
                        <a:t>2</a:t>
                      </a:r>
                      <a:endParaRPr lang="en-US" dirty="0"/>
                    </a:p>
                  </a:txBody>
                  <a:tcPr/>
                </a:tc>
                <a:tc>
                  <a:txBody>
                    <a:bodyPr/>
                    <a:lstStyle/>
                    <a:p>
                      <a:r>
                        <a:rPr lang="en-US" dirty="0" smtClean="0"/>
                        <a:t>5</a:t>
                      </a:r>
                      <a:endParaRPr lang="en-US" dirty="0"/>
                    </a:p>
                  </a:txBody>
                  <a:tcPr>
                    <a:solidFill>
                      <a:srgbClr val="00B050"/>
                    </a:solidFill>
                  </a:tcPr>
                </a:tc>
                <a:tc>
                  <a:txBody>
                    <a:bodyPr/>
                    <a:lstStyle/>
                    <a:p>
                      <a:r>
                        <a:rPr lang="en-US" dirty="0" smtClean="0"/>
                        <a:t>4</a:t>
                      </a:r>
                      <a:endParaRPr lang="en-US" dirty="0"/>
                    </a:p>
                  </a:txBody>
                  <a:tcPr>
                    <a:solidFill>
                      <a:srgbClr val="00B050"/>
                    </a:solidFill>
                  </a:tcPr>
                </a:tc>
              </a:tr>
            </a:tbl>
          </a:graphicData>
        </a:graphic>
      </p:graphicFrame>
      <p:graphicFrame>
        <p:nvGraphicFramePr>
          <p:cNvPr id="62" name="Table 61"/>
          <p:cNvGraphicFramePr>
            <a:graphicFrameLocks noGrp="1"/>
          </p:cNvGraphicFramePr>
          <p:nvPr>
            <p:extLst>
              <p:ext uri="{D42A27DB-BD31-4B8C-83A1-F6EECF244321}">
                <p14:modId xmlns:p14="http://schemas.microsoft.com/office/powerpoint/2010/main" val="1822286732"/>
              </p:ext>
            </p:extLst>
          </p:nvPr>
        </p:nvGraphicFramePr>
        <p:xfrm>
          <a:off x="9663834" y="4331807"/>
          <a:ext cx="1766375" cy="370840"/>
        </p:xfrm>
        <a:graphic>
          <a:graphicData uri="http://schemas.openxmlformats.org/drawingml/2006/table">
            <a:tbl>
              <a:tblPr firstRow="1" bandRow="1">
                <a:tableStyleId>{93296810-A885-4BE3-A3E7-6D5BEEA58F35}</a:tableStyleId>
              </a:tblPr>
              <a:tblGrid>
                <a:gridCol w="353275"/>
                <a:gridCol w="353275"/>
                <a:gridCol w="353275"/>
                <a:gridCol w="353275"/>
                <a:gridCol w="353275"/>
              </a:tblGrid>
              <a:tr h="370840">
                <a:tc>
                  <a:txBody>
                    <a:bodyPr/>
                    <a:lstStyle/>
                    <a:p>
                      <a:r>
                        <a:rPr lang="en-US" dirty="0" smtClean="0"/>
                        <a:t>9</a:t>
                      </a:r>
                      <a:endParaRPr lang="en-US" dirty="0"/>
                    </a:p>
                  </a:txBody>
                  <a:tcPr>
                    <a:solidFill>
                      <a:srgbClr val="00B050"/>
                    </a:solidFill>
                  </a:tcPr>
                </a:tc>
                <a:tc>
                  <a:txBody>
                    <a:bodyPr/>
                    <a:lstStyle/>
                    <a:p>
                      <a:r>
                        <a:rPr lang="en-US" dirty="0" smtClean="0"/>
                        <a:t>3</a:t>
                      </a:r>
                      <a:endParaRPr lang="en-US" dirty="0"/>
                    </a:p>
                  </a:txBody>
                  <a:tcPr>
                    <a:solidFill>
                      <a:srgbClr val="00B050"/>
                    </a:solidFill>
                  </a:tcPr>
                </a:tc>
                <a:tc>
                  <a:txBody>
                    <a:bodyPr/>
                    <a:lstStyle/>
                    <a:p>
                      <a:r>
                        <a:rPr lang="en-US" dirty="0" smtClean="0"/>
                        <a:t>1</a:t>
                      </a:r>
                      <a:endParaRPr lang="en-US" dirty="0"/>
                    </a:p>
                  </a:txBody>
                  <a:tcPr>
                    <a:solidFill>
                      <a:srgbClr val="00B050"/>
                    </a:solidFill>
                  </a:tcPr>
                </a:tc>
                <a:tc>
                  <a:txBody>
                    <a:bodyPr/>
                    <a:lstStyle/>
                    <a:p>
                      <a:r>
                        <a:rPr lang="en-US" dirty="0" smtClean="0"/>
                        <a:t>3</a:t>
                      </a:r>
                      <a:endParaRPr lang="en-US" dirty="0"/>
                    </a:p>
                  </a:txBody>
                  <a:tcPr>
                    <a:solidFill>
                      <a:schemeClr val="accent4"/>
                    </a:solidFill>
                  </a:tcPr>
                </a:tc>
                <a:tc>
                  <a:txBody>
                    <a:bodyPr/>
                    <a:lstStyle/>
                    <a:p>
                      <a:r>
                        <a:rPr lang="en-US" dirty="0" smtClean="0"/>
                        <a:t>1</a:t>
                      </a:r>
                      <a:endParaRPr lang="en-US" dirty="0"/>
                    </a:p>
                  </a:txBody>
                  <a:tcPr>
                    <a:solidFill>
                      <a:schemeClr val="accent4"/>
                    </a:solidFill>
                  </a:tcPr>
                </a:tc>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val="341538558"/>
              </p:ext>
            </p:extLst>
          </p:nvPr>
        </p:nvGraphicFramePr>
        <p:xfrm>
          <a:off x="9657208" y="1741007"/>
          <a:ext cx="1766375" cy="370840"/>
        </p:xfrm>
        <a:graphic>
          <a:graphicData uri="http://schemas.openxmlformats.org/drawingml/2006/table">
            <a:tbl>
              <a:tblPr firstRow="1" bandRow="1">
                <a:tableStyleId>{00A15C55-8517-42AA-B614-E9B94910E393}</a:tableStyleId>
              </a:tblPr>
              <a:tblGrid>
                <a:gridCol w="353275"/>
                <a:gridCol w="353275"/>
                <a:gridCol w="353275"/>
                <a:gridCol w="353275"/>
                <a:gridCol w="353275"/>
              </a:tblGrid>
              <a:tr h="370840">
                <a:tc>
                  <a:txBody>
                    <a:bodyPr/>
                    <a:lstStyle/>
                    <a:p>
                      <a:r>
                        <a:rPr lang="en-US" dirty="0" smtClean="0"/>
                        <a:t>6</a:t>
                      </a:r>
                      <a:endParaRPr lang="en-US" dirty="0"/>
                    </a:p>
                  </a:txBody>
                  <a:tcPr/>
                </a:tc>
                <a:tc>
                  <a:txBody>
                    <a:bodyPr/>
                    <a:lstStyle/>
                    <a:p>
                      <a:r>
                        <a:rPr lang="en-US" dirty="0" smtClean="0"/>
                        <a:t>7</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r>
            </a:tbl>
          </a:graphicData>
        </a:graphic>
      </p:graphicFrame>
      <p:graphicFrame>
        <p:nvGraphicFramePr>
          <p:cNvPr id="64" name="Table 63"/>
          <p:cNvGraphicFramePr>
            <a:graphicFrameLocks noGrp="1"/>
          </p:cNvGraphicFramePr>
          <p:nvPr>
            <p:extLst>
              <p:ext uri="{D42A27DB-BD31-4B8C-83A1-F6EECF244321}">
                <p14:modId xmlns:p14="http://schemas.microsoft.com/office/powerpoint/2010/main" val="274194064"/>
              </p:ext>
            </p:extLst>
          </p:nvPr>
        </p:nvGraphicFramePr>
        <p:xfrm>
          <a:off x="9663834" y="2396990"/>
          <a:ext cx="1766375" cy="370840"/>
        </p:xfrm>
        <a:graphic>
          <a:graphicData uri="http://schemas.openxmlformats.org/drawingml/2006/table">
            <a:tbl>
              <a:tblPr firstRow="1" bandRow="1">
                <a:tableStyleId>{93296810-A885-4BE3-A3E7-6D5BEEA58F35}</a:tableStyleId>
              </a:tblPr>
              <a:tblGrid>
                <a:gridCol w="353275"/>
                <a:gridCol w="353275"/>
                <a:gridCol w="353275"/>
                <a:gridCol w="353275"/>
                <a:gridCol w="353275"/>
              </a:tblGrid>
              <a:tr h="370840">
                <a:tc>
                  <a:txBody>
                    <a:bodyPr/>
                    <a:lstStyle/>
                    <a:p>
                      <a:r>
                        <a:rPr lang="en-US" dirty="0" smtClean="0"/>
                        <a:t>9</a:t>
                      </a:r>
                      <a:endParaRPr lang="en-US" dirty="0"/>
                    </a:p>
                  </a:txBody>
                  <a:tcPr>
                    <a:solidFill>
                      <a:srgbClr val="00B050"/>
                    </a:solidFill>
                  </a:tcPr>
                </a:tc>
                <a:tc>
                  <a:txBody>
                    <a:bodyPr/>
                    <a:lstStyle/>
                    <a:p>
                      <a:r>
                        <a:rPr lang="en-US" dirty="0" smtClean="0"/>
                        <a:t>3</a:t>
                      </a:r>
                      <a:endParaRPr lang="en-US" dirty="0"/>
                    </a:p>
                  </a:txBody>
                  <a:tcPr>
                    <a:solidFill>
                      <a:srgbClr val="00B050"/>
                    </a:solidFill>
                  </a:tcPr>
                </a:tc>
                <a:tc>
                  <a:txBody>
                    <a:bodyPr/>
                    <a:lstStyle/>
                    <a:p>
                      <a:r>
                        <a:rPr lang="en-US" dirty="0" smtClean="0"/>
                        <a:t>1</a:t>
                      </a:r>
                      <a:endParaRPr lang="en-US" dirty="0"/>
                    </a:p>
                  </a:txBody>
                  <a:tcPr>
                    <a:solidFill>
                      <a:srgbClr val="00B050"/>
                    </a:solidFill>
                  </a:tcPr>
                </a:tc>
                <a:tc>
                  <a:txBody>
                    <a:bodyPr/>
                    <a:lstStyle/>
                    <a:p>
                      <a:r>
                        <a:rPr lang="en-US" dirty="0" smtClean="0"/>
                        <a:t>5</a:t>
                      </a:r>
                      <a:endParaRPr lang="en-US" dirty="0"/>
                    </a:p>
                  </a:txBody>
                  <a:tcPr>
                    <a:solidFill>
                      <a:srgbClr val="00B050"/>
                    </a:solidFill>
                  </a:tcPr>
                </a:tc>
                <a:tc>
                  <a:txBody>
                    <a:bodyPr/>
                    <a:lstStyle/>
                    <a:p>
                      <a:r>
                        <a:rPr lang="en-US" dirty="0" smtClean="0"/>
                        <a:t>4</a:t>
                      </a:r>
                      <a:endParaRPr lang="en-US" dirty="0"/>
                    </a:p>
                  </a:txBody>
                  <a:tcPr>
                    <a:solidFill>
                      <a:srgbClr val="00B050"/>
                    </a:solidFill>
                  </a:tcPr>
                </a:tc>
              </a:tr>
            </a:tbl>
          </a:graphicData>
        </a:graphic>
      </p:graphicFrame>
      <p:graphicFrame>
        <p:nvGraphicFramePr>
          <p:cNvPr id="65" name="Table 64"/>
          <p:cNvGraphicFramePr>
            <a:graphicFrameLocks noGrp="1"/>
          </p:cNvGraphicFramePr>
          <p:nvPr>
            <p:extLst>
              <p:ext uri="{D42A27DB-BD31-4B8C-83A1-F6EECF244321}">
                <p14:modId xmlns:p14="http://schemas.microsoft.com/office/powerpoint/2010/main" val="942342301"/>
              </p:ext>
            </p:extLst>
          </p:nvPr>
        </p:nvGraphicFramePr>
        <p:xfrm>
          <a:off x="9657208" y="3066225"/>
          <a:ext cx="1766375" cy="370840"/>
        </p:xfrm>
        <a:graphic>
          <a:graphicData uri="http://schemas.openxmlformats.org/drawingml/2006/table">
            <a:tbl>
              <a:tblPr firstRow="1" bandRow="1">
                <a:tableStyleId>{7DF18680-E054-41AD-8BC1-D1AEF772440D}</a:tableStyleId>
              </a:tblPr>
              <a:tblGrid>
                <a:gridCol w="353275"/>
                <a:gridCol w="353275"/>
                <a:gridCol w="353275"/>
                <a:gridCol w="353275"/>
                <a:gridCol w="353275"/>
              </a:tblGrid>
              <a:tr h="370840">
                <a:tc>
                  <a:txBody>
                    <a:bodyPr/>
                    <a:lstStyle/>
                    <a:p>
                      <a:r>
                        <a:rPr lang="en-US" dirty="0" smtClean="0"/>
                        <a:t>1</a:t>
                      </a:r>
                      <a:endParaRPr lang="en-US" dirty="0"/>
                    </a:p>
                  </a:txBody>
                  <a:tcPr/>
                </a:tc>
                <a:tc>
                  <a:txBody>
                    <a:bodyPr/>
                    <a:lstStyle/>
                    <a:p>
                      <a:r>
                        <a:rPr lang="en-US" dirty="0" smtClean="0"/>
                        <a:t>5</a:t>
                      </a:r>
                      <a:endParaRPr lang="en-US" dirty="0"/>
                    </a:p>
                  </a:txBody>
                  <a:tcPr/>
                </a:tc>
                <a:tc>
                  <a:txBody>
                    <a:bodyPr/>
                    <a:lstStyle/>
                    <a:p>
                      <a:r>
                        <a:rPr lang="en-US" dirty="0" smtClean="0"/>
                        <a:t>7</a:t>
                      </a:r>
                      <a:endParaRPr lang="en-US" dirty="0"/>
                    </a:p>
                  </a:txBody>
                  <a:tcPr>
                    <a:solidFill>
                      <a:schemeClr val="accent3"/>
                    </a:solidFill>
                  </a:tcPr>
                </a:tc>
                <a:tc>
                  <a:txBody>
                    <a:bodyPr/>
                    <a:lstStyle/>
                    <a:p>
                      <a:r>
                        <a:rPr lang="en-US" dirty="0" smtClean="0"/>
                        <a:t>3</a:t>
                      </a:r>
                      <a:endParaRPr lang="en-US" dirty="0"/>
                    </a:p>
                  </a:txBody>
                  <a:tcPr/>
                </a:tc>
                <a:tc>
                  <a:txBody>
                    <a:bodyPr/>
                    <a:lstStyle/>
                    <a:p>
                      <a:r>
                        <a:rPr lang="en-US" dirty="0" smtClean="0"/>
                        <a:t>8</a:t>
                      </a:r>
                      <a:endParaRPr lang="en-US" dirty="0"/>
                    </a:p>
                  </a:txBody>
                  <a:tcPr/>
                </a:tc>
              </a:tr>
            </a:tbl>
          </a:graphicData>
        </a:graphic>
      </p:graphicFrame>
      <p:sp>
        <p:nvSpPr>
          <p:cNvPr id="66" name="Rectangle 65"/>
          <p:cNvSpPr/>
          <p:nvPr/>
        </p:nvSpPr>
        <p:spPr>
          <a:xfrm>
            <a:off x="411884" y="4984866"/>
            <a:ext cx="4966424" cy="400110"/>
          </a:xfrm>
          <a:prstGeom prst="rect">
            <a:avLst/>
          </a:prstGeom>
        </p:spPr>
        <p:txBody>
          <a:bodyPr wrap="none">
            <a:spAutoFit/>
          </a:bodyPr>
          <a:lstStyle/>
          <a:p>
            <a:r>
              <a:rPr lang="en-US" sz="2000" dirty="0" smtClean="0">
                <a:latin typeface="Microsoft Sans Serif" panose="020B0604020202020204" pitchFamily="34" charset="0"/>
                <a:cs typeface="Microsoft Sans Serif" panose="020B0604020202020204" pitchFamily="34" charset="0"/>
              </a:rPr>
              <a:t> while( fitness value != termination criteria)</a:t>
            </a:r>
            <a:endParaRPr lang="en-US" sz="2000" dirty="0"/>
          </a:p>
        </p:txBody>
      </p:sp>
    </p:spTree>
    <p:extLst>
      <p:ext uri="{BB962C8B-B14F-4D97-AF65-F5344CB8AC3E}">
        <p14:creationId xmlns:p14="http://schemas.microsoft.com/office/powerpoint/2010/main" val="29689032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39"/>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42"/>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44"/>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45"/>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4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45" presetClass="entr" presetSubtype="0" fill="hold" nodeType="clickEffect">
                                  <p:stCondLst>
                                    <p:cond delay="0"/>
                                  </p:stCondLst>
                                  <p:childTnLst>
                                    <p:set>
                                      <p:cBhvr>
                                        <p:cTn id="84" dur="1" fill="hold">
                                          <p:stCondLst>
                                            <p:cond delay="0"/>
                                          </p:stCondLst>
                                        </p:cTn>
                                        <p:tgtEl>
                                          <p:spTgt spid="54"/>
                                        </p:tgtEl>
                                        <p:attrNameLst>
                                          <p:attrName>style.visibility</p:attrName>
                                        </p:attrNameLst>
                                      </p:cBhvr>
                                      <p:to>
                                        <p:strVal val="visible"/>
                                      </p:to>
                                    </p:set>
                                    <p:animEffect transition="in" filter="fade">
                                      <p:cBhvr>
                                        <p:cTn id="85" dur="2500"/>
                                        <p:tgtEl>
                                          <p:spTgt spid="54"/>
                                        </p:tgtEl>
                                      </p:cBhvr>
                                    </p:animEffect>
                                    <p:anim calcmode="lin" valueType="num">
                                      <p:cBhvr>
                                        <p:cTn id="86" dur="2500" fill="hold"/>
                                        <p:tgtEl>
                                          <p:spTgt spid="54"/>
                                        </p:tgtEl>
                                        <p:attrNameLst>
                                          <p:attrName>ppt_w</p:attrName>
                                        </p:attrNameLst>
                                      </p:cBhvr>
                                      <p:tavLst>
                                        <p:tav tm="0" fmla="#ppt_w*sin(2.5*pi*$)">
                                          <p:val>
                                            <p:fltVal val="0"/>
                                          </p:val>
                                        </p:tav>
                                        <p:tav tm="100000">
                                          <p:val>
                                            <p:fltVal val="1"/>
                                          </p:val>
                                        </p:tav>
                                      </p:tavLst>
                                    </p:anim>
                                    <p:anim calcmode="lin" valueType="num">
                                      <p:cBhvr>
                                        <p:cTn id="87" dur="2500" fill="hold"/>
                                        <p:tgtEl>
                                          <p:spTgt spid="54"/>
                                        </p:tgtEl>
                                        <p:attrNameLst>
                                          <p:attrName>ppt_h</p:attrName>
                                        </p:attrNameLst>
                                      </p:cBhvr>
                                      <p:tavLst>
                                        <p:tav tm="0">
                                          <p:val>
                                            <p:strVal val="#ppt_h"/>
                                          </p:val>
                                        </p:tav>
                                        <p:tav tm="100000">
                                          <p:val>
                                            <p:strVal val="#ppt_h"/>
                                          </p:val>
                                        </p:tav>
                                      </p:tavLst>
                                    </p:anim>
                                  </p:childTnLst>
                                </p:cTn>
                              </p:par>
                              <p:par>
                                <p:cTn id="88" presetID="45" presetClass="entr" presetSubtype="0" fill="hold" nodeType="withEffect">
                                  <p:stCondLst>
                                    <p:cond delay="0"/>
                                  </p:stCondLst>
                                  <p:childTnLst>
                                    <p:set>
                                      <p:cBhvr>
                                        <p:cTn id="89" dur="1" fill="hold">
                                          <p:stCondLst>
                                            <p:cond delay="0"/>
                                          </p:stCondLst>
                                        </p:cTn>
                                        <p:tgtEl>
                                          <p:spTgt spid="55"/>
                                        </p:tgtEl>
                                        <p:attrNameLst>
                                          <p:attrName>style.visibility</p:attrName>
                                        </p:attrNameLst>
                                      </p:cBhvr>
                                      <p:to>
                                        <p:strVal val="visible"/>
                                      </p:to>
                                    </p:set>
                                    <p:animEffect transition="in" filter="fade">
                                      <p:cBhvr>
                                        <p:cTn id="90" dur="2500"/>
                                        <p:tgtEl>
                                          <p:spTgt spid="55"/>
                                        </p:tgtEl>
                                      </p:cBhvr>
                                    </p:animEffect>
                                    <p:anim calcmode="lin" valueType="num">
                                      <p:cBhvr>
                                        <p:cTn id="91" dur="2500" fill="hold"/>
                                        <p:tgtEl>
                                          <p:spTgt spid="55"/>
                                        </p:tgtEl>
                                        <p:attrNameLst>
                                          <p:attrName>ppt_w</p:attrName>
                                        </p:attrNameLst>
                                      </p:cBhvr>
                                      <p:tavLst>
                                        <p:tav tm="0" fmla="#ppt_w*sin(2.5*pi*$)">
                                          <p:val>
                                            <p:fltVal val="0"/>
                                          </p:val>
                                        </p:tav>
                                        <p:tav tm="100000">
                                          <p:val>
                                            <p:fltVal val="1"/>
                                          </p:val>
                                        </p:tav>
                                      </p:tavLst>
                                    </p:anim>
                                    <p:anim calcmode="lin" valueType="num">
                                      <p:cBhvr>
                                        <p:cTn id="92" dur="2500" fill="hold"/>
                                        <p:tgtEl>
                                          <p:spTgt spid="55"/>
                                        </p:tgtEl>
                                        <p:attrNameLst>
                                          <p:attrName>ppt_h</p:attrName>
                                        </p:attrNameLst>
                                      </p:cBhvr>
                                      <p:tavLst>
                                        <p:tav tm="0">
                                          <p:val>
                                            <p:strVal val="#ppt_h"/>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5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p:bldP spid="52" grpId="0" animBg="1"/>
      <p:bldP spid="53" grpId="0"/>
      <p:bldP spid="59" grpId="0" animBg="1"/>
      <p:bldP spid="6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37323" y="1197237"/>
            <a:ext cx="11330608" cy="4247317"/>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Selection</a:t>
            </a: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selection process is used to select the individuals from the population. The individuals are selected based on the fitness value for each </a:t>
            </a:r>
            <a:r>
              <a:rPr lang="en-US" dirty="0" smtClean="0">
                <a:latin typeface="Times New Roman" panose="02020603050405020304" pitchFamily="18" charset="0"/>
                <a:cs typeface="Times New Roman" panose="02020603050405020304" pitchFamily="18" charset="0"/>
              </a:rPr>
              <a:t>playlist. Only 60 % i.e. 3 out of 5 is selected and the rest  2 are discarded.</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Crossover</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After the selection, the remained individuals of the </a:t>
            </a:r>
            <a:r>
              <a:rPr lang="en-US" dirty="0" smtClean="0">
                <a:latin typeface="Times New Roman" panose="02020603050405020304" pitchFamily="18" charset="0"/>
                <a:cs typeface="Times New Roman" panose="02020603050405020304" pitchFamily="18" charset="0"/>
              </a:rPr>
              <a:t>population are </a:t>
            </a:r>
            <a:r>
              <a:rPr lang="en-US" dirty="0">
                <a:latin typeface="Times New Roman" panose="02020603050405020304" pitchFamily="18" charset="0"/>
                <a:cs typeface="Times New Roman" panose="02020603050405020304" pitchFamily="18" charset="0"/>
              </a:rPr>
              <a:t>applied for crossover and mutation. </a:t>
            </a:r>
            <a:r>
              <a:rPr lang="en-US" dirty="0" smtClean="0">
                <a:latin typeface="Times New Roman" panose="02020603050405020304" pitchFamily="18" charset="0"/>
                <a:cs typeface="Times New Roman" panose="02020603050405020304" pitchFamily="18" charset="0"/>
              </a:rPr>
              <a:t>Single-point crossover</a:t>
            </a:r>
            <a:r>
              <a:rPr lang="en-US" dirty="0">
                <a:latin typeface="Times New Roman" panose="02020603050405020304" pitchFamily="18" charset="0"/>
                <a:cs typeface="Times New Roman" panose="02020603050405020304" pitchFamily="18" charset="0"/>
              </a:rPr>
              <a:t>, and two-point crossover are often to be used. T</a:t>
            </a:r>
            <a:r>
              <a:rPr lang="en-US" dirty="0"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crossover methods </a:t>
            </a:r>
            <a:r>
              <a:rPr lang="en-US" dirty="0" smtClean="0">
                <a:latin typeface="Times New Roman" panose="02020603050405020304" pitchFamily="18" charset="0"/>
                <a:cs typeface="Times New Roman" panose="02020603050405020304" pitchFamily="18" charset="0"/>
              </a:rPr>
              <a:t>are of two types:</a:t>
            </a:r>
            <a:endParaRPr lang="en-US" dirty="0">
              <a:latin typeface="Times New Roman" panose="02020603050405020304" pitchFamily="18" charset="0"/>
              <a:cs typeface="Times New Roman" panose="02020603050405020304" pitchFamily="18" charset="0"/>
            </a:endParaRPr>
          </a:p>
          <a:p>
            <a:pPr marL="342900" indent="-342900">
              <a:buAutoNum type="arabicParenR"/>
            </a:pPr>
            <a:r>
              <a:rPr lang="en-US" dirty="0" smtClean="0">
                <a:latin typeface="Times New Roman" panose="02020603050405020304" pitchFamily="18" charset="0"/>
                <a:cs typeface="Times New Roman" panose="02020603050405020304" pitchFamily="18" charset="0"/>
              </a:rPr>
              <a:t>Single-point crossover</a:t>
            </a:r>
          </a:p>
          <a:p>
            <a:pPr marL="342900" indent="-342900">
              <a:buAutoNum type="arabicParenR"/>
            </a:pPr>
            <a:r>
              <a:rPr lang="en-US" dirty="0" smtClean="0">
                <a:latin typeface="Times New Roman" panose="02020603050405020304" pitchFamily="18" charset="0"/>
                <a:cs typeface="Times New Roman" panose="02020603050405020304" pitchFamily="18" charset="0"/>
              </a:rPr>
              <a:t>Two-point crossover</a:t>
            </a: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Mutation</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Mutation is to randomly select one gene (i.e., a </a:t>
            </a:r>
            <a:r>
              <a:rPr lang="en-US" dirty="0" smtClean="0">
                <a:latin typeface="Times New Roman" panose="02020603050405020304" pitchFamily="18" charset="0"/>
                <a:cs typeface="Times New Roman" panose="02020603050405020304" pitchFamily="18" charset="0"/>
              </a:rPr>
              <a:t>substring) from </a:t>
            </a:r>
            <a:r>
              <a:rPr lang="en-US" dirty="0">
                <a:latin typeface="Times New Roman" panose="02020603050405020304" pitchFamily="18" charset="0"/>
                <a:cs typeface="Times New Roman" panose="02020603050405020304" pitchFamily="18" charset="0"/>
              </a:rPr>
              <a:t>a chromosome of individual, and then switch the bits of</a:t>
            </a:r>
          </a:p>
          <a:p>
            <a:r>
              <a:rPr lang="en-US" dirty="0">
                <a:latin typeface="Times New Roman" panose="02020603050405020304" pitchFamily="18" charset="0"/>
                <a:cs typeface="Times New Roman" panose="02020603050405020304" pitchFamily="18" charset="0"/>
              </a:rPr>
              <a:t>the substring.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199" y="396240"/>
            <a:ext cx="9875520" cy="1356360"/>
          </a:xfrm>
        </p:spPr>
        <p:txBody>
          <a:bodyPr/>
          <a:lstStyle/>
          <a:p>
            <a:r>
              <a:rPr lang="en-US" b="1" dirty="0" smtClean="0">
                <a:latin typeface="Times New Roman" pitchFamily="18" charset="0"/>
                <a:cs typeface="Times New Roman" pitchFamily="18" charset="0"/>
              </a:rPr>
              <a:t>                </a:t>
            </a:r>
            <a:r>
              <a:rPr lang="en-US" b="1" dirty="0" smtClean="0">
                <a:solidFill>
                  <a:schemeClr val="tx1"/>
                </a:solidFill>
                <a:latin typeface="Times New Roman" pitchFamily="18" charset="0"/>
                <a:cs typeface="Times New Roman" pitchFamily="18" charset="0"/>
              </a:rPr>
              <a:t>IMPLEMENTATION</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214451" y="1752600"/>
            <a:ext cx="9631017" cy="4290391"/>
          </a:xfrm>
        </p:spPr>
        <p:txBody>
          <a:bodyPr>
            <a:noAutofit/>
          </a:bodyPr>
          <a:lstStyle/>
          <a:p>
            <a:r>
              <a:rPr lang="en-US" sz="2000" dirty="0" smtClean="0">
                <a:solidFill>
                  <a:schemeClr val="tx1"/>
                </a:solidFill>
                <a:latin typeface="Times New Roman" pitchFamily="18" charset="0"/>
                <a:cs typeface="Times New Roman" pitchFamily="18" charset="0"/>
              </a:rPr>
              <a:t>The various modules was recognized allotted among the  group members.</a:t>
            </a:r>
          </a:p>
          <a:p>
            <a:r>
              <a:rPr lang="en-US" sz="2000" dirty="0" smtClean="0">
                <a:solidFill>
                  <a:schemeClr val="tx1"/>
                </a:solidFill>
                <a:latin typeface="Times New Roman" pitchFamily="18" charset="0"/>
                <a:cs typeface="Times New Roman" pitchFamily="18" charset="0"/>
              </a:rPr>
              <a:t>The genetic algorithm was broken down into module functions like selection , crossover , mutation and validation.</a:t>
            </a:r>
          </a:p>
          <a:p>
            <a:r>
              <a:rPr lang="en-US" sz="2000" dirty="0" smtClean="0">
                <a:solidFill>
                  <a:schemeClr val="tx1"/>
                </a:solidFill>
                <a:latin typeface="Times New Roman" pitchFamily="18" charset="0"/>
                <a:cs typeface="Times New Roman" pitchFamily="18" charset="0"/>
              </a:rPr>
              <a:t>The coding for genetic algorithm was done</a:t>
            </a:r>
          </a:p>
          <a:p>
            <a:r>
              <a:rPr lang="en-US" sz="2000" dirty="0" smtClean="0">
                <a:solidFill>
                  <a:schemeClr val="tx1"/>
                </a:solidFill>
                <a:latin typeface="Times New Roman" pitchFamily="18" charset="0"/>
                <a:cs typeface="Times New Roman" pitchFamily="18" charset="0"/>
              </a:rPr>
              <a:t>Genetic algorithm was tested.</a:t>
            </a:r>
          </a:p>
          <a:p>
            <a:r>
              <a:rPr lang="en-US" sz="2000" dirty="0" smtClean="0">
                <a:solidFill>
                  <a:schemeClr val="tx1"/>
                </a:solidFill>
                <a:latin typeface="Times New Roman" pitchFamily="18" charset="0"/>
                <a:cs typeface="Times New Roman" pitchFamily="18" charset="0"/>
              </a:rPr>
              <a:t>The various needs for GUI was identified and user Interface was designed.</a:t>
            </a:r>
          </a:p>
          <a:p>
            <a:r>
              <a:rPr lang="en-US" sz="2000" dirty="0" smtClean="0">
                <a:solidFill>
                  <a:schemeClr val="tx1"/>
                </a:solidFill>
                <a:latin typeface="Times New Roman" pitchFamily="18" charset="0"/>
                <a:cs typeface="Times New Roman" pitchFamily="18" charset="0"/>
              </a:rPr>
              <a:t>The coding for GUI application was done.</a:t>
            </a:r>
          </a:p>
          <a:p>
            <a:r>
              <a:rPr lang="en-US" sz="2000" dirty="0" smtClean="0">
                <a:solidFill>
                  <a:schemeClr val="tx1"/>
                </a:solidFill>
                <a:latin typeface="Times New Roman" pitchFamily="18" charset="0"/>
                <a:cs typeface="Times New Roman" pitchFamily="18" charset="0"/>
              </a:rPr>
              <a:t>GUI was tested by given test cases.</a:t>
            </a:r>
          </a:p>
          <a:p>
            <a:r>
              <a:rPr lang="en-US" sz="2000" dirty="0" smtClean="0">
                <a:solidFill>
                  <a:schemeClr val="tx1"/>
                </a:solidFill>
                <a:latin typeface="Times New Roman" pitchFamily="18" charset="0"/>
                <a:cs typeface="Times New Roman" pitchFamily="18" charset="0"/>
              </a:rPr>
              <a:t>The algorithm and GUI was integrated.</a:t>
            </a:r>
          </a:p>
          <a:p>
            <a:r>
              <a:rPr lang="en-US" sz="2000" dirty="0" smtClean="0">
                <a:solidFill>
                  <a:schemeClr val="tx1"/>
                </a:solidFill>
                <a:latin typeface="Times New Roman" pitchFamily="18" charset="0"/>
                <a:cs typeface="Times New Roman" pitchFamily="18" charset="0"/>
              </a:rPr>
              <a:t>The system as a whole was tested and bugs was corrected.</a:t>
            </a:r>
            <a:endParaRPr lang="en-US"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5568393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18173804"/>
              </p:ext>
            </p:extLst>
          </p:nvPr>
        </p:nvGraphicFramePr>
        <p:xfrm>
          <a:off x="494747" y="980660"/>
          <a:ext cx="11246679" cy="5400040"/>
        </p:xfrm>
        <a:graphic>
          <a:graphicData uri="http://schemas.openxmlformats.org/drawingml/2006/table">
            <a:tbl>
              <a:tblPr firstRow="1" bandRow="1">
                <a:tableStyleId>{5C22544A-7EE6-4342-B048-85BDC9FD1C3A}</a:tableStyleId>
              </a:tblPr>
              <a:tblGrid>
                <a:gridCol w="3748893"/>
                <a:gridCol w="3748893"/>
                <a:gridCol w="3748893"/>
              </a:tblGrid>
              <a:tr h="491434">
                <a:tc>
                  <a:txBody>
                    <a:bodyPr/>
                    <a:lstStyle/>
                    <a:p>
                      <a:r>
                        <a:rPr lang="en-US" dirty="0" smtClean="0">
                          <a:latin typeface="CMR12"/>
                        </a:rPr>
                        <a:t>Case no </a:t>
                      </a:r>
                      <a:endParaRPr lang="en-US" dirty="0"/>
                    </a:p>
                  </a:txBody>
                  <a:tcPr/>
                </a:tc>
                <a:tc>
                  <a:txBody>
                    <a:bodyPr/>
                    <a:lstStyle/>
                    <a:p>
                      <a:r>
                        <a:rPr lang="en-US" dirty="0" smtClean="0">
                          <a:latin typeface="CMR12"/>
                        </a:rPr>
                        <a:t>Featured tested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MR12"/>
                        </a:rPr>
                        <a:t>Test procedure</a:t>
                      </a:r>
                    </a:p>
                    <a:p>
                      <a:endParaRPr lang="en-US" dirty="0"/>
                    </a:p>
                  </a:txBody>
                  <a:tcPr/>
                </a:tc>
              </a:tr>
              <a:tr h="343452">
                <a:tc>
                  <a:txBody>
                    <a:bodyPr/>
                    <a:lstStyle/>
                    <a:p>
                      <a:r>
                        <a:rPr lang="en-US" dirty="0" smtClean="0"/>
                        <a:t>1.</a:t>
                      </a:r>
                      <a:endParaRPr lang="en-US" dirty="0"/>
                    </a:p>
                  </a:txBody>
                  <a:tcPr/>
                </a:tc>
                <a:tc>
                  <a:txBody>
                    <a:bodyPr/>
                    <a:lstStyle/>
                    <a:p>
                      <a:r>
                        <a:rPr lang="en-US" dirty="0" smtClean="0">
                          <a:latin typeface="CMR12"/>
                        </a:rPr>
                        <a:t>Main module </a:t>
                      </a:r>
                      <a:endParaRPr lang="en-US" dirty="0"/>
                    </a:p>
                  </a:txBody>
                  <a:tcPr/>
                </a:tc>
                <a:tc>
                  <a:txBody>
                    <a:bodyPr/>
                    <a:lstStyle/>
                    <a:p>
                      <a:r>
                        <a:rPr lang="en-US" dirty="0" smtClean="0">
                          <a:latin typeface="CMR12"/>
                        </a:rPr>
                        <a:t>The user selects and runs the program</a:t>
                      </a:r>
                      <a:endParaRPr lang="en-US" dirty="0"/>
                    </a:p>
                  </a:txBody>
                  <a:tcPr/>
                </a:tc>
              </a:tr>
              <a:tr h="370840">
                <a:tc>
                  <a:txBody>
                    <a:bodyPr/>
                    <a:lstStyle/>
                    <a:p>
                      <a:r>
                        <a:rPr lang="en-US" dirty="0" smtClean="0"/>
                        <a:t>2.</a:t>
                      </a:r>
                      <a:endParaRPr lang="en-US" dirty="0"/>
                    </a:p>
                  </a:txBody>
                  <a:tcPr/>
                </a:tc>
                <a:tc>
                  <a:txBody>
                    <a:bodyPr/>
                    <a:lstStyle/>
                    <a:p>
                      <a:r>
                        <a:rPr lang="en-US" dirty="0" smtClean="0">
                          <a:latin typeface="CMR12"/>
                        </a:rPr>
                        <a:t>Displaying options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MR12"/>
                        </a:rPr>
                        <a:t>Various options are enlisted.</a:t>
                      </a:r>
                      <a:endParaRPr lang="en-US" dirty="0"/>
                    </a:p>
                  </a:txBody>
                  <a:tcPr/>
                </a:tc>
              </a:tr>
              <a:tr h="370840">
                <a:tc>
                  <a:txBody>
                    <a:bodyPr/>
                    <a:lstStyle/>
                    <a:p>
                      <a:r>
                        <a:rPr lang="en-US" dirty="0" smtClean="0"/>
                        <a:t>3.</a:t>
                      </a:r>
                      <a:endParaRPr lang="en-US" dirty="0"/>
                    </a:p>
                  </a:txBody>
                  <a:tcPr/>
                </a:tc>
                <a:tc>
                  <a:txBody>
                    <a:bodyPr/>
                    <a:lstStyle/>
                    <a:p>
                      <a:r>
                        <a:rPr lang="en-US" dirty="0" smtClean="0">
                          <a:latin typeface="CMR12"/>
                        </a:rPr>
                        <a:t>Login module </a:t>
                      </a:r>
                      <a:endParaRPr lang="en-US" dirty="0"/>
                    </a:p>
                  </a:txBody>
                  <a:tcPr/>
                </a:tc>
                <a:tc>
                  <a:txBody>
                    <a:bodyPr/>
                    <a:lstStyle/>
                    <a:p>
                      <a:r>
                        <a:rPr lang="en-US" dirty="0" smtClean="0">
                          <a:latin typeface="CMR12"/>
                        </a:rPr>
                        <a:t>The user is allowed to login to the application by entering the username</a:t>
                      </a:r>
                    </a:p>
                  </a:txBody>
                  <a:tcPr/>
                </a:tc>
              </a:tr>
              <a:tr h="370840">
                <a:tc>
                  <a:txBody>
                    <a:bodyPr/>
                    <a:lstStyle/>
                    <a:p>
                      <a:r>
                        <a:rPr lang="en-US" dirty="0" smtClean="0"/>
                        <a:t>4.</a:t>
                      </a:r>
                      <a:endParaRPr lang="en-US" dirty="0"/>
                    </a:p>
                  </a:txBody>
                  <a:tcPr/>
                </a:tc>
                <a:tc>
                  <a:txBody>
                    <a:bodyPr/>
                    <a:lstStyle/>
                    <a:p>
                      <a:r>
                        <a:rPr lang="en-US" dirty="0" smtClean="0">
                          <a:latin typeface="CMR12"/>
                        </a:rPr>
                        <a:t>User module </a:t>
                      </a:r>
                      <a:endParaRPr lang="en-US" dirty="0"/>
                    </a:p>
                  </a:txBody>
                  <a:tcPr/>
                </a:tc>
                <a:tc>
                  <a:txBody>
                    <a:bodyPr/>
                    <a:lstStyle/>
                    <a:p>
                      <a:r>
                        <a:rPr lang="en-US" dirty="0" smtClean="0">
                          <a:latin typeface="CMR12"/>
                        </a:rPr>
                        <a:t>The software is customized for a particular user.</a:t>
                      </a:r>
                    </a:p>
                  </a:txBody>
                  <a:tcPr/>
                </a:tc>
              </a:tr>
              <a:tr h="370840">
                <a:tc>
                  <a:txBody>
                    <a:bodyPr/>
                    <a:lstStyle/>
                    <a:p>
                      <a:r>
                        <a:rPr lang="en-US" dirty="0" smtClean="0"/>
                        <a:t>5.</a:t>
                      </a:r>
                      <a:endParaRPr lang="en-US" dirty="0"/>
                    </a:p>
                  </a:txBody>
                  <a:tcPr/>
                </a:tc>
                <a:tc>
                  <a:txBody>
                    <a:bodyPr/>
                    <a:lstStyle/>
                    <a:p>
                      <a:r>
                        <a:rPr lang="en-US" sz="1800" b="0" i="0" u="none" strike="noStrike" kern="1200" baseline="0" dirty="0" smtClean="0">
                          <a:solidFill>
                            <a:schemeClr val="dk1"/>
                          </a:solidFill>
                          <a:latin typeface="+mn-lt"/>
                          <a:ea typeface="+mn-ea"/>
                          <a:cs typeface="+mn-cs"/>
                        </a:rPr>
                        <a:t>Add more Files</a:t>
                      </a:r>
                      <a:endParaRPr lang="en-US" dirty="0"/>
                    </a:p>
                  </a:txBody>
                  <a:tcPr/>
                </a:tc>
                <a:tc>
                  <a:txBody>
                    <a:bodyPr/>
                    <a:lstStyle/>
                    <a:p>
                      <a:r>
                        <a:rPr lang="en-US" sz="1800" b="0" i="0" u="none" strike="noStrike" kern="1200" baseline="0" dirty="0" smtClean="0">
                          <a:solidFill>
                            <a:schemeClr val="dk1"/>
                          </a:solidFill>
                          <a:latin typeface="+mn-lt"/>
                          <a:ea typeface="+mn-ea"/>
                          <a:cs typeface="+mn-cs"/>
                        </a:rPr>
                        <a:t>Different song files can be added by the user. These serve as seed songs</a:t>
                      </a:r>
                      <a:endParaRPr lang="en-US" dirty="0" smtClean="0">
                        <a:latin typeface="CMR12"/>
                      </a:endParaRPr>
                    </a:p>
                  </a:txBody>
                  <a:tcPr/>
                </a:tc>
              </a:tr>
              <a:tr h="370840">
                <a:tc>
                  <a:txBody>
                    <a:bodyPr/>
                    <a:lstStyle/>
                    <a:p>
                      <a:r>
                        <a:rPr lang="en-US" dirty="0" smtClean="0"/>
                        <a:t>6.</a:t>
                      </a:r>
                      <a:endParaRPr lang="en-US" dirty="0"/>
                    </a:p>
                  </a:txBody>
                  <a:tcPr/>
                </a:tc>
                <a:tc>
                  <a:txBody>
                    <a:bodyPr/>
                    <a:lstStyle/>
                    <a:p>
                      <a:r>
                        <a:rPr lang="en-US" dirty="0" smtClean="0">
                          <a:latin typeface="CMR12"/>
                        </a:rPr>
                        <a:t>Constraints</a:t>
                      </a:r>
                      <a:endParaRPr lang="en-US" dirty="0"/>
                    </a:p>
                  </a:txBody>
                  <a:tcPr/>
                </a:tc>
                <a:tc>
                  <a:txBody>
                    <a:bodyPr/>
                    <a:lstStyle/>
                    <a:p>
                      <a:r>
                        <a:rPr lang="en-US" dirty="0" smtClean="0">
                          <a:latin typeface="CMR12"/>
                        </a:rPr>
                        <a:t>The user is able to select the required</a:t>
                      </a:r>
                    </a:p>
                    <a:p>
                      <a:r>
                        <a:rPr lang="en-US" dirty="0" smtClean="0">
                          <a:latin typeface="CMR12"/>
                        </a:rPr>
                        <a:t>constraints and add constraints</a:t>
                      </a:r>
                    </a:p>
                  </a:txBody>
                  <a:tcPr/>
                </a:tc>
              </a:tr>
              <a:tr h="370840">
                <a:tc>
                  <a:txBody>
                    <a:bodyPr/>
                    <a:lstStyle/>
                    <a:p>
                      <a:r>
                        <a:rPr lang="en-US" dirty="0" smtClean="0"/>
                        <a:t>7.</a:t>
                      </a:r>
                      <a:endParaRPr lang="en-US" dirty="0"/>
                    </a:p>
                  </a:txBody>
                  <a:tcPr/>
                </a:tc>
                <a:tc>
                  <a:txBody>
                    <a:bodyPr/>
                    <a:lstStyle/>
                    <a:p>
                      <a:r>
                        <a:rPr lang="en-US" sz="1800" b="0" i="0" u="none" strike="noStrike" kern="1200" baseline="0" dirty="0" smtClean="0">
                          <a:solidFill>
                            <a:schemeClr val="dk1"/>
                          </a:solidFill>
                          <a:latin typeface="+mn-lt"/>
                          <a:ea typeface="+mn-ea"/>
                          <a:cs typeface="+mn-cs"/>
                        </a:rPr>
                        <a:t>Generation of playlist</a:t>
                      </a:r>
                      <a:endParaRPr lang="en-US" dirty="0"/>
                    </a:p>
                  </a:txBody>
                  <a:tcPr/>
                </a:tc>
                <a:tc>
                  <a:txBody>
                    <a:bodyPr/>
                    <a:lstStyle/>
                    <a:p>
                      <a:r>
                        <a:rPr lang="en-US" dirty="0" smtClean="0">
                          <a:latin typeface="CMR12"/>
                        </a:rPr>
                        <a:t>The playlist is generated according to the constraints entered.</a:t>
                      </a:r>
                    </a:p>
                  </a:txBody>
                  <a:tcPr/>
                </a:tc>
              </a:tr>
            </a:tbl>
          </a:graphicData>
        </a:graphic>
      </p:graphicFrame>
      <p:sp>
        <p:nvSpPr>
          <p:cNvPr id="3" name="Title 1"/>
          <p:cNvSpPr>
            <a:spLocks noGrp="1"/>
          </p:cNvSpPr>
          <p:nvPr>
            <p:ph type="title"/>
          </p:nvPr>
        </p:nvSpPr>
        <p:spPr>
          <a:xfrm>
            <a:off x="3521764" y="410817"/>
            <a:ext cx="5675244" cy="477079"/>
          </a:xfrm>
        </p:spPr>
        <p:txBody>
          <a:bodyPr>
            <a:noAutofit/>
          </a:bodyPr>
          <a:lstStyle/>
          <a:p>
            <a:r>
              <a:rPr lang="en-US" sz="3600" b="1" dirty="0" smtClean="0">
                <a:solidFill>
                  <a:schemeClr val="tx1"/>
                </a:solidFill>
              </a:rPr>
              <a:t>TESTING STRATEGIES</a:t>
            </a:r>
            <a:endParaRPr lang="en-US" sz="3600" b="1" dirty="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509" y="715618"/>
            <a:ext cx="2779643" cy="516835"/>
          </a:xfrm>
        </p:spPr>
        <p:txBody>
          <a:bodyPr>
            <a:normAutofit fontScale="90000"/>
          </a:bodyPr>
          <a:lstStyle/>
          <a:p>
            <a:r>
              <a:rPr lang="en-US" dirty="0" smtClean="0">
                <a:solidFill>
                  <a:schemeClr val="tx1"/>
                </a:solidFill>
                <a:latin typeface="Times New Roman" pitchFamily="18" charset="0"/>
                <a:cs typeface="Times New Roman" pitchFamily="18" charset="0"/>
              </a:rPr>
              <a:t>RESULTS</a:t>
            </a:r>
            <a:endParaRPr lang="en-US" dirty="0">
              <a:solidFill>
                <a:schemeClr val="tx1"/>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836" y="1580892"/>
            <a:ext cx="8802328" cy="3696216"/>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238" y="1590905"/>
            <a:ext cx="8809524" cy="367619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309" y="1576129"/>
            <a:ext cx="8821381" cy="3705742"/>
          </a:xfrm>
          <a:prstGeom prst="rect">
            <a:avLst/>
          </a:prstGeom>
        </p:spPr>
      </p:pic>
    </p:spTree>
    <p:extLst>
      <p:ext uri="{BB962C8B-B14F-4D97-AF65-F5344CB8AC3E}">
        <p14:creationId xmlns:p14="http://schemas.microsoft.com/office/powerpoint/2010/main" val="42806976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020" y="1580892"/>
            <a:ext cx="8849960" cy="3696216"/>
          </a:xfrm>
          <a:prstGeom prst="rect">
            <a:avLst/>
          </a:prstGeom>
        </p:spPr>
      </p:pic>
    </p:spTree>
    <p:extLst>
      <p:ext uri="{BB962C8B-B14F-4D97-AF65-F5344CB8AC3E}">
        <p14:creationId xmlns:p14="http://schemas.microsoft.com/office/powerpoint/2010/main" val="14202490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704" y="461548"/>
            <a:ext cx="9078592" cy="5934903"/>
          </a:xfrm>
          <a:prstGeom prst="rect">
            <a:avLst/>
          </a:prstGeom>
        </p:spPr>
      </p:pic>
    </p:spTree>
    <p:extLst>
      <p:ext uri="{BB962C8B-B14F-4D97-AF65-F5344CB8AC3E}">
        <p14:creationId xmlns:p14="http://schemas.microsoft.com/office/powerpoint/2010/main" val="32273743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1714" y="2276619"/>
            <a:ext cx="3828571" cy="2304762"/>
          </a:xfrm>
          <a:prstGeom prst="rect">
            <a:avLst/>
          </a:prstGeom>
        </p:spPr>
      </p:pic>
    </p:spTree>
    <p:extLst>
      <p:ext uri="{BB962C8B-B14F-4D97-AF65-F5344CB8AC3E}">
        <p14:creationId xmlns:p14="http://schemas.microsoft.com/office/powerpoint/2010/main" val="10080881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1400" y="1215123"/>
            <a:ext cx="5536096" cy="838965"/>
          </a:xfrm>
        </p:spPr>
        <p:txBody>
          <a:bodyPr>
            <a:noAutofit/>
          </a:bodyPr>
          <a:lstStyle/>
          <a:p>
            <a:pPr marL="45720" indent="0">
              <a:buNone/>
            </a:pPr>
            <a:r>
              <a:rPr lang="en-US" sz="3600" dirty="0" smtClean="0">
                <a:solidFill>
                  <a:schemeClr val="tx1"/>
                </a:solidFill>
                <a:latin typeface="Times New Roman" pitchFamily="18" charset="0"/>
                <a:cs typeface="Times New Roman" pitchFamily="18" charset="0"/>
              </a:rPr>
              <a:t>PROBLEM  DEFINITION</a:t>
            </a:r>
            <a:endParaRPr lang="en-US" sz="3600" dirty="0">
              <a:solidFill>
                <a:schemeClr val="tx1"/>
              </a:solidFill>
            </a:endParaRPr>
          </a:p>
        </p:txBody>
      </p:sp>
      <p:sp>
        <p:nvSpPr>
          <p:cNvPr id="6" name="Rectangle 5"/>
          <p:cNvSpPr/>
          <p:nvPr/>
        </p:nvSpPr>
        <p:spPr>
          <a:xfrm>
            <a:off x="424068" y="2425148"/>
            <a:ext cx="10482471" cy="2308324"/>
          </a:xfrm>
          <a:prstGeom prst="rect">
            <a:avLst/>
          </a:prstGeom>
        </p:spPr>
        <p:txBody>
          <a:bodyPr wrap="square">
            <a:spAutoFit/>
          </a:bodyPr>
          <a:lstStyle/>
          <a:p>
            <a:pPr marL="1257300" marR="0" indent="-342900" algn="just">
              <a:spcBef>
                <a:spcPts val="0"/>
              </a:spcBef>
              <a:spcAft>
                <a:spcPts val="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With a huge amount of music collections, it might be difficult for users to find favorite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music.</a:t>
            </a:r>
          </a:p>
          <a:p>
            <a:pPr marL="914400" marR="0" algn="just">
              <a:spcBef>
                <a:spcPts val="0"/>
              </a:spcBef>
              <a:spcAft>
                <a:spcPts val="0"/>
              </a:spcAft>
            </a:pPr>
            <a:endParaRPr 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marL="1257300" marR="0" indent="-342900" algn="just">
              <a:spcBef>
                <a:spcPts val="0"/>
              </a:spcBef>
              <a:spcAft>
                <a:spcPts val="0"/>
              </a:spcAft>
              <a:buFont typeface="Arial" panose="020B0604020202020204" pitchFamily="34" charset="0"/>
              <a:buChar char="•"/>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a </a:t>
            </a:r>
            <a:r>
              <a:rPr lang="en-US" sz="2400" dirty="0">
                <a:latin typeface="Times New Roman" panose="02020603050405020304" pitchFamily="18" charset="0"/>
                <a:ea typeface="Calibri" panose="020F0502020204030204" pitchFamily="34" charset="0"/>
                <a:cs typeface="Times New Roman" panose="02020603050405020304" pitchFamily="18" charset="0"/>
              </a:rPr>
              <a:t>variety of emerging music services is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proposed</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1257300" marR="0" indent="-342900" algn="just">
              <a:spcBef>
                <a:spcPts val="0"/>
              </a:spcBef>
              <a:spcAft>
                <a:spcPts val="0"/>
              </a:spcAft>
              <a:buFont typeface="Arial" panose="020B0604020202020204" pitchFamily="34" charset="0"/>
              <a:buChar char="•"/>
            </a:pPr>
            <a:endParaRPr 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marL="1257300" marR="0" indent="-342900" algn="just">
              <a:spcBef>
                <a:spcPts val="0"/>
              </a:spcBef>
              <a:spcAft>
                <a:spcPts val="0"/>
              </a:spcAft>
              <a:buFont typeface="Arial" panose="020B0604020202020204" pitchFamily="34" charset="0"/>
              <a:buChar char="•"/>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Presently </a:t>
            </a:r>
            <a:r>
              <a:rPr lang="en-US" sz="2400" dirty="0">
                <a:latin typeface="Times New Roman" panose="02020603050405020304" pitchFamily="18" charset="0"/>
                <a:ea typeface="Calibri" panose="020F0502020204030204" pitchFamily="34" charset="0"/>
                <a:cs typeface="Times New Roman" panose="02020603050405020304" pitchFamily="18" charset="0"/>
              </a:rPr>
              <a:t>there are no good playlist generation software.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69905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476" y="1509952"/>
            <a:ext cx="8819048" cy="3838095"/>
          </a:xfrm>
          <a:prstGeom prst="rect">
            <a:avLst/>
          </a:prstGeom>
        </p:spPr>
      </p:pic>
    </p:spTree>
    <p:extLst>
      <p:ext uri="{BB962C8B-B14F-4D97-AF65-F5344CB8AC3E}">
        <p14:creationId xmlns:p14="http://schemas.microsoft.com/office/powerpoint/2010/main" val="20369823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0671" y="1275522"/>
            <a:ext cx="3760304" cy="632792"/>
          </a:xfrm>
        </p:spPr>
        <p:txBody>
          <a:bodyPr>
            <a:normAutofit lnSpcReduction="10000"/>
          </a:bodyPr>
          <a:lstStyle/>
          <a:p>
            <a:pPr>
              <a:buNone/>
            </a:pPr>
            <a:r>
              <a:rPr lang="en-US" sz="4400" b="1" dirty="0" smtClean="0">
                <a:solidFill>
                  <a:schemeClr val="tx1"/>
                </a:solidFill>
              </a:rPr>
              <a:t>CONCLUSION</a:t>
            </a:r>
          </a:p>
        </p:txBody>
      </p:sp>
      <p:sp>
        <p:nvSpPr>
          <p:cNvPr id="4" name="Rectangle 3"/>
          <p:cNvSpPr/>
          <p:nvPr/>
        </p:nvSpPr>
        <p:spPr>
          <a:xfrm>
            <a:off x="1828800" y="2427886"/>
            <a:ext cx="8388626" cy="193899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Given a set of constraints, we apply a genetic algorithm to generate a </a:t>
            </a:r>
            <a:r>
              <a:rPr lang="en-US" sz="2400" dirty="0" smtClean="0">
                <a:latin typeface="Times New Roman" panose="02020603050405020304" pitchFamily="18" charset="0"/>
                <a:cs typeface="Times New Roman" panose="02020603050405020304" pitchFamily="18" charset="0"/>
              </a:rPr>
              <a:t>playlist which </a:t>
            </a:r>
            <a:r>
              <a:rPr lang="en-US" sz="2400" dirty="0">
                <a:latin typeface="Times New Roman" panose="02020603050405020304" pitchFamily="18" charset="0"/>
                <a:cs typeface="Times New Roman" panose="02020603050405020304" pitchFamily="18" charset="0"/>
              </a:rPr>
              <a:t>optimizes the number of matched constraints. We implemented </a:t>
            </a:r>
            <a:r>
              <a:rPr lang="en-US" sz="2400" dirty="0" smtClean="0">
                <a:latin typeface="Times New Roman" panose="02020603050405020304" pitchFamily="18" charset="0"/>
                <a:cs typeface="Times New Roman" panose="02020603050405020304" pitchFamily="18" charset="0"/>
              </a:rPr>
              <a:t>our prototype</a:t>
            </a:r>
            <a:r>
              <a:rPr lang="en-US" sz="2400" dirty="0">
                <a:latin typeface="Times New Roman" panose="02020603050405020304" pitchFamily="18" charset="0"/>
                <a:cs typeface="Times New Roman" panose="02020603050405020304" pitchFamily="18" charset="0"/>
              </a:rPr>
              <a:t>, and performed experiments to show the feasibility and </a:t>
            </a:r>
            <a:r>
              <a:rPr lang="en-US" sz="2400" dirty="0" smtClean="0">
                <a:latin typeface="Times New Roman" panose="02020603050405020304" pitchFamily="18" charset="0"/>
                <a:cs typeface="Times New Roman" panose="02020603050405020304" pitchFamily="18" charset="0"/>
              </a:rPr>
              <a:t>effectiveness </a:t>
            </a:r>
            <a:r>
              <a:rPr lang="en-US" sz="2400" dirty="0">
                <a:latin typeface="Times New Roman" panose="02020603050405020304" pitchFamily="18" charset="0"/>
                <a:cs typeface="Times New Roman" panose="02020603050405020304" pitchFamily="18" charset="0"/>
              </a:rPr>
              <a:t>of prototype. The prototype music player system was able to create </a:t>
            </a:r>
            <a:r>
              <a:rPr lang="en-US" sz="2400" dirty="0" smtClean="0">
                <a:latin typeface="Times New Roman" panose="02020603050405020304" pitchFamily="18" charset="0"/>
                <a:cs typeface="Times New Roman" panose="02020603050405020304" pitchFamily="18" charset="0"/>
              </a:rPr>
              <a:t>a good </a:t>
            </a:r>
            <a:r>
              <a:rPr lang="en-US" sz="2400" dirty="0">
                <a:latin typeface="Times New Roman" panose="02020603050405020304" pitchFamily="18" charset="0"/>
                <a:cs typeface="Times New Roman" panose="02020603050405020304" pitchFamily="18" charset="0"/>
              </a:rPr>
              <a:t>playlist.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335" y="1089990"/>
            <a:ext cx="6821556" cy="738808"/>
          </a:xfrm>
        </p:spPr>
        <p:txBody>
          <a:bodyPr>
            <a:normAutofit/>
          </a:bodyPr>
          <a:lstStyle/>
          <a:p>
            <a:pPr marL="45720" indent="0">
              <a:buNone/>
            </a:pPr>
            <a:r>
              <a:rPr lang="en-US" sz="4400" dirty="0" smtClean="0">
                <a:solidFill>
                  <a:schemeClr val="tx1"/>
                </a:solidFill>
                <a:latin typeface="Times New Roman" pitchFamily="18" charset="0"/>
                <a:cs typeface="Times New Roman" pitchFamily="18" charset="0"/>
              </a:rPr>
              <a:t>FUTURE ENHANCEMENT</a:t>
            </a:r>
            <a:endParaRPr lang="en-US" sz="4400" dirty="0">
              <a:solidFill>
                <a:schemeClr val="tx1"/>
              </a:solidFill>
              <a:latin typeface="Times New Roman" pitchFamily="18" charset="0"/>
              <a:cs typeface="Times New Roman" pitchFamily="18" charset="0"/>
            </a:endParaRPr>
          </a:p>
        </p:txBody>
      </p:sp>
      <p:sp>
        <p:nvSpPr>
          <p:cNvPr id="4" name="Rectangle 3"/>
          <p:cNvSpPr/>
          <p:nvPr/>
        </p:nvSpPr>
        <p:spPr>
          <a:xfrm>
            <a:off x="1325217" y="2414634"/>
            <a:ext cx="9395792" cy="193899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We are planning to extend this application on all mobile phones. The </a:t>
            </a:r>
            <a:r>
              <a:rPr lang="en-US" sz="2400" dirty="0" smtClean="0">
                <a:latin typeface="Times New Roman" panose="02020603050405020304" pitchFamily="18" charset="0"/>
                <a:cs typeface="Times New Roman" panose="02020603050405020304" pitchFamily="18" charset="0"/>
              </a:rPr>
              <a:t>mobile application </a:t>
            </a:r>
            <a:r>
              <a:rPr lang="en-US" sz="2400" dirty="0">
                <a:latin typeface="Times New Roman" panose="02020603050405020304" pitchFamily="18" charset="0"/>
                <a:cs typeface="Times New Roman" panose="02020603050405020304" pitchFamily="18" charset="0"/>
              </a:rPr>
              <a:t>developed will be user friendly so that large no of people </a:t>
            </a:r>
            <a:r>
              <a:rPr lang="en-US" sz="2400" dirty="0" smtClean="0">
                <a:latin typeface="Times New Roman" panose="02020603050405020304" pitchFamily="18" charset="0"/>
                <a:cs typeface="Times New Roman" panose="02020603050405020304" pitchFamily="18" charset="0"/>
              </a:rPr>
              <a:t>can use . There </a:t>
            </a:r>
            <a:r>
              <a:rPr lang="en-US" sz="2400" dirty="0">
                <a:latin typeface="Times New Roman" panose="02020603050405020304" pitchFamily="18" charset="0"/>
                <a:cs typeface="Times New Roman" panose="02020603050405020304" pitchFamily="18" charset="0"/>
              </a:rPr>
              <a:t>are wide possibilities regarding the application of the project. </a:t>
            </a:r>
            <a:r>
              <a:rPr lang="en-US" sz="2400" dirty="0" smtClean="0">
                <a:latin typeface="Times New Roman" panose="02020603050405020304" pitchFamily="18" charset="0"/>
                <a:cs typeface="Times New Roman" panose="02020603050405020304" pitchFamily="18" charset="0"/>
              </a:rPr>
              <a:t>Due to </a:t>
            </a:r>
            <a:r>
              <a:rPr lang="en-US" sz="2400" dirty="0">
                <a:latin typeface="Times New Roman" panose="02020603050405020304" pitchFamily="18" charset="0"/>
                <a:cs typeface="Times New Roman" panose="02020603050405020304" pitchFamily="18" charset="0"/>
              </a:rPr>
              <a:t>fact that the requirements are least for this system. We are planning </a:t>
            </a:r>
            <a:r>
              <a:rPr lang="en-US" sz="2400" dirty="0" smtClean="0">
                <a:latin typeface="Times New Roman" panose="02020603050405020304" pitchFamily="18" charset="0"/>
                <a:cs typeface="Times New Roman" panose="02020603050405020304" pitchFamily="18" charset="0"/>
              </a:rPr>
              <a:t>to additional </a:t>
            </a:r>
            <a:r>
              <a:rPr lang="en-US" sz="2400" dirty="0">
                <a:latin typeface="Times New Roman" panose="02020603050405020304" pitchFamily="18" charset="0"/>
                <a:cs typeface="Times New Roman" panose="02020603050405020304" pitchFamily="18" charset="0"/>
              </a:rPr>
              <a:t>features like mood of user.</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itchFamily="18" charset="0"/>
                <a:cs typeface="Times New Roman" pitchFamily="18" charset="0"/>
              </a:rPr>
              <a:t> BIBLIOGRAPHY</a:t>
            </a:r>
            <a:endParaRPr lang="en-US" dirty="0">
              <a:solidFill>
                <a:schemeClr val="tx1"/>
              </a:solidFill>
            </a:endParaRPr>
          </a:p>
        </p:txBody>
      </p:sp>
      <p:sp>
        <p:nvSpPr>
          <p:cNvPr id="4" name="Content Placeholder 2"/>
          <p:cNvSpPr txBox="1">
            <a:spLocks/>
          </p:cNvSpPr>
          <p:nvPr/>
        </p:nvSpPr>
        <p:spPr>
          <a:xfrm>
            <a:off x="818712" y="2222287"/>
            <a:ext cx="10554574" cy="3636511"/>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gn="just"/>
            <a:r>
              <a:rPr lang="en-US" dirty="0" err="1" smtClean="0">
                <a:latin typeface="Lucida Sans" panose="020B0602030504020204" pitchFamily="34" charset="0"/>
              </a:rPr>
              <a:t>Jia</a:t>
            </a:r>
            <a:r>
              <a:rPr lang="en-US" dirty="0" smtClean="0">
                <a:latin typeface="Lucida Sans" panose="020B0602030504020204" pitchFamily="34" charset="0"/>
              </a:rPr>
              <a:t>-Lien </a:t>
            </a:r>
            <a:r>
              <a:rPr lang="en-US" dirty="0">
                <a:latin typeface="Lucida Sans" panose="020B0602030504020204" pitchFamily="34" charset="0"/>
              </a:rPr>
              <a:t>Hsu and </a:t>
            </a:r>
            <a:r>
              <a:rPr lang="en-US" dirty="0" err="1">
                <a:latin typeface="Lucida Sans" panose="020B0602030504020204" pitchFamily="34" charset="0"/>
              </a:rPr>
              <a:t>Shuk</a:t>
            </a:r>
            <a:r>
              <a:rPr lang="en-US" dirty="0">
                <a:latin typeface="Lucida Sans" panose="020B0602030504020204" pitchFamily="34" charset="0"/>
              </a:rPr>
              <a:t>-Chun Chung, “</a:t>
            </a:r>
            <a:r>
              <a:rPr lang="en-US" dirty="0" err="1">
                <a:latin typeface="Lucida Sans" panose="020B0602030504020204" pitchFamily="34" charset="0"/>
              </a:rPr>
              <a:t>Consraint</a:t>
            </a:r>
            <a:r>
              <a:rPr lang="en-US" dirty="0">
                <a:latin typeface="Lucida Sans" panose="020B0602030504020204" pitchFamily="34" charset="0"/>
              </a:rPr>
              <a:t> based Playlist generation by applying genetic algorithm”, IEEE 2011.</a:t>
            </a:r>
          </a:p>
          <a:p>
            <a:pPr algn="just"/>
            <a:r>
              <a:rPr lang="en-US" dirty="0">
                <a:latin typeface="Lucida Sans" panose="020B0602030504020204" pitchFamily="34" charset="0"/>
              </a:rPr>
              <a:t>“Introduction to Genetic Algorithms”, Dr. </a:t>
            </a:r>
            <a:r>
              <a:rPr lang="en-US" dirty="0" err="1">
                <a:latin typeface="Lucida Sans" panose="020B0602030504020204" pitchFamily="34" charset="0"/>
              </a:rPr>
              <a:t>Rajib</a:t>
            </a:r>
            <a:r>
              <a:rPr lang="en-US" dirty="0">
                <a:latin typeface="Lucida Sans" panose="020B0602030504020204" pitchFamily="34" charset="0"/>
              </a:rPr>
              <a:t> Kumar </a:t>
            </a:r>
            <a:r>
              <a:rPr lang="en-US" dirty="0" err="1">
                <a:latin typeface="Lucida Sans" panose="020B0602030504020204" pitchFamily="34" charset="0"/>
              </a:rPr>
              <a:t>Bhattacharjya</a:t>
            </a:r>
            <a:r>
              <a:rPr lang="en-US" dirty="0">
                <a:latin typeface="Lucida Sans" panose="020B0602030504020204" pitchFamily="34" charset="0"/>
              </a:rPr>
              <a:t>, Department of Civil Engineering, IITG.</a:t>
            </a:r>
          </a:p>
          <a:p>
            <a:pPr algn="just"/>
            <a:r>
              <a:rPr lang="en-IN" dirty="0">
                <a:latin typeface="Lucida Sans" panose="020B0602030504020204" pitchFamily="34" charset="0"/>
              </a:rPr>
              <a:t>S. </a:t>
            </a:r>
            <a:r>
              <a:rPr lang="en-IN" dirty="0" err="1">
                <a:latin typeface="Lucida Sans" panose="020B0602030504020204" pitchFamily="34" charset="0"/>
              </a:rPr>
              <a:t>Pauws</a:t>
            </a:r>
            <a:r>
              <a:rPr lang="en-IN" dirty="0">
                <a:latin typeface="Lucida Sans" panose="020B0602030504020204" pitchFamily="34" charset="0"/>
              </a:rPr>
              <a:t> and B. </a:t>
            </a:r>
            <a:r>
              <a:rPr lang="en-IN" dirty="0" err="1">
                <a:latin typeface="Lucida Sans" panose="020B0602030504020204" pitchFamily="34" charset="0"/>
              </a:rPr>
              <a:t>Eggen</a:t>
            </a:r>
            <a:r>
              <a:rPr lang="en-IN" dirty="0">
                <a:latin typeface="Lucida Sans" panose="020B0602030504020204" pitchFamily="34" charset="0"/>
              </a:rPr>
              <a:t>, “Pats: Realization and user evaluation of an automatic playlist generation,” in Proceedings of the International Conference on Music Information Retrieval, </a:t>
            </a:r>
            <a:r>
              <a:rPr lang="en-IN" smtClean="0">
                <a:latin typeface="Lucida Sans" panose="020B0602030504020204" pitchFamily="34" charset="0"/>
              </a:rPr>
              <a:t>2002.</a:t>
            </a:r>
            <a:endParaRPr lang="en-US" dirty="0">
              <a:latin typeface="Lucida Sans" panose="020B0602030504020204" pitchFamily="34" charset="0"/>
            </a:endParaRPr>
          </a:p>
          <a:p>
            <a:pPr algn="just"/>
            <a:endParaRPr lang="en-IN" dirty="0">
              <a:latin typeface="Lucida Sans" panose="020B0602030504020204" pitchFamily="34" charset="0"/>
            </a:endParaRPr>
          </a:p>
          <a:p>
            <a:endParaRPr lang="en-US" dirty="0" smtClean="0">
              <a:latin typeface="Times New Roman" pitchFamily="18" charset="0"/>
              <a:cs typeface="Times New Roman" pitchFamily="18" charset="0"/>
            </a:endParaRPr>
          </a:p>
          <a:p>
            <a:pPr marL="0" indent="0">
              <a:buFont typeface="Wingdings 2" charset="2"/>
              <a:buNone/>
            </a:pPr>
            <a:endParaRPr lang="en-US" dirty="0"/>
          </a:p>
        </p:txBody>
      </p:sp>
    </p:spTree>
    <p:extLst>
      <p:ext uri="{BB962C8B-B14F-4D97-AF65-F5344CB8AC3E}">
        <p14:creationId xmlns:p14="http://schemas.microsoft.com/office/powerpoint/2010/main" val="14071361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72341" y="2590801"/>
            <a:ext cx="4128053" cy="1569660"/>
          </a:xfrm>
          <a:prstGeom prst="rect">
            <a:avLst/>
          </a:prstGeom>
          <a:noFill/>
        </p:spPr>
        <p:txBody>
          <a:bodyPr wrap="none">
            <a:spAutoFit/>
          </a:bodyPr>
          <a:lstStyle/>
          <a:p>
            <a:pPr>
              <a:defRPr/>
            </a:pPr>
            <a:r>
              <a:rPr lang="en-US" sz="4800" b="1" dirty="0" smtClean="0">
                <a:solidFill>
                  <a:schemeClr val="tx2"/>
                </a:solidFill>
                <a:cs typeface="Arial" charset="0"/>
              </a:rPr>
              <a:t>Any Queries ?</a:t>
            </a:r>
          </a:p>
          <a:p>
            <a:pPr algn="ctr">
              <a:defRPr/>
            </a:pPr>
            <a:r>
              <a:rPr lang="en-US" sz="4800" b="1" dirty="0" smtClean="0">
                <a:solidFill>
                  <a:schemeClr val="tx2"/>
                </a:solidFill>
                <a:cs typeface="Arial" charset="0"/>
              </a:rPr>
              <a:t>Q&amp;A</a:t>
            </a:r>
            <a:endParaRPr lang="en-US" sz="4800" b="1" dirty="0">
              <a:solidFill>
                <a:schemeClr val="tx2"/>
              </a:solidFill>
              <a:cs typeface="Arial" charset="0"/>
            </a:endParaRPr>
          </a:p>
        </p:txBody>
      </p:sp>
      <p:sp>
        <p:nvSpPr>
          <p:cNvPr id="3" name="Slide Number Placeholder 2"/>
          <p:cNvSpPr>
            <a:spLocks noGrp="1"/>
          </p:cNvSpPr>
          <p:nvPr>
            <p:ph type="sldNum" sz="quarter" idx="12"/>
          </p:nvPr>
        </p:nvSpPr>
        <p:spPr>
          <a:xfrm>
            <a:off x="9872870" y="6223828"/>
            <a:ext cx="1706217"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43059A2-1D21-4524-A713-E2864DB4E8C7}" type="slidenum">
              <a:rPr lang="en-US">
                <a:solidFill>
                  <a:srgbClr val="FFFFFF"/>
                </a:solidFill>
                <a:latin typeface="Century Schoolbook" panose="02040604050505020304" pitchFamily="18" charset="0"/>
              </a:rPr>
              <a:pPr eaLnBrk="1" hangingPunct="1"/>
              <a:t>34</a:t>
            </a:fld>
            <a:endParaRPr lang="en-US">
              <a:solidFill>
                <a:srgbClr val="FFFFFF"/>
              </a:solidFill>
              <a:latin typeface="Century Schoolbook" panose="02040604050505020304" pitchFamily="18" charset="0"/>
            </a:endParaRPr>
          </a:p>
        </p:txBody>
      </p:sp>
    </p:spTree>
    <p:extLst>
      <p:ext uri="{BB962C8B-B14F-4D97-AF65-F5344CB8AC3E}">
        <p14:creationId xmlns:p14="http://schemas.microsoft.com/office/powerpoint/2010/main" val="30096785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19333" y="3120889"/>
            <a:ext cx="4017575" cy="830997"/>
          </a:xfrm>
          <a:prstGeom prst="rect">
            <a:avLst/>
          </a:prstGeom>
          <a:noFill/>
        </p:spPr>
        <p:txBody>
          <a:bodyPr wrap="none">
            <a:spAutoFit/>
          </a:bodyPr>
          <a:lstStyle/>
          <a:p>
            <a:pPr>
              <a:defRPr/>
            </a:pPr>
            <a:r>
              <a:rPr lang="en-US" sz="4800" b="1" dirty="0" smtClean="0">
                <a:solidFill>
                  <a:schemeClr val="tx2"/>
                </a:solidFill>
                <a:cs typeface="Arial" charset="0"/>
              </a:rPr>
              <a:t>THANK </a:t>
            </a:r>
            <a:r>
              <a:rPr lang="en-US" sz="4800" b="1" dirty="0">
                <a:solidFill>
                  <a:schemeClr val="tx2"/>
                </a:solidFill>
                <a:cs typeface="Arial" charset="0"/>
              </a:rPr>
              <a:t>YOU!!</a:t>
            </a:r>
          </a:p>
        </p:txBody>
      </p:sp>
      <p:sp>
        <p:nvSpPr>
          <p:cNvPr id="3" name="Slide Number Placeholder 2"/>
          <p:cNvSpPr>
            <a:spLocks noGrp="1"/>
          </p:cNvSpPr>
          <p:nvPr>
            <p:ph type="sldNum" sz="quarter" idx="12"/>
          </p:nvPr>
        </p:nvSpPr>
        <p:spPr>
          <a:xfrm>
            <a:off x="9819862" y="6753916"/>
            <a:ext cx="1706217"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43059A2-1D21-4524-A713-E2864DB4E8C7}" type="slidenum">
              <a:rPr lang="en-US">
                <a:solidFill>
                  <a:srgbClr val="FFFFFF"/>
                </a:solidFill>
                <a:latin typeface="Century Schoolbook" panose="02040604050505020304" pitchFamily="18" charset="0"/>
              </a:rPr>
              <a:pPr eaLnBrk="1" hangingPunct="1"/>
              <a:t>35</a:t>
            </a:fld>
            <a:endParaRPr lang="en-US">
              <a:solidFill>
                <a:srgbClr val="FFFFFF"/>
              </a:solidFill>
              <a:latin typeface="Century Schoolbook" panose="02040604050505020304" pitchFamily="18" charset="0"/>
            </a:endParaRPr>
          </a:p>
        </p:txBody>
      </p:sp>
    </p:spTree>
    <p:extLst>
      <p:ext uri="{BB962C8B-B14F-4D97-AF65-F5344CB8AC3E}">
        <p14:creationId xmlns:p14="http://schemas.microsoft.com/office/powerpoint/2010/main" val="12869093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982" y="795131"/>
            <a:ext cx="7113104" cy="1073426"/>
          </a:xfrm>
        </p:spPr>
        <p:txBody>
          <a:bodyPr/>
          <a:lstStyle/>
          <a:p>
            <a:r>
              <a:rPr lang="en-US" dirty="0">
                <a:solidFill>
                  <a:schemeClr val="tx1"/>
                </a:solidFill>
                <a:latin typeface="Times New Roman" pitchFamily="18" charset="0"/>
                <a:cs typeface="Times New Roman" pitchFamily="18" charset="0"/>
              </a:rPr>
              <a:t>SCOPE  AND  OBJECTIVE</a:t>
            </a:r>
            <a:endParaRPr lang="en-US" dirty="0">
              <a:solidFill>
                <a:schemeClr val="tx1"/>
              </a:solidFill>
            </a:endParaRPr>
          </a:p>
        </p:txBody>
      </p:sp>
      <p:sp>
        <p:nvSpPr>
          <p:cNvPr id="3" name="Rectangle 2"/>
          <p:cNvSpPr/>
          <p:nvPr/>
        </p:nvSpPr>
        <p:spPr>
          <a:xfrm>
            <a:off x="569843" y="1965960"/>
            <a:ext cx="9978887" cy="3046988"/>
          </a:xfrm>
          <a:prstGeom prst="rect">
            <a:avLst/>
          </a:prstGeom>
        </p:spPr>
        <p:txBody>
          <a:bodyPr wrap="square">
            <a:spAutoFit/>
          </a:bodyPr>
          <a:lstStyle/>
          <a:p>
            <a:pPr marL="1257300" marR="0" indent="-342900" algn="just">
              <a:spcBef>
                <a:spcPts val="0"/>
              </a:spcBef>
              <a:spcAft>
                <a:spcPts val="0"/>
              </a:spcAft>
              <a:buFont typeface="Arial" panose="020B0604020202020204" pitchFamily="34" charset="0"/>
              <a:buChar char="•"/>
            </a:pPr>
            <a:r>
              <a:rPr lang="en-US" sz="2400" dirty="0" smtClean="0">
                <a:latin typeface="Times New Roman" panose="02020603050405020304" pitchFamily="18" charset="0"/>
                <a:ea typeface="Times New Roman" panose="02020603050405020304" pitchFamily="18" charset="0"/>
              </a:rPr>
              <a:t>By </a:t>
            </a:r>
            <a:r>
              <a:rPr lang="en-US" sz="2400" dirty="0">
                <a:latin typeface="Times New Roman" panose="02020603050405020304" pitchFamily="18" charset="0"/>
                <a:ea typeface="Times New Roman" panose="02020603050405020304" pitchFamily="18" charset="0"/>
              </a:rPr>
              <a:t>applying the genetic algorithm, </a:t>
            </a:r>
            <a:r>
              <a:rPr lang="en-US" sz="2400" dirty="0" smtClean="0">
                <a:latin typeface="Times New Roman" panose="02020603050405020304" pitchFamily="18" charset="0"/>
                <a:ea typeface="Times New Roman" panose="02020603050405020304" pitchFamily="18" charset="0"/>
              </a:rPr>
              <a:t>playlists is generated which </a:t>
            </a:r>
            <a:r>
              <a:rPr lang="en-US" sz="2400" dirty="0">
                <a:latin typeface="Times New Roman" panose="02020603050405020304" pitchFamily="18" charset="0"/>
                <a:ea typeface="Times New Roman" panose="02020603050405020304" pitchFamily="18" charset="0"/>
              </a:rPr>
              <a:t>satisfy constraints </a:t>
            </a:r>
            <a:r>
              <a:rPr lang="en-US" sz="2400" dirty="0" smtClean="0">
                <a:latin typeface="Times New Roman" panose="02020603050405020304" pitchFamily="18" charset="0"/>
                <a:ea typeface="Times New Roman" panose="02020603050405020304" pitchFamily="18" charset="0"/>
              </a:rPr>
              <a:t>entered by the user.</a:t>
            </a:r>
            <a:endParaRPr lang="en-US" sz="2400" dirty="0" smtClean="0">
              <a:latin typeface="Times New Roman" panose="02020603050405020304" pitchFamily="18" charset="0"/>
              <a:ea typeface="Times New Roman" panose="02020603050405020304" pitchFamily="18" charset="0"/>
            </a:endParaRPr>
          </a:p>
          <a:p>
            <a:pPr marL="1257300" marR="0" indent="-342900" algn="just">
              <a:spcBef>
                <a:spcPts val="0"/>
              </a:spcBef>
              <a:spcAft>
                <a:spcPts val="0"/>
              </a:spcAft>
              <a:buFont typeface="Arial" panose="020B0604020202020204" pitchFamily="34" charset="0"/>
              <a:buChar char="•"/>
            </a:pPr>
            <a:endParaRPr lang="en-US" sz="2400" dirty="0" smtClean="0">
              <a:latin typeface="Times New Roman" panose="02020603050405020304" pitchFamily="18" charset="0"/>
              <a:ea typeface="Times New Roman" panose="02020603050405020304" pitchFamily="18" charset="0"/>
            </a:endParaRPr>
          </a:p>
          <a:p>
            <a:pPr marL="1257300" marR="0" indent="-342900" algn="just">
              <a:spcBef>
                <a:spcPts val="0"/>
              </a:spcBef>
              <a:spcAft>
                <a:spcPts val="0"/>
              </a:spcAft>
              <a:buFont typeface="Arial" panose="020B0604020202020204" pitchFamily="34" charset="0"/>
              <a:buChar char="•"/>
            </a:pPr>
            <a:r>
              <a:rPr lang="en-US" sz="2400" dirty="0" smtClean="0">
                <a:latin typeface="Times New Roman" panose="02020603050405020304" pitchFamily="18" charset="0"/>
                <a:ea typeface="Times New Roman" panose="02020603050405020304" pitchFamily="18" charset="0"/>
              </a:rPr>
              <a:t>Playlist </a:t>
            </a:r>
            <a:r>
              <a:rPr lang="en-US" sz="2400" dirty="0">
                <a:latin typeface="Times New Roman" panose="02020603050405020304" pitchFamily="18" charset="0"/>
                <a:ea typeface="Times New Roman" panose="02020603050405020304" pitchFamily="18" charset="0"/>
              </a:rPr>
              <a:t>creation can be aided by personalized song recommendations, ratings and reviews. </a:t>
            </a:r>
            <a:endParaRPr lang="en-US" sz="2400" dirty="0" smtClean="0">
              <a:latin typeface="Times New Roman" panose="02020603050405020304" pitchFamily="18" charset="0"/>
              <a:ea typeface="Times New Roman" panose="02020603050405020304" pitchFamily="18" charset="0"/>
            </a:endParaRPr>
          </a:p>
          <a:p>
            <a:pPr marL="914400" marR="0" algn="just">
              <a:spcBef>
                <a:spcPts val="0"/>
              </a:spcBef>
              <a:spcAft>
                <a:spcPts val="0"/>
              </a:spcAft>
            </a:pPr>
            <a:endParaRPr lang="en-US" sz="2400" dirty="0" smtClean="0">
              <a:latin typeface="Times New Roman" panose="02020603050405020304" pitchFamily="18" charset="0"/>
              <a:ea typeface="Times New Roman" panose="02020603050405020304" pitchFamily="18" charset="0"/>
            </a:endParaRPr>
          </a:p>
          <a:p>
            <a:pPr marL="1257300" marR="0" indent="-342900" algn="just">
              <a:spcBef>
                <a:spcPts val="0"/>
              </a:spcBef>
              <a:spcAft>
                <a:spcPts val="0"/>
              </a:spcAft>
              <a:buFont typeface="Arial" panose="020B0604020202020204" pitchFamily="34" charset="0"/>
              <a:buChar char="•"/>
            </a:pPr>
            <a:r>
              <a:rPr lang="en-US" sz="2400" dirty="0" smtClean="0">
                <a:latin typeface="Times New Roman" panose="02020603050405020304" pitchFamily="18" charset="0"/>
                <a:ea typeface="Times New Roman" panose="02020603050405020304" pitchFamily="18" charset="0"/>
              </a:rPr>
              <a:t>Users </a:t>
            </a:r>
            <a:r>
              <a:rPr lang="en-US" sz="2400" dirty="0">
                <a:latin typeface="Times New Roman" panose="02020603050405020304" pitchFamily="18" charset="0"/>
                <a:ea typeface="Times New Roman" panose="02020603050405020304" pitchFamily="18" charset="0"/>
              </a:rPr>
              <a:t>having the same taste of music can share their playlists making the system more efficient.</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26660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1411" y="1628692"/>
            <a:ext cx="9875520" cy="1356360"/>
          </a:xfrm>
        </p:spPr>
        <p:txBody>
          <a:bodyPr>
            <a:normAutofit/>
          </a:bodyPr>
          <a:lstStyle/>
          <a:p>
            <a:r>
              <a:rPr lang="en-US" b="1" dirty="0" smtClean="0">
                <a:latin typeface="Times New Roman" pitchFamily="18" charset="0"/>
                <a:cs typeface="Times New Roman" pitchFamily="18" charset="0"/>
              </a:rPr>
              <a:t>           </a:t>
            </a:r>
            <a:r>
              <a:rPr lang="en-US" b="1" dirty="0" smtClean="0">
                <a:solidFill>
                  <a:schemeClr val="tx1"/>
                </a:solidFill>
                <a:latin typeface="Times New Roman" pitchFamily="18" charset="0"/>
                <a:cs typeface="Times New Roman" pitchFamily="18" charset="0"/>
              </a:rPr>
              <a:t>LITERATURE SURVEY</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676401" y="3210339"/>
            <a:ext cx="9339470" cy="1865243"/>
          </a:xfrm>
        </p:spPr>
        <p:txBody>
          <a:bodyPr/>
          <a:lstStyle/>
          <a:p>
            <a:pPr marL="45720" indent="0">
              <a:buNone/>
            </a:pPr>
            <a:r>
              <a:rPr lang="en-US" sz="2800" dirty="0" smtClean="0">
                <a:solidFill>
                  <a:schemeClr val="tx1"/>
                </a:solidFill>
                <a:latin typeface="Times New Roman" pitchFamily="18" charset="0"/>
                <a:cs typeface="Times New Roman" pitchFamily="18" charset="0"/>
              </a:rPr>
              <a:t>Genetic algorithms are useful for problems in which you know the desired result and you know how to guess at the initial state, but don’t know how to get from the initial to  final states.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6064" y="284181"/>
            <a:ext cx="5987449" cy="1356360"/>
          </a:xfrm>
        </p:spPr>
        <p:txBody>
          <a:bodyPr/>
          <a:lstStyle/>
          <a:p>
            <a:r>
              <a:rPr lang="en-US" b="1" dirty="0" smtClean="0">
                <a:solidFill>
                  <a:schemeClr val="tx1"/>
                </a:solidFill>
                <a:latin typeface="Times New Roman" pitchFamily="18" charset="0"/>
                <a:cs typeface="Times New Roman" pitchFamily="18" charset="0"/>
              </a:rPr>
              <a:t>ADVANTAGES OF GA</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72354" y="1640541"/>
            <a:ext cx="10343518" cy="5217459"/>
          </a:xfrm>
        </p:spPr>
        <p:txBody>
          <a:bodyPr>
            <a:noAutofit/>
          </a:bodyPr>
          <a:lstStyle/>
          <a:p>
            <a:endParaRPr lang="en-US" sz="2400" dirty="0" smtClean="0">
              <a:solidFill>
                <a:schemeClr val="tx1"/>
              </a:solidFill>
              <a:latin typeface="Times New Roman" pitchFamily="18" charset="0"/>
              <a:cs typeface="Times New Roman" pitchFamily="18" charset="0"/>
            </a:endParaRPr>
          </a:p>
          <a:p>
            <a:r>
              <a:rPr lang="en-US" sz="2400" dirty="0">
                <a:solidFill>
                  <a:schemeClr val="tx1"/>
                </a:solidFill>
                <a:latin typeface="Times New Roman" pitchFamily="18" charset="0"/>
                <a:cs typeface="Times New Roman" pitchFamily="18" charset="0"/>
              </a:rPr>
              <a:t>Deals with a large number of </a:t>
            </a:r>
            <a:r>
              <a:rPr lang="en-US" sz="2400" dirty="0" smtClean="0">
                <a:solidFill>
                  <a:schemeClr val="tx1"/>
                </a:solidFill>
                <a:latin typeface="Times New Roman" pitchFamily="18" charset="0"/>
                <a:cs typeface="Times New Roman" pitchFamily="18" charset="0"/>
              </a:rPr>
              <a:t>variables.</a:t>
            </a:r>
          </a:p>
          <a:p>
            <a:pPr marL="45720" indent="0">
              <a:buNone/>
            </a:pPr>
            <a:endParaRPr lang="en-US" sz="2400" dirty="0">
              <a:solidFill>
                <a:schemeClr val="tx1"/>
              </a:solidFill>
              <a:latin typeface="Times New Roman" pitchFamily="18" charset="0"/>
              <a:cs typeface="Times New Roman" pitchFamily="18" charset="0"/>
            </a:endParaRPr>
          </a:p>
          <a:p>
            <a:r>
              <a:rPr lang="en-US" sz="2400" dirty="0" smtClean="0">
                <a:solidFill>
                  <a:schemeClr val="tx1"/>
                </a:solidFill>
                <a:latin typeface="Times New Roman" pitchFamily="18" charset="0"/>
                <a:cs typeface="Times New Roman" pitchFamily="18" charset="0"/>
              </a:rPr>
              <a:t>Simultaneously </a:t>
            </a:r>
            <a:r>
              <a:rPr lang="en-US" sz="2400" dirty="0" smtClean="0">
                <a:solidFill>
                  <a:schemeClr val="tx1"/>
                </a:solidFill>
                <a:latin typeface="Times New Roman" pitchFamily="18" charset="0"/>
                <a:cs typeface="Times New Roman" pitchFamily="18" charset="0"/>
              </a:rPr>
              <a:t>searches from a wide sampling of the cost </a:t>
            </a:r>
            <a:r>
              <a:rPr lang="en-US" sz="2400" dirty="0" smtClean="0">
                <a:solidFill>
                  <a:schemeClr val="tx1"/>
                </a:solidFill>
                <a:latin typeface="Times New Roman" pitchFamily="18" charset="0"/>
                <a:cs typeface="Times New Roman" pitchFamily="18" charset="0"/>
              </a:rPr>
              <a:t>surface.</a:t>
            </a:r>
          </a:p>
          <a:p>
            <a:pPr marL="45720" indent="0">
              <a:buNone/>
            </a:pPr>
            <a:endParaRPr lang="en-US" sz="2400" dirty="0" smtClean="0">
              <a:solidFill>
                <a:schemeClr val="tx1"/>
              </a:solidFill>
              <a:latin typeface="Times New Roman" pitchFamily="18" charset="0"/>
              <a:cs typeface="Times New Roman" pitchFamily="18" charset="0"/>
            </a:endParaRPr>
          </a:p>
          <a:p>
            <a:r>
              <a:rPr lang="en-US" sz="2400"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Is </a:t>
            </a:r>
            <a:r>
              <a:rPr lang="en-US" sz="2400" dirty="0" smtClean="0">
                <a:solidFill>
                  <a:schemeClr val="tx1"/>
                </a:solidFill>
                <a:latin typeface="Times New Roman" pitchFamily="18" charset="0"/>
                <a:cs typeface="Times New Roman" pitchFamily="18" charset="0"/>
              </a:rPr>
              <a:t>well suited for parallel </a:t>
            </a:r>
            <a:r>
              <a:rPr lang="en-US" sz="2400" dirty="0" smtClean="0">
                <a:solidFill>
                  <a:schemeClr val="tx1"/>
                </a:solidFill>
                <a:latin typeface="Times New Roman" pitchFamily="18" charset="0"/>
                <a:cs typeface="Times New Roman" pitchFamily="18" charset="0"/>
              </a:rPr>
              <a:t>computers.</a:t>
            </a:r>
          </a:p>
          <a:p>
            <a:pPr marL="45720" indent="0">
              <a:buNone/>
            </a:pPr>
            <a:endParaRPr lang="en-US" sz="2400" dirty="0" smtClean="0">
              <a:solidFill>
                <a:schemeClr val="tx1"/>
              </a:solidFill>
              <a:latin typeface="Times New Roman" pitchFamily="18" charset="0"/>
              <a:cs typeface="Times New Roman" pitchFamily="18" charset="0"/>
            </a:endParaRPr>
          </a:p>
          <a:p>
            <a:r>
              <a:rPr lang="en-US" sz="2400" dirty="0" smtClean="0">
                <a:solidFill>
                  <a:schemeClr val="tx1"/>
                </a:solidFill>
                <a:latin typeface="Times New Roman" pitchFamily="18" charset="0"/>
                <a:cs typeface="Times New Roman" pitchFamily="18" charset="0"/>
              </a:rPr>
              <a:t> Provides a list of optimum variables, not just a single </a:t>
            </a:r>
            <a:r>
              <a:rPr lang="en-US" sz="2400" dirty="0" smtClean="0">
                <a:solidFill>
                  <a:schemeClr val="tx1"/>
                </a:solidFill>
                <a:latin typeface="Times New Roman" pitchFamily="18" charset="0"/>
                <a:cs typeface="Times New Roman" pitchFamily="18" charset="0"/>
              </a:rPr>
              <a:t>solution.</a:t>
            </a:r>
            <a:endParaRPr lang="en-US" sz="2400" dirty="0" smtClean="0">
              <a:solidFill>
                <a:schemeClr val="tx1"/>
              </a:solidFill>
              <a:latin typeface="Times New Roman" pitchFamily="18" charset="0"/>
              <a:cs typeface="Times New Roman" pitchFamily="18" charset="0"/>
            </a:endParaRPr>
          </a:p>
          <a:p>
            <a:pPr marL="45720" indent="0">
              <a:buNone/>
            </a:pPr>
            <a:endParaRPr lang="en-US" sz="24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0981"/>
            <a:ext cx="11714921" cy="970450"/>
          </a:xfrm>
        </p:spPr>
        <p:txBody>
          <a:bodyPr>
            <a:normAutofit fontScale="90000"/>
          </a:bodyPr>
          <a:lstStyle/>
          <a:p>
            <a:pPr algn="ctr"/>
            <a:r>
              <a:rPr lang="en-IN" dirty="0" smtClean="0">
                <a:solidFill>
                  <a:schemeClr val="tx1"/>
                </a:solidFill>
                <a:latin typeface="Times New Roman" pitchFamily="18" charset="0"/>
                <a:cs typeface="Times New Roman" pitchFamily="18" charset="0"/>
              </a:rPr>
              <a:t>SOFTWARE </a:t>
            </a:r>
            <a:br>
              <a:rPr lang="en-IN" dirty="0" smtClean="0">
                <a:solidFill>
                  <a:schemeClr val="tx1"/>
                </a:solidFill>
                <a:latin typeface="Times New Roman" pitchFamily="18" charset="0"/>
                <a:cs typeface="Times New Roman" pitchFamily="18" charset="0"/>
              </a:rPr>
            </a:br>
            <a:r>
              <a:rPr lang="en-IN" dirty="0" smtClean="0">
                <a:solidFill>
                  <a:schemeClr val="tx1"/>
                </a:solidFill>
                <a:latin typeface="Times New Roman" pitchFamily="18" charset="0"/>
                <a:cs typeface="Times New Roman" pitchFamily="18" charset="0"/>
              </a:rPr>
              <a:t>AND </a:t>
            </a:r>
            <a:br>
              <a:rPr lang="en-IN" dirty="0" smtClean="0">
                <a:solidFill>
                  <a:schemeClr val="tx1"/>
                </a:solidFill>
                <a:latin typeface="Times New Roman" pitchFamily="18" charset="0"/>
                <a:cs typeface="Times New Roman" pitchFamily="18" charset="0"/>
              </a:rPr>
            </a:br>
            <a:r>
              <a:rPr lang="en-IN" dirty="0" smtClean="0">
                <a:solidFill>
                  <a:schemeClr val="tx1"/>
                </a:solidFill>
                <a:latin typeface="Times New Roman" pitchFamily="18" charset="0"/>
                <a:cs typeface="Times New Roman" pitchFamily="18" charset="0"/>
              </a:rPr>
              <a:t>HARDWARE REQUIREMENTS</a:t>
            </a:r>
            <a:endParaRPr lang="en-US" dirty="0">
              <a:solidFill>
                <a:schemeClr val="tx1"/>
              </a:solidFill>
            </a:endParaRPr>
          </a:p>
        </p:txBody>
      </p:sp>
      <p:sp>
        <p:nvSpPr>
          <p:cNvPr id="3" name="Rectangle 2"/>
          <p:cNvSpPr/>
          <p:nvPr/>
        </p:nvSpPr>
        <p:spPr>
          <a:xfrm>
            <a:off x="810000" y="3185804"/>
            <a:ext cx="6096000" cy="1785104"/>
          </a:xfrm>
          <a:prstGeom prst="rect">
            <a:avLst/>
          </a:prstGeom>
        </p:spPr>
        <p:txBody>
          <a:bodyPr>
            <a:spAutoFit/>
          </a:bodyPr>
          <a:lstStyle/>
          <a:p>
            <a:pPr>
              <a:buNone/>
            </a:pPr>
            <a:endParaRPr lang="en-US" dirty="0" smtClean="0">
              <a:latin typeface="Times New Roman" pitchFamily="18" charset="0"/>
              <a:cs typeface="Times New Roman" pitchFamily="18" charset="0"/>
            </a:endParaRPr>
          </a:p>
          <a:p>
            <a:pPr>
              <a:buNone/>
            </a:pPr>
            <a:r>
              <a:rPr lang="en-US" sz="2000" b="1" u="sng" dirty="0" smtClean="0">
                <a:latin typeface="Times New Roman" pitchFamily="18" charset="0"/>
                <a:cs typeface="Times New Roman" pitchFamily="18" charset="0"/>
              </a:rPr>
              <a:t>HARDWARE REQUIREMENTS </a:t>
            </a:r>
          </a:p>
          <a:p>
            <a:pPr>
              <a:buNone/>
            </a:pPr>
            <a:r>
              <a:rPr lang="en-US" dirty="0" smtClean="0">
                <a:latin typeface="Times New Roman" pitchFamily="18" charset="0"/>
                <a:cs typeface="Times New Roman" pitchFamily="18" charset="0"/>
              </a:rPr>
              <a:t>           RAM   :  1 GB</a:t>
            </a:r>
          </a:p>
          <a:p>
            <a:pPr>
              <a:buNone/>
            </a:pPr>
            <a:r>
              <a:rPr lang="en-US" dirty="0" smtClean="0">
                <a:latin typeface="Times New Roman" pitchFamily="18" charset="0"/>
                <a:cs typeface="Times New Roman" pitchFamily="18" charset="0"/>
              </a:rPr>
              <a:t>           Processor  :  Dual core Processor</a:t>
            </a:r>
          </a:p>
          <a:p>
            <a:pPr>
              <a:buNone/>
            </a:pPr>
            <a:r>
              <a:rPr lang="en-US" dirty="0" smtClean="0">
                <a:latin typeface="Times New Roman" pitchFamily="18" charset="0"/>
                <a:cs typeface="Times New Roman" pitchFamily="18" charset="0"/>
              </a:rPr>
              <a:t>           Hard Disk   :  80 GB</a:t>
            </a:r>
          </a:p>
          <a:p>
            <a:pPr>
              <a:buNone/>
            </a:pPr>
            <a:r>
              <a:rPr lang="en-US" dirty="0" smtClean="0">
                <a:latin typeface="Times New Roman" pitchFamily="18" charset="0"/>
                <a:cs typeface="Times New Roman" pitchFamily="18" charset="0"/>
              </a:rPr>
              <a:t>	</a:t>
            </a:r>
          </a:p>
        </p:txBody>
      </p:sp>
      <p:sp>
        <p:nvSpPr>
          <p:cNvPr id="4" name="Rectangle 3"/>
          <p:cNvSpPr/>
          <p:nvPr/>
        </p:nvSpPr>
        <p:spPr>
          <a:xfrm>
            <a:off x="6096000" y="3464100"/>
            <a:ext cx="6096000" cy="1785104"/>
          </a:xfrm>
          <a:prstGeom prst="rect">
            <a:avLst/>
          </a:prstGeom>
        </p:spPr>
        <p:txBody>
          <a:bodyPr>
            <a:spAutoFit/>
          </a:bodyPr>
          <a:lstStyle/>
          <a:p>
            <a:pPr>
              <a:buNone/>
            </a:pPr>
            <a:r>
              <a:rPr lang="en-US" sz="2000" b="1" u="sng" dirty="0" smtClean="0">
                <a:latin typeface="Times New Roman" pitchFamily="18" charset="0"/>
                <a:cs typeface="Times New Roman" pitchFamily="18" charset="0"/>
              </a:rPr>
              <a:t>SOFTWARE REQUIREMENTS</a:t>
            </a:r>
          </a:p>
          <a:p>
            <a:pPr>
              <a:buNone/>
            </a:pPr>
            <a:r>
              <a:rPr lang="en-US" dirty="0" smtClean="0">
                <a:latin typeface="Times New Roman" pitchFamily="18" charset="0"/>
                <a:cs typeface="Times New Roman" pitchFamily="18" charset="0"/>
              </a:rPr>
              <a:t>          Platform : Windows </a:t>
            </a:r>
          </a:p>
          <a:p>
            <a:pPr>
              <a:buNone/>
            </a:pPr>
            <a:r>
              <a:rPr lang="en-US" dirty="0" smtClean="0">
                <a:latin typeface="Times New Roman" pitchFamily="18" charset="0"/>
                <a:cs typeface="Times New Roman" pitchFamily="18" charset="0"/>
              </a:rPr>
              <a:t>          IDE :  Pycharm</a:t>
            </a:r>
          </a:p>
          <a:p>
            <a:pPr>
              <a:buNone/>
            </a:pPr>
            <a:r>
              <a:rPr lang="en-US" dirty="0" smtClean="0">
                <a:latin typeface="Times New Roman" pitchFamily="18" charset="0"/>
                <a:cs typeface="Times New Roman" pitchFamily="18" charset="0"/>
              </a:rPr>
              <a:t>          Front end  :  </a:t>
            </a:r>
            <a:r>
              <a:rPr lang="en-US" dirty="0" err="1" smtClean="0">
                <a:latin typeface="Times New Roman" pitchFamily="18" charset="0"/>
                <a:cs typeface="Times New Roman" pitchFamily="18" charset="0"/>
              </a:rPr>
              <a:t>PyQt</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Back end  :  Python</a:t>
            </a:r>
          </a:p>
          <a:p>
            <a:pPr>
              <a:buNone/>
            </a:pPr>
            <a:r>
              <a:rPr lang="en-US" dirty="0" smtClean="0">
                <a:latin typeface="Times New Roman" pitchFamily="18" charset="0"/>
                <a:cs typeface="Times New Roman" pitchFamily="18" charset="0"/>
              </a:rPr>
              <a:t>          </a:t>
            </a:r>
          </a:p>
        </p:txBody>
      </p:sp>
    </p:spTree>
    <p:extLst>
      <p:ext uri="{BB962C8B-B14F-4D97-AF65-F5344CB8AC3E}">
        <p14:creationId xmlns:p14="http://schemas.microsoft.com/office/powerpoint/2010/main" val="209570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latin typeface="Times New Roman" pitchFamily="18" charset="0"/>
                <a:cs typeface="Times New Roman" pitchFamily="18" charset="0"/>
              </a:rPr>
              <a:t>    SYSTEM ANALYSIS AND DESIGN</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3200" b="1" dirty="0" smtClean="0">
                <a:solidFill>
                  <a:schemeClr val="tx1"/>
                </a:solidFill>
                <a:latin typeface="Times New Roman" pitchFamily="18" charset="0"/>
                <a:cs typeface="Times New Roman" pitchFamily="18" charset="0"/>
              </a:rPr>
              <a:t>Existing system</a:t>
            </a:r>
          </a:p>
          <a:p>
            <a:r>
              <a:rPr lang="en-US" sz="2800" dirty="0">
                <a:solidFill>
                  <a:schemeClr val="tx1"/>
                </a:solidFill>
                <a:latin typeface="Times New Roman" pitchFamily="18" charset="0"/>
                <a:cs typeface="Times New Roman" pitchFamily="18" charset="0"/>
              </a:rPr>
              <a:t>L</a:t>
            </a:r>
            <a:r>
              <a:rPr lang="en-US" sz="2800" dirty="0" smtClean="0">
                <a:solidFill>
                  <a:schemeClr val="tx1"/>
                </a:solidFill>
                <a:latin typeface="Times New Roman" pitchFamily="18" charset="0"/>
                <a:cs typeface="Times New Roman" pitchFamily="18" charset="0"/>
              </a:rPr>
              <a:t>istener often gets frustrated when trying to select songs his favorite music  from  a large music collection.</a:t>
            </a:r>
          </a:p>
          <a:p>
            <a:endParaRPr lang="en-US" sz="2800" dirty="0" smtClean="0">
              <a:solidFill>
                <a:schemeClr val="tx1"/>
              </a:solidFill>
              <a:latin typeface="Times New Roman" pitchFamily="18" charset="0"/>
              <a:cs typeface="Times New Roman" pitchFamily="18" charset="0"/>
            </a:endParaRPr>
          </a:p>
          <a:p>
            <a:r>
              <a:rPr lang="en-US" sz="2800" dirty="0" smtClean="0">
                <a:solidFill>
                  <a:schemeClr val="tx1"/>
                </a:solidFill>
                <a:latin typeface="Times New Roman" pitchFamily="18" charset="0"/>
                <a:cs typeface="Times New Roman" pitchFamily="18" charset="0"/>
              </a:rPr>
              <a:t>recommendation </a:t>
            </a:r>
            <a:r>
              <a:rPr lang="en-US" sz="2800" dirty="0" smtClean="0">
                <a:solidFill>
                  <a:schemeClr val="tx1"/>
                </a:solidFill>
                <a:latin typeface="Times New Roman" pitchFamily="18" charset="0"/>
                <a:cs typeface="Times New Roman" pitchFamily="18" charset="0"/>
              </a:rPr>
              <a:t>and playlist generation . </a:t>
            </a:r>
            <a:endParaRPr lang="en-US" sz="2800" dirty="0" smtClean="0">
              <a:solidFill>
                <a:schemeClr val="tx1"/>
              </a:solidFill>
              <a:latin typeface="Times New Roman" pitchFamily="18" charset="0"/>
              <a:cs typeface="Times New Roman" pitchFamily="18" charset="0"/>
            </a:endParaRPr>
          </a:p>
          <a:p>
            <a:pPr marL="45720" indent="0">
              <a:buNone/>
            </a:pPr>
            <a:endParaRPr lang="en-US" sz="2800" dirty="0" smtClean="0">
              <a:solidFill>
                <a:schemeClr val="tx1"/>
              </a:solidFill>
              <a:latin typeface="Times New Roman" pitchFamily="18" charset="0"/>
              <a:cs typeface="Times New Roman" pitchFamily="18" charset="0"/>
            </a:endParaRPr>
          </a:p>
          <a:p>
            <a:r>
              <a:rPr lang="en-US" sz="2800" dirty="0" smtClean="0">
                <a:solidFill>
                  <a:schemeClr val="tx1"/>
                </a:solidFill>
                <a:latin typeface="Times New Roman" pitchFamily="18" charset="0"/>
                <a:cs typeface="Times New Roman" pitchFamily="18" charset="0"/>
              </a:rPr>
              <a:t>maintaining </a:t>
            </a:r>
            <a:r>
              <a:rPr lang="en-US" sz="2800" dirty="0" smtClean="0">
                <a:solidFill>
                  <a:schemeClr val="tx1"/>
                </a:solidFill>
                <a:latin typeface="Times New Roman" pitchFamily="18" charset="0"/>
                <a:cs typeface="Times New Roman" pitchFamily="18" charset="0"/>
              </a:rPr>
              <a:t>those playlists </a:t>
            </a:r>
            <a:r>
              <a:rPr lang="en-US" sz="2800" dirty="0" smtClean="0">
                <a:solidFill>
                  <a:schemeClr val="tx1"/>
                </a:solidFill>
                <a:latin typeface="Times New Roman" pitchFamily="18" charset="0"/>
                <a:cs typeface="Times New Roman" pitchFamily="18" charset="0"/>
              </a:rPr>
              <a:t>is tedious.</a:t>
            </a:r>
            <a:endParaRPr lang="en-US" sz="28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8020" y="841124"/>
            <a:ext cx="9676815" cy="4433242"/>
          </a:xfrm>
        </p:spPr>
        <p:txBody>
          <a:bodyPr>
            <a:noAutofit/>
          </a:bodyPr>
          <a:lstStyle/>
          <a:p>
            <a:pPr marL="45720" indent="0">
              <a:buNone/>
            </a:pPr>
            <a:endParaRPr lang="en-US" sz="2400" dirty="0" smtClean="0">
              <a:solidFill>
                <a:schemeClr val="tx1"/>
              </a:solidFill>
              <a:latin typeface="Times New Roman" pitchFamily="18" charset="0"/>
              <a:cs typeface="Times New Roman" pitchFamily="18" charset="0"/>
            </a:endParaRPr>
          </a:p>
          <a:p>
            <a:pPr>
              <a:buNone/>
            </a:pPr>
            <a:r>
              <a:rPr lang="en-US" sz="3200" dirty="0" smtClean="0">
                <a:solidFill>
                  <a:schemeClr val="tx1"/>
                </a:solidFill>
                <a:latin typeface="Times New Roman" pitchFamily="18" charset="0"/>
                <a:cs typeface="Times New Roman" pitchFamily="18" charset="0"/>
              </a:rPr>
              <a:t>REQUIREMENTS CONSIDERING THE PROJECT </a:t>
            </a:r>
          </a:p>
          <a:p>
            <a:pPr>
              <a:buNone/>
            </a:pPr>
            <a:endParaRPr lang="en-US" sz="3200" b="1" dirty="0" smtClean="0">
              <a:solidFill>
                <a:schemeClr val="tx1"/>
              </a:solidFill>
              <a:latin typeface="Times New Roman" pitchFamily="18" charset="0"/>
              <a:cs typeface="Times New Roman" pitchFamily="18" charset="0"/>
            </a:endParaRPr>
          </a:p>
          <a:p>
            <a:r>
              <a:rPr lang="en-US" sz="2400" dirty="0" smtClean="0">
                <a:solidFill>
                  <a:schemeClr val="tx1"/>
                </a:solidFill>
                <a:latin typeface="Times New Roman" pitchFamily="18" charset="0"/>
                <a:cs typeface="Times New Roman" pitchFamily="18" charset="0"/>
              </a:rPr>
              <a:t> System </a:t>
            </a:r>
            <a:r>
              <a:rPr lang="en-US" sz="2400" dirty="0" smtClean="0">
                <a:solidFill>
                  <a:schemeClr val="tx1"/>
                </a:solidFill>
                <a:latin typeface="Times New Roman" pitchFamily="18" charset="0"/>
                <a:cs typeface="Times New Roman" pitchFamily="18" charset="0"/>
              </a:rPr>
              <a:t>Requirements - Windows </a:t>
            </a:r>
            <a:r>
              <a:rPr lang="en-US" sz="2400" dirty="0" smtClean="0">
                <a:solidFill>
                  <a:schemeClr val="tx1"/>
                </a:solidFill>
                <a:latin typeface="Times New Roman" pitchFamily="18" charset="0"/>
                <a:cs typeface="Times New Roman" pitchFamily="18" charset="0"/>
              </a:rPr>
              <a:t>, Speakers , Python and mp3 songs.</a:t>
            </a:r>
          </a:p>
          <a:p>
            <a:r>
              <a:rPr lang="en-US" sz="2400" dirty="0" smtClean="0">
                <a:solidFill>
                  <a:schemeClr val="tx1"/>
                </a:solidFill>
                <a:latin typeface="Times New Roman" pitchFamily="18" charset="0"/>
                <a:cs typeface="Times New Roman" pitchFamily="18" charset="0"/>
              </a:rPr>
              <a:t> Constraint </a:t>
            </a:r>
            <a:r>
              <a:rPr lang="en-US" sz="2400" dirty="0" smtClean="0">
                <a:solidFill>
                  <a:schemeClr val="tx1"/>
                </a:solidFill>
                <a:latin typeface="Times New Roman" pitchFamily="18" charset="0"/>
                <a:cs typeface="Times New Roman" pitchFamily="18" charset="0"/>
              </a:rPr>
              <a:t>module - handling </a:t>
            </a:r>
            <a:r>
              <a:rPr lang="en-US" sz="2400" dirty="0" smtClean="0">
                <a:solidFill>
                  <a:schemeClr val="tx1"/>
                </a:solidFill>
                <a:latin typeface="Times New Roman" pitchFamily="18" charset="0"/>
                <a:cs typeface="Times New Roman" pitchFamily="18" charset="0"/>
              </a:rPr>
              <a:t>the various constraints.</a:t>
            </a:r>
          </a:p>
          <a:p>
            <a:r>
              <a:rPr lang="en-US" sz="2400"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id3reader - reading </a:t>
            </a:r>
            <a:r>
              <a:rPr lang="en-US" sz="2400" dirty="0" smtClean="0">
                <a:solidFill>
                  <a:schemeClr val="tx1"/>
                </a:solidFill>
                <a:latin typeface="Times New Roman" pitchFamily="18" charset="0"/>
                <a:cs typeface="Times New Roman" pitchFamily="18" charset="0"/>
              </a:rPr>
              <a:t>metadata from the songs.</a:t>
            </a:r>
          </a:p>
          <a:p>
            <a:r>
              <a:rPr lang="en-US" sz="2400"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Phonon - playing </a:t>
            </a:r>
            <a:r>
              <a:rPr lang="en-US" sz="2400" dirty="0" smtClean="0">
                <a:solidFill>
                  <a:schemeClr val="tx1"/>
                </a:solidFill>
                <a:latin typeface="Times New Roman" pitchFamily="18" charset="0"/>
                <a:cs typeface="Times New Roman" pitchFamily="18" charset="0"/>
              </a:rPr>
              <a:t>songs.</a:t>
            </a:r>
          </a:p>
          <a:p>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PyQt</a:t>
            </a:r>
            <a:r>
              <a:rPr lang="en-US" sz="2400"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developing </a:t>
            </a:r>
            <a:r>
              <a:rPr lang="en-US" sz="2400" dirty="0" smtClean="0">
                <a:solidFill>
                  <a:schemeClr val="tx1"/>
                </a:solidFill>
                <a:latin typeface="Times New Roman" pitchFamily="18" charset="0"/>
                <a:cs typeface="Times New Roman" pitchFamily="18" charset="0"/>
              </a:rPr>
              <a:t>the Graphical User Interface(GUI).</a:t>
            </a:r>
            <a:endParaRPr lang="en-US" sz="24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TC103457444[[fn=Basis]]</Template>
  <TotalTime>2104</TotalTime>
  <Words>1173</Words>
  <Application>Microsoft Office PowerPoint</Application>
  <PresentationFormat>Widescreen</PresentationFormat>
  <Paragraphs>320</Paragraphs>
  <Slides>35</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Calibri</vt:lpstr>
      <vt:lpstr>Century Schoolbook</vt:lpstr>
      <vt:lpstr>CMR12</vt:lpstr>
      <vt:lpstr>Corbel</vt:lpstr>
      <vt:lpstr>Lucida Sans</vt:lpstr>
      <vt:lpstr>Microsoft Sans Serif</vt:lpstr>
      <vt:lpstr>Times New Roman</vt:lpstr>
      <vt:lpstr>Wingdings 2</vt:lpstr>
      <vt:lpstr>Basis</vt:lpstr>
      <vt:lpstr>PyMusiqMix</vt:lpstr>
      <vt:lpstr>INTRODUCTION</vt:lpstr>
      <vt:lpstr>PowerPoint Presentation</vt:lpstr>
      <vt:lpstr>SCOPE  AND  OBJECTIVE</vt:lpstr>
      <vt:lpstr>           LITERATURE SURVEY</vt:lpstr>
      <vt:lpstr>ADVANTAGES OF GA</vt:lpstr>
      <vt:lpstr>SOFTWARE  AND  HARDWARE REQUIREMENTS</vt:lpstr>
      <vt:lpstr>    SYSTEM ANALYSIS AND DESIGN</vt:lpstr>
      <vt:lpstr>PowerPoint Presentation</vt:lpstr>
      <vt:lpstr>Proposed System</vt:lpstr>
      <vt:lpstr>PowerPoint Presentation</vt:lpstr>
      <vt:lpstr>System Architecture</vt:lpstr>
      <vt:lpstr>PowerPoint Presentation</vt:lpstr>
      <vt:lpstr>PowerPoint Presentation</vt:lpstr>
      <vt:lpstr>Nature to Computer Mapping</vt:lpstr>
      <vt:lpstr>PowerPoint Presentation</vt:lpstr>
      <vt:lpstr>Songs</vt:lpstr>
      <vt:lpstr>PowerPoint Presentation</vt:lpstr>
      <vt:lpstr>GENETIC ALGORITHM</vt:lpstr>
      <vt:lpstr>PowerPoint Presentation</vt:lpstr>
      <vt:lpstr>PowerPoint Presentation</vt:lpstr>
      <vt:lpstr>                IMPLEMENTATION</vt:lpstr>
      <vt:lpstr>TESTING STRATEGIES</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BIBLIOGRAPHY</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TMZ</dc:creator>
  <cp:lastModifiedBy>TMZ</cp:lastModifiedBy>
  <cp:revision>159</cp:revision>
  <dcterms:created xsi:type="dcterms:W3CDTF">2014-10-29T15:28:29Z</dcterms:created>
  <dcterms:modified xsi:type="dcterms:W3CDTF">2015-04-09T07:55:13Z</dcterms:modified>
</cp:coreProperties>
</file>