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OC对象内存分析" id="{9FF510C6-00CA-394E-8D9D-B7C3F3DB092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OC对象分类" id="{8BA65F12-9D4D-0E4A-A998-D82CF23E6C18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5"/>
  </p:normalViewPr>
  <p:slideViewPr>
    <p:cSldViewPr snapToGrid="0" snapToObjects="1">
      <p:cViewPr>
        <p:scale>
          <a:sx n="62" d="100"/>
          <a:sy n="62" d="100"/>
        </p:scale>
        <p:origin x="3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3437571" y="5991226"/>
            <a:ext cx="10465122" cy="5282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933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3437571" y="4281401"/>
            <a:ext cx="10465122" cy="733599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267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2167532" y="1219200"/>
            <a:ext cx="13005200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3793182" y="1724025"/>
            <a:ext cx="9753899" cy="44291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3437571" y="6257926"/>
            <a:ext cx="10465122" cy="10668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437571" y="7334251"/>
            <a:ext cx="10465122" cy="84772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437571" y="3638551"/>
            <a:ext cx="10465122" cy="247650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quarter" idx="13"/>
          </p:nvPr>
        </p:nvSpPr>
        <p:spPr>
          <a:xfrm>
            <a:off x="8886039" y="1695450"/>
            <a:ext cx="5334164" cy="61626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120060" y="1695450"/>
            <a:ext cx="5334166" cy="2990851"/>
          </a:xfrm>
          <a:prstGeom prst="rect">
            <a:avLst/>
          </a:prstGeom>
        </p:spPr>
        <p:txBody>
          <a:bodyPr/>
          <a:lstStyle>
            <a:lvl1pPr>
              <a:defRPr sz="7734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20060" y="4762501"/>
            <a:ext cx="5334166" cy="30861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xfrm>
            <a:off x="3120061" y="1409700"/>
            <a:ext cx="11100142" cy="161925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3120061" y="1409700"/>
            <a:ext cx="11100142" cy="161925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20061" y="3162300"/>
            <a:ext cx="11100142" cy="4714876"/>
          </a:xfrm>
          <a:prstGeom prst="rect">
            <a:avLst/>
          </a:prstGeom>
        </p:spPr>
        <p:txBody>
          <a:bodyPr anchor="ctr"/>
          <a:lstStyle>
            <a:lvl1pPr marL="555652" indent="-555652" algn="l">
              <a:spcBef>
                <a:spcPts val="5600"/>
              </a:spcBef>
              <a:buSzPct val="145000"/>
              <a:buChar char="•"/>
              <a:defRPr sz="4000"/>
            </a:lvl1pPr>
            <a:lvl2pPr marL="1148348" indent="-555652" algn="l">
              <a:spcBef>
                <a:spcPts val="5600"/>
              </a:spcBef>
              <a:buSzPct val="145000"/>
              <a:buChar char="•"/>
              <a:defRPr sz="4000"/>
            </a:lvl2pPr>
            <a:lvl3pPr marL="1741044" indent="-555652" algn="l">
              <a:spcBef>
                <a:spcPts val="5600"/>
              </a:spcBef>
              <a:buSzPct val="145000"/>
              <a:buChar char="•"/>
              <a:defRPr sz="4000"/>
            </a:lvl3pPr>
            <a:lvl4pPr marL="2333741" indent="-555652" algn="l">
              <a:spcBef>
                <a:spcPts val="5600"/>
              </a:spcBef>
              <a:buSzPct val="145000"/>
              <a:buChar char="•"/>
              <a:defRPr sz="4000"/>
            </a:lvl4pPr>
            <a:lvl5pPr marL="2926437" indent="-555652" algn="l">
              <a:spcBef>
                <a:spcPts val="5600"/>
              </a:spcBef>
              <a:buSzPct val="145000"/>
              <a:buChar char="•"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8886039" y="3162300"/>
            <a:ext cx="5334164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3120061" y="1409700"/>
            <a:ext cx="11100142" cy="1619251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120060" y="3162300"/>
            <a:ext cx="5334166" cy="4714876"/>
          </a:xfrm>
          <a:prstGeom prst="rect">
            <a:avLst/>
          </a:prstGeom>
        </p:spPr>
        <p:txBody>
          <a:bodyPr anchor="ctr"/>
          <a:lstStyle>
            <a:lvl1pPr marL="424564" indent="-424564" algn="l">
              <a:spcBef>
                <a:spcPts val="4267"/>
              </a:spcBef>
              <a:buSzPct val="145000"/>
              <a:buChar char="•"/>
              <a:defRPr sz="3467"/>
            </a:lvl1pPr>
            <a:lvl2pPr marL="881787" indent="-424564" algn="l">
              <a:spcBef>
                <a:spcPts val="4267"/>
              </a:spcBef>
              <a:buSzPct val="145000"/>
              <a:buChar char="•"/>
              <a:defRPr sz="3467"/>
            </a:lvl2pPr>
            <a:lvl3pPr marL="1339010" indent="-424564" algn="l">
              <a:spcBef>
                <a:spcPts val="4267"/>
              </a:spcBef>
              <a:buSzPct val="145000"/>
              <a:buChar char="•"/>
              <a:defRPr sz="3467"/>
            </a:lvl3pPr>
            <a:lvl4pPr marL="1796232" indent="-424564" algn="l">
              <a:spcBef>
                <a:spcPts val="4267"/>
              </a:spcBef>
              <a:buSzPct val="145000"/>
              <a:buChar char="•"/>
              <a:defRPr sz="3467"/>
            </a:lvl4pPr>
            <a:lvl5pPr marL="2253455" indent="-424564" algn="l">
              <a:spcBef>
                <a:spcPts val="4267"/>
              </a:spcBef>
              <a:buSzPct val="145000"/>
              <a:buChar char="•"/>
              <a:defRPr sz="3467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8774" y="8191500"/>
            <a:ext cx="395942" cy="36426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120061" y="2171699"/>
            <a:ext cx="11100142" cy="5410202"/>
          </a:xfrm>
          <a:prstGeom prst="rect">
            <a:avLst/>
          </a:prstGeom>
        </p:spPr>
        <p:txBody>
          <a:bodyPr anchor="ctr"/>
          <a:lstStyle>
            <a:lvl1pPr marL="555652" indent="-555652" algn="l">
              <a:spcBef>
                <a:spcPts val="5600"/>
              </a:spcBef>
              <a:buSzPct val="145000"/>
              <a:buChar char="•"/>
              <a:defRPr sz="4000"/>
            </a:lvl1pPr>
            <a:lvl2pPr marL="1148348" indent="-555652" algn="l">
              <a:spcBef>
                <a:spcPts val="5600"/>
              </a:spcBef>
              <a:buSzPct val="145000"/>
              <a:buChar char="•"/>
              <a:defRPr sz="4000"/>
            </a:lvl2pPr>
            <a:lvl3pPr marL="1741044" indent="-555652" algn="l">
              <a:spcBef>
                <a:spcPts val="5600"/>
              </a:spcBef>
              <a:buSzPct val="145000"/>
              <a:buChar char="•"/>
              <a:defRPr sz="4000"/>
            </a:lvl3pPr>
            <a:lvl4pPr marL="2333741" indent="-555652" algn="l">
              <a:spcBef>
                <a:spcPts val="5600"/>
              </a:spcBef>
              <a:buSzPct val="145000"/>
              <a:buChar char="•"/>
              <a:defRPr sz="4000"/>
            </a:lvl4pPr>
            <a:lvl5pPr marL="2926437" indent="-555652" algn="l">
              <a:spcBef>
                <a:spcPts val="5600"/>
              </a:spcBef>
              <a:buSzPct val="145000"/>
              <a:buChar char="•"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8886039" y="5038725"/>
            <a:ext cx="5334164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8886039" y="1885949"/>
            <a:ext cx="5334164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quarter" idx="15"/>
          </p:nvPr>
        </p:nvSpPr>
        <p:spPr>
          <a:xfrm>
            <a:off x="3120060" y="1885949"/>
            <a:ext cx="5334166" cy="5981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437571" y="2447925"/>
            <a:ext cx="1046512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437571" y="5000626"/>
            <a:ext cx="1046512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99231" y="8191501"/>
            <a:ext cx="335027" cy="364267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867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40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47415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948314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42247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96628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304815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609630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91444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121926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524076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828891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2133707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2438522" algn="ctr" defTabSz="77897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线条"/>
          <p:cNvSpPr/>
          <p:nvPr/>
        </p:nvSpPr>
        <p:spPr>
          <a:xfrm>
            <a:off x="5726882" y="3074066"/>
            <a:ext cx="145058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2" tIns="50802" rIns="50802" bIns="50802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667"/>
          </a:p>
        </p:txBody>
      </p:sp>
      <p:sp>
        <p:nvSpPr>
          <p:cNvPr id="120" name="struct NSObject_IMPL {…"/>
          <p:cNvSpPr/>
          <p:nvPr/>
        </p:nvSpPr>
        <p:spPr>
          <a:xfrm>
            <a:off x="2009132" y="1705612"/>
            <a:ext cx="3962241" cy="2736909"/>
          </a:xfrm>
          <a:prstGeom prst="rect">
            <a:avLst/>
          </a:prstGeom>
          <a:solidFill>
            <a:srgbClr val="FFFFFF"/>
          </a:solidFill>
          <a:ln w="12700">
            <a:solidFill>
              <a:srgbClr val="76D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/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BA2DA2"/>
                </a:solidFill>
              </a:rPr>
              <a:t>struct</a:t>
            </a:r>
            <a:r>
              <a:rPr sz="1200"/>
              <a:t> NSObject_IMPL {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Class isa;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};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Helvetica"/>
                <a:ea typeface="Helvetica"/>
                <a:cs typeface="Helvetica"/>
                <a:sym typeface="Helvetica"/>
              </a:defRPr>
            </a:pP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BA2DA2"/>
                </a:solidFill>
              </a:rPr>
              <a:t>struct</a:t>
            </a:r>
            <a:r>
              <a:rPr sz="1200"/>
              <a:t> BFPerson_IMPL {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</a:t>
            </a:r>
            <a:r>
              <a:rPr sz="1200">
                <a:solidFill>
                  <a:srgbClr val="BA2DA2"/>
                </a:solidFill>
              </a:rPr>
              <a:t>struct</a:t>
            </a:r>
            <a:r>
              <a:rPr sz="1200"/>
              <a:t> </a:t>
            </a:r>
            <a:r>
              <a:rPr sz="1200">
                <a:solidFill>
                  <a:srgbClr val="4F8187"/>
                </a:solidFill>
              </a:rPr>
              <a:t>NSObject_IMPL</a:t>
            </a:r>
            <a:r>
              <a:rPr sz="1200"/>
              <a:t> NSObject_IVARS;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</a:t>
            </a:r>
            <a:r>
              <a:rPr sz="1200">
                <a:solidFill>
                  <a:srgbClr val="BA2DA2"/>
                </a:solidFill>
              </a:rPr>
              <a:t>int</a:t>
            </a:r>
            <a:r>
              <a:rPr sz="1200"/>
              <a:t> _age;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</a:t>
            </a:r>
            <a:r>
              <a:rPr sz="1200">
                <a:solidFill>
                  <a:srgbClr val="BA2DA2"/>
                </a:solidFill>
              </a:rPr>
              <a:t>int</a:t>
            </a:r>
            <a:r>
              <a:rPr sz="1200"/>
              <a:t> _male;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</a:t>
            </a:r>
            <a:r>
              <a:rPr sz="1200">
                <a:solidFill>
                  <a:srgbClr val="BA2DA2"/>
                </a:solidFill>
              </a:rPr>
              <a:t>double</a:t>
            </a:r>
            <a:r>
              <a:rPr sz="1200"/>
              <a:t> _height;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};</a:t>
            </a:r>
          </a:p>
        </p:txBody>
      </p:sp>
      <p:sp>
        <p:nvSpPr>
          <p:cNvPr id="121" name="struct BFPerson_IMPL {…"/>
          <p:cNvSpPr/>
          <p:nvPr/>
        </p:nvSpPr>
        <p:spPr>
          <a:xfrm>
            <a:off x="7195123" y="2388046"/>
            <a:ext cx="2481588" cy="1372041"/>
          </a:xfrm>
          <a:prstGeom prst="rect">
            <a:avLst/>
          </a:prstGeom>
          <a:solidFill>
            <a:srgbClr val="FFFFFF"/>
          </a:solidFill>
          <a:ln w="12700">
            <a:solidFill>
              <a:srgbClr val="76D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/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>
                <a:solidFill>
                  <a:srgbClr val="BA2DA2"/>
                </a:solidFill>
              </a:rPr>
              <a:t>struct</a:t>
            </a:r>
            <a:r>
              <a:rPr sz="1200"/>
              <a:t> BFPerson_IMPL {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Class isa;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</a:t>
            </a:r>
            <a:r>
              <a:rPr sz="1200">
                <a:solidFill>
                  <a:srgbClr val="BA2DA2"/>
                </a:solidFill>
              </a:rPr>
              <a:t>int</a:t>
            </a:r>
            <a:r>
              <a:rPr sz="1200"/>
              <a:t> _age;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</a:t>
            </a:r>
            <a:r>
              <a:rPr sz="1200">
                <a:solidFill>
                  <a:srgbClr val="BA2DA2"/>
                </a:solidFill>
              </a:rPr>
              <a:t>int</a:t>
            </a:r>
            <a:r>
              <a:rPr sz="1200"/>
              <a:t> _male;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    </a:t>
            </a:r>
            <a:r>
              <a:rPr sz="1200">
                <a:solidFill>
                  <a:srgbClr val="BA2DA2"/>
                </a:solidFill>
              </a:rPr>
              <a:t>double</a:t>
            </a:r>
            <a:r>
              <a:rPr sz="1200"/>
              <a:t> _height;</a:t>
            </a:r>
            <a:endParaRPr sz="1467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900" b="0">
                <a:latin typeface="Menlo"/>
                <a:ea typeface="Menlo"/>
                <a:cs typeface="Menlo"/>
                <a:sym typeface="Menlo"/>
              </a:defRPr>
            </a:pPr>
            <a:r>
              <a:rPr sz="1200"/>
              <a:t>};</a:t>
            </a:r>
          </a:p>
        </p:txBody>
      </p:sp>
      <p:sp>
        <p:nvSpPr>
          <p:cNvPr id="122" name="BFPerson对象内存结构"/>
          <p:cNvSpPr/>
          <p:nvPr/>
        </p:nvSpPr>
        <p:spPr>
          <a:xfrm>
            <a:off x="2123531" y="-658011"/>
            <a:ext cx="4651023" cy="108366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667"/>
              <a:t>BFPerson对象内存结构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uct BFPerson_IMPL {…"/>
          <p:cNvSpPr/>
          <p:nvPr/>
        </p:nvSpPr>
        <p:spPr>
          <a:xfrm>
            <a:off x="4699424" y="1830443"/>
            <a:ext cx="5651774" cy="3090908"/>
          </a:xfrm>
          <a:prstGeom prst="rect">
            <a:avLst/>
          </a:prstGeom>
          <a:solidFill>
            <a:srgbClr val="FFFFFF"/>
          </a:solidFill>
          <a:ln w="12700">
            <a:solidFill>
              <a:srgbClr val="76D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/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BA2DA2"/>
                </a:solidFill>
              </a:rPr>
              <a:t>struct</a:t>
            </a:r>
            <a:r>
              <a:rPr sz="2400"/>
              <a:t> BFPerson_IMPL {</a:t>
            </a:r>
            <a:endParaRPr sz="2400">
              <a:latin typeface="Helvetica"/>
              <a:ea typeface="Helvetica"/>
              <a:cs typeface="Helvetica"/>
              <a:sym typeface="Helvetica"/>
            </a:endParaRPr>
          </a:p>
          <a:p>
            <a:pPr lvl="3" indent="0" algn="l" defTabSz="459762">
              <a:tabLst>
                <a:tab pos="457223" algn="l"/>
              </a:tabLst>
              <a:defRPr sz="1800" b="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Class isa;         //8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BA2DA2"/>
                </a:solidFill>
              </a:rPr>
              <a:t>int</a:t>
            </a:r>
            <a:r>
              <a:rPr sz="2400"/>
              <a:t> _age;          //4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BA2DA2"/>
                </a:solidFill>
              </a:rPr>
              <a:t>int</a:t>
            </a:r>
            <a:r>
              <a:rPr sz="2400"/>
              <a:t> _male;         //4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BA2DA2"/>
                </a:solidFill>
              </a:rPr>
              <a:t>double</a:t>
            </a:r>
            <a:r>
              <a:rPr sz="2400"/>
              <a:t> _height;    //8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};</a:t>
            </a:r>
          </a:p>
        </p:txBody>
      </p:sp>
      <p:sp>
        <p:nvSpPr>
          <p:cNvPr id="125" name="BFPerson对象内存占用"/>
          <p:cNvSpPr/>
          <p:nvPr/>
        </p:nvSpPr>
        <p:spPr>
          <a:xfrm>
            <a:off x="4788880" y="-561528"/>
            <a:ext cx="4651023" cy="108366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667"/>
              <a:t>BFPerson对象内存占用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uct BFProgrammer_IMPL {…"/>
          <p:cNvSpPr/>
          <p:nvPr/>
        </p:nvSpPr>
        <p:spPr>
          <a:xfrm>
            <a:off x="7910082" y="5813284"/>
            <a:ext cx="5651774" cy="3090908"/>
          </a:xfrm>
          <a:prstGeom prst="rect">
            <a:avLst/>
          </a:prstGeom>
          <a:solidFill>
            <a:srgbClr val="FFFFFF"/>
          </a:solidFill>
          <a:ln w="12700">
            <a:solidFill>
              <a:srgbClr val="76D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/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solidFill>
                  <a:srgbClr val="BA2DA2"/>
                </a:solidFill>
              </a:rPr>
              <a:t>struct</a:t>
            </a:r>
            <a:r>
              <a:rPr sz="2400"/>
              <a:t> BFProgrammer_IMPL {</a:t>
            </a:r>
            <a:endParaRPr sz="2400">
              <a:latin typeface="Helvetica"/>
              <a:ea typeface="Helvetica"/>
              <a:cs typeface="Helvetica"/>
              <a:sym typeface="Helvetica"/>
            </a:endParaRPr>
          </a:p>
          <a:p>
            <a:pPr lvl="3" indent="0" algn="l" defTabSz="459762">
              <a:tabLst>
                <a:tab pos="457223" algn="l"/>
              </a:tabLst>
              <a:defRPr sz="1800" b="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Class isa;         //8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BA2DA2"/>
                </a:solidFill>
              </a:rPr>
              <a:t>int</a:t>
            </a:r>
            <a:r>
              <a:rPr sz="2400"/>
              <a:t> _age;          //4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BA2DA2"/>
                </a:solidFill>
              </a:rPr>
              <a:t>int</a:t>
            </a:r>
            <a:r>
              <a:rPr sz="2400"/>
              <a:t> _male;         //4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    </a:t>
            </a:r>
            <a:r>
              <a:rPr sz="2400">
                <a:solidFill>
                  <a:srgbClr val="BA2DA2"/>
                </a:solidFill>
              </a:rPr>
              <a:t>double</a:t>
            </a:r>
            <a:r>
              <a:rPr sz="2400"/>
              <a:t> _height;    //8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lvl="4" indent="0"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>
                <a:latin typeface="Helvetica"/>
                <a:ea typeface="Helvetica"/>
                <a:cs typeface="Helvetica"/>
                <a:sym typeface="Helvetica"/>
              </a:rPr>
              <a:t>         </a:t>
            </a:r>
            <a:r>
              <a:rPr sz="2400">
                <a:solidFill>
                  <a:srgbClr val="BA2DA2"/>
                </a:solidFill>
              </a:rPr>
              <a:t>char</a:t>
            </a:r>
            <a:r>
              <a:rPr sz="2400"/>
              <a:t> company;      //8</a:t>
            </a:r>
            <a:r>
              <a:rPr sz="2400">
                <a:latin typeface="Helvetica"/>
                <a:ea typeface="Helvetica"/>
                <a:cs typeface="Helvetica"/>
                <a:sym typeface="Helvetica"/>
              </a:rPr>
              <a:t>字节</a:t>
            </a:r>
          </a:p>
          <a:p>
            <a:pPr algn="l" defTabSz="459762">
              <a:tabLst>
                <a:tab pos="457223" algn="l"/>
              </a:tabLst>
              <a:defRPr sz="1800" b="0">
                <a:latin typeface="Menlo"/>
                <a:ea typeface="Menlo"/>
                <a:cs typeface="Menlo"/>
                <a:sym typeface="Menlo"/>
              </a:defRPr>
            </a:pPr>
            <a:r>
              <a:rPr sz="2400"/>
              <a:t>};</a:t>
            </a:r>
          </a:p>
        </p:txBody>
      </p:sp>
      <p:sp>
        <p:nvSpPr>
          <p:cNvPr id="128" name="struct BFProgrammer_IMPL {…"/>
          <p:cNvSpPr/>
          <p:nvPr/>
        </p:nvSpPr>
        <p:spPr>
          <a:xfrm>
            <a:off x="1509933" y="8076069"/>
            <a:ext cx="4965372" cy="1310051"/>
          </a:xfrm>
          <a:prstGeom prst="rect">
            <a:avLst/>
          </a:prstGeom>
          <a:solidFill>
            <a:srgbClr val="FFFFFF"/>
          </a:solidFill>
          <a:ln w="12700">
            <a:solidFill>
              <a:srgbClr val="76D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/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>
                <a:solidFill>
                  <a:srgbClr val="BA2DA2"/>
                </a:solidFill>
              </a:rPr>
              <a:t>struct</a:t>
            </a:r>
            <a:r>
              <a:rPr sz="1467"/>
              <a:t> BFProgrammer_IMPL {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	</a:t>
            </a:r>
            <a:r>
              <a:rPr sz="1467">
                <a:solidFill>
                  <a:srgbClr val="BA2DA2"/>
                </a:solidFill>
              </a:rPr>
              <a:t>struct</a:t>
            </a:r>
            <a:r>
              <a:rPr sz="1467"/>
              <a:t> BFPerson_IMPL BFPerson_IVARS;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	</a:t>
            </a:r>
            <a:r>
              <a:rPr sz="1467">
                <a:solidFill>
                  <a:srgbClr val="BA2DA2"/>
                </a:solidFill>
              </a:rPr>
              <a:t>char</a:t>
            </a:r>
            <a:r>
              <a:rPr sz="1467"/>
              <a:t> *company;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};</a:t>
            </a:r>
          </a:p>
        </p:txBody>
      </p:sp>
      <p:sp>
        <p:nvSpPr>
          <p:cNvPr id="129" name="struct NSObject_IMPL {…"/>
          <p:cNvSpPr/>
          <p:nvPr/>
        </p:nvSpPr>
        <p:spPr>
          <a:xfrm>
            <a:off x="1529406" y="4498848"/>
            <a:ext cx="2675650" cy="1045671"/>
          </a:xfrm>
          <a:prstGeom prst="rect">
            <a:avLst/>
          </a:prstGeom>
          <a:solidFill>
            <a:srgbClr val="FFFFFF"/>
          </a:solidFill>
          <a:ln w="12700">
            <a:solidFill>
              <a:srgbClr val="76D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/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>
                <a:solidFill>
                  <a:srgbClr val="BA2DA2"/>
                </a:solidFill>
              </a:rPr>
              <a:t>struct</a:t>
            </a:r>
            <a:r>
              <a:rPr sz="1467"/>
              <a:t> NSObject_IMPL {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	Class isa;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};</a:t>
            </a:r>
          </a:p>
        </p:txBody>
      </p:sp>
      <p:sp>
        <p:nvSpPr>
          <p:cNvPr id="130" name="struct BFPerson_IMPL {…"/>
          <p:cNvSpPr/>
          <p:nvPr/>
        </p:nvSpPr>
        <p:spPr>
          <a:xfrm>
            <a:off x="1512473" y="5908538"/>
            <a:ext cx="4960290" cy="1803512"/>
          </a:xfrm>
          <a:prstGeom prst="rect">
            <a:avLst/>
          </a:prstGeom>
          <a:solidFill>
            <a:srgbClr val="FFFFFF"/>
          </a:solidFill>
          <a:ln w="12700">
            <a:solidFill>
              <a:srgbClr val="76D6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/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>
                <a:solidFill>
                  <a:srgbClr val="BA2DA2"/>
                </a:solidFill>
              </a:rPr>
              <a:t>struct</a:t>
            </a:r>
            <a:r>
              <a:rPr sz="1467"/>
              <a:t> BFPerson_IMPL {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	</a:t>
            </a:r>
            <a:r>
              <a:rPr sz="1467">
                <a:solidFill>
                  <a:srgbClr val="BA2DA2"/>
                </a:solidFill>
              </a:rPr>
              <a:t>struct</a:t>
            </a:r>
            <a:r>
              <a:rPr sz="1467"/>
              <a:t> NSObject_IMPL NSObject_IVARS;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	</a:t>
            </a:r>
            <a:r>
              <a:rPr sz="1467">
                <a:solidFill>
                  <a:srgbClr val="BA2DA2"/>
                </a:solidFill>
              </a:rPr>
              <a:t>int</a:t>
            </a:r>
            <a:r>
              <a:rPr sz="1467"/>
              <a:t> _age;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	</a:t>
            </a:r>
            <a:r>
              <a:rPr sz="1467">
                <a:solidFill>
                  <a:srgbClr val="BA2DA2"/>
                </a:solidFill>
              </a:rPr>
              <a:t>int</a:t>
            </a:r>
            <a:r>
              <a:rPr sz="1467"/>
              <a:t> _male;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	</a:t>
            </a:r>
            <a:r>
              <a:rPr sz="1467">
                <a:solidFill>
                  <a:srgbClr val="BA2DA2"/>
                </a:solidFill>
              </a:rPr>
              <a:t>double</a:t>
            </a:r>
            <a:r>
              <a:rPr sz="1467"/>
              <a:t> _height;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100" b="0">
                <a:latin typeface="Menlo"/>
                <a:ea typeface="Menlo"/>
                <a:cs typeface="Menlo"/>
                <a:sym typeface="Menlo"/>
              </a:defRPr>
            </a:pPr>
            <a:r>
              <a:rPr sz="1467"/>
              <a:t>};</a:t>
            </a:r>
          </a:p>
        </p:txBody>
      </p:sp>
      <p:sp>
        <p:nvSpPr>
          <p:cNvPr id="131" name="线条"/>
          <p:cNvSpPr/>
          <p:nvPr/>
        </p:nvSpPr>
        <p:spPr>
          <a:xfrm flipV="1">
            <a:off x="2695868" y="5514284"/>
            <a:ext cx="1" cy="3511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2" tIns="50802" rIns="50802" bIns="50802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667"/>
          </a:p>
        </p:txBody>
      </p:sp>
      <p:sp>
        <p:nvSpPr>
          <p:cNvPr id="132" name="线条"/>
          <p:cNvSpPr/>
          <p:nvPr/>
        </p:nvSpPr>
        <p:spPr>
          <a:xfrm flipV="1">
            <a:off x="2736509" y="7715683"/>
            <a:ext cx="1" cy="3511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2" tIns="50802" rIns="50802" bIns="50802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667"/>
          </a:p>
        </p:txBody>
      </p:sp>
      <p:sp>
        <p:nvSpPr>
          <p:cNvPr id="133" name="线条"/>
          <p:cNvSpPr/>
          <p:nvPr/>
        </p:nvSpPr>
        <p:spPr>
          <a:xfrm flipV="1">
            <a:off x="6475502" y="7385920"/>
            <a:ext cx="1439855" cy="143985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2" tIns="50802" rIns="50802" bIns="50802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667"/>
          </a:p>
        </p:txBody>
      </p:sp>
      <p:sp>
        <p:nvSpPr>
          <p:cNvPr id="134" name="继承"/>
          <p:cNvSpPr/>
          <p:nvPr/>
        </p:nvSpPr>
        <p:spPr>
          <a:xfrm>
            <a:off x="2621850" y="7715683"/>
            <a:ext cx="856537" cy="3511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333"/>
              <a:t>继承</a:t>
            </a:r>
          </a:p>
        </p:txBody>
      </p:sp>
      <p:sp>
        <p:nvSpPr>
          <p:cNvPr id="135" name="继承"/>
          <p:cNvSpPr/>
          <p:nvPr/>
        </p:nvSpPr>
        <p:spPr>
          <a:xfrm>
            <a:off x="2621850" y="5514284"/>
            <a:ext cx="856537" cy="351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333"/>
              <a:t>继承</a:t>
            </a:r>
          </a:p>
        </p:txBody>
      </p:sp>
      <p:sp>
        <p:nvSpPr>
          <p:cNvPr id="136" name="转换"/>
          <p:cNvSpPr/>
          <p:nvPr/>
        </p:nvSpPr>
        <p:spPr>
          <a:xfrm rot="19380000">
            <a:off x="6642246" y="7715683"/>
            <a:ext cx="856537" cy="3511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333"/>
              <a:t>转换</a:t>
            </a:r>
          </a:p>
        </p:txBody>
      </p:sp>
      <p:sp>
        <p:nvSpPr>
          <p:cNvPr id="137" name="BFProgrammer结构体"/>
          <p:cNvSpPr/>
          <p:nvPr/>
        </p:nvSpPr>
        <p:spPr>
          <a:xfrm>
            <a:off x="4802440" y="2818487"/>
            <a:ext cx="5511538" cy="1062604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667"/>
              <a:t>BFProgrammer结构体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成组"/>
          <p:cNvGrpSpPr/>
          <p:nvPr/>
        </p:nvGrpSpPr>
        <p:grpSpPr>
          <a:xfrm>
            <a:off x="1999495" y="1662442"/>
            <a:ext cx="14722885" cy="508017"/>
            <a:chOff x="0" y="0"/>
            <a:chExt cx="11041826" cy="381000"/>
          </a:xfrm>
        </p:grpSpPr>
        <p:sp>
          <p:nvSpPr>
            <p:cNvPr id="139" name="91 13 00 00 01 80 1D 00   1C 00 00 00   01 00 00 00   00 00 00 00 00 40 66 40   52 0F 00 00 01 00 00 00"/>
            <p:cNvSpPr/>
            <p:nvPr/>
          </p:nvSpPr>
          <p:spPr>
            <a:xfrm>
              <a:off x="0" y="0"/>
              <a:ext cx="11041827" cy="381001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1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400"/>
                <a:t>91 13 00 00 01 80 1D 00   1C 00 00 00   01 00 00 00   00 00 00 00 00 40 66 40   52 0F 00 00 01 00 00 00</a:t>
              </a:r>
            </a:p>
          </p:txBody>
        </p:sp>
        <p:sp>
          <p:nvSpPr>
            <p:cNvPr id="140" name="线条"/>
            <p:cNvSpPr/>
            <p:nvPr/>
          </p:nvSpPr>
          <p:spPr>
            <a:xfrm flipV="1">
              <a:off x="2802534" y="9524"/>
              <a:ext cx="1" cy="3619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141" name="线条"/>
            <p:cNvSpPr/>
            <p:nvPr/>
          </p:nvSpPr>
          <p:spPr>
            <a:xfrm flipV="1">
              <a:off x="4232633" y="9524"/>
              <a:ext cx="1" cy="3619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142" name="线条"/>
            <p:cNvSpPr/>
            <p:nvPr/>
          </p:nvSpPr>
          <p:spPr>
            <a:xfrm flipV="1">
              <a:off x="5610834" y="9525"/>
              <a:ext cx="1" cy="3619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143" name="线条"/>
            <p:cNvSpPr/>
            <p:nvPr/>
          </p:nvSpPr>
          <p:spPr>
            <a:xfrm flipV="1">
              <a:off x="8349936" y="9525"/>
              <a:ext cx="1" cy="3619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</p:grpSp>
      <p:grpSp>
        <p:nvGrpSpPr>
          <p:cNvPr id="150" name="成组"/>
          <p:cNvGrpSpPr/>
          <p:nvPr/>
        </p:nvGrpSpPr>
        <p:grpSpPr>
          <a:xfrm>
            <a:off x="2002007" y="997107"/>
            <a:ext cx="14572814" cy="520717"/>
            <a:chOff x="0" y="0"/>
            <a:chExt cx="10929276" cy="390525"/>
          </a:xfrm>
        </p:grpSpPr>
        <p:sp>
          <p:nvSpPr>
            <p:cNvPr id="145" name="isa"/>
            <p:cNvSpPr/>
            <p:nvPr/>
          </p:nvSpPr>
          <p:spPr>
            <a:xfrm>
              <a:off x="-1" y="9525"/>
              <a:ext cx="2813847" cy="381001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667"/>
                <a:t>isa</a:t>
              </a:r>
            </a:p>
          </p:txBody>
        </p:sp>
        <p:sp>
          <p:nvSpPr>
            <p:cNvPr id="146" name="_age=28"/>
            <p:cNvSpPr/>
            <p:nvPr/>
          </p:nvSpPr>
          <p:spPr>
            <a:xfrm>
              <a:off x="2867841" y="9525"/>
              <a:ext cx="1302852" cy="381001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667"/>
                <a:t>_age=28</a:t>
              </a:r>
            </a:p>
          </p:txBody>
        </p:sp>
        <p:sp>
          <p:nvSpPr>
            <p:cNvPr id="147" name="_male=1"/>
            <p:cNvSpPr/>
            <p:nvPr/>
          </p:nvSpPr>
          <p:spPr>
            <a:xfrm>
              <a:off x="4224688" y="9525"/>
              <a:ext cx="1302853" cy="381001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667"/>
                <a:t>_male=1</a:t>
              </a:r>
            </a:p>
          </p:txBody>
        </p:sp>
        <p:sp>
          <p:nvSpPr>
            <p:cNvPr id="148" name="_height=178"/>
            <p:cNvSpPr/>
            <p:nvPr/>
          </p:nvSpPr>
          <p:spPr>
            <a:xfrm>
              <a:off x="5588414" y="9525"/>
              <a:ext cx="2713696" cy="381001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667"/>
                <a:t>_height=178</a:t>
              </a:r>
            </a:p>
          </p:txBody>
        </p:sp>
        <p:sp>
          <p:nvSpPr>
            <p:cNvPr id="149" name="company"/>
            <p:cNvSpPr/>
            <p:nvPr/>
          </p:nvSpPr>
          <p:spPr>
            <a:xfrm>
              <a:off x="8356105" y="-1"/>
              <a:ext cx="2573172" cy="381002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667"/>
                <a:t>company</a:t>
              </a:r>
            </a:p>
          </p:txBody>
        </p:sp>
      </p:grpSp>
      <p:sp>
        <p:nvSpPr>
          <p:cNvPr id="151" name="0x00000001 00000F52"/>
          <p:cNvSpPr/>
          <p:nvPr/>
        </p:nvSpPr>
        <p:spPr>
          <a:xfrm>
            <a:off x="12837094" y="2802525"/>
            <a:ext cx="3964028" cy="446499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667"/>
              <a:t>0x00000001 00000F52</a:t>
            </a:r>
          </a:p>
        </p:txBody>
      </p:sp>
      <p:grpSp>
        <p:nvGrpSpPr>
          <p:cNvPr id="156" name="成组"/>
          <p:cNvGrpSpPr/>
          <p:nvPr/>
        </p:nvGrpSpPr>
        <p:grpSpPr>
          <a:xfrm>
            <a:off x="13534379" y="2263242"/>
            <a:ext cx="2966273" cy="446499"/>
            <a:chOff x="0" y="0"/>
            <a:chExt cx="2224635" cy="334863"/>
          </a:xfrm>
        </p:grpSpPr>
        <p:grpSp>
          <p:nvGrpSpPr>
            <p:cNvPr id="154" name="成组"/>
            <p:cNvGrpSpPr/>
            <p:nvPr/>
          </p:nvGrpSpPr>
          <p:grpSpPr>
            <a:xfrm>
              <a:off x="-1" y="44964"/>
              <a:ext cx="147141" cy="244935"/>
              <a:chOff x="0" y="0"/>
              <a:chExt cx="147139" cy="244933"/>
            </a:xfrm>
          </p:grpSpPr>
          <p:sp>
            <p:nvSpPr>
              <p:cNvPr id="152" name="线条"/>
              <p:cNvSpPr/>
              <p:nvPr/>
            </p:nvSpPr>
            <p:spPr>
              <a:xfrm flipV="1">
                <a:off x="-1" y="0"/>
                <a:ext cx="2" cy="24493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2" tIns="50802" rIns="50802" bIns="50802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2667"/>
              </a:p>
            </p:txBody>
          </p:sp>
          <p:sp>
            <p:nvSpPr>
              <p:cNvPr id="153" name="线条"/>
              <p:cNvSpPr/>
              <p:nvPr/>
            </p:nvSpPr>
            <p:spPr>
              <a:xfrm flipV="1">
                <a:off x="147139" y="-1"/>
                <a:ext cx="1" cy="24493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2" tIns="50802" rIns="50802" bIns="50802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2667"/>
              </a:p>
            </p:txBody>
          </p:sp>
        </p:grpSp>
        <p:sp>
          <p:nvSpPr>
            <p:cNvPr id="155" name="小端模式转换为地址"/>
            <p:cNvSpPr/>
            <p:nvPr/>
          </p:nvSpPr>
          <p:spPr>
            <a:xfrm>
              <a:off x="220881" y="0"/>
              <a:ext cx="2003755" cy="334864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1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600"/>
                <a:t>小端模式转换为地址</a:t>
              </a:r>
            </a:p>
          </p:txBody>
        </p:sp>
      </p:grpSp>
      <p:sp>
        <p:nvSpPr>
          <p:cNvPr id="157" name="线条"/>
          <p:cNvSpPr/>
          <p:nvPr/>
        </p:nvSpPr>
        <p:spPr>
          <a:xfrm flipH="1">
            <a:off x="8647905" y="3187158"/>
            <a:ext cx="5414207" cy="139274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2" tIns="50802" rIns="50802" bIns="50802" anchor="ctr"/>
          <a:lstStyle/>
          <a:p>
            <a: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667"/>
          </a:p>
        </p:txBody>
      </p:sp>
      <p:sp>
        <p:nvSpPr>
          <p:cNvPr id="158" name="0x100000f52: 0x676f6f47 0x7400656c 0x20796e6f 0x20656761"/>
          <p:cNvSpPr txBox="1"/>
          <p:nvPr/>
        </p:nvSpPr>
        <p:spPr>
          <a:xfrm>
            <a:off x="4109783" y="4530760"/>
            <a:ext cx="11271439" cy="5539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>
            <a:spAutoFit/>
          </a:bodyPr>
          <a:lstStyle/>
          <a:p>
            <a:r>
              <a:rPr sz="2933"/>
              <a:t>0x100000f52: 0x676f6f47 0x7400656c 0x20796e6f 0x20656761</a:t>
            </a:r>
          </a:p>
        </p:txBody>
      </p:sp>
      <p:pic>
        <p:nvPicPr>
          <p:cNvPr id="15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3624" y="3617367"/>
            <a:ext cx="7194852" cy="548013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180" name="成组"/>
          <p:cNvGrpSpPr/>
          <p:nvPr/>
        </p:nvGrpSpPr>
        <p:grpSpPr>
          <a:xfrm>
            <a:off x="5678344" y="5230761"/>
            <a:ext cx="9142726" cy="2424869"/>
            <a:chOff x="0" y="0"/>
            <a:chExt cx="6856834" cy="1818595"/>
          </a:xfrm>
        </p:grpSpPr>
        <p:grpSp>
          <p:nvGrpSpPr>
            <p:cNvPr id="175" name="成组"/>
            <p:cNvGrpSpPr/>
            <p:nvPr/>
          </p:nvGrpSpPr>
          <p:grpSpPr>
            <a:xfrm>
              <a:off x="0" y="802864"/>
              <a:ext cx="4413035" cy="1015732"/>
              <a:chOff x="0" y="0"/>
              <a:chExt cx="4413034" cy="1015730"/>
            </a:xfrm>
          </p:grpSpPr>
          <p:grpSp>
            <p:nvGrpSpPr>
              <p:cNvPr id="167" name="成组"/>
              <p:cNvGrpSpPr/>
              <p:nvPr/>
            </p:nvGrpSpPr>
            <p:grpSpPr>
              <a:xfrm>
                <a:off x="0" y="496778"/>
                <a:ext cx="4413035" cy="518953"/>
                <a:chOff x="-404264" y="0"/>
                <a:chExt cx="4413034" cy="518952"/>
              </a:xfrm>
            </p:grpSpPr>
            <p:sp>
              <p:nvSpPr>
                <p:cNvPr id="160" name="矩形"/>
                <p:cNvSpPr/>
                <p:nvPr/>
              </p:nvSpPr>
              <p:spPr>
                <a:xfrm>
                  <a:off x="-404265" y="-1"/>
                  <a:ext cx="4413036" cy="518954"/>
                </a:xfrm>
                <a:prstGeom prst="rect">
                  <a:avLst/>
                </a:prstGeom>
                <a:solidFill>
                  <a:schemeClr val="accent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pPr>
                    <a:defRPr sz="2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2667"/>
                </a:p>
              </p:txBody>
            </p:sp>
            <p:sp>
              <p:nvSpPr>
                <p:cNvPr id="161" name="47"/>
                <p:cNvSpPr/>
                <p:nvPr/>
              </p:nvSpPr>
              <p:spPr>
                <a:xfrm>
                  <a:off x="87807" y="68019"/>
                  <a:ext cx="439036" cy="38291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r>
                    <a:rPr sz="2933"/>
                    <a:t>47</a:t>
                  </a:r>
                </a:p>
              </p:txBody>
            </p:sp>
            <p:sp>
              <p:nvSpPr>
                <p:cNvPr id="162" name="6F"/>
                <p:cNvSpPr/>
                <p:nvPr/>
              </p:nvSpPr>
              <p:spPr>
                <a:xfrm>
                  <a:off x="680504" y="68019"/>
                  <a:ext cx="439037" cy="38291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r>
                    <a:rPr sz="2933"/>
                    <a:t>6F</a:t>
                  </a:r>
                </a:p>
              </p:txBody>
            </p:sp>
            <p:sp>
              <p:nvSpPr>
                <p:cNvPr id="163" name="6F"/>
                <p:cNvSpPr/>
                <p:nvPr/>
              </p:nvSpPr>
              <p:spPr>
                <a:xfrm>
                  <a:off x="1273202" y="68019"/>
                  <a:ext cx="439037" cy="38291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r>
                    <a:rPr sz="2933"/>
                    <a:t>6F</a:t>
                  </a:r>
                </a:p>
              </p:txBody>
            </p:sp>
            <p:sp>
              <p:nvSpPr>
                <p:cNvPr id="164" name="67"/>
                <p:cNvSpPr/>
                <p:nvPr/>
              </p:nvSpPr>
              <p:spPr>
                <a:xfrm>
                  <a:off x="1865900" y="68019"/>
                  <a:ext cx="439036" cy="38291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r>
                    <a:rPr sz="2933"/>
                    <a:t>67</a:t>
                  </a:r>
                </a:p>
              </p:txBody>
            </p:sp>
            <p:sp>
              <p:nvSpPr>
                <p:cNvPr id="165" name="6C"/>
                <p:cNvSpPr/>
                <p:nvPr/>
              </p:nvSpPr>
              <p:spPr>
                <a:xfrm>
                  <a:off x="2458598" y="68019"/>
                  <a:ext cx="439036" cy="38291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r>
                    <a:rPr sz="2933"/>
                    <a:t>6C</a:t>
                  </a:r>
                </a:p>
              </p:txBody>
            </p:sp>
            <p:sp>
              <p:nvSpPr>
                <p:cNvPr id="166" name="65"/>
                <p:cNvSpPr/>
                <p:nvPr/>
              </p:nvSpPr>
              <p:spPr>
                <a:xfrm>
                  <a:off x="3051296" y="68019"/>
                  <a:ext cx="439036" cy="382915"/>
                </a:xfrm>
                <a:prstGeom prst="rect">
                  <a:avLst/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r>
                    <a:rPr sz="2933"/>
                    <a:t>65</a:t>
                  </a:r>
                </a:p>
              </p:txBody>
            </p:sp>
          </p:grpSp>
          <p:grpSp>
            <p:nvGrpSpPr>
              <p:cNvPr id="174" name="成组"/>
              <p:cNvGrpSpPr/>
              <p:nvPr/>
            </p:nvGrpSpPr>
            <p:grpSpPr>
              <a:xfrm>
                <a:off x="505255" y="-1"/>
                <a:ext cx="3402525" cy="382915"/>
                <a:chOff x="0" y="0"/>
                <a:chExt cx="3402524" cy="382913"/>
              </a:xfrm>
            </p:grpSpPr>
            <p:sp>
              <p:nvSpPr>
                <p:cNvPr id="168" name="G"/>
                <p:cNvSpPr/>
                <p:nvPr/>
              </p:nvSpPr>
              <p:spPr>
                <a:xfrm>
                  <a:off x="0" y="-1"/>
                  <a:ext cx="439036" cy="382915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>
                  <a:lvl1pPr>
                    <a:defRPr sz="2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sz="2667"/>
                    <a:t>G</a:t>
                  </a:r>
                </a:p>
              </p:txBody>
            </p:sp>
            <p:sp>
              <p:nvSpPr>
                <p:cNvPr id="169" name="o"/>
                <p:cNvSpPr/>
                <p:nvPr/>
              </p:nvSpPr>
              <p:spPr>
                <a:xfrm>
                  <a:off x="592697" y="-1"/>
                  <a:ext cx="439037" cy="382915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pPr lvl="1" indent="0">
                    <a:defRPr sz="2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2667"/>
                    <a:t>o</a:t>
                  </a:r>
                </a:p>
              </p:txBody>
            </p:sp>
            <p:sp>
              <p:nvSpPr>
                <p:cNvPr id="170" name="o"/>
                <p:cNvSpPr/>
                <p:nvPr/>
              </p:nvSpPr>
              <p:spPr>
                <a:xfrm>
                  <a:off x="1185395" y="-1"/>
                  <a:ext cx="439037" cy="382915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>
                  <a:lvl1pPr>
                    <a:defRPr sz="2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sz="2667"/>
                    <a:t>o</a:t>
                  </a:r>
                </a:p>
              </p:txBody>
            </p:sp>
            <p:sp>
              <p:nvSpPr>
                <p:cNvPr id="171" name="g"/>
                <p:cNvSpPr/>
                <p:nvPr/>
              </p:nvSpPr>
              <p:spPr>
                <a:xfrm>
                  <a:off x="1778093" y="-1"/>
                  <a:ext cx="439036" cy="382915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>
                  <a:lvl1pPr>
                    <a:defRPr sz="2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sz="2667"/>
                    <a:t>g</a:t>
                  </a:r>
                </a:p>
              </p:txBody>
            </p:sp>
            <p:sp>
              <p:nvSpPr>
                <p:cNvPr id="172" name="l"/>
                <p:cNvSpPr/>
                <p:nvPr/>
              </p:nvSpPr>
              <p:spPr>
                <a:xfrm>
                  <a:off x="2370791" y="-1"/>
                  <a:ext cx="439036" cy="382915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>
                  <a:lvl1pPr>
                    <a:defRPr sz="2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sz="2667"/>
                    <a:t>l</a:t>
                  </a:r>
                </a:p>
              </p:txBody>
            </p:sp>
            <p:sp>
              <p:nvSpPr>
                <p:cNvPr id="173" name="e"/>
                <p:cNvSpPr/>
                <p:nvPr/>
              </p:nvSpPr>
              <p:spPr>
                <a:xfrm>
                  <a:off x="2963489" y="-1"/>
                  <a:ext cx="439036" cy="382915"/>
                </a:xfrm>
                <a:prstGeom prst="rect">
                  <a:avLst/>
                </a:prstGeom>
                <a:solidFill>
                  <a:srgbClr val="000000"/>
                </a:solidFill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>
                  <a:lvl1pPr>
                    <a:defRPr sz="2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sz="2667"/>
                    <a:t>e</a:t>
                  </a:r>
                </a:p>
              </p:txBody>
            </p:sp>
          </p:grpSp>
        </p:grpSp>
        <p:grpSp>
          <p:nvGrpSpPr>
            <p:cNvPr id="179" name="成组"/>
            <p:cNvGrpSpPr/>
            <p:nvPr/>
          </p:nvGrpSpPr>
          <p:grpSpPr>
            <a:xfrm>
              <a:off x="945676" y="0"/>
              <a:ext cx="5911159" cy="759293"/>
              <a:chOff x="0" y="0"/>
              <a:chExt cx="5911157" cy="759292"/>
            </a:xfrm>
          </p:grpSpPr>
          <p:sp>
            <p:nvSpPr>
              <p:cNvPr id="176" name="成组"/>
              <p:cNvSpPr/>
              <p:nvPr/>
            </p:nvSpPr>
            <p:spPr>
              <a:xfrm>
                <a:off x="0" y="0"/>
                <a:ext cx="5911158" cy="382914"/>
              </a:xfrm>
              <a:prstGeom prst="rect">
                <a:avLst/>
              </a:pr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2" tIns="50802" rIns="50802" bIns="50802" numCol="1" anchor="ctr">
                <a:noAutofit/>
              </a:bodyPr>
              <a:lstStyle>
                <a:lvl1pPr>
                  <a:defRPr sz="1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2400"/>
                  <a:t>47 6f 6f 67   6c 65 00 74    6f 6e 79 20    61 67 65 20</a:t>
                </a:r>
              </a:p>
            </p:txBody>
          </p:sp>
          <p:sp>
            <p:nvSpPr>
              <p:cNvPr id="177" name="矩形"/>
              <p:cNvSpPr/>
              <p:nvPr/>
            </p:nvSpPr>
            <p:spPr>
              <a:xfrm>
                <a:off x="166605" y="66540"/>
                <a:ext cx="2324448" cy="262837"/>
              </a:xfrm>
              <a:prstGeom prst="rect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2" tIns="50802" rIns="50802" bIns="50802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2667"/>
              </a:p>
            </p:txBody>
          </p:sp>
          <p:sp>
            <p:nvSpPr>
              <p:cNvPr id="178" name="线条"/>
              <p:cNvSpPr/>
              <p:nvPr/>
            </p:nvSpPr>
            <p:spPr>
              <a:xfrm flipH="1">
                <a:off x="1114105" y="346232"/>
                <a:ext cx="1" cy="413061"/>
              </a:xfrm>
              <a:prstGeom prst="lin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2" tIns="50802" rIns="50802" bIns="50802" numCol="1" anchor="ctr">
                <a:noAutofit/>
              </a:bodyPr>
              <a:lstStyle/>
              <a:p>
                <a:pPr>
                  <a:defRPr sz="2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2667"/>
              </a:p>
            </p:txBody>
          </p:sp>
        </p:grpSp>
      </p:grp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8051" y="-228994"/>
            <a:ext cx="7184282" cy="536659"/>
          </a:xfrm>
          <a:prstGeom prst="rect">
            <a:avLst/>
          </a:prstGeom>
          <a:ln w="3175">
            <a:miter lim="400000"/>
          </a:ln>
        </p:spPr>
      </p:pic>
      <p:sp>
        <p:nvSpPr>
          <p:cNvPr id="182" name="内存"/>
          <p:cNvSpPr/>
          <p:nvPr/>
        </p:nvSpPr>
        <p:spPr>
          <a:xfrm>
            <a:off x="782343" y="1636095"/>
            <a:ext cx="1056919" cy="50801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533"/>
              <a:t>内存</a:t>
            </a:r>
          </a:p>
        </p:txBody>
      </p:sp>
      <p:sp>
        <p:nvSpPr>
          <p:cNvPr id="183" name="内存"/>
          <p:cNvSpPr/>
          <p:nvPr/>
        </p:nvSpPr>
        <p:spPr>
          <a:xfrm>
            <a:off x="2956649" y="5185523"/>
            <a:ext cx="1056919" cy="50801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533"/>
              <a:t>内存</a:t>
            </a:r>
          </a:p>
        </p:txBody>
      </p:sp>
      <p:sp>
        <p:nvSpPr>
          <p:cNvPr id="184" name="成员变量"/>
          <p:cNvSpPr/>
          <p:nvPr/>
        </p:nvSpPr>
        <p:spPr>
          <a:xfrm>
            <a:off x="782343" y="1000480"/>
            <a:ext cx="1056919" cy="50801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867"/>
              <a:t>成员变量</a:t>
            </a:r>
          </a:p>
        </p:txBody>
      </p:sp>
      <p:sp>
        <p:nvSpPr>
          <p:cNvPr id="185" name="0x103300700: 0x00001391 0x001d8001 0x0000001c 0x00000001…"/>
          <p:cNvSpPr txBox="1"/>
          <p:nvPr/>
        </p:nvSpPr>
        <p:spPr>
          <a:xfrm>
            <a:off x="1936440" y="309206"/>
            <a:ext cx="11624981" cy="5539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2" tIns="50802" rIns="50802" bIns="50802" anchor="ctr">
            <a:spAutoFit/>
          </a:bodyPr>
          <a:lstStyle/>
          <a:p>
            <a:r>
              <a:rPr sz="2933"/>
              <a:t>0x103300700: 0x00001391 0x001d8001 0x0000001c 0x00000001…</a:t>
            </a:r>
          </a:p>
        </p:txBody>
      </p:sp>
      <p:sp>
        <p:nvSpPr>
          <p:cNvPr id="186" name="LLDB打印"/>
          <p:cNvSpPr/>
          <p:nvPr/>
        </p:nvSpPr>
        <p:spPr>
          <a:xfrm>
            <a:off x="782343" y="332167"/>
            <a:ext cx="1056919" cy="50801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00"/>
              <a:t>LLDB打印</a:t>
            </a:r>
          </a:p>
        </p:txBody>
      </p:sp>
      <p:sp>
        <p:nvSpPr>
          <p:cNvPr id="187" name="LLDB打印"/>
          <p:cNvSpPr/>
          <p:nvPr/>
        </p:nvSpPr>
        <p:spPr>
          <a:xfrm>
            <a:off x="2956649" y="4573719"/>
            <a:ext cx="1056919" cy="508017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600"/>
              <a:t>LLDB打印</a:t>
            </a:r>
          </a:p>
        </p:txBody>
      </p:sp>
      <p:sp>
        <p:nvSpPr>
          <p:cNvPr id="188" name="tony对象内存"/>
          <p:cNvSpPr/>
          <p:nvPr/>
        </p:nvSpPr>
        <p:spPr>
          <a:xfrm>
            <a:off x="904675" y="-1128003"/>
            <a:ext cx="3717669" cy="838279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23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3067"/>
              <a:t>tony对象内存</a:t>
            </a:r>
          </a:p>
        </p:txBody>
      </p:sp>
      <p:sp>
        <p:nvSpPr>
          <p:cNvPr id="189" name="地址：0x103300700"/>
          <p:cNvSpPr/>
          <p:nvPr/>
        </p:nvSpPr>
        <p:spPr>
          <a:xfrm>
            <a:off x="4718177" y="-736223"/>
            <a:ext cx="3964028" cy="446499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400"/>
              <a:t>地址：0x103300700</a:t>
            </a:r>
          </a:p>
        </p:txBody>
      </p:sp>
      <p:sp>
        <p:nvSpPr>
          <p:cNvPr id="190" name="1"/>
          <p:cNvSpPr/>
          <p:nvPr/>
        </p:nvSpPr>
        <p:spPr>
          <a:xfrm>
            <a:off x="2467879" y="-234670"/>
            <a:ext cx="548011" cy="548011"/>
          </a:xfrm>
          <a:prstGeom prst="ellipse">
            <a:avLst/>
          </a:prstGeom>
          <a:solidFill>
            <a:schemeClr val="accent3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400"/>
              <a:t>1</a:t>
            </a:r>
          </a:p>
        </p:txBody>
      </p:sp>
      <p:sp>
        <p:nvSpPr>
          <p:cNvPr id="191" name="2"/>
          <p:cNvSpPr/>
          <p:nvPr/>
        </p:nvSpPr>
        <p:spPr>
          <a:xfrm>
            <a:off x="8396126" y="3621732"/>
            <a:ext cx="548011" cy="548013"/>
          </a:xfrm>
          <a:prstGeom prst="ellipse">
            <a:avLst/>
          </a:prstGeom>
          <a:solidFill>
            <a:schemeClr val="accent3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400"/>
              <a:t>2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成组"/>
          <p:cNvGrpSpPr/>
          <p:nvPr/>
        </p:nvGrpSpPr>
        <p:grpSpPr>
          <a:xfrm>
            <a:off x="1064971" y="-418379"/>
            <a:ext cx="8329843" cy="7967785"/>
            <a:chOff x="0" y="-3782"/>
            <a:chExt cx="6247191" cy="5975654"/>
          </a:xfrm>
        </p:grpSpPr>
        <p:sp>
          <p:nvSpPr>
            <p:cNvPr id="193" name="_objc_rootAllocWithZone(Class cls, malloc_zone_t *zone)…"/>
            <p:cNvSpPr txBox="1"/>
            <p:nvPr/>
          </p:nvSpPr>
          <p:spPr>
            <a:xfrm>
              <a:off x="63223" y="-3782"/>
              <a:ext cx="4771596" cy="769565"/>
            </a:xfrm>
            <a:prstGeom prst="rect">
              <a:avLst/>
            </a:prstGeom>
            <a:noFill/>
            <a:ln w="12700" cap="flat">
              <a:solidFill>
                <a:srgbClr val="76D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2" tIns="50802" rIns="50802" bIns="50802" numCol="1" anchor="ctr">
              <a:spAutoFit/>
            </a:bodyPr>
            <a:lstStyle/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_objc_rootAllocWithZone(</a:t>
              </a:r>
              <a:r>
                <a:rPr sz="1467">
                  <a:solidFill>
                    <a:srgbClr val="4F8187"/>
                  </a:solidFill>
                </a:rPr>
                <a:t>Class</a:t>
              </a:r>
              <a:r>
                <a:rPr sz="1467"/>
                <a:t> cls, </a:t>
              </a:r>
              <a:r>
                <a:rPr sz="1467">
                  <a:solidFill>
                    <a:srgbClr val="703DAA"/>
                  </a:solidFill>
                </a:rPr>
                <a:t>malloc_zone_t</a:t>
              </a:r>
              <a:r>
                <a:rPr sz="1467"/>
                <a:t> *zone)</a:t>
              </a:r>
            </a:p>
            <a:p>
              <a:pPr lvl="3" indent="0"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……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obj = class_createInstance(cls, </a:t>
              </a:r>
              <a:r>
                <a:rPr sz="1467">
                  <a:solidFill>
                    <a:srgbClr val="272AD8"/>
                  </a:solidFill>
                </a:rPr>
                <a:t>0</a:t>
              </a:r>
              <a:r>
                <a:rPr sz="1467"/>
                <a:t>);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600">
                  <a:latin typeface="Helvetica"/>
                  <a:ea typeface="Helvetica"/>
                  <a:cs typeface="Helvetica"/>
                  <a:sym typeface="Helvetica"/>
                </a:rPr>
                <a:t>}</a:t>
              </a:r>
            </a:p>
          </p:txBody>
        </p:sp>
        <p:sp>
          <p:nvSpPr>
            <p:cNvPr id="194" name="id…"/>
            <p:cNvSpPr txBox="1"/>
            <p:nvPr/>
          </p:nvSpPr>
          <p:spPr>
            <a:xfrm>
              <a:off x="32160" y="1036510"/>
              <a:ext cx="5454455" cy="923545"/>
            </a:xfrm>
            <a:prstGeom prst="rect">
              <a:avLst/>
            </a:prstGeom>
            <a:noFill/>
            <a:ln w="12700" cap="flat">
              <a:solidFill>
                <a:srgbClr val="76D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2" tIns="50802" rIns="50802" bIns="50802" numCol="1" anchor="ctr">
              <a:spAutoFit/>
            </a:bodyPr>
            <a:lstStyle/>
            <a:p>
              <a:pPr algn="l" defTabSz="459762">
                <a:tabLst>
                  <a:tab pos="457223" algn="l"/>
                </a:tabLst>
                <a:defRPr sz="1100" b="0">
                  <a:solidFill>
                    <a:srgbClr val="BA2DA2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id 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class_createInstance(</a:t>
              </a:r>
              <a:r>
                <a:rPr sz="1467">
                  <a:solidFill>
                    <a:srgbClr val="4F8187"/>
                  </a:solidFill>
                </a:rPr>
                <a:t>Class</a:t>
              </a:r>
              <a:r>
                <a:rPr sz="1467"/>
                <a:t> cls, </a:t>
              </a:r>
              <a:r>
                <a:rPr sz="1467">
                  <a:solidFill>
                    <a:srgbClr val="703DAA"/>
                  </a:solidFill>
                </a:rPr>
                <a:t>size_t</a:t>
              </a:r>
              <a:r>
                <a:rPr sz="1467"/>
                <a:t> extraBytes)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{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solidFill>
                    <a:srgbClr val="31595D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</a:t>
              </a:r>
              <a:r>
                <a:rPr sz="1467">
                  <a:solidFill>
                    <a:srgbClr val="BA2DA2"/>
                  </a:solidFill>
                </a:rPr>
                <a:t>return</a:t>
              </a:r>
              <a:r>
                <a:rPr sz="1467"/>
                <a:t> _class_createInstanceFromZone(cls, extraBytes, </a:t>
              </a:r>
              <a:r>
                <a:rPr sz="1467">
                  <a:solidFill>
                    <a:srgbClr val="BA2DA2"/>
                  </a:solidFill>
                </a:rPr>
                <a:t>nil</a:t>
              </a:r>
              <a:r>
                <a:rPr sz="1467"/>
                <a:t>);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}</a:t>
              </a:r>
            </a:p>
          </p:txBody>
        </p:sp>
        <p:sp>
          <p:nvSpPr>
            <p:cNvPr id="195" name="_class_createInstanceFromZone(Class cls, size_t extraBytes, void *zone,…"/>
            <p:cNvSpPr txBox="1"/>
            <p:nvPr/>
          </p:nvSpPr>
          <p:spPr>
            <a:xfrm>
              <a:off x="24521" y="2266195"/>
              <a:ext cx="6222670" cy="2308785"/>
            </a:xfrm>
            <a:prstGeom prst="rect">
              <a:avLst/>
            </a:prstGeom>
            <a:noFill/>
            <a:ln w="12700" cap="flat">
              <a:solidFill>
                <a:srgbClr val="76D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2" tIns="50802" rIns="50802" bIns="50802" numCol="1" anchor="ctr">
              <a:spAutoFit/>
            </a:bodyPr>
            <a:lstStyle/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_class_createInstanceFromZone(</a:t>
              </a:r>
              <a:r>
                <a:rPr sz="1467">
                  <a:solidFill>
                    <a:srgbClr val="4F8187"/>
                  </a:solidFill>
                </a:rPr>
                <a:t>Class</a:t>
              </a:r>
              <a:r>
                <a:rPr sz="1467"/>
                <a:t> cls, </a:t>
              </a:r>
              <a:r>
                <a:rPr sz="1467">
                  <a:solidFill>
                    <a:srgbClr val="703DAA"/>
                  </a:solidFill>
                </a:rPr>
                <a:t>size_t</a:t>
              </a:r>
              <a:r>
                <a:rPr sz="1467"/>
                <a:t> extraBytes, </a:t>
              </a:r>
              <a:r>
                <a:rPr sz="1467">
                  <a:solidFill>
                    <a:srgbClr val="BA2DA2"/>
                  </a:solidFill>
                </a:rPr>
                <a:t>void</a:t>
              </a:r>
              <a:r>
                <a:rPr sz="1467"/>
                <a:t> *zone, 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                         </a:t>
              </a:r>
              <a:r>
                <a:rPr sz="1467">
                  <a:solidFill>
                    <a:srgbClr val="BA2DA2"/>
                  </a:solidFill>
                </a:rPr>
                <a:t>bool</a:t>
              </a:r>
              <a:r>
                <a:rPr sz="1467"/>
                <a:t> cxxConstruct = </a:t>
              </a:r>
              <a:r>
                <a:rPr sz="1467">
                  <a:solidFill>
                    <a:srgbClr val="BA2DA2"/>
                  </a:solidFill>
                </a:rPr>
                <a:t>true</a:t>
              </a:r>
              <a:r>
                <a:rPr sz="1467"/>
                <a:t>, 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                         </a:t>
              </a:r>
              <a:r>
                <a:rPr sz="1467">
                  <a:solidFill>
                    <a:srgbClr val="703DAA"/>
                  </a:solidFill>
                </a:rPr>
                <a:t>size_t</a:t>
              </a:r>
              <a:r>
                <a:rPr sz="1467"/>
                <a:t> *outAllocatedSize = </a:t>
              </a:r>
              <a:r>
                <a:rPr sz="1467">
                  <a:solidFill>
                    <a:srgbClr val="BA2DA2"/>
                  </a:solidFill>
                </a:rPr>
                <a:t>nil</a:t>
              </a:r>
              <a:r>
                <a:rPr sz="1467"/>
                <a:t>)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{</a:t>
              </a:r>
            </a:p>
            <a:p>
              <a:pPr algn="l" defTabSz="459762">
                <a:tabLst>
                  <a:tab pos="457223" algn="l"/>
                </a:tabLs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600"/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</a:t>
              </a:r>
              <a:r>
                <a:rPr sz="1467">
                  <a:solidFill>
                    <a:srgbClr val="703DAA"/>
                  </a:solidFill>
                </a:rPr>
                <a:t>size_t</a:t>
              </a:r>
              <a:r>
                <a:rPr sz="1467"/>
                <a:t> size = cls-&gt;</a:t>
              </a:r>
              <a:r>
                <a:rPr sz="1467">
                  <a:solidFill>
                    <a:srgbClr val="31595D"/>
                  </a:solidFill>
                </a:rPr>
                <a:t>instanceSize</a:t>
              </a:r>
              <a:r>
                <a:rPr sz="1467"/>
                <a:t>(extraBytes);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</a:t>
              </a:r>
              <a:r>
                <a:rPr sz="1467">
                  <a:solidFill>
                    <a:srgbClr val="BA2DA2"/>
                  </a:solidFill>
                </a:rPr>
                <a:t>if</a:t>
              </a:r>
              <a:r>
                <a:rPr sz="1467"/>
                <a:t> (outAllocatedSize) *outAllocatedSize = size;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</a:t>
              </a:r>
              <a:r>
                <a:rPr sz="1467">
                  <a:solidFill>
                    <a:srgbClr val="BA2DA2"/>
                  </a:solidFill>
                </a:rPr>
                <a:t>id</a:t>
              </a:r>
              <a:r>
                <a:rPr sz="1467"/>
                <a:t> obj;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</a:t>
              </a:r>
              <a:r>
                <a:rPr sz="1467">
                  <a:solidFill>
                    <a:srgbClr val="BA2DA2"/>
                  </a:solidFill>
                </a:rPr>
                <a:t>if</a:t>
              </a:r>
              <a:r>
                <a:rPr sz="1467"/>
                <a:t> (!zone  &amp;&amp;  fast) {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   obj = (</a:t>
              </a:r>
              <a:r>
                <a:rPr sz="1467">
                  <a:solidFill>
                    <a:srgbClr val="BA2DA2"/>
                  </a:solidFill>
                </a:rPr>
                <a:t>id</a:t>
              </a:r>
              <a:r>
                <a:rPr sz="1467"/>
                <a:t>)</a:t>
              </a:r>
              <a:r>
                <a:rPr sz="1467">
                  <a:solidFill>
                    <a:srgbClr val="3E1E81"/>
                  </a:solidFill>
                </a:rPr>
                <a:t>calloc</a:t>
              </a:r>
              <a:r>
                <a:rPr sz="1467"/>
                <a:t>(</a:t>
              </a:r>
              <a:r>
                <a:rPr sz="1467">
                  <a:solidFill>
                    <a:srgbClr val="272AD8"/>
                  </a:solidFill>
                </a:rPr>
                <a:t>1</a:t>
              </a:r>
              <a:r>
                <a:rPr sz="1467"/>
                <a:t>, size);</a:t>
              </a: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}</a:t>
              </a: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}</a:t>
              </a:r>
            </a:p>
          </p:txBody>
        </p:sp>
        <p:sp>
          <p:nvSpPr>
            <p:cNvPr id="196" name="size_t instanceSize(size_t extraBytes) {…"/>
            <p:cNvSpPr txBox="1"/>
            <p:nvPr/>
          </p:nvSpPr>
          <p:spPr>
            <a:xfrm>
              <a:off x="0" y="4879007"/>
              <a:ext cx="4942311" cy="1092865"/>
            </a:xfrm>
            <a:prstGeom prst="rect">
              <a:avLst/>
            </a:prstGeom>
            <a:noFill/>
            <a:ln w="12700" cap="flat">
              <a:solidFill>
                <a:srgbClr val="76D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2" tIns="50802" rIns="50802" bIns="50802" numCol="1" anchor="ctr">
              <a:spAutoFit/>
            </a:bodyPr>
            <a:lstStyle/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</a:t>
              </a:r>
              <a:r>
                <a:rPr sz="1467">
                  <a:solidFill>
                    <a:srgbClr val="703DAA"/>
                  </a:solidFill>
                </a:rPr>
                <a:t>size_t</a:t>
              </a:r>
              <a:r>
                <a:rPr sz="1467"/>
                <a:t> instanceSize(</a:t>
              </a:r>
              <a:r>
                <a:rPr sz="1467">
                  <a:solidFill>
                    <a:srgbClr val="703DAA"/>
                  </a:solidFill>
                </a:rPr>
                <a:t>size_t</a:t>
              </a:r>
              <a:r>
                <a:rPr sz="1467"/>
                <a:t> extraBytes) {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solidFill>
                    <a:srgbClr val="31595D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   </a:t>
              </a:r>
              <a:r>
                <a:rPr sz="1467">
                  <a:solidFill>
                    <a:srgbClr val="703DAA"/>
                  </a:solidFill>
                </a:rPr>
                <a:t>size_t</a:t>
              </a:r>
              <a:r>
                <a:rPr sz="1467"/>
                <a:t> size = alignedInstanceSize() + extraBytes;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solidFill>
                    <a:srgbClr val="0084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   // CF requires all objects be at least 16 bytes.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   </a:t>
              </a:r>
              <a:r>
                <a:rPr sz="1467">
                  <a:solidFill>
                    <a:srgbClr val="BA2DA2"/>
                  </a:solidFill>
                </a:rPr>
                <a:t>if</a:t>
              </a:r>
              <a:r>
                <a:rPr sz="1467"/>
                <a:t> (size &lt; </a:t>
              </a:r>
              <a:r>
                <a:rPr sz="1467">
                  <a:solidFill>
                    <a:srgbClr val="272AD8"/>
                  </a:solidFill>
                </a:rPr>
                <a:t>16</a:t>
              </a:r>
              <a:r>
                <a:rPr sz="1467"/>
                <a:t>) size = </a:t>
              </a:r>
              <a:r>
                <a:rPr sz="1467">
                  <a:solidFill>
                    <a:srgbClr val="272AD8"/>
                  </a:solidFill>
                </a:rPr>
                <a:t>16</a:t>
              </a:r>
              <a:r>
                <a:rPr sz="1467"/>
                <a:t>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    </a:t>
              </a:r>
              <a:r>
                <a:rPr sz="1467">
                  <a:solidFill>
                    <a:srgbClr val="BA2DA2"/>
                  </a:solidFill>
                </a:rPr>
                <a:t>return</a:t>
              </a:r>
              <a:r>
                <a:rPr sz="1467"/>
                <a:t> size;</a:t>
              </a:r>
              <a:endParaRPr sz="160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1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467"/>
                <a:t>    }</a:t>
              </a:r>
            </a:p>
          </p:txBody>
        </p:sp>
        <p:sp>
          <p:nvSpPr>
            <p:cNvPr id="197" name="矩形"/>
            <p:cNvSpPr/>
            <p:nvPr/>
          </p:nvSpPr>
          <p:spPr>
            <a:xfrm>
              <a:off x="426926" y="356213"/>
              <a:ext cx="3325843" cy="253867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198" name="线条"/>
            <p:cNvSpPr/>
            <p:nvPr/>
          </p:nvSpPr>
          <p:spPr>
            <a:xfrm>
              <a:off x="1780826" y="616776"/>
              <a:ext cx="1" cy="647149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199" name="矩形"/>
            <p:cNvSpPr/>
            <p:nvPr/>
          </p:nvSpPr>
          <p:spPr>
            <a:xfrm>
              <a:off x="970486" y="1529953"/>
              <a:ext cx="4416019" cy="253867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00" name="线条"/>
            <p:cNvSpPr/>
            <p:nvPr/>
          </p:nvSpPr>
          <p:spPr>
            <a:xfrm>
              <a:off x="1887506" y="1812858"/>
              <a:ext cx="1" cy="514268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01" name="矩形"/>
            <p:cNvSpPr/>
            <p:nvPr/>
          </p:nvSpPr>
          <p:spPr>
            <a:xfrm>
              <a:off x="293163" y="3150473"/>
              <a:ext cx="3939214" cy="192907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02" name="线条"/>
            <p:cNvSpPr/>
            <p:nvPr/>
          </p:nvSpPr>
          <p:spPr>
            <a:xfrm flipH="1">
              <a:off x="1221074" y="3352531"/>
              <a:ext cx="1" cy="1639415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03" name="矩形"/>
            <p:cNvSpPr/>
            <p:nvPr/>
          </p:nvSpPr>
          <p:spPr>
            <a:xfrm>
              <a:off x="1575006" y="4021256"/>
              <a:ext cx="1375527" cy="192907"/>
            </a:xfrm>
            <a:prstGeom prst="rect">
              <a:avLst/>
            </a:prstGeom>
            <a:noFill/>
            <a:ln w="25400" cap="flat">
              <a:solidFill>
                <a:srgbClr val="531B93"/>
              </a:solidFill>
              <a:prstDash val="solid"/>
              <a:miter lim="400000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04" name="分配内存"/>
            <p:cNvSpPr/>
            <p:nvPr/>
          </p:nvSpPr>
          <p:spPr>
            <a:xfrm>
              <a:off x="3041775" y="3993316"/>
              <a:ext cx="976830" cy="248787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1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600"/>
                <a:t>分配内存</a:t>
              </a:r>
            </a:p>
          </p:txBody>
        </p:sp>
        <p:sp>
          <p:nvSpPr>
            <p:cNvPr id="205" name="0"/>
            <p:cNvSpPr/>
            <p:nvPr/>
          </p:nvSpPr>
          <p:spPr>
            <a:xfrm>
              <a:off x="3615815" y="1040851"/>
              <a:ext cx="488753" cy="203901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11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67"/>
                <a:t>0</a:t>
              </a:r>
            </a:p>
          </p:txBody>
        </p:sp>
        <p:sp>
          <p:nvSpPr>
            <p:cNvPr id="206" name="线条"/>
            <p:cNvSpPr/>
            <p:nvPr/>
          </p:nvSpPr>
          <p:spPr>
            <a:xfrm>
              <a:off x="3259106" y="520256"/>
              <a:ext cx="322294" cy="72449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07" name="线条"/>
            <p:cNvSpPr/>
            <p:nvPr/>
          </p:nvSpPr>
          <p:spPr>
            <a:xfrm>
              <a:off x="4280186" y="1783801"/>
              <a:ext cx="1" cy="5723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08" name="0"/>
            <p:cNvSpPr/>
            <p:nvPr/>
          </p:nvSpPr>
          <p:spPr>
            <a:xfrm>
              <a:off x="4362575" y="2151880"/>
              <a:ext cx="488753" cy="203901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11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67"/>
                <a:t>0</a:t>
              </a:r>
            </a:p>
          </p:txBody>
        </p:sp>
        <p:sp>
          <p:nvSpPr>
            <p:cNvPr id="209" name="线条"/>
            <p:cNvSpPr/>
            <p:nvPr/>
          </p:nvSpPr>
          <p:spPr>
            <a:xfrm flipH="1">
              <a:off x="3210654" y="3347235"/>
              <a:ext cx="433688" cy="163819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2" tIns="50802" rIns="50802" bIns="50802" numCol="1" anchor="ctr">
              <a:noAutofit/>
            </a:bodyPr>
            <a:lstStyle/>
            <a:p>
              <a: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667"/>
            </a:p>
          </p:txBody>
        </p:sp>
        <p:sp>
          <p:nvSpPr>
            <p:cNvPr id="210" name="0"/>
            <p:cNvSpPr/>
            <p:nvPr/>
          </p:nvSpPr>
          <p:spPr>
            <a:xfrm>
              <a:off x="3285814" y="4697333"/>
              <a:ext cx="488752" cy="203900"/>
            </a:xfrm>
            <a:prstGeom prst="rect">
              <a:avLst/>
            </a:prstGeom>
            <a:solidFill>
              <a:srgbClr val="0000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sz="11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67"/>
                <a:t>0</a:t>
              </a:r>
            </a:p>
          </p:txBody>
        </p:sp>
      </p:grpSp>
      <p:sp>
        <p:nvSpPr>
          <p:cNvPr id="212" name="alloc分配内存"/>
          <p:cNvSpPr/>
          <p:nvPr/>
        </p:nvSpPr>
        <p:spPr>
          <a:xfrm>
            <a:off x="1131181" y="-1307389"/>
            <a:ext cx="3072490" cy="663755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667"/>
              <a:t>alloc分配内存</a:t>
            </a:r>
          </a:p>
        </p:txBody>
      </p:sp>
      <p:sp>
        <p:nvSpPr>
          <p:cNvPr id="213" name="[NSObject alloc]"/>
          <p:cNvSpPr txBox="1"/>
          <p:nvPr/>
        </p:nvSpPr>
        <p:spPr>
          <a:xfrm>
            <a:off x="4306142" y="-1239433"/>
            <a:ext cx="2228178" cy="527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2" tIns="50802" rIns="50802" bIns="50802" anchor="ctr">
            <a:spAutoFit/>
          </a:bodyPr>
          <a:lstStyle>
            <a:lvl1pPr algn="l" defTabSz="457200">
              <a:lnSpc>
                <a:spcPts val="3800"/>
              </a:lnSpc>
              <a:defRPr sz="1600">
                <a:solidFill>
                  <a:srgbClr val="333333"/>
                </a:solidFill>
              </a:defRPr>
            </a:lvl1pPr>
          </a:lstStyle>
          <a:p>
            <a:r>
              <a:rPr sz="2133"/>
              <a:t>[NSObject alloc]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成组"/>
          <p:cNvGrpSpPr/>
          <p:nvPr/>
        </p:nvGrpSpPr>
        <p:grpSpPr>
          <a:xfrm>
            <a:off x="836532" y="336834"/>
            <a:ext cx="16063901" cy="9990576"/>
            <a:chOff x="0" y="0"/>
            <a:chExt cx="12047557" cy="7492702"/>
          </a:xfrm>
        </p:grpSpPr>
        <p:sp>
          <p:nvSpPr>
            <p:cNvPr id="215" name="BFPerson"/>
            <p:cNvSpPr/>
            <p:nvPr/>
          </p:nvSpPr>
          <p:spPr>
            <a:xfrm>
              <a:off x="6243319" y="473829"/>
              <a:ext cx="2190037" cy="540902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933"/>
                <a:t>BFPerson</a:t>
              </a:r>
            </a:p>
          </p:txBody>
        </p:sp>
        <p:grpSp>
          <p:nvGrpSpPr>
            <p:cNvPr id="237" name="成组"/>
            <p:cNvGrpSpPr/>
            <p:nvPr/>
          </p:nvGrpSpPr>
          <p:grpSpPr>
            <a:xfrm>
              <a:off x="34717" y="0"/>
              <a:ext cx="12012840" cy="7492702"/>
              <a:chOff x="0" y="0"/>
              <a:chExt cx="12012838" cy="7492701"/>
            </a:xfrm>
          </p:grpSpPr>
          <p:sp>
            <p:nvSpPr>
              <p:cNvPr id="216" name="- (void)testNSObject…"/>
              <p:cNvSpPr txBox="1"/>
              <p:nvPr/>
            </p:nvSpPr>
            <p:spPr>
              <a:xfrm>
                <a:off x="0" y="0"/>
                <a:ext cx="5472884" cy="6388101"/>
              </a:xfrm>
              <a:prstGeom prst="rect">
                <a:avLst/>
              </a:prstGeom>
              <a:noFill/>
              <a:ln w="12700" cap="flat">
                <a:solidFill>
                  <a:srgbClr val="92929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2" tIns="50802" rIns="50802" bIns="50802" numCol="1" anchor="ctr">
                <a:noAutofit/>
              </a:bodyPr>
              <a:lstStyle/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- (</a:t>
                </a:r>
                <a:r>
                  <a:rPr sz="1467">
                    <a:solidFill>
                      <a:srgbClr val="BA2DA2"/>
                    </a:solidFill>
                  </a:rPr>
                  <a:t>void</a:t>
                </a:r>
                <a:r>
                  <a:rPr sz="1467"/>
                  <a:t>)testNSObject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{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0084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// instance对象，实例对象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703DAA"/>
                    </a:solidFill>
                  </a:rPr>
                  <a:t>NSObject</a:t>
                </a:r>
                <a:r>
                  <a:rPr sz="1467"/>
                  <a:t> *instance1 = [[</a:t>
                </a:r>
                <a:r>
                  <a:rPr sz="1467">
                    <a:solidFill>
                      <a:srgbClr val="703DAA"/>
                    </a:solidFill>
                  </a:rPr>
                  <a:t>NSObject</a:t>
                </a:r>
                <a:r>
                  <a:rPr sz="1467"/>
                  <a:t> </a:t>
                </a:r>
                <a:r>
                  <a:rPr sz="1467">
                    <a:solidFill>
                      <a:srgbClr val="3E1E81"/>
                    </a:solidFill>
                  </a:rPr>
                  <a:t>alloc</a:t>
                </a:r>
                <a:r>
                  <a:rPr sz="1467"/>
                  <a:t>] </a:t>
                </a:r>
                <a:r>
                  <a:rPr sz="1467">
                    <a:solidFill>
                      <a:srgbClr val="3E1E81"/>
                    </a:solidFill>
                  </a:rPr>
                  <a:t>init</a:t>
                </a:r>
                <a:r>
                  <a:rPr sz="1467"/>
                  <a:t>];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703DAA"/>
                    </a:solidFill>
                  </a:rPr>
                  <a:t>NSObject</a:t>
                </a:r>
                <a:r>
                  <a:rPr sz="1467"/>
                  <a:t> *instance2 = [[</a:t>
                </a:r>
                <a:r>
                  <a:rPr sz="1467">
                    <a:solidFill>
                      <a:srgbClr val="703DAA"/>
                    </a:solidFill>
                  </a:rPr>
                  <a:t>NSObject</a:t>
                </a:r>
                <a:r>
                  <a:rPr sz="1467"/>
                  <a:t> </a:t>
                </a:r>
                <a:r>
                  <a:rPr sz="1467">
                    <a:solidFill>
                      <a:srgbClr val="3E1E81"/>
                    </a:solidFill>
                  </a:rPr>
                  <a:t>alloc</a:t>
                </a:r>
                <a:r>
                  <a:rPr sz="1467"/>
                  <a:t>] </a:t>
                </a:r>
                <a:r>
                  <a:rPr sz="1467">
                    <a:solidFill>
                      <a:srgbClr val="3E1E81"/>
                    </a:solidFill>
                  </a:rPr>
                  <a:t>init</a:t>
                </a:r>
                <a:r>
                  <a:rPr sz="1467"/>
                  <a:t>];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0084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// class对象，类对象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0084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// class方法返回的一直是class对象，类对象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4F8187"/>
                    </a:solidFill>
                  </a:rPr>
                  <a:t>Class</a:t>
                </a:r>
                <a:r>
                  <a:rPr sz="1467"/>
                  <a:t> objectClass1 = [instance1 </a:t>
                </a:r>
                <a:r>
                  <a:rPr sz="1467">
                    <a:solidFill>
                      <a:srgbClr val="3E1E81"/>
                    </a:solidFill>
                  </a:rPr>
                  <a:t>class</a:t>
                </a:r>
                <a:r>
                  <a:rPr sz="1467"/>
                  <a:t>];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4F8187"/>
                    </a:solidFill>
                  </a:rPr>
                  <a:t>Class</a:t>
                </a:r>
                <a:r>
                  <a:rPr sz="1467"/>
                  <a:t> objectClass2 = [instance2 </a:t>
                </a:r>
                <a:r>
                  <a:rPr sz="1467">
                    <a:solidFill>
                      <a:srgbClr val="3E1E81"/>
                    </a:solidFill>
                  </a:rPr>
                  <a:t>class</a:t>
                </a:r>
                <a:r>
                  <a:rPr sz="1467"/>
                  <a:t>];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4F8187"/>
                    </a:solidFill>
                  </a:rPr>
                  <a:t>Class</a:t>
                </a:r>
                <a:r>
                  <a:rPr sz="1467"/>
                  <a:t> objectClass3 = </a:t>
                </a:r>
                <a:r>
                  <a:rPr sz="1467">
                    <a:solidFill>
                      <a:srgbClr val="3E1E81"/>
                    </a:solidFill>
                  </a:rPr>
                  <a:t>object_getClass</a:t>
                </a:r>
                <a:r>
                  <a:rPr sz="1467"/>
                  <a:t>(instance1);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4F8187"/>
                    </a:solidFill>
                  </a:rPr>
                  <a:t>Class</a:t>
                </a:r>
                <a:r>
                  <a:rPr sz="1467"/>
                  <a:t> objectClass4 = </a:t>
                </a:r>
                <a:r>
                  <a:rPr sz="1467">
                    <a:solidFill>
                      <a:srgbClr val="3E1E81"/>
                    </a:solidFill>
                  </a:rPr>
                  <a:t>object_getClass</a:t>
                </a:r>
                <a:r>
                  <a:rPr sz="1467"/>
                  <a:t>(instance2);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4F8187"/>
                    </a:solidFill>
                  </a:rPr>
                  <a:t>Class</a:t>
                </a:r>
                <a:r>
                  <a:rPr sz="1467"/>
                  <a:t> objectClass5 = [</a:t>
                </a:r>
                <a:r>
                  <a:rPr sz="1467">
                    <a:solidFill>
                      <a:srgbClr val="703DAA"/>
                    </a:solidFill>
                  </a:rPr>
                  <a:t>NSObject</a:t>
                </a:r>
                <a:r>
                  <a:rPr sz="1467"/>
                  <a:t> </a:t>
                </a:r>
                <a:r>
                  <a:rPr sz="1467">
                    <a:solidFill>
                      <a:srgbClr val="3E1E81"/>
                    </a:solidFill>
                  </a:rPr>
                  <a:t>class</a:t>
                </a:r>
                <a:r>
                  <a:rPr sz="1467"/>
                  <a:t>];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0084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// meta-class对象，元类对象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008400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// 将类对象当做参数传入，获得元类对象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4F8187"/>
                    </a:solidFill>
                  </a:rPr>
                  <a:t>Class</a:t>
                </a:r>
                <a:r>
                  <a:rPr sz="1467"/>
                  <a:t> objectMetaClass1 = </a:t>
                </a:r>
                <a:r>
                  <a:rPr sz="1467">
                    <a:solidFill>
                      <a:srgbClr val="3E1E81"/>
                    </a:solidFill>
                  </a:rPr>
                  <a:t>object_getClass</a:t>
                </a:r>
                <a:r>
                  <a:rPr sz="1467"/>
                  <a:t>(objectClass5);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4F8187"/>
                    </a:solidFill>
                  </a:rPr>
                  <a:t>Class</a:t>
                </a:r>
                <a:r>
                  <a:rPr sz="1467"/>
                  <a:t> objectMetaClass2 = [[[</a:t>
                </a:r>
                <a:r>
                  <a:rPr sz="1467">
                    <a:solidFill>
                      <a:srgbClr val="703DAA"/>
                    </a:solidFill>
                  </a:rPr>
                  <a:t>NSObject</a:t>
                </a:r>
                <a:r>
                  <a:rPr sz="1467"/>
                  <a:t> </a:t>
                </a:r>
                <a:r>
                  <a:rPr sz="1467">
                    <a:solidFill>
                      <a:srgbClr val="3E1E81"/>
                    </a:solidFill>
                  </a:rPr>
                  <a:t>class</a:t>
                </a:r>
                <a:r>
                  <a:rPr sz="1467"/>
                  <a:t>] </a:t>
                </a:r>
                <a:r>
                  <a:rPr sz="1467">
                    <a:solidFill>
                      <a:srgbClr val="3E1E81"/>
                    </a:solidFill>
                  </a:rPr>
                  <a:t>class</a:t>
                </a:r>
                <a:r>
                  <a:rPr sz="1467"/>
                  <a:t>] </a:t>
                </a:r>
                <a:r>
                  <a:rPr sz="1467">
                    <a:solidFill>
                      <a:srgbClr val="3E1E81"/>
                    </a:solidFill>
                  </a:rPr>
                  <a:t>class</a:t>
                </a:r>
                <a:r>
                  <a:rPr sz="1467"/>
                  <a:t>];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D12F1B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3E1E81"/>
                    </a:solidFill>
                  </a:rPr>
                  <a:t>NSLog</a:t>
                </a:r>
                <a:r>
                  <a:rPr sz="1467"/>
                  <a:t>(@"NSObject instance - %p %p”,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instance1,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instance2);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D12F1B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3E1E81"/>
                    </a:solidFill>
                  </a:rPr>
                  <a:t>NSLog</a:t>
                </a:r>
                <a:r>
                  <a:rPr sz="1467"/>
                  <a:t>(@"NSObject class - %p %p %p %p %p %d",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objectClass1,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1" indent="0"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objectClass2,  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objectClass3,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objectClass4,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objectClass5,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3E1E81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class_isMetaClass(objectClass3));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solidFill>
                      <a:srgbClr val="D12F1B"/>
                    </a:solidFill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</a:t>
                </a:r>
                <a:r>
                  <a:rPr sz="1467">
                    <a:solidFill>
                      <a:srgbClr val="3E1E81"/>
                    </a:solidFill>
                  </a:rPr>
                  <a:t>NSLog</a:t>
                </a:r>
                <a:r>
                  <a:rPr sz="1467"/>
                  <a:t>(@"NSObject meta class - %p %d \n %p %d",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objectMetaClass1,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</a:t>
                </a:r>
                <a:r>
                  <a:rPr sz="1467">
                    <a:solidFill>
                      <a:srgbClr val="3E1E81"/>
                    </a:solidFill>
                  </a:rPr>
                  <a:t>class_isMetaClass</a:t>
                </a:r>
                <a:r>
                  <a:rPr sz="1467"/>
                  <a:t>(objectMetaClass1),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objectMetaClass2,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          </a:t>
                </a:r>
                <a:r>
                  <a:rPr sz="1467">
                    <a:solidFill>
                      <a:srgbClr val="3E1E81"/>
                    </a:solidFill>
                  </a:rPr>
                  <a:t>class_isMetaClass</a:t>
                </a:r>
                <a:r>
                  <a:rPr sz="1467"/>
                  <a:t>(objectMetaClass2));</a:t>
                </a:r>
                <a:endParaRPr sz="16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1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467"/>
                  <a:t>}</a:t>
                </a:r>
              </a:p>
            </p:txBody>
          </p:sp>
          <p:grpSp>
            <p:nvGrpSpPr>
              <p:cNvPr id="219" name="成组"/>
              <p:cNvGrpSpPr/>
              <p:nvPr/>
            </p:nvGrpSpPr>
            <p:grpSpPr>
              <a:xfrm>
                <a:off x="3472029" y="3335636"/>
                <a:ext cx="1881546" cy="583248"/>
                <a:chOff x="0" y="86677"/>
                <a:chExt cx="1881544" cy="583247"/>
              </a:xfrm>
            </p:grpSpPr>
            <p:sp>
              <p:nvSpPr>
                <p:cNvPr id="217" name="形状"/>
                <p:cNvSpPr/>
                <p:nvPr/>
              </p:nvSpPr>
              <p:spPr>
                <a:xfrm>
                  <a:off x="0" y="86677"/>
                  <a:ext cx="1881545" cy="583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28" y="0"/>
                      </a:moveTo>
                      <a:cubicBezTo>
                        <a:pt x="2477" y="0"/>
                        <a:pt x="2340" y="171"/>
                        <a:pt x="2241" y="449"/>
                      </a:cubicBezTo>
                      <a:cubicBezTo>
                        <a:pt x="2143" y="726"/>
                        <a:pt x="2082" y="1110"/>
                        <a:pt x="2082" y="1536"/>
                      </a:cubicBezTo>
                      <a:lnTo>
                        <a:pt x="2157" y="6577"/>
                      </a:lnTo>
                      <a:lnTo>
                        <a:pt x="0" y="6654"/>
                      </a:lnTo>
                      <a:lnTo>
                        <a:pt x="2136" y="12346"/>
                      </a:lnTo>
                      <a:lnTo>
                        <a:pt x="2082" y="20064"/>
                      </a:lnTo>
                      <a:cubicBezTo>
                        <a:pt x="2082" y="20490"/>
                        <a:pt x="2143" y="20874"/>
                        <a:pt x="2241" y="21151"/>
                      </a:cubicBezTo>
                      <a:cubicBezTo>
                        <a:pt x="2340" y="21429"/>
                        <a:pt x="2477" y="21600"/>
                        <a:pt x="2628" y="21600"/>
                      </a:cubicBezTo>
                      <a:lnTo>
                        <a:pt x="21053" y="21600"/>
                      </a:lnTo>
                      <a:cubicBezTo>
                        <a:pt x="21205" y="21600"/>
                        <a:pt x="21342" y="21429"/>
                        <a:pt x="21440" y="21151"/>
                      </a:cubicBezTo>
                      <a:cubicBezTo>
                        <a:pt x="21539" y="20874"/>
                        <a:pt x="21600" y="20490"/>
                        <a:pt x="21600" y="20064"/>
                      </a:cubicBezTo>
                      <a:lnTo>
                        <a:pt x="21600" y="1536"/>
                      </a:lnTo>
                      <a:cubicBezTo>
                        <a:pt x="21600" y="1110"/>
                        <a:pt x="21539" y="726"/>
                        <a:pt x="21440" y="449"/>
                      </a:cubicBezTo>
                      <a:cubicBezTo>
                        <a:pt x="21342" y="171"/>
                        <a:pt x="21205" y="0"/>
                        <a:pt x="21053" y="0"/>
                      </a:cubicBezTo>
                      <a:lnTo>
                        <a:pt x="2628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929292"/>
                  </a:solidFill>
                  <a:prstDash val="solid"/>
                  <a:miter lim="400000"/>
                </a:ln>
                <a:effectLst/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endParaRPr sz="1467"/>
                </a:p>
              </p:txBody>
            </p:sp>
            <p:sp>
              <p:nvSpPr>
                <p:cNvPr id="218" name="0x60800001d060…"/>
                <p:cNvSpPr txBox="1"/>
                <p:nvPr/>
              </p:nvSpPr>
              <p:spPr>
                <a:xfrm>
                  <a:off x="298172" y="139490"/>
                  <a:ext cx="1551675" cy="47762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pPr algn="l">
                    <a:defRPr sz="1200"/>
                  </a:pPr>
                  <a:r>
                    <a:rPr sz="1600"/>
                    <a:t>0x60800001d060</a:t>
                  </a:r>
                </a:p>
                <a:p>
                  <a:pPr algn="l">
                    <a:defRPr sz="1200"/>
                  </a:pPr>
                  <a:r>
                    <a:rPr sz="1600"/>
                    <a:t>0x60800001d080</a:t>
                  </a:r>
                </a:p>
              </p:txBody>
            </p:sp>
          </p:grpSp>
          <p:grpSp>
            <p:nvGrpSpPr>
              <p:cNvPr id="222" name="成组"/>
              <p:cNvGrpSpPr/>
              <p:nvPr/>
            </p:nvGrpSpPr>
            <p:grpSpPr>
              <a:xfrm>
                <a:off x="3861062" y="4110897"/>
                <a:ext cx="1574235" cy="1184906"/>
                <a:chOff x="-1" y="-29437"/>
                <a:chExt cx="1574233" cy="1184905"/>
              </a:xfrm>
            </p:grpSpPr>
            <p:sp>
              <p:nvSpPr>
                <p:cNvPr id="220" name="0x103accea8…"/>
                <p:cNvSpPr txBox="1"/>
                <p:nvPr/>
              </p:nvSpPr>
              <p:spPr>
                <a:xfrm>
                  <a:off x="401463" y="-29437"/>
                  <a:ext cx="1068772" cy="118490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50802" tIns="50802" rIns="50802" bIns="50802" numCol="1" anchor="ctr">
                  <a:spAutoFit/>
                </a:bodyPr>
                <a:lstStyle/>
                <a:p>
                  <a:pPr algn="l">
                    <a:defRPr sz="1200"/>
                  </a:pPr>
                  <a:r>
                    <a:rPr sz="1600"/>
                    <a:t>0x103accea8</a:t>
                  </a:r>
                </a:p>
                <a:p>
                  <a:pPr algn="l">
                    <a:defRPr sz="1200"/>
                  </a:pPr>
                  <a:r>
                    <a:rPr sz="1600"/>
                    <a:t>0x103accea8 </a:t>
                  </a:r>
                </a:p>
                <a:p>
                  <a:pPr algn="l">
                    <a:defRPr sz="1200"/>
                  </a:pPr>
                  <a:r>
                    <a:rPr sz="1600"/>
                    <a:t>0x103accea8 </a:t>
                  </a:r>
                </a:p>
                <a:p>
                  <a:pPr algn="l">
                    <a:defRPr sz="1200"/>
                  </a:pPr>
                  <a:r>
                    <a:rPr sz="1600"/>
                    <a:t>0x103accea8 </a:t>
                  </a:r>
                </a:p>
                <a:p>
                  <a:pPr algn="l">
                    <a:defRPr sz="1200"/>
                  </a:pPr>
                  <a:r>
                    <a:rPr sz="1600"/>
                    <a:t>0x103accea8 </a:t>
                  </a:r>
                </a:p>
                <a:p>
                  <a:pPr algn="l">
                    <a:defRPr sz="1200"/>
                  </a:pPr>
                  <a:r>
                    <a:rPr sz="1600"/>
                    <a:t>0</a:t>
                  </a:r>
                </a:p>
              </p:txBody>
            </p:sp>
            <p:sp>
              <p:nvSpPr>
                <p:cNvPr id="221" name="形状"/>
                <p:cNvSpPr/>
                <p:nvPr/>
              </p:nvSpPr>
              <p:spPr>
                <a:xfrm>
                  <a:off x="-1" y="0"/>
                  <a:ext cx="1574233" cy="1126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249" y="0"/>
                      </a:moveTo>
                      <a:cubicBezTo>
                        <a:pt x="4111" y="0"/>
                        <a:pt x="3986" y="171"/>
                        <a:pt x="3895" y="449"/>
                      </a:cubicBezTo>
                      <a:cubicBezTo>
                        <a:pt x="3805" y="726"/>
                        <a:pt x="3749" y="1110"/>
                        <a:pt x="3749" y="1536"/>
                      </a:cubicBezTo>
                      <a:lnTo>
                        <a:pt x="3818" y="6577"/>
                      </a:lnTo>
                      <a:lnTo>
                        <a:pt x="0" y="1579"/>
                      </a:lnTo>
                      <a:lnTo>
                        <a:pt x="3694" y="9857"/>
                      </a:lnTo>
                      <a:lnTo>
                        <a:pt x="3749" y="20064"/>
                      </a:lnTo>
                      <a:cubicBezTo>
                        <a:pt x="3749" y="20490"/>
                        <a:pt x="3805" y="20874"/>
                        <a:pt x="3895" y="21151"/>
                      </a:cubicBezTo>
                      <a:cubicBezTo>
                        <a:pt x="3986" y="21429"/>
                        <a:pt x="4111" y="21600"/>
                        <a:pt x="4249" y="21600"/>
                      </a:cubicBezTo>
                      <a:lnTo>
                        <a:pt x="21100" y="21600"/>
                      </a:lnTo>
                      <a:cubicBezTo>
                        <a:pt x="21239" y="21600"/>
                        <a:pt x="21364" y="21429"/>
                        <a:pt x="21454" y="21151"/>
                      </a:cubicBezTo>
                      <a:cubicBezTo>
                        <a:pt x="21544" y="20874"/>
                        <a:pt x="21600" y="20490"/>
                        <a:pt x="21600" y="20064"/>
                      </a:cubicBezTo>
                      <a:lnTo>
                        <a:pt x="21600" y="1536"/>
                      </a:lnTo>
                      <a:cubicBezTo>
                        <a:pt x="21600" y="1110"/>
                        <a:pt x="21544" y="726"/>
                        <a:pt x="21454" y="449"/>
                      </a:cubicBezTo>
                      <a:cubicBezTo>
                        <a:pt x="21364" y="171"/>
                        <a:pt x="21239" y="0"/>
                        <a:pt x="21100" y="0"/>
                      </a:cubicBezTo>
                      <a:lnTo>
                        <a:pt x="4249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929292"/>
                  </a:solidFill>
                  <a:prstDash val="solid"/>
                  <a:miter lim="400000"/>
                </a:ln>
                <a:effectLst/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endParaRPr sz="1467"/>
                </a:p>
              </p:txBody>
            </p:sp>
          </p:grpSp>
          <p:grpSp>
            <p:nvGrpSpPr>
              <p:cNvPr id="225" name="成组"/>
              <p:cNvGrpSpPr/>
              <p:nvPr/>
            </p:nvGrpSpPr>
            <p:grpSpPr>
              <a:xfrm>
                <a:off x="4079843" y="5527038"/>
                <a:ext cx="1287543" cy="754225"/>
                <a:chOff x="-17026" y="-8812"/>
                <a:chExt cx="1287542" cy="754224"/>
              </a:xfrm>
            </p:grpSpPr>
            <p:sp>
              <p:nvSpPr>
                <p:cNvPr id="223" name="形状"/>
                <p:cNvSpPr/>
                <p:nvPr/>
              </p:nvSpPr>
              <p:spPr>
                <a:xfrm>
                  <a:off x="-17026" y="6349"/>
                  <a:ext cx="1287542" cy="7177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879" y="0"/>
                      </a:moveTo>
                      <a:cubicBezTo>
                        <a:pt x="2730" y="0"/>
                        <a:pt x="2595" y="171"/>
                        <a:pt x="2497" y="449"/>
                      </a:cubicBezTo>
                      <a:cubicBezTo>
                        <a:pt x="2400" y="726"/>
                        <a:pt x="2340" y="1110"/>
                        <a:pt x="2340" y="1536"/>
                      </a:cubicBezTo>
                      <a:lnTo>
                        <a:pt x="2414" y="6577"/>
                      </a:lnTo>
                      <a:lnTo>
                        <a:pt x="0" y="2486"/>
                      </a:lnTo>
                      <a:lnTo>
                        <a:pt x="2394" y="12346"/>
                      </a:lnTo>
                      <a:lnTo>
                        <a:pt x="2340" y="20064"/>
                      </a:lnTo>
                      <a:cubicBezTo>
                        <a:pt x="2340" y="20490"/>
                        <a:pt x="2400" y="20874"/>
                        <a:pt x="2497" y="21151"/>
                      </a:cubicBezTo>
                      <a:cubicBezTo>
                        <a:pt x="2595" y="21429"/>
                        <a:pt x="2730" y="21600"/>
                        <a:pt x="2879" y="21600"/>
                      </a:cubicBezTo>
                      <a:lnTo>
                        <a:pt x="21060" y="21600"/>
                      </a:lnTo>
                      <a:cubicBezTo>
                        <a:pt x="21210" y="21600"/>
                        <a:pt x="21345" y="21429"/>
                        <a:pt x="21442" y="21151"/>
                      </a:cubicBezTo>
                      <a:cubicBezTo>
                        <a:pt x="21540" y="20874"/>
                        <a:pt x="21600" y="20490"/>
                        <a:pt x="21600" y="20064"/>
                      </a:cubicBezTo>
                      <a:lnTo>
                        <a:pt x="21600" y="1536"/>
                      </a:lnTo>
                      <a:cubicBezTo>
                        <a:pt x="21600" y="1110"/>
                        <a:pt x="21540" y="726"/>
                        <a:pt x="21442" y="449"/>
                      </a:cubicBezTo>
                      <a:cubicBezTo>
                        <a:pt x="21345" y="171"/>
                        <a:pt x="21210" y="0"/>
                        <a:pt x="21060" y="0"/>
                      </a:cubicBezTo>
                      <a:lnTo>
                        <a:pt x="2879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929292"/>
                  </a:solidFill>
                  <a:prstDash val="solid"/>
                  <a:miter lim="400000"/>
                </a:ln>
                <a:effectLst/>
              </p:spPr>
              <p:txBody>
                <a:bodyPr wrap="square" lIns="50802" tIns="50802" rIns="50802" bIns="50802" numCol="1" anchor="ctr">
                  <a:noAutofit/>
                </a:bodyPr>
                <a:lstStyle/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endParaRPr sz="1467"/>
                </a:p>
              </p:txBody>
            </p:sp>
            <p:sp>
              <p:nvSpPr>
                <p:cNvPr id="224" name="0x103acce58…"/>
                <p:cNvSpPr txBox="1"/>
                <p:nvPr/>
              </p:nvSpPr>
              <p:spPr>
                <a:xfrm>
                  <a:off x="134749" y="-8812"/>
                  <a:ext cx="1101232" cy="75422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50802" tIns="50802" rIns="50802" bIns="50802" numCol="1" anchor="ctr">
                  <a:spAutoFit/>
                </a:bodyPr>
                <a:lstStyle/>
                <a:p>
                  <a:pPr algn="l" defTabSz="459762">
                    <a:tabLst>
                      <a:tab pos="457223" algn="l"/>
                    </a:tabLst>
                    <a:defRPr sz="110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0x103acce58</a:t>
                  </a:r>
                </a:p>
                <a:p>
                  <a:pPr algn="l" defTabSz="459762">
                    <a:tabLst>
                      <a:tab pos="457223" algn="l"/>
                    </a:tabLst>
                    <a:defRPr sz="110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1 </a:t>
                  </a:r>
                </a:p>
                <a:p>
                  <a:pPr algn="l" defTabSz="459762">
                    <a:tabLst>
                      <a:tab pos="457223" algn="l"/>
                    </a:tabLst>
                    <a:defRPr sz="110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0x103accea8 </a:t>
                  </a:r>
                </a:p>
                <a:p>
                  <a:pPr algn="l" defTabSz="459762">
                    <a:tabLst>
                      <a:tab pos="457223" algn="l"/>
                    </a:tabLst>
                    <a:defRPr sz="110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0</a:t>
                  </a:r>
                </a:p>
              </p:txBody>
            </p:sp>
          </p:grpSp>
          <p:grpSp>
            <p:nvGrpSpPr>
              <p:cNvPr id="236" name="成组"/>
              <p:cNvGrpSpPr/>
              <p:nvPr/>
            </p:nvGrpSpPr>
            <p:grpSpPr>
              <a:xfrm>
                <a:off x="6228922" y="1150917"/>
                <a:ext cx="5783916" cy="6341784"/>
                <a:chOff x="0" y="23158"/>
                <a:chExt cx="5783915" cy="6341783"/>
              </a:xfrm>
            </p:grpSpPr>
            <p:sp>
              <p:nvSpPr>
                <p:cNvPr id="226" name="- (void)testBFPerson…"/>
                <p:cNvSpPr txBox="1"/>
                <p:nvPr/>
              </p:nvSpPr>
              <p:spPr>
                <a:xfrm>
                  <a:off x="0" y="23158"/>
                  <a:ext cx="5783915" cy="6341783"/>
                </a:xfrm>
                <a:prstGeom prst="rect">
                  <a:avLst/>
                </a:prstGeom>
                <a:noFill/>
                <a:ln w="12700" cap="flat">
                  <a:solidFill>
                    <a:srgbClr val="929292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2" tIns="50802" rIns="50802" bIns="50802" numCol="1" anchor="ctr">
                  <a:spAutoFit/>
                </a:bodyPr>
                <a:lstStyle/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- (</a:t>
                  </a:r>
                  <a:r>
                    <a:rPr sz="1467">
                      <a:solidFill>
                        <a:srgbClr val="BA2DA2"/>
                      </a:solidFill>
                    </a:rPr>
                    <a:t>void</a:t>
                  </a:r>
                  <a:r>
                    <a:rPr sz="1467"/>
                    <a:t>)testBFPerson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{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008400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// instance对象，实例对象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BFPerson</a:t>
                  </a:r>
                  <a:r>
                    <a:rPr sz="1467"/>
                    <a:t> *person1 = [[</a:t>
                  </a:r>
                  <a:r>
                    <a:rPr sz="1467">
                      <a:solidFill>
                        <a:srgbClr val="4F8187"/>
                      </a:solidFill>
                    </a:rPr>
                    <a:t>BFPerson</a:t>
                  </a:r>
                  <a:r>
                    <a:rPr sz="1467"/>
                    <a:t> </a:t>
                  </a:r>
                  <a:r>
                    <a:rPr sz="1467">
                      <a:solidFill>
                        <a:srgbClr val="3E1E81"/>
                      </a:solidFill>
                    </a:rPr>
                    <a:t>alloc</a:t>
                  </a:r>
                  <a:r>
                    <a:rPr sz="1467"/>
                    <a:t>] </a:t>
                  </a:r>
                  <a:r>
                    <a:rPr sz="1467">
                      <a:solidFill>
                        <a:srgbClr val="3E1E81"/>
                      </a:solidFill>
                    </a:rPr>
                    <a:t>init</a:t>
                  </a:r>
                  <a:r>
                    <a:rPr sz="1467"/>
                    <a:t>];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BFPerson</a:t>
                  </a:r>
                  <a:r>
                    <a:rPr sz="1467"/>
                    <a:t> *person2 = [[</a:t>
                  </a:r>
                  <a:r>
                    <a:rPr sz="1467">
                      <a:solidFill>
                        <a:srgbClr val="4F8187"/>
                      </a:solidFill>
                    </a:rPr>
                    <a:t>BFPerson</a:t>
                  </a:r>
                  <a:r>
                    <a:rPr sz="1467"/>
                    <a:t> </a:t>
                  </a:r>
                  <a:r>
                    <a:rPr sz="1467">
                      <a:solidFill>
                        <a:srgbClr val="3E1E81"/>
                      </a:solidFill>
                    </a:rPr>
                    <a:t>alloc</a:t>
                  </a:r>
                  <a:r>
                    <a:rPr sz="1467"/>
                    <a:t>] </a:t>
                  </a:r>
                  <a:r>
                    <a:rPr sz="1467">
                      <a:solidFill>
                        <a:srgbClr val="3E1E81"/>
                      </a:solidFill>
                    </a:rPr>
                    <a:t>init</a:t>
                  </a:r>
                  <a:r>
                    <a:rPr sz="1467"/>
                    <a:t>];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008400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// class对象，类对象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008400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// class方法返回的一直是class对象，类对象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Class</a:t>
                  </a:r>
                  <a:r>
                    <a:rPr sz="1467"/>
                    <a:t> personClass1 = [person1 </a:t>
                  </a:r>
                  <a:r>
                    <a:rPr sz="1467">
                      <a:solidFill>
                        <a:srgbClr val="3E1E81"/>
                      </a:solidFill>
                    </a:rPr>
                    <a:t>class</a:t>
                  </a:r>
                  <a:r>
                    <a:rPr sz="1467"/>
                    <a:t>];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Class</a:t>
                  </a:r>
                  <a:r>
                    <a:rPr sz="1467"/>
                    <a:t> personClass2 = [person2 </a:t>
                  </a:r>
                  <a:r>
                    <a:rPr sz="1467">
                      <a:solidFill>
                        <a:srgbClr val="3E1E81"/>
                      </a:solidFill>
                    </a:rPr>
                    <a:t>class</a:t>
                  </a:r>
                  <a:r>
                    <a:rPr sz="1467"/>
                    <a:t>];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Class</a:t>
                  </a:r>
                  <a:r>
                    <a:rPr sz="1467"/>
                    <a:t> personClass3 = </a:t>
                  </a:r>
                  <a:r>
                    <a:rPr sz="1467">
                      <a:solidFill>
                        <a:srgbClr val="3E1E81"/>
                      </a:solidFill>
                    </a:rPr>
                    <a:t>object_getClass</a:t>
                  </a:r>
                  <a:r>
                    <a:rPr sz="1467"/>
                    <a:t>(person1);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Class</a:t>
                  </a:r>
                  <a:r>
                    <a:rPr sz="1467"/>
                    <a:t> personClass4 = </a:t>
                  </a:r>
                  <a:r>
                    <a:rPr sz="1467">
                      <a:solidFill>
                        <a:srgbClr val="3E1E81"/>
                      </a:solidFill>
                    </a:rPr>
                    <a:t>object_getClass</a:t>
                  </a:r>
                  <a:r>
                    <a:rPr sz="1467"/>
                    <a:t>(person2);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Class</a:t>
                  </a:r>
                  <a:r>
                    <a:rPr sz="1467"/>
                    <a:t> personClass5 = [</a:t>
                  </a:r>
                  <a:r>
                    <a:rPr sz="1467">
                      <a:solidFill>
                        <a:srgbClr val="4F8187"/>
                      </a:solidFill>
                    </a:rPr>
                    <a:t>BFPerson</a:t>
                  </a:r>
                  <a:r>
                    <a:rPr sz="1467"/>
                    <a:t> </a:t>
                  </a:r>
                  <a:r>
                    <a:rPr sz="1467">
                      <a:solidFill>
                        <a:srgbClr val="3E1E81"/>
                      </a:solidFill>
                    </a:rPr>
                    <a:t>class</a:t>
                  </a:r>
                  <a:r>
                    <a:rPr sz="1467"/>
                    <a:t>];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008400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// meta-class对象，元类对象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008400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// 将类对象当做参数传入，获得元类对象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Class</a:t>
                  </a:r>
                  <a:r>
                    <a:rPr sz="1467"/>
                    <a:t> personMetaClass1 = </a:t>
                  </a:r>
                  <a:r>
                    <a:rPr sz="1467">
                      <a:solidFill>
                        <a:srgbClr val="3E1E81"/>
                      </a:solidFill>
                    </a:rPr>
                    <a:t>object_getClass</a:t>
                  </a:r>
                  <a:r>
                    <a:rPr sz="1467"/>
                    <a:t>(personClass5);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4F8187"/>
                      </a:solidFill>
                    </a:rPr>
                    <a:t>Class</a:t>
                  </a:r>
                  <a:r>
                    <a:rPr sz="1467"/>
                    <a:t> personMetaClass2 = [[[</a:t>
                  </a:r>
                  <a:r>
                    <a:rPr sz="1467">
                      <a:solidFill>
                        <a:srgbClr val="4F8187"/>
                      </a:solidFill>
                    </a:rPr>
                    <a:t>BFPerson</a:t>
                  </a:r>
                  <a:r>
                    <a:rPr sz="1467"/>
                    <a:t> </a:t>
                  </a:r>
                  <a:r>
                    <a:rPr sz="1467">
                      <a:solidFill>
                        <a:srgbClr val="3E1E81"/>
                      </a:solidFill>
                    </a:rPr>
                    <a:t>class</a:t>
                  </a:r>
                  <a:r>
                    <a:rPr sz="1467"/>
                    <a:t>] </a:t>
                  </a:r>
                  <a:r>
                    <a:rPr sz="1467">
                      <a:solidFill>
                        <a:srgbClr val="3E1E81"/>
                      </a:solidFill>
                    </a:rPr>
                    <a:t>class</a:t>
                  </a:r>
                  <a:r>
                    <a:rPr sz="1467"/>
                    <a:t>] </a:t>
                  </a:r>
                  <a:r>
                    <a:rPr sz="1467">
                      <a:solidFill>
                        <a:srgbClr val="3E1E81"/>
                      </a:solidFill>
                    </a:rPr>
                    <a:t>class</a:t>
                  </a:r>
                  <a:r>
                    <a:rPr sz="1467"/>
                    <a:t>];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D12F1B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3E1E81"/>
                      </a:solidFill>
                    </a:rPr>
                    <a:t>NSLog</a:t>
                  </a:r>
                  <a:r>
                    <a:rPr sz="1467"/>
                    <a:t>(@"BFPerson instance - %p %p",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person1,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person2);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D12F1B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3E1E81"/>
                      </a:solidFill>
                    </a:rPr>
                    <a:t>NSLog</a:t>
                  </a:r>
                  <a:r>
                    <a:rPr sz="1467"/>
                    <a:t>(@"BFPerson class - %p %p %p %p %p %d",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personClass1,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personClass2,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personClass3,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personClass4,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personClass5,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3E1E81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class_isMetaClass(personClass3));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solidFill>
                        <a:srgbClr val="D12F1B"/>
                      </a:solidFill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</a:t>
                  </a:r>
                  <a:r>
                    <a:rPr sz="1467">
                      <a:solidFill>
                        <a:srgbClr val="3E1E81"/>
                      </a:solidFill>
                    </a:rPr>
                    <a:t>NSLog</a:t>
                  </a:r>
                  <a:r>
                    <a:rPr sz="1467"/>
                    <a:t>(@"BFPerson meta class - %p %d \n %p %d",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personMetaClass1,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</a:t>
                  </a:r>
                  <a:r>
                    <a:rPr sz="1467">
                      <a:solidFill>
                        <a:srgbClr val="3E1E81"/>
                      </a:solidFill>
                    </a:rPr>
                    <a:t>class_isMetaClass</a:t>
                  </a:r>
                  <a:r>
                    <a:rPr sz="1467"/>
                    <a:t>(personMetaClass1),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personMetaClass2,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          </a:t>
                  </a:r>
                  <a:r>
                    <a:rPr sz="1467">
                      <a:solidFill>
                        <a:srgbClr val="3E1E81"/>
                      </a:solidFill>
                    </a:rPr>
                    <a:t>class_isMetaClass</a:t>
                  </a:r>
                  <a:r>
                    <a:rPr sz="1467"/>
                    <a:t>(personMetaClass2));</a:t>
                  </a:r>
                  <a:endParaRPr sz="1600"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algn="l" defTabSz="459762">
                    <a:tabLst>
                      <a:tab pos="457223" algn="l"/>
                    </a:tabLst>
                    <a:defRPr sz="1100" b="0">
                      <a:latin typeface="Menlo"/>
                      <a:ea typeface="Menlo"/>
                      <a:cs typeface="Menlo"/>
                      <a:sym typeface="Menlo"/>
                    </a:defRPr>
                  </a:pPr>
                  <a:r>
                    <a:rPr sz="1467"/>
                    <a:t>}</a:t>
                  </a:r>
                </a:p>
              </p:txBody>
            </p:sp>
            <p:grpSp>
              <p:nvGrpSpPr>
                <p:cNvPr id="229" name="成组"/>
                <p:cNvGrpSpPr/>
                <p:nvPr/>
              </p:nvGrpSpPr>
              <p:grpSpPr>
                <a:xfrm>
                  <a:off x="3405147" y="3335636"/>
                  <a:ext cx="1881546" cy="583249"/>
                  <a:chOff x="0" y="86677"/>
                  <a:chExt cx="1881544" cy="583247"/>
                </a:xfrm>
              </p:grpSpPr>
              <p:sp>
                <p:nvSpPr>
                  <p:cNvPr id="227" name="形状"/>
                  <p:cNvSpPr/>
                  <p:nvPr/>
                </p:nvSpPr>
                <p:spPr>
                  <a:xfrm>
                    <a:off x="0" y="86677"/>
                    <a:ext cx="1881545" cy="5832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628" y="0"/>
                        </a:moveTo>
                        <a:cubicBezTo>
                          <a:pt x="2477" y="0"/>
                          <a:pt x="2340" y="171"/>
                          <a:pt x="2241" y="449"/>
                        </a:cubicBezTo>
                        <a:cubicBezTo>
                          <a:pt x="2143" y="726"/>
                          <a:pt x="2082" y="1110"/>
                          <a:pt x="2082" y="1536"/>
                        </a:cubicBezTo>
                        <a:lnTo>
                          <a:pt x="2157" y="6577"/>
                        </a:lnTo>
                        <a:lnTo>
                          <a:pt x="0" y="6654"/>
                        </a:lnTo>
                        <a:lnTo>
                          <a:pt x="2136" y="12346"/>
                        </a:lnTo>
                        <a:lnTo>
                          <a:pt x="2082" y="20064"/>
                        </a:lnTo>
                        <a:cubicBezTo>
                          <a:pt x="2082" y="20490"/>
                          <a:pt x="2143" y="20874"/>
                          <a:pt x="2241" y="21151"/>
                        </a:cubicBezTo>
                        <a:cubicBezTo>
                          <a:pt x="2340" y="21429"/>
                          <a:pt x="2477" y="21600"/>
                          <a:pt x="2628" y="21600"/>
                        </a:cubicBezTo>
                        <a:lnTo>
                          <a:pt x="21053" y="21600"/>
                        </a:lnTo>
                        <a:cubicBezTo>
                          <a:pt x="21205" y="21600"/>
                          <a:pt x="21342" y="21429"/>
                          <a:pt x="21440" y="21151"/>
                        </a:cubicBezTo>
                        <a:cubicBezTo>
                          <a:pt x="21539" y="20874"/>
                          <a:pt x="21600" y="20490"/>
                          <a:pt x="21600" y="20064"/>
                        </a:cubicBezTo>
                        <a:lnTo>
                          <a:pt x="21600" y="1536"/>
                        </a:lnTo>
                        <a:cubicBezTo>
                          <a:pt x="21600" y="1110"/>
                          <a:pt x="21539" y="726"/>
                          <a:pt x="21440" y="449"/>
                        </a:cubicBezTo>
                        <a:cubicBezTo>
                          <a:pt x="21342" y="171"/>
                          <a:pt x="21205" y="0"/>
                          <a:pt x="21053" y="0"/>
                        </a:cubicBezTo>
                        <a:lnTo>
                          <a:pt x="2628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929292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2" tIns="50802" rIns="50802" bIns="50802" numCol="1" anchor="ctr">
                    <a:noAutofit/>
                  </a:bodyPr>
                  <a:lstStyle/>
                  <a:p>
                    <a:pPr algn="l" defTabSz="459762">
                      <a:tabLst>
                        <a:tab pos="457223" algn="l"/>
                      </a:tabLst>
                      <a:defRPr sz="1100" b="0">
                        <a:latin typeface="Menlo"/>
                        <a:ea typeface="Menlo"/>
                        <a:cs typeface="Menlo"/>
                        <a:sym typeface="Menlo"/>
                      </a:defRPr>
                    </a:pPr>
                    <a:endParaRPr sz="1467"/>
                  </a:p>
                </p:txBody>
              </p:sp>
              <p:sp>
                <p:nvSpPr>
                  <p:cNvPr id="228" name="0x60800003c8c0…"/>
                  <p:cNvSpPr txBox="1"/>
                  <p:nvPr/>
                </p:nvSpPr>
                <p:spPr>
                  <a:xfrm>
                    <a:off x="298172" y="139490"/>
                    <a:ext cx="1551675" cy="477623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0802" tIns="50802" rIns="50802" bIns="50802" numCol="1" anchor="ctr">
                    <a:noAutofit/>
                  </a:bodyPr>
                  <a:lstStyle/>
                  <a:p>
                    <a:pPr algn="l">
                      <a:defRPr sz="1200"/>
                    </a:pPr>
                    <a:r>
                      <a:rPr sz="1600"/>
                      <a:t>0x60800003c8c0</a:t>
                    </a:r>
                  </a:p>
                  <a:p>
                    <a:pPr algn="l">
                      <a:defRPr sz="1200"/>
                    </a:pPr>
                    <a:r>
                      <a:rPr sz="1600"/>
                      <a:t>0x60800003c440</a:t>
                    </a:r>
                  </a:p>
                </p:txBody>
              </p:sp>
            </p:grpSp>
            <p:grpSp>
              <p:nvGrpSpPr>
                <p:cNvPr id="232" name="成组"/>
                <p:cNvGrpSpPr/>
                <p:nvPr/>
              </p:nvGrpSpPr>
              <p:grpSpPr>
                <a:xfrm>
                  <a:off x="3913194" y="4110898"/>
                  <a:ext cx="1574234" cy="1184906"/>
                  <a:chOff x="-1" y="-29436"/>
                  <a:chExt cx="1574233" cy="1184904"/>
                </a:xfrm>
              </p:grpSpPr>
              <p:sp>
                <p:nvSpPr>
                  <p:cNvPr id="230" name="0x102b20168…"/>
                  <p:cNvSpPr txBox="1"/>
                  <p:nvPr/>
                </p:nvSpPr>
                <p:spPr>
                  <a:xfrm>
                    <a:off x="401463" y="-29436"/>
                    <a:ext cx="1065165" cy="118490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50802" tIns="50802" rIns="50802" bIns="50802" numCol="1" anchor="ctr">
                    <a:spAutoFit/>
                  </a:bodyPr>
                  <a:lstStyle/>
                  <a:p>
                    <a:pPr algn="l">
                      <a:defRPr sz="1200"/>
                    </a:pPr>
                    <a:r>
                      <a:rPr sz="1600"/>
                      <a:t>0x102b20168</a:t>
                    </a:r>
                  </a:p>
                  <a:p>
                    <a:pPr algn="l">
                      <a:defRPr sz="1200"/>
                    </a:pPr>
                    <a:r>
                      <a:rPr sz="1600"/>
                      <a:t>0x102b20168 </a:t>
                    </a:r>
                  </a:p>
                  <a:p>
                    <a:pPr algn="l">
                      <a:defRPr sz="1200"/>
                    </a:pPr>
                    <a:r>
                      <a:rPr sz="1600"/>
                      <a:t>0x102b20168 </a:t>
                    </a:r>
                  </a:p>
                  <a:p>
                    <a:pPr algn="l">
                      <a:defRPr sz="1200"/>
                    </a:pPr>
                    <a:r>
                      <a:rPr sz="1600"/>
                      <a:t>0x102b20168 </a:t>
                    </a:r>
                  </a:p>
                  <a:p>
                    <a:pPr algn="l">
                      <a:defRPr sz="1200"/>
                    </a:pPr>
                    <a:r>
                      <a:rPr sz="1600"/>
                      <a:t>0x102b20168 </a:t>
                    </a:r>
                  </a:p>
                  <a:p>
                    <a:pPr algn="l">
                      <a:defRPr sz="1200"/>
                    </a:pPr>
                    <a:r>
                      <a:rPr sz="1600"/>
                      <a:t>0</a:t>
                    </a:r>
                  </a:p>
                </p:txBody>
              </p:sp>
              <p:sp>
                <p:nvSpPr>
                  <p:cNvPr id="231" name="形状"/>
                  <p:cNvSpPr/>
                  <p:nvPr/>
                </p:nvSpPr>
                <p:spPr>
                  <a:xfrm>
                    <a:off x="-1" y="0"/>
                    <a:ext cx="1574233" cy="11260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4249" y="0"/>
                        </a:moveTo>
                        <a:cubicBezTo>
                          <a:pt x="4111" y="0"/>
                          <a:pt x="3986" y="171"/>
                          <a:pt x="3895" y="449"/>
                        </a:cubicBezTo>
                        <a:cubicBezTo>
                          <a:pt x="3805" y="726"/>
                          <a:pt x="3749" y="1110"/>
                          <a:pt x="3749" y="1536"/>
                        </a:cubicBezTo>
                        <a:lnTo>
                          <a:pt x="3818" y="6577"/>
                        </a:lnTo>
                        <a:lnTo>
                          <a:pt x="0" y="1579"/>
                        </a:lnTo>
                        <a:lnTo>
                          <a:pt x="3694" y="9857"/>
                        </a:lnTo>
                        <a:lnTo>
                          <a:pt x="3749" y="20064"/>
                        </a:lnTo>
                        <a:cubicBezTo>
                          <a:pt x="3749" y="20490"/>
                          <a:pt x="3805" y="20874"/>
                          <a:pt x="3895" y="21151"/>
                        </a:cubicBezTo>
                        <a:cubicBezTo>
                          <a:pt x="3986" y="21429"/>
                          <a:pt x="4111" y="21600"/>
                          <a:pt x="4249" y="21600"/>
                        </a:cubicBezTo>
                        <a:lnTo>
                          <a:pt x="21100" y="21600"/>
                        </a:lnTo>
                        <a:cubicBezTo>
                          <a:pt x="21239" y="21600"/>
                          <a:pt x="21364" y="21429"/>
                          <a:pt x="21454" y="21151"/>
                        </a:cubicBezTo>
                        <a:cubicBezTo>
                          <a:pt x="21544" y="20874"/>
                          <a:pt x="21600" y="20490"/>
                          <a:pt x="21600" y="20064"/>
                        </a:cubicBezTo>
                        <a:lnTo>
                          <a:pt x="21600" y="1536"/>
                        </a:lnTo>
                        <a:cubicBezTo>
                          <a:pt x="21600" y="1110"/>
                          <a:pt x="21544" y="726"/>
                          <a:pt x="21454" y="449"/>
                        </a:cubicBezTo>
                        <a:cubicBezTo>
                          <a:pt x="21364" y="171"/>
                          <a:pt x="21239" y="0"/>
                          <a:pt x="21100" y="0"/>
                        </a:cubicBezTo>
                        <a:lnTo>
                          <a:pt x="4249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929292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2" tIns="50802" rIns="50802" bIns="50802" numCol="1" anchor="ctr">
                    <a:noAutofit/>
                  </a:bodyPr>
                  <a:lstStyle/>
                  <a:p>
                    <a:pPr algn="l" defTabSz="459762">
                      <a:tabLst>
                        <a:tab pos="457223" algn="l"/>
                      </a:tabLst>
                      <a:defRPr sz="1100" b="0">
                        <a:latin typeface="Menlo"/>
                        <a:ea typeface="Menlo"/>
                        <a:cs typeface="Menlo"/>
                        <a:sym typeface="Menlo"/>
                      </a:defRPr>
                    </a:pPr>
                    <a:endParaRPr sz="1467"/>
                  </a:p>
                </p:txBody>
              </p:sp>
            </p:grpSp>
            <p:grpSp>
              <p:nvGrpSpPr>
                <p:cNvPr id="235" name="成组"/>
                <p:cNvGrpSpPr/>
                <p:nvPr/>
              </p:nvGrpSpPr>
              <p:grpSpPr>
                <a:xfrm>
                  <a:off x="4134880" y="5479006"/>
                  <a:ext cx="1287543" cy="754225"/>
                  <a:chOff x="-17026" y="-8812"/>
                  <a:chExt cx="1287542" cy="754224"/>
                </a:xfrm>
              </p:grpSpPr>
              <p:sp>
                <p:nvSpPr>
                  <p:cNvPr id="233" name="形状"/>
                  <p:cNvSpPr/>
                  <p:nvPr/>
                </p:nvSpPr>
                <p:spPr>
                  <a:xfrm>
                    <a:off x="-17026" y="6349"/>
                    <a:ext cx="1287542" cy="7177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879" y="0"/>
                        </a:moveTo>
                        <a:cubicBezTo>
                          <a:pt x="2730" y="0"/>
                          <a:pt x="2595" y="171"/>
                          <a:pt x="2497" y="449"/>
                        </a:cubicBezTo>
                        <a:cubicBezTo>
                          <a:pt x="2400" y="726"/>
                          <a:pt x="2340" y="1110"/>
                          <a:pt x="2340" y="1536"/>
                        </a:cubicBezTo>
                        <a:lnTo>
                          <a:pt x="2414" y="6577"/>
                        </a:lnTo>
                        <a:lnTo>
                          <a:pt x="0" y="2486"/>
                        </a:lnTo>
                        <a:lnTo>
                          <a:pt x="2394" y="12346"/>
                        </a:lnTo>
                        <a:lnTo>
                          <a:pt x="2340" y="20064"/>
                        </a:lnTo>
                        <a:cubicBezTo>
                          <a:pt x="2340" y="20490"/>
                          <a:pt x="2400" y="20874"/>
                          <a:pt x="2497" y="21151"/>
                        </a:cubicBezTo>
                        <a:cubicBezTo>
                          <a:pt x="2595" y="21429"/>
                          <a:pt x="2730" y="21600"/>
                          <a:pt x="2879" y="21600"/>
                        </a:cubicBezTo>
                        <a:lnTo>
                          <a:pt x="21060" y="21600"/>
                        </a:lnTo>
                        <a:cubicBezTo>
                          <a:pt x="21210" y="21600"/>
                          <a:pt x="21345" y="21429"/>
                          <a:pt x="21442" y="21151"/>
                        </a:cubicBezTo>
                        <a:cubicBezTo>
                          <a:pt x="21540" y="20874"/>
                          <a:pt x="21600" y="20490"/>
                          <a:pt x="21600" y="20064"/>
                        </a:cubicBezTo>
                        <a:lnTo>
                          <a:pt x="21600" y="1536"/>
                        </a:lnTo>
                        <a:cubicBezTo>
                          <a:pt x="21600" y="1110"/>
                          <a:pt x="21540" y="726"/>
                          <a:pt x="21442" y="449"/>
                        </a:cubicBezTo>
                        <a:cubicBezTo>
                          <a:pt x="21345" y="171"/>
                          <a:pt x="21210" y="0"/>
                          <a:pt x="21060" y="0"/>
                        </a:cubicBezTo>
                        <a:lnTo>
                          <a:pt x="2879" y="0"/>
                        </a:lnTo>
                        <a:close/>
                      </a:path>
                    </a:pathLst>
                  </a:custGeom>
                  <a:noFill/>
                  <a:ln w="12700" cap="flat">
                    <a:solidFill>
                      <a:srgbClr val="929292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2" tIns="50802" rIns="50802" bIns="50802" numCol="1" anchor="ctr">
                    <a:noAutofit/>
                  </a:bodyPr>
                  <a:lstStyle/>
                  <a:p>
                    <a:pPr algn="l" defTabSz="459762">
                      <a:tabLst>
                        <a:tab pos="457223" algn="l"/>
                      </a:tabLst>
                      <a:defRPr sz="1100" b="0">
                        <a:latin typeface="Menlo"/>
                        <a:ea typeface="Menlo"/>
                        <a:cs typeface="Menlo"/>
                        <a:sym typeface="Menlo"/>
                      </a:defRPr>
                    </a:pPr>
                    <a:endParaRPr sz="1467"/>
                  </a:p>
                </p:txBody>
              </p:sp>
              <p:sp>
                <p:nvSpPr>
                  <p:cNvPr id="234" name="0x102b20140…"/>
                  <p:cNvSpPr txBox="1"/>
                  <p:nvPr/>
                </p:nvSpPr>
                <p:spPr>
                  <a:xfrm>
                    <a:off x="134749" y="-8812"/>
                    <a:ext cx="1101232" cy="75422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none" lIns="50802" tIns="50802" rIns="50802" bIns="50802" numCol="1" anchor="ctr">
                    <a:spAutoFit/>
                  </a:bodyPr>
                  <a:lstStyle/>
                  <a:p>
                    <a:pPr algn="l" defTabSz="459762">
                      <a:tabLst>
                        <a:tab pos="457223" algn="l"/>
                      </a:tabLst>
                      <a:defRPr sz="1100">
                        <a:latin typeface="Menlo"/>
                        <a:ea typeface="Menlo"/>
                        <a:cs typeface="Menlo"/>
                        <a:sym typeface="Menlo"/>
                      </a:defRPr>
                    </a:pPr>
                    <a:r>
                      <a:rPr sz="1467"/>
                      <a:t>0x102b20140</a:t>
                    </a:r>
                  </a:p>
                  <a:p>
                    <a:pPr algn="l" defTabSz="459762">
                      <a:tabLst>
                        <a:tab pos="457223" algn="l"/>
                      </a:tabLst>
                      <a:defRPr sz="1100">
                        <a:latin typeface="Menlo"/>
                        <a:ea typeface="Menlo"/>
                        <a:cs typeface="Menlo"/>
                        <a:sym typeface="Menlo"/>
                      </a:defRPr>
                    </a:pPr>
                    <a:r>
                      <a:rPr sz="1467"/>
                      <a:t>1 </a:t>
                    </a:r>
                  </a:p>
                  <a:p>
                    <a:pPr algn="l" defTabSz="459762">
                      <a:tabLst>
                        <a:tab pos="457223" algn="l"/>
                      </a:tabLst>
                      <a:defRPr sz="1100">
                        <a:latin typeface="Menlo"/>
                        <a:ea typeface="Menlo"/>
                        <a:cs typeface="Menlo"/>
                        <a:sym typeface="Menlo"/>
                      </a:defRPr>
                    </a:pPr>
                    <a:r>
                      <a:rPr sz="1467"/>
                      <a:t>0x102b20168 </a:t>
                    </a:r>
                  </a:p>
                  <a:p>
                    <a:pPr algn="l" defTabSz="459762">
                      <a:tabLst>
                        <a:tab pos="457223" algn="l"/>
                      </a:tabLst>
                      <a:defRPr sz="1100">
                        <a:latin typeface="Menlo"/>
                        <a:ea typeface="Menlo"/>
                        <a:cs typeface="Menlo"/>
                        <a:sym typeface="Menlo"/>
                      </a:defRPr>
                    </a:pPr>
                    <a:r>
                      <a:rPr sz="1467"/>
                      <a:t>0</a:t>
                    </a:r>
                  </a:p>
                </p:txBody>
              </p:sp>
            </p:grpSp>
          </p:grpSp>
        </p:grpSp>
        <p:sp>
          <p:nvSpPr>
            <p:cNvPr id="238" name="NSObject"/>
            <p:cNvSpPr/>
            <p:nvPr/>
          </p:nvSpPr>
          <p:spPr>
            <a:xfrm>
              <a:off x="0" y="6483469"/>
              <a:ext cx="2190036" cy="540902"/>
            </a:xfrm>
            <a:prstGeom prst="rect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2" tIns="50802" rIns="50802" bIns="50802" numCol="1" anchor="ctr">
              <a:noAutofit/>
            </a:bodyPr>
            <a:lstStyle>
              <a:lvl1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933"/>
                <a:t>NSObject</a:t>
              </a:r>
            </a:p>
          </p:txBody>
        </p:sp>
      </p:grpSp>
      <p:sp>
        <p:nvSpPr>
          <p:cNvPr id="240" name="OC对象分类测试"/>
          <p:cNvSpPr/>
          <p:nvPr/>
        </p:nvSpPr>
        <p:spPr>
          <a:xfrm>
            <a:off x="819624" y="-1403100"/>
            <a:ext cx="4651023" cy="108366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2" tIns="50802" rIns="50802" bIns="50802" anchor="ctr"/>
          <a:lstStyle>
            <a:lvl1pPr>
              <a:defRPr sz="2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667"/>
              <a:t>OC对象分类测试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C66888-A79F-8143-BE97-03EB4217935D}"/>
              </a:ext>
            </a:extLst>
          </p:cNvPr>
          <p:cNvGrpSpPr/>
          <p:nvPr/>
        </p:nvGrpSpPr>
        <p:grpSpPr>
          <a:xfrm>
            <a:off x="1258619" y="596777"/>
            <a:ext cx="9695698" cy="7467738"/>
            <a:chOff x="794033" y="557608"/>
            <a:chExt cx="7271551" cy="5600633"/>
          </a:xfrm>
        </p:grpSpPr>
        <p:sp>
          <p:nvSpPr>
            <p:cNvPr id="242" name="@interface NSObject &lt;NSObject&gt; {…"/>
            <p:cNvSpPr txBox="1"/>
            <p:nvPr/>
          </p:nvSpPr>
          <p:spPr>
            <a:xfrm>
              <a:off x="874001" y="2071807"/>
              <a:ext cx="3270029" cy="676947"/>
            </a:xfrm>
            <a:prstGeom prst="rect">
              <a:avLst/>
            </a:prstGeom>
            <a:ln w="12700">
              <a:solidFill>
                <a:srgbClr val="929292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2" tIns="50802" rIns="50802" bIns="50802" anchor="ctr">
              <a:spAutoFit/>
            </a:bodyPr>
            <a:lstStyle/>
            <a:p>
              <a:pPr algn="l" defTabSz="459762">
                <a:tabLst>
                  <a:tab pos="457223" algn="l"/>
                </a:tabLst>
                <a:defRPr sz="13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733">
                  <a:solidFill>
                    <a:srgbClr val="AD3DA4"/>
                  </a:solidFill>
                </a:rPr>
                <a:t>@interface</a:t>
              </a:r>
              <a:r>
                <a:rPr sz="1733"/>
                <a:t> NSObject &lt;NSObject&gt; {</a:t>
              </a:r>
              <a:endParaRPr sz="1733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3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733"/>
                <a:t>    Class isa;</a:t>
              </a:r>
              <a:endParaRPr sz="1733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459762">
                <a:tabLst>
                  <a:tab pos="457223" algn="l"/>
                </a:tabLst>
                <a:defRPr sz="13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733"/>
                <a:t>}</a:t>
              </a:r>
            </a:p>
          </p:txBody>
        </p:sp>
        <p:sp>
          <p:nvSpPr>
            <p:cNvPr id="245" name="typedef struct objc_class *Class;"/>
            <p:cNvSpPr txBox="1"/>
            <p:nvPr/>
          </p:nvSpPr>
          <p:spPr>
            <a:xfrm>
              <a:off x="4695770" y="2271808"/>
              <a:ext cx="3369814" cy="276946"/>
            </a:xfrm>
            <a:prstGeom prst="rect">
              <a:avLst/>
            </a:prstGeom>
            <a:ln w="12700">
              <a:solidFill>
                <a:srgbClr val="929292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2" tIns="50802" rIns="50802" bIns="50802" anchor="ctr">
              <a:spAutoFit/>
            </a:bodyPr>
            <a:lstStyle/>
            <a:p>
              <a:pPr algn="l" defTabSz="459762">
                <a:tabLst>
                  <a:tab pos="457223" algn="l"/>
                </a:tabLst>
                <a:defRPr sz="1300" b="0">
                  <a:latin typeface="Menlo"/>
                  <a:ea typeface="Menlo"/>
                  <a:cs typeface="Menlo"/>
                  <a:sym typeface="Menlo"/>
                </a:defRPr>
              </a:pPr>
              <a:r>
                <a:rPr sz="1733">
                  <a:solidFill>
                    <a:srgbClr val="AD3DA4"/>
                  </a:solidFill>
                </a:rPr>
                <a:t>typedef</a:t>
              </a:r>
              <a:r>
                <a:rPr sz="1733"/>
                <a:t> </a:t>
              </a:r>
              <a:r>
                <a:rPr sz="1733">
                  <a:solidFill>
                    <a:srgbClr val="AD3DA4"/>
                  </a:solidFill>
                </a:rPr>
                <a:t>struct</a:t>
              </a:r>
              <a:r>
                <a:rPr sz="1733"/>
                <a:t> objc_class *Class;</a:t>
              </a:r>
            </a:p>
          </p:txBody>
        </p:sp>
        <p:sp>
          <p:nvSpPr>
            <p:cNvPr id="246" name="NSObject源码结构"/>
            <p:cNvSpPr/>
            <p:nvPr/>
          </p:nvSpPr>
          <p:spPr>
            <a:xfrm>
              <a:off x="794033" y="557608"/>
              <a:ext cx="3488161" cy="812720"/>
            </a:xfrm>
            <a:prstGeom prst="rect">
              <a:avLst/>
            </a:prstGeom>
            <a:solidFill>
              <a:schemeClr val="accent1"/>
            </a:solidFill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2" tIns="50802" rIns="50802" bIns="50802" anchor="ctr"/>
            <a:lstStyle>
              <a:lvl1pPr>
                <a:defRPr sz="2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667"/>
                <a:t>NSObject源码结构</a:t>
              </a:r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E04E4DD0-8E7B-6041-B938-E70B03F52457}"/>
                </a:ext>
              </a:extLst>
            </p:cNvPr>
            <p:cNvCxnSpPr>
              <a:cxnSpLocks/>
              <a:endCxn id="245" idx="1"/>
            </p:cNvCxnSpPr>
            <p:nvPr/>
          </p:nvCxnSpPr>
          <p:spPr>
            <a:xfrm flipV="1">
              <a:off x="2302360" y="2410282"/>
              <a:ext cx="2393410" cy="28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左箭头 9">
              <a:extLst>
                <a:ext uri="{FF2B5EF4-FFF2-40B4-BE49-F238E27FC236}">
                  <a16:creationId xmlns:a16="http://schemas.microsoft.com/office/drawing/2014/main" id="{04AFDA58-599C-FA46-87C7-B1DBAB3ED369}"/>
                </a:ext>
              </a:extLst>
            </p:cNvPr>
            <p:cNvSpPr>
              <a:spLocks/>
            </p:cNvSpPr>
            <p:nvPr/>
          </p:nvSpPr>
          <p:spPr>
            <a:xfrm rot="18989284">
              <a:off x="4500245" y="2597216"/>
              <a:ext cx="864000" cy="764311"/>
            </a:xfrm>
            <a:prstGeom prst="leftArrow">
              <a:avLst/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2" tIns="50802" rIns="50802" bIns="50802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defTabSz="778972"/>
              <a:endParaRPr lang="zh-CN" altLang="en-US" sz="2667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05C6166-0AFF-1748-BC3C-FA0F9024FAF8}"/>
                </a:ext>
              </a:extLst>
            </p:cNvPr>
            <p:cNvGrpSpPr/>
            <p:nvPr/>
          </p:nvGrpSpPr>
          <p:grpSpPr>
            <a:xfrm>
              <a:off x="1028752" y="3306960"/>
              <a:ext cx="5976115" cy="2851281"/>
              <a:chOff x="4704710" y="3113949"/>
              <a:chExt cx="5976115" cy="2851281"/>
            </a:xfrm>
          </p:grpSpPr>
          <p:sp>
            <p:nvSpPr>
              <p:cNvPr id="243" name="struct objc_class : objc_object {…"/>
              <p:cNvSpPr txBox="1"/>
              <p:nvPr/>
            </p:nvSpPr>
            <p:spPr>
              <a:xfrm>
                <a:off x="4704710" y="4888281"/>
                <a:ext cx="3369813" cy="1076949"/>
              </a:xfrm>
              <a:prstGeom prst="rect">
                <a:avLst/>
              </a:prstGeom>
              <a:ln w="12700">
                <a:solidFill>
                  <a:srgbClr val="929292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2" tIns="50802" rIns="50802" bIns="50802" anchor="ctr">
                <a:spAutoFit/>
              </a:bodyPr>
              <a:lstStyle/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>
                    <a:solidFill>
                      <a:srgbClr val="AD3DA4"/>
                    </a:solidFill>
                  </a:rPr>
                  <a:t>struct</a:t>
                </a:r>
                <a:r>
                  <a:rPr sz="1733"/>
                  <a:t> objc_class : </a:t>
                </a:r>
                <a:r>
                  <a:rPr sz="1733">
                    <a:solidFill>
                      <a:srgbClr val="3E8087"/>
                    </a:solidFill>
                  </a:rPr>
                  <a:t>objc_object</a:t>
                </a:r>
                <a:r>
                  <a:rPr sz="1733"/>
                  <a:t> {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    </a:t>
                </a:r>
                <a:r>
                  <a:rPr sz="1733">
                    <a:solidFill>
                      <a:srgbClr val="3E8087"/>
                    </a:solidFill>
                  </a:rPr>
                  <a:t>Class</a:t>
                </a:r>
                <a:r>
                  <a:rPr sz="1733"/>
                  <a:t> superclass;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    </a:t>
                </a:r>
                <a:r>
                  <a:rPr sz="1733">
                    <a:solidFill>
                      <a:srgbClr val="3E8087"/>
                    </a:solidFill>
                  </a:rPr>
                  <a:t>cache_t</a:t>
                </a:r>
                <a:r>
                  <a:rPr sz="1733"/>
                  <a:t> cache;        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    </a:t>
                </a:r>
                <a:r>
                  <a:rPr sz="1733">
                    <a:solidFill>
                      <a:srgbClr val="3E8087"/>
                    </a:solidFill>
                  </a:rPr>
                  <a:t>class_data_bits_t</a:t>
                </a:r>
                <a:r>
                  <a:rPr sz="1733"/>
                  <a:t> bits;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>
                    <a:latin typeface="Helvetica"/>
                    <a:ea typeface="Helvetica"/>
                    <a:cs typeface="Helvetica"/>
                    <a:sym typeface="Helvetica"/>
                  </a:rPr>
                  <a:t>};</a:t>
                </a:r>
              </a:p>
            </p:txBody>
          </p:sp>
          <p:sp>
            <p:nvSpPr>
              <p:cNvPr id="244" name="struct objc_object {…"/>
              <p:cNvSpPr txBox="1"/>
              <p:nvPr/>
            </p:nvSpPr>
            <p:spPr>
              <a:xfrm>
                <a:off x="8608203" y="4885749"/>
                <a:ext cx="2072622" cy="876947"/>
              </a:xfrm>
              <a:prstGeom prst="rect">
                <a:avLst/>
              </a:prstGeom>
              <a:ln w="12700">
                <a:solidFill>
                  <a:srgbClr val="929292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2" tIns="50802" rIns="50802" bIns="50802" anchor="ctr">
                <a:spAutoFit/>
              </a:bodyPr>
              <a:lstStyle/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>
                    <a:solidFill>
                      <a:srgbClr val="AD3DA4"/>
                    </a:solidFill>
                  </a:rPr>
                  <a:t>struct</a:t>
                </a:r>
                <a:r>
                  <a:rPr sz="1733"/>
                  <a:t> objc_object {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private: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    isa_t isa;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>
                    <a:latin typeface="Helvetica"/>
                    <a:ea typeface="Helvetica"/>
                    <a:cs typeface="Helvetica"/>
                    <a:sym typeface="Helvetica"/>
                  </a:rPr>
                  <a:t>};</a:t>
                </a:r>
              </a:p>
            </p:txBody>
          </p: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BB9783D7-E468-F646-B6B2-3A94280EF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4866" y="5036695"/>
                <a:ext cx="78333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61373B5-4747-2248-BA42-B040182338E6}"/>
                  </a:ext>
                </a:extLst>
              </p:cNvPr>
              <p:cNvSpPr/>
              <p:nvPr/>
            </p:nvSpPr>
            <p:spPr>
              <a:xfrm rot="16200000">
                <a:off x="7900432" y="3103245"/>
                <a:ext cx="275391" cy="3302961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21922" tIns="60961" rIns="121922" bIns="60961" numCol="1" spcCol="3810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1219261" latinLnBrk="1"/>
                <a:endParaRPr lang="zh-CN" altLang="en-US" sz="2400" b="0"/>
              </a:p>
            </p:txBody>
          </p:sp>
          <p:sp>
            <p:nvSpPr>
              <p:cNvPr id="22" name="struct objc_class : objc_object {…">
                <a:extLst>
                  <a:ext uri="{FF2B5EF4-FFF2-40B4-BE49-F238E27FC236}">
                    <a16:creationId xmlns:a16="http://schemas.microsoft.com/office/drawing/2014/main" id="{68CA2B12-2293-F040-8E75-4DC256C88DEC}"/>
                  </a:ext>
                </a:extLst>
              </p:cNvPr>
              <p:cNvSpPr txBox="1"/>
              <p:nvPr/>
            </p:nvSpPr>
            <p:spPr>
              <a:xfrm>
                <a:off x="6675698" y="3113949"/>
                <a:ext cx="2771110" cy="1476949"/>
              </a:xfrm>
              <a:prstGeom prst="rect">
                <a:avLst/>
              </a:prstGeom>
              <a:ln w="12700">
                <a:solidFill>
                  <a:srgbClr val="929292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2" tIns="50802" rIns="50802" bIns="50802" anchor="ctr">
                <a:spAutoFit/>
              </a:bodyPr>
              <a:lstStyle/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>
                    <a:solidFill>
                      <a:srgbClr val="AD3DA4"/>
                    </a:solidFill>
                  </a:rPr>
                  <a:t>struct</a:t>
                </a:r>
                <a:r>
                  <a:rPr sz="1733"/>
                  <a:t> objc_class {</a:t>
                </a:r>
                <a:endParaRPr lang="en-US" altLang="zh-CN" sz="1733"/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US" altLang="zh-CN" sz="1733"/>
                  <a:t>private:</a:t>
                </a:r>
                <a:endParaRPr lang="en-US" altLang="zh-CN"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US" altLang="zh-CN" sz="1733"/>
                  <a:t>    isa_t isa;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    </a:t>
                </a:r>
                <a:r>
                  <a:rPr sz="1733">
                    <a:solidFill>
                      <a:srgbClr val="3E8087"/>
                    </a:solidFill>
                  </a:rPr>
                  <a:t>Class</a:t>
                </a:r>
                <a:r>
                  <a:rPr sz="1733"/>
                  <a:t> superclass;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    </a:t>
                </a:r>
                <a:r>
                  <a:rPr sz="1733">
                    <a:solidFill>
                      <a:srgbClr val="3E8087"/>
                    </a:solidFill>
                  </a:rPr>
                  <a:t>cache_t</a:t>
                </a:r>
                <a:r>
                  <a:rPr sz="1733"/>
                  <a:t> cache;        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/>
                  <a:t>    </a:t>
                </a:r>
                <a:r>
                  <a:rPr sz="1733">
                    <a:solidFill>
                      <a:srgbClr val="3E8087"/>
                    </a:solidFill>
                  </a:rPr>
                  <a:t>class_data_bits_t</a:t>
                </a:r>
                <a:r>
                  <a:rPr sz="1733"/>
                  <a:t> bits;</a:t>
                </a:r>
                <a:endParaRPr sz="1733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algn="l" defTabSz="459762">
                  <a:tabLst>
                    <a:tab pos="457223" algn="l"/>
                  </a:tabLst>
                  <a:defRPr sz="1300" b="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sz="1733">
                    <a:latin typeface="Helvetica"/>
                    <a:ea typeface="Helvetica"/>
                    <a:cs typeface="Helvetica"/>
                    <a:sym typeface="Helvetica"/>
                  </a:rPr>
                  <a:t>};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50A6920-5B02-A041-B7D1-186F42FDB5A0}"/>
              </a:ext>
            </a:extLst>
          </p:cNvPr>
          <p:cNvSpPr/>
          <p:nvPr/>
        </p:nvSpPr>
        <p:spPr>
          <a:xfrm>
            <a:off x="681327" y="3693916"/>
            <a:ext cx="6966382" cy="3785652"/>
          </a:xfrm>
          <a:prstGeom prst="rect">
            <a:avLst/>
          </a:prstGeom>
          <a:solidFill>
            <a:schemeClr val="lt1"/>
          </a:solidFill>
          <a:ln>
            <a:solidFill>
              <a:srgbClr val="5E5E5E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l"/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sz="2000" b="0">
                <a:latin typeface="Menlo" panose="020B0609030804020204" pitchFamily="49" charset="0"/>
              </a:rPr>
              <a:t> class_rw_t {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uint32_t</a:t>
            </a:r>
            <a:r>
              <a:rPr lang="en-US" altLang="zh-CN" sz="2000" b="0">
                <a:latin typeface="Menlo" panose="020B0609030804020204" pitchFamily="49" charset="0"/>
              </a:rPr>
              <a:t> flags;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uint32_t</a:t>
            </a:r>
            <a:r>
              <a:rPr lang="en-US" altLang="zh-CN" sz="2000" b="0">
                <a:latin typeface="Menlo" panose="020B0609030804020204" pitchFamily="49" charset="0"/>
              </a:rPr>
              <a:t> version;</a:t>
            </a:r>
          </a:p>
          <a:p>
            <a:pPr algn="l"/>
            <a:endParaRPr lang="en-US" altLang="zh-CN" sz="2000" b="0">
              <a:latin typeface="Helvetica" pitchFamily="2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2000" b="0">
                <a:latin typeface="Menlo" panose="020B0609030804020204" pitchFamily="49" charset="0"/>
              </a:rPr>
              <a:t>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class_ro_t</a:t>
            </a:r>
            <a:r>
              <a:rPr lang="en-US" altLang="zh-CN" sz="2000" b="0">
                <a:latin typeface="Menlo" panose="020B0609030804020204" pitchFamily="49" charset="0"/>
              </a:rPr>
              <a:t> *ro;</a:t>
            </a:r>
            <a:endParaRPr lang="en-US" altLang="zh-CN" sz="2000" b="0">
              <a:latin typeface="Helvetica" pitchFamily="2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method_array_t</a:t>
            </a:r>
            <a:r>
              <a:rPr lang="en-US" altLang="zh-CN" sz="2000" b="0">
                <a:latin typeface="Menlo" panose="020B0609030804020204" pitchFamily="49" charset="0"/>
              </a:rPr>
              <a:t> methods; 	</a:t>
            </a:r>
            <a:r>
              <a:rPr lang="zh-CN" altLang="en-US" sz="2000" b="0">
                <a:latin typeface="Menlo" panose="020B0609030804020204" pitchFamily="49" charset="0"/>
              </a:rPr>
              <a:t>   </a:t>
            </a:r>
            <a:r>
              <a:rPr lang="en-US" altLang="zh-CN" sz="1733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733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方法列表</a:t>
            </a:r>
            <a:endParaRPr lang="en-US" altLang="zh-CN" sz="2000" b="0">
              <a:solidFill>
                <a:srgbClr val="326D7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property_array_t</a:t>
            </a:r>
            <a:r>
              <a:rPr lang="en-US" altLang="zh-CN" sz="2000" b="0">
                <a:latin typeface="Menlo" panose="020B0609030804020204" pitchFamily="49" charset="0"/>
              </a:rPr>
              <a:t> properties;</a:t>
            </a:r>
            <a:r>
              <a:rPr lang="zh-CN" altLang="en-US" sz="2000" b="0">
                <a:latin typeface="Menlo" panose="020B0609030804020204" pitchFamily="49" charset="0"/>
              </a:rPr>
              <a:t>  </a:t>
            </a:r>
            <a:r>
              <a:rPr lang="en-US" altLang="zh-CN" sz="1730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730" b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属性列表</a:t>
            </a:r>
            <a:endParaRPr lang="en-US" altLang="zh-CN" sz="1730" b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protocol_array_t</a:t>
            </a:r>
            <a:r>
              <a:rPr lang="en-US" altLang="zh-CN" sz="2000" b="0">
                <a:latin typeface="Menlo" panose="020B0609030804020204" pitchFamily="49" charset="0"/>
              </a:rPr>
              <a:t> protocols;</a:t>
            </a:r>
            <a:r>
              <a:rPr lang="en-US" altLang="zh-CN" sz="2000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zh-CN" altLang="en-US" sz="2000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sz="1730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1730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协议列表</a:t>
            </a:r>
            <a:endParaRPr lang="en-US" altLang="zh-CN" sz="1730" b="0">
              <a:latin typeface="Helvetica" pitchFamily="2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2000" b="0">
                <a:latin typeface="Menlo" panose="020B0609030804020204" pitchFamily="49" charset="0"/>
              </a:rPr>
              <a:t> firstSubclass;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2000" b="0">
                <a:latin typeface="Menlo" panose="020B0609030804020204" pitchFamily="49" charset="0"/>
              </a:rPr>
              <a:t> nextSiblingClass;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	</a:t>
            </a:r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2000" b="0">
                <a:latin typeface="Menlo" panose="020B0609030804020204" pitchFamily="49" charset="0"/>
              </a:rPr>
              <a:t> *demangledName</a:t>
            </a:r>
          </a:p>
          <a:p>
            <a:pPr algn="l"/>
            <a:r>
              <a:rPr lang="en-US" altLang="zh-CN" sz="2000"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86669-B546-4E4E-B91C-A00096AD9B6D}"/>
              </a:ext>
            </a:extLst>
          </p:cNvPr>
          <p:cNvSpPr/>
          <p:nvPr/>
        </p:nvSpPr>
        <p:spPr>
          <a:xfrm>
            <a:off x="8049563" y="3693916"/>
            <a:ext cx="8670131" cy="4708981"/>
          </a:xfrm>
          <a:prstGeom prst="rect">
            <a:avLst/>
          </a:prstGeom>
          <a:ln w="12700">
            <a:solidFill>
              <a:srgbClr val="5E5E5E"/>
            </a:solidFill>
          </a:ln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sz="2000" b="0">
                <a:latin typeface="Menlo" panose="020B0609030804020204" pitchFamily="49" charset="0"/>
              </a:rPr>
              <a:t> class_ro_t {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uint32_t</a:t>
            </a:r>
            <a:r>
              <a:rPr lang="en-US" altLang="zh-CN" sz="2000" b="0">
                <a:latin typeface="Menlo" panose="020B0609030804020204" pitchFamily="49" charset="0"/>
              </a:rPr>
              <a:t> flags;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uint32_t</a:t>
            </a:r>
            <a:r>
              <a:rPr lang="en-US" altLang="zh-CN" sz="2000" b="0">
                <a:latin typeface="Menlo" panose="020B0609030804020204" pitchFamily="49" charset="0"/>
              </a:rPr>
              <a:t> instanceStart;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uint32_t</a:t>
            </a:r>
            <a:r>
              <a:rPr lang="en-US" altLang="zh-CN" sz="2000" b="0">
                <a:latin typeface="Menlo" panose="020B0609030804020204" pitchFamily="49" charset="0"/>
              </a:rPr>
              <a:t> instanceSize;</a:t>
            </a:r>
          </a:p>
          <a:p>
            <a:pPr algn="l"/>
            <a:r>
              <a:rPr lang="en-US" altLang="zh-CN" sz="2000" b="0">
                <a:solidFill>
                  <a:srgbClr val="643820"/>
                </a:solidFill>
                <a:latin typeface="Menlo" panose="020B0609030804020204" pitchFamily="49" charset="0"/>
              </a:rPr>
              <a:t>#ifdef __LP64__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uint32_t</a:t>
            </a:r>
            <a:r>
              <a:rPr lang="en-US" altLang="zh-CN" sz="2000" b="0">
                <a:latin typeface="Menlo" panose="020B0609030804020204" pitchFamily="49" charset="0"/>
              </a:rPr>
              <a:t> reserved;</a:t>
            </a:r>
          </a:p>
          <a:p>
            <a:pPr algn="l"/>
            <a:r>
              <a:rPr lang="en-US" altLang="zh-CN" sz="2000" b="0">
                <a:solidFill>
                  <a:srgbClr val="643820"/>
                </a:solidFill>
                <a:latin typeface="Menlo" panose="020B0609030804020204" pitchFamily="49" charset="0"/>
              </a:rPr>
              <a:t>#endif</a:t>
            </a:r>
            <a:endParaRPr lang="en-US" altLang="zh-CN" sz="2000" b="0">
              <a:latin typeface="Helvetica" pitchFamily="2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2000" b="0">
                <a:latin typeface="Menlo" panose="020B0609030804020204" pitchFamily="49" charset="0"/>
              </a:rPr>
              <a:t>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uint8_t</a:t>
            </a:r>
            <a:r>
              <a:rPr lang="en-US" altLang="zh-CN" sz="2000" b="0">
                <a:latin typeface="Menlo" panose="020B0609030804020204" pitchFamily="49" charset="0"/>
              </a:rPr>
              <a:t> * ivarLayout;</a:t>
            </a:r>
            <a:r>
              <a:rPr lang="zh-CN" altLang="en-US" sz="2000" b="0">
                <a:latin typeface="Menlo" panose="020B0609030804020204" pitchFamily="49" charset="0"/>
              </a:rPr>
              <a:t> </a:t>
            </a:r>
            <a:endParaRPr lang="en-US" altLang="zh-CN" sz="2000" b="0">
              <a:latin typeface="Menlo" panose="020B0609030804020204" pitchFamily="49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2000" b="0">
                <a:latin typeface="Menlo" panose="020B0609030804020204" pitchFamily="49" charset="0"/>
              </a:rPr>
              <a:t> </a:t>
            </a:r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2000" b="0">
                <a:latin typeface="Menlo" panose="020B0609030804020204" pitchFamily="49" charset="0"/>
              </a:rPr>
              <a:t> * name;</a:t>
            </a:r>
            <a:r>
              <a:rPr lang="zh-CN" altLang="en-US" sz="2000" b="0">
                <a:latin typeface="Menlo" panose="020B0609030804020204" pitchFamily="49" charset="0"/>
              </a:rPr>
              <a:t>     </a:t>
            </a:r>
            <a:r>
              <a:rPr lang="en-US" altLang="zh-CN" sz="2000" b="0">
                <a:latin typeface="Menlo" panose="020B0609030804020204" pitchFamily="49" charset="0"/>
              </a:rPr>
              <a:t>//</a:t>
            </a:r>
            <a:r>
              <a:rPr lang="zh-CN" altLang="en-US" sz="2000" b="0">
                <a:latin typeface="Menlo" panose="020B0609030804020204" pitchFamily="49" charset="0"/>
              </a:rPr>
              <a:t>类名</a:t>
            </a:r>
            <a:endParaRPr lang="en-US" altLang="zh-CN" sz="2000" b="0">
              <a:latin typeface="Menlo" panose="020B0609030804020204" pitchFamily="49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method_list_t</a:t>
            </a:r>
            <a:r>
              <a:rPr lang="en-US" altLang="zh-CN" sz="2000" b="0">
                <a:latin typeface="Menlo" panose="020B0609030804020204" pitchFamily="49" charset="0"/>
              </a:rPr>
              <a:t> * baseMethodList;</a:t>
            </a:r>
            <a:r>
              <a:rPr lang="zh-CN" altLang="en-US" sz="2000" b="0">
                <a:latin typeface="Menlo" panose="020B0609030804020204" pitchFamily="49" charset="0"/>
              </a:rPr>
              <a:t>  </a:t>
            </a:r>
            <a:r>
              <a:rPr lang="en-US" altLang="zh-CN" sz="2000" b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</a:t>
            </a:r>
            <a:r>
              <a:rPr lang="zh-CN" altLang="en-US" sz="2000" b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方法列表</a:t>
            </a:r>
            <a:endParaRPr lang="en-US" altLang="zh-CN" sz="2000" b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protocol_list_t</a:t>
            </a:r>
            <a:r>
              <a:rPr lang="en-US" altLang="zh-CN" sz="2000" b="0">
                <a:latin typeface="Menlo" panose="020B0609030804020204" pitchFamily="49" charset="0"/>
              </a:rPr>
              <a:t> * baseProtocols;</a:t>
            </a:r>
            <a:r>
              <a:rPr lang="zh-CN" altLang="en-US" sz="2000" b="0">
                <a:latin typeface="Menlo" panose="020B0609030804020204" pitchFamily="49" charset="0"/>
              </a:rPr>
              <a:t> </a:t>
            </a:r>
            <a:r>
              <a:rPr lang="en-US" altLang="zh-CN" sz="2000" b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0">
                <a:solidFill>
                  <a:srgbClr val="00B050"/>
                </a:solidFill>
                <a:latin typeface="Menlo" panose="020B0609030804020204" pitchFamily="49" charset="0"/>
              </a:rPr>
              <a:t>协议列表</a:t>
            </a:r>
            <a:endParaRPr lang="en-US" altLang="zh-CN" sz="2000" b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2000" b="0">
                <a:latin typeface="Menlo" panose="020B0609030804020204" pitchFamily="49" charset="0"/>
              </a:rPr>
              <a:t>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ivar_list_t</a:t>
            </a:r>
            <a:r>
              <a:rPr lang="en-US" altLang="zh-CN" sz="2000" b="0">
                <a:latin typeface="Menlo" panose="020B0609030804020204" pitchFamily="49" charset="0"/>
              </a:rPr>
              <a:t> * ivars;</a:t>
            </a:r>
            <a:r>
              <a:rPr lang="zh-CN" altLang="en-US" sz="2000" b="0">
                <a:latin typeface="Menlo" panose="020B0609030804020204" pitchFamily="49" charset="0"/>
              </a:rPr>
              <a:t>       </a:t>
            </a:r>
            <a:r>
              <a:rPr lang="en-US" altLang="zh-CN" sz="2000" b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0">
                <a:solidFill>
                  <a:srgbClr val="00B050"/>
                </a:solidFill>
                <a:latin typeface="Menlo" panose="020B0609030804020204" pitchFamily="49" charset="0"/>
              </a:rPr>
              <a:t>成员列表</a:t>
            </a:r>
            <a:endParaRPr lang="en-US" altLang="zh-CN" sz="2000" b="0">
              <a:solidFill>
                <a:srgbClr val="00B050"/>
              </a:solidFill>
              <a:latin typeface="Helvetica" pitchFamily="2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2000" b="0">
                <a:latin typeface="Menlo" panose="020B0609030804020204" pitchFamily="49" charset="0"/>
              </a:rPr>
              <a:t> </a:t>
            </a:r>
            <a:r>
              <a:rPr lang="en-US" altLang="zh-CN" sz="2000" b="0">
                <a:solidFill>
                  <a:srgbClr val="5C2699"/>
                </a:solidFill>
                <a:latin typeface="Menlo" panose="020B0609030804020204" pitchFamily="49" charset="0"/>
              </a:rPr>
              <a:t>uint8_t</a:t>
            </a:r>
            <a:r>
              <a:rPr lang="en-US" altLang="zh-CN" sz="2000" b="0">
                <a:latin typeface="Menlo" panose="020B0609030804020204" pitchFamily="49" charset="0"/>
              </a:rPr>
              <a:t> * weakIvarLayout;</a:t>
            </a: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    </a:t>
            </a:r>
            <a:r>
              <a:rPr lang="en-US" altLang="zh-CN" sz="2000" b="0">
                <a:solidFill>
                  <a:srgbClr val="326D74"/>
                </a:solidFill>
                <a:latin typeface="Menlo" panose="020B0609030804020204" pitchFamily="49" charset="0"/>
              </a:rPr>
              <a:t>property_list_t</a:t>
            </a:r>
            <a:r>
              <a:rPr lang="en-US" altLang="zh-CN" sz="2000" b="0">
                <a:latin typeface="Menlo" panose="020B0609030804020204" pitchFamily="49" charset="0"/>
              </a:rPr>
              <a:t> *baseProperties;</a:t>
            </a:r>
            <a:r>
              <a:rPr lang="zh-CN" altLang="en-US" sz="2000" b="0">
                <a:latin typeface="Menlo" panose="020B0609030804020204" pitchFamily="49" charset="0"/>
              </a:rPr>
              <a:t> </a:t>
            </a:r>
            <a:r>
              <a:rPr lang="en-US" altLang="zh-CN" sz="2000" b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0">
                <a:solidFill>
                  <a:srgbClr val="00B050"/>
                </a:solidFill>
                <a:latin typeface="Menlo" panose="020B0609030804020204" pitchFamily="49" charset="0"/>
              </a:rPr>
              <a:t>属性列表</a:t>
            </a:r>
            <a:endParaRPr lang="en-US" altLang="zh-CN" sz="2000" b="0">
              <a:solidFill>
                <a:srgbClr val="00B05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2000" b="0"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struct objc_class : objc_object {…">
            <a:extLst>
              <a:ext uri="{FF2B5EF4-FFF2-40B4-BE49-F238E27FC236}">
                <a16:creationId xmlns:a16="http://schemas.microsoft.com/office/drawing/2014/main" id="{C49A97E9-74D3-2842-A05A-3BBE86C7F9CA}"/>
              </a:ext>
            </a:extLst>
          </p:cNvPr>
          <p:cNvSpPr txBox="1"/>
          <p:nvPr/>
        </p:nvSpPr>
        <p:spPr>
          <a:xfrm>
            <a:off x="847582" y="681671"/>
            <a:ext cx="6488400" cy="1702650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2" tIns="50802" rIns="50802" bIns="50802" anchor="ctr">
            <a:spAutoFit/>
          </a:bodyPr>
          <a:lstStyle/>
          <a:p>
            <a:pPr algn="l" defTabSz="459762">
              <a:tabLst>
                <a:tab pos="457223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 sz="1733">
                <a:solidFill>
                  <a:srgbClr val="AD3DA4"/>
                </a:solidFill>
              </a:rPr>
              <a:t>struct</a:t>
            </a:r>
            <a:r>
              <a:rPr sz="1733"/>
              <a:t> objc_class {</a:t>
            </a:r>
            <a:endParaRPr lang="en-US" altLang="zh-CN" sz="1733"/>
          </a:p>
          <a:p>
            <a:pPr algn="l" defTabSz="459762">
              <a:tabLst>
                <a:tab pos="457223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1733"/>
              <a:t>    isa_t isa;</a:t>
            </a:r>
            <a:endParaRPr sz="1733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 sz="1733"/>
              <a:t>    </a:t>
            </a:r>
            <a:r>
              <a:rPr sz="1733">
                <a:solidFill>
                  <a:srgbClr val="3E8087"/>
                </a:solidFill>
              </a:rPr>
              <a:t>Class</a:t>
            </a:r>
            <a:r>
              <a:rPr sz="1733"/>
              <a:t> superclass;</a:t>
            </a:r>
            <a:r>
              <a:rPr lang="zh-CN" altLang="en-US" sz="1733"/>
              <a:t>   </a:t>
            </a:r>
            <a:r>
              <a:rPr lang="en-US" altLang="zh-CN" sz="1733"/>
              <a:t>		</a:t>
            </a:r>
            <a:r>
              <a:rPr lang="zh-CN" altLang="en-US" sz="1733"/>
              <a:t> </a:t>
            </a:r>
            <a:r>
              <a:rPr lang="en-US" altLang="zh-CN" sz="1733">
                <a:solidFill>
                  <a:srgbClr val="00B050"/>
                </a:solidFill>
              </a:rPr>
              <a:t>//</a:t>
            </a:r>
            <a:r>
              <a:rPr lang="zh-CN" altLang="en-US" sz="1733">
                <a:solidFill>
                  <a:srgbClr val="00B050"/>
                </a:solidFill>
              </a:rPr>
              <a:t>父类</a:t>
            </a:r>
            <a:endParaRPr sz="1733">
              <a:solidFill>
                <a:srgbClr val="00B05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 sz="1733"/>
              <a:t>    </a:t>
            </a:r>
            <a:r>
              <a:rPr sz="1733">
                <a:solidFill>
                  <a:srgbClr val="3E8087"/>
                </a:solidFill>
              </a:rPr>
              <a:t>cache_t</a:t>
            </a:r>
            <a:r>
              <a:rPr sz="1733"/>
              <a:t> cache;    </a:t>
            </a:r>
            <a:r>
              <a:rPr lang="zh-CN" altLang="en-US" sz="1733"/>
              <a:t>   </a:t>
            </a:r>
            <a:r>
              <a:rPr lang="en-US" altLang="zh-CN" sz="1733"/>
              <a:t>	</a:t>
            </a:r>
            <a:r>
              <a:rPr lang="zh-CN" altLang="en-US" sz="1733"/>
              <a:t> </a:t>
            </a:r>
            <a:r>
              <a:rPr lang="en-US" altLang="zh-CN" sz="1733">
                <a:solidFill>
                  <a:srgbClr val="00B050"/>
                </a:solidFill>
              </a:rPr>
              <a:t>//</a:t>
            </a:r>
            <a:r>
              <a:rPr lang="zh-CN" altLang="en-US" sz="1733">
                <a:solidFill>
                  <a:srgbClr val="00B050"/>
                </a:solidFill>
              </a:rPr>
              <a:t>方法缓存</a:t>
            </a:r>
            <a:r>
              <a:rPr sz="1733">
                <a:solidFill>
                  <a:srgbClr val="00B050"/>
                </a:solidFill>
              </a:rPr>
              <a:t>    </a:t>
            </a:r>
            <a:endParaRPr sz="1733">
              <a:solidFill>
                <a:srgbClr val="00B05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 sz="1733"/>
              <a:t>    </a:t>
            </a:r>
            <a:r>
              <a:rPr sz="1733">
                <a:solidFill>
                  <a:srgbClr val="3E8087"/>
                </a:solidFill>
              </a:rPr>
              <a:t>class_data_bits_t</a:t>
            </a:r>
            <a:r>
              <a:rPr sz="1733"/>
              <a:t> bits;</a:t>
            </a:r>
            <a:r>
              <a:rPr lang="zh-CN" altLang="en-US" sz="1733"/>
              <a:t>  </a:t>
            </a:r>
            <a:r>
              <a:rPr lang="en-US" altLang="zh-CN" sz="1733">
                <a:solidFill>
                  <a:srgbClr val="00B050"/>
                </a:solidFill>
              </a:rPr>
              <a:t>//</a:t>
            </a:r>
            <a:r>
              <a:rPr lang="zh-CN" altLang="en-US" sz="1733">
                <a:solidFill>
                  <a:srgbClr val="00B050"/>
                </a:solidFill>
              </a:rPr>
              <a:t>用于获取类信息</a:t>
            </a:r>
            <a:endParaRPr sz="1733">
              <a:solidFill>
                <a:srgbClr val="00B05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algn="l" defTabSz="459762">
              <a:tabLst>
                <a:tab pos="457223" algn="l"/>
              </a:tabLst>
              <a:defRPr sz="1300" b="0">
                <a:latin typeface="Menlo"/>
                <a:ea typeface="Menlo"/>
                <a:cs typeface="Menlo"/>
                <a:sym typeface="Menlo"/>
              </a:defRPr>
            </a:pPr>
            <a:r>
              <a:rPr sz="1733">
                <a:latin typeface="Helvetica"/>
                <a:ea typeface="Helvetica"/>
                <a:cs typeface="Helvetica"/>
                <a:sym typeface="Helvetic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34353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>
          <a:solidFill>
            <a:srgbClr val="5E5E5E"/>
          </a:solidFill>
        </a:ln>
      </a:spPr>
      <a:bodyPr wrap="square">
        <a:spAutoFit/>
      </a:bodyPr>
      <a:lstStyle>
        <a:defPPr algn="l">
          <a:defRPr sz="2000">
            <a:solidFill>
              <a:srgbClr val="9B2393"/>
            </a:solidFill>
            <a:latin typeface="Menlo" panose="020B0609030804020204" pitchFamily="49" charset="0"/>
          </a:defRPr>
        </a:defPPr>
      </a:lstStyle>
      <a:style>
        <a:lnRef idx="0">
          <a:scrgbClr r="0" g="0" b="0"/>
        </a:lnRef>
        <a:fillRef idx="1001">
          <a:schemeClr val="lt1"/>
        </a:fillRef>
        <a:effectRef idx="0">
          <a:scrgbClr r="0" g="0" b="0"/>
        </a:effectRef>
        <a:fontRef idx="major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1087</Words>
  <Application>Microsoft Macintosh PowerPoint</Application>
  <PresentationFormat>自定义</PresentationFormat>
  <Paragraphs>269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翁恒丛</cp:lastModifiedBy>
  <cp:revision>11</cp:revision>
  <dcterms:modified xsi:type="dcterms:W3CDTF">2018-11-21T22:20:01Z</dcterms:modified>
</cp:coreProperties>
</file>