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1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6" r:id="rId10"/>
    <p:sldId id="315" r:id="rId11"/>
    <p:sldId id="316" r:id="rId12"/>
    <p:sldId id="307" r:id="rId13"/>
    <p:sldId id="308" r:id="rId14"/>
    <p:sldId id="305" r:id="rId15"/>
    <p:sldId id="309" r:id="rId16"/>
    <p:sldId id="317" r:id="rId17"/>
    <p:sldId id="310" r:id="rId18"/>
    <p:sldId id="311" r:id="rId19"/>
    <p:sldId id="312" r:id="rId20"/>
    <p:sldId id="314" r:id="rId21"/>
    <p:sldId id="31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6966490-E199-0648-B82F-C1D98C58A257}">
          <p14:sldIdLst>
            <p14:sldId id="261"/>
          </p14:sldIdLst>
        </p14:section>
        <p14:section name="APP的生命周期" id="{E0649FC6-7B1F-704F-A5DB-0447118EB192}">
          <p14:sldIdLst>
            <p14:sldId id="298"/>
            <p14:sldId id="299"/>
          </p14:sldIdLst>
        </p14:section>
        <p14:section name="逆向APP的思路" id="{30CF0F46-9325-CA41-B139-625EE6FB47DE}">
          <p14:sldIdLst>
            <p14:sldId id="300"/>
          </p14:sldIdLst>
        </p14:section>
        <p14:section name="class-dump" id="{38D85ADC-E79F-5B4C-8999-870CF70624B5}">
          <p14:sldIdLst>
            <p14:sldId id="301"/>
          </p14:sldIdLst>
        </p14:section>
        <p14:section name="Hopper" id="{BADAA09A-8B71-D241-884B-F585E378C2DF}">
          <p14:sldIdLst>
            <p14:sldId id="302"/>
            <p14:sldId id="303"/>
            <p14:sldId id="304"/>
          </p14:sldIdLst>
        </p14:section>
        <p14:section name="系统的动态库" id="{5B7F67EE-20CE-2241-9248-98691E0C3D61}">
          <p14:sldIdLst>
            <p14:sldId id="306"/>
            <p14:sldId id="315"/>
            <p14:sldId id="316"/>
            <p14:sldId id="307"/>
            <p14:sldId id="308"/>
          </p14:sldIdLst>
        </p14:section>
        <p14:section name="Mach-O" id="{BBEDB232-BABC-9D45-B0CE-F05C46044B97}">
          <p14:sldIdLst>
            <p14:sldId id="305"/>
            <p14:sldId id="309"/>
            <p14:sldId id="317"/>
            <p14:sldId id="310"/>
            <p14:sldId id="311"/>
            <p14:sldId id="312"/>
            <p14:sldId id="314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707"/>
    <a:srgbClr val="0070C0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3" autoAdjust="0"/>
    <p:restoredTop sz="94424" autoAdjust="0"/>
  </p:normalViewPr>
  <p:slideViewPr>
    <p:cSldViewPr snapToGrid="0" showGuides="1">
      <p:cViewPr varScale="1">
        <p:scale>
          <a:sx n="85" d="100"/>
          <a:sy n="85" d="100"/>
        </p:scale>
        <p:origin x="184" y="464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:a16="http://schemas.microsoft.com/office/drawing/2014/main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apple.com/tarballs/dyld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apple.com/tarballs/xnu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eveloper.apple.com/library/content/documentation/DeveloperTools/Conceptual/MachOTopics/0-Introduction/introduction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dbinit/MachOVi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stevenygard.com/projects/class-dum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初识</a:t>
            </a:r>
            <a:r>
              <a:rPr lang="en-US" altLang="zh-CN"/>
              <a:t>Mach-O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3476582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8178" y="1399822"/>
            <a:ext cx="1185333" cy="903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/>
              <a:t>APP1</a:t>
            </a:r>
            <a:endParaRPr kumimoji="1"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4085167" y="1399822"/>
            <a:ext cx="1185333" cy="903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/>
              <a:t>APP2</a:t>
            </a:r>
            <a:endParaRPr kumimoji="1" lang="zh-CN" altLang="en-US" sz="3200"/>
          </a:p>
        </p:txBody>
      </p:sp>
      <p:sp>
        <p:nvSpPr>
          <p:cNvPr id="6" name="矩形 5"/>
          <p:cNvSpPr/>
          <p:nvPr/>
        </p:nvSpPr>
        <p:spPr>
          <a:xfrm>
            <a:off x="6522156" y="1399822"/>
            <a:ext cx="1185333" cy="903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/>
              <a:t>APP3</a:t>
            </a:r>
            <a:endParaRPr kumimoji="1" lang="zh-CN" altLang="en-US" sz="3200"/>
          </a:p>
        </p:txBody>
      </p:sp>
      <p:sp>
        <p:nvSpPr>
          <p:cNvPr id="7" name="矩形 6"/>
          <p:cNvSpPr/>
          <p:nvPr/>
        </p:nvSpPr>
        <p:spPr>
          <a:xfrm>
            <a:off x="1792817" y="3426179"/>
            <a:ext cx="1725789" cy="9256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/>
              <a:t>UIKit</a:t>
            </a:r>
            <a:endParaRPr kumimoji="1" lang="zh-CN" altLang="en-US" sz="3200"/>
          </a:p>
        </p:txBody>
      </p:sp>
      <p:sp>
        <p:nvSpPr>
          <p:cNvPr id="8" name="矩形 7"/>
          <p:cNvSpPr/>
          <p:nvPr/>
        </p:nvSpPr>
        <p:spPr>
          <a:xfrm>
            <a:off x="5389033" y="3426179"/>
            <a:ext cx="1725789" cy="9256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/>
              <a:t>MapKit</a:t>
            </a:r>
            <a:endParaRPr kumimoji="1" lang="zh-CN" altLang="en-US" sz="3200"/>
          </a:p>
        </p:txBody>
      </p:sp>
      <p:cxnSp>
        <p:nvCxnSpPr>
          <p:cNvPr id="10" name="直线箭头连接符 9"/>
          <p:cNvCxnSpPr>
            <a:stCxn id="4" idx="2"/>
            <a:endCxn id="7" idx="0"/>
          </p:cNvCxnSpPr>
          <p:nvPr/>
        </p:nvCxnSpPr>
        <p:spPr>
          <a:xfrm>
            <a:off x="2240845" y="2302934"/>
            <a:ext cx="414867" cy="1123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4" idx="2"/>
            <a:endCxn id="8" idx="0"/>
          </p:cNvCxnSpPr>
          <p:nvPr/>
        </p:nvCxnSpPr>
        <p:spPr>
          <a:xfrm>
            <a:off x="2240845" y="2302934"/>
            <a:ext cx="4011083" cy="1123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5" idx="2"/>
            <a:endCxn id="7" idx="0"/>
          </p:cNvCxnSpPr>
          <p:nvPr/>
        </p:nvCxnSpPr>
        <p:spPr>
          <a:xfrm flipH="1">
            <a:off x="2655712" y="2302934"/>
            <a:ext cx="2022122" cy="11232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5" idx="2"/>
            <a:endCxn id="8" idx="0"/>
          </p:cNvCxnSpPr>
          <p:nvPr/>
        </p:nvCxnSpPr>
        <p:spPr>
          <a:xfrm>
            <a:off x="4677834" y="2302934"/>
            <a:ext cx="1574094" cy="11232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6" idx="2"/>
            <a:endCxn id="7" idx="0"/>
          </p:cNvCxnSpPr>
          <p:nvPr/>
        </p:nvCxnSpPr>
        <p:spPr>
          <a:xfrm flipH="1">
            <a:off x="2655712" y="2302934"/>
            <a:ext cx="4459111" cy="11232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6" idx="2"/>
            <a:endCxn id="8" idx="0"/>
          </p:cNvCxnSpPr>
          <p:nvPr/>
        </p:nvCxnSpPr>
        <p:spPr>
          <a:xfrm flipH="1">
            <a:off x="6251928" y="2302934"/>
            <a:ext cx="862895" cy="11232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8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8178" y="1399822"/>
            <a:ext cx="1185333" cy="903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/>
              <a:t>APP1</a:t>
            </a:r>
            <a:endParaRPr kumimoji="1"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4085167" y="1399822"/>
            <a:ext cx="1185333" cy="903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/>
              <a:t>APP2</a:t>
            </a:r>
            <a:endParaRPr kumimoji="1" lang="zh-CN" altLang="en-US" sz="3200"/>
          </a:p>
        </p:txBody>
      </p:sp>
      <p:sp>
        <p:nvSpPr>
          <p:cNvPr id="6" name="矩形 5"/>
          <p:cNvSpPr/>
          <p:nvPr/>
        </p:nvSpPr>
        <p:spPr>
          <a:xfrm>
            <a:off x="6522156" y="1399822"/>
            <a:ext cx="1185333" cy="903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/>
              <a:t>APP3</a:t>
            </a:r>
            <a:endParaRPr kumimoji="1" lang="zh-CN" altLang="en-US" sz="3200"/>
          </a:p>
        </p:txBody>
      </p:sp>
      <p:sp>
        <p:nvSpPr>
          <p:cNvPr id="7" name="矩形 6"/>
          <p:cNvSpPr/>
          <p:nvPr/>
        </p:nvSpPr>
        <p:spPr>
          <a:xfrm>
            <a:off x="1792817" y="3426179"/>
            <a:ext cx="5556250" cy="9256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/>
              <a:t>共享缓存</a:t>
            </a:r>
            <a:endParaRPr kumimoji="1" lang="en-US" altLang="zh-CN" sz="3200"/>
          </a:p>
        </p:txBody>
      </p:sp>
      <p:cxnSp>
        <p:nvCxnSpPr>
          <p:cNvPr id="10" name="直线箭头连接符 9"/>
          <p:cNvCxnSpPr>
            <a:stCxn id="4" idx="2"/>
            <a:endCxn id="7" idx="0"/>
          </p:cNvCxnSpPr>
          <p:nvPr/>
        </p:nvCxnSpPr>
        <p:spPr>
          <a:xfrm>
            <a:off x="2240845" y="2302934"/>
            <a:ext cx="2330097" cy="1123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5" idx="2"/>
            <a:endCxn id="7" idx="0"/>
          </p:cNvCxnSpPr>
          <p:nvPr/>
        </p:nvCxnSpPr>
        <p:spPr>
          <a:xfrm flipH="1">
            <a:off x="4570942" y="2302934"/>
            <a:ext cx="106892" cy="11232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6" idx="2"/>
            <a:endCxn id="7" idx="0"/>
          </p:cNvCxnSpPr>
          <p:nvPr/>
        </p:nvCxnSpPr>
        <p:spPr>
          <a:xfrm flipH="1">
            <a:off x="4570942" y="2302934"/>
            <a:ext cx="2543881" cy="11232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792817" y="3426179"/>
            <a:ext cx="1725789" cy="9256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/>
              <a:t>UIKit</a:t>
            </a:r>
            <a:endParaRPr kumimoji="1" lang="zh-CN" altLang="en-US" sz="3200"/>
          </a:p>
        </p:txBody>
      </p:sp>
      <p:sp>
        <p:nvSpPr>
          <p:cNvPr id="21" name="矩形 20"/>
          <p:cNvSpPr/>
          <p:nvPr/>
        </p:nvSpPr>
        <p:spPr>
          <a:xfrm>
            <a:off x="5620104" y="3426179"/>
            <a:ext cx="1725789" cy="9256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/>
              <a:t>MapKit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19352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动态库的加载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04946" y="1197426"/>
            <a:ext cx="11691813" cy="54630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Mac\iOS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中，是使用了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/usr/lib/dyld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程序来加载动态库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 link editor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，动态链接编辑器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，动态加载器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https://opensource.apple.com/tarballs/dyld/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99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从动态库共享缓存抽取动态库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04946" y="1197426"/>
            <a:ext cx="11691813" cy="755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源码中的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launch-cache/dsc_extractor.cpp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>
                <a:solidFill>
                  <a:srgbClr val="643820"/>
                </a:solidFill>
                <a:latin typeface="Menlo-Regular" charset="0"/>
              </a:rPr>
              <a:t>#if </a:t>
            </a:r>
            <a:r>
              <a:rPr lang="en-US" altLang="zh-CN" sz="160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前面的代码删除（包括</a:t>
            </a:r>
            <a:r>
              <a:rPr lang="en-US" altLang="zh-CN" sz="1600">
                <a:solidFill>
                  <a:srgbClr val="643820"/>
                </a:solidFill>
                <a:latin typeface="Menlo-Regular" charset="0"/>
              </a:rPr>
              <a:t>#if </a:t>
            </a:r>
            <a:r>
              <a:rPr lang="en-US" altLang="zh-CN" sz="160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），把最后面的</a:t>
            </a:r>
            <a:r>
              <a:rPr lang="en-US" altLang="zh-CN" sz="1600">
                <a:solidFill>
                  <a:srgbClr val="643820"/>
                </a:solidFill>
                <a:latin typeface="Menlo-Regular" charset="0"/>
              </a:rPr>
              <a:t>#endif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也删掉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91" y="1952978"/>
            <a:ext cx="109220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36" y="1996938"/>
            <a:ext cx="1130300" cy="30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304945" y="2463396"/>
            <a:ext cx="11691813" cy="17699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dsc_extractor.cpp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clang++ -o dsc_extractor dsc_extractor.cpp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dsc_extractor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./dsc_extractor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动态库共享缓存文件的路径   用于存放抽取结果的文件夹</a:t>
            </a:r>
            <a:endParaRPr lang="en-US" altLang="zh-CN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71" y="4362750"/>
            <a:ext cx="9426942" cy="220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Mach-O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04946" y="1186138"/>
            <a:ext cx="11501313" cy="9652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Mach-O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的缩写，是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Mac\iOS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上用于存储程序、库的标准格式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Mach-O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格式的文件类型有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83" y="2229766"/>
            <a:ext cx="8307918" cy="32483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4946" y="5623881"/>
            <a:ext cx="11501313" cy="980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xnu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源码中，查看到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Mach-O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格式的详细定义（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https://opensource.apple.com/tarballs/xnu/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EXTERNAL_HEADERS/mach-o/fat.h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EXTERNAL_HEADERS/mach-o/loader.h</a:t>
            </a:r>
          </a:p>
        </p:txBody>
      </p:sp>
    </p:spTree>
    <p:extLst>
      <p:ext uri="{BB962C8B-B14F-4D97-AF65-F5344CB8AC3E}">
        <p14:creationId xmlns:p14="http://schemas.microsoft.com/office/powerpoint/2010/main" val="20440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常见的</a:t>
            </a:r>
            <a:r>
              <a:rPr lang="en-US" altLang="zh-CN">
                <a:sym typeface="+mn-ea"/>
              </a:rPr>
              <a:t>Mach-O</a:t>
            </a:r>
            <a:r>
              <a:rPr lang="zh-CN" altLang="en-US">
                <a:sym typeface="+mn-ea"/>
              </a:rPr>
              <a:t>文件类型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04946" y="1197426"/>
            <a:ext cx="11501313" cy="52033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MH_OBJECT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目标文件（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静态库文件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(.a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），静态库其实就是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合并在一起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MH_EXECUTE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：可执行文件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.app/xx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MH_DYLIB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：动态库文件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.dylib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.framework/xx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MH_DYLINKER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：动态链接编辑器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/usr/lib/dyld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MH_DSYM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：存储着二进制文件符号信息的文件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.dSYM/Contents/Resources/DWARF/xx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（常用于分析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的崩溃信息）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068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88445" y="1851377"/>
            <a:ext cx="1309511" cy="688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/>
              <a:t>1.c</a:t>
            </a:r>
            <a:endParaRPr kumimoji="1"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088444" y="2911527"/>
            <a:ext cx="1309511" cy="688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/>
              <a:t>2.c</a:t>
            </a:r>
            <a:endParaRPr kumimoji="1" lang="zh-CN" altLang="en-US" sz="4000"/>
          </a:p>
        </p:txBody>
      </p:sp>
      <p:sp>
        <p:nvSpPr>
          <p:cNvPr id="7" name="矩形 6"/>
          <p:cNvSpPr/>
          <p:nvPr/>
        </p:nvSpPr>
        <p:spPr>
          <a:xfrm>
            <a:off x="2088444" y="4108752"/>
            <a:ext cx="1309511" cy="688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/>
              <a:t>3.c</a:t>
            </a:r>
            <a:endParaRPr kumimoji="1" lang="zh-CN" altLang="en-US" sz="4000"/>
          </a:p>
        </p:txBody>
      </p:sp>
      <p:sp>
        <p:nvSpPr>
          <p:cNvPr id="8" name="矩形 7"/>
          <p:cNvSpPr/>
          <p:nvPr/>
        </p:nvSpPr>
        <p:spPr>
          <a:xfrm>
            <a:off x="8223956" y="2910521"/>
            <a:ext cx="2880981" cy="688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/>
              <a:t>可执行文件</a:t>
            </a:r>
          </a:p>
        </p:txBody>
      </p:sp>
      <p:sp>
        <p:nvSpPr>
          <p:cNvPr id="9" name="矩形 8"/>
          <p:cNvSpPr/>
          <p:nvPr/>
        </p:nvSpPr>
        <p:spPr>
          <a:xfrm>
            <a:off x="4114801" y="1851377"/>
            <a:ext cx="1309511" cy="688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/>
              <a:t>1.o</a:t>
            </a:r>
            <a:endParaRPr kumimoji="1" lang="zh-CN" altLang="en-US" sz="4000"/>
          </a:p>
        </p:txBody>
      </p:sp>
      <p:sp>
        <p:nvSpPr>
          <p:cNvPr id="10" name="矩形 9"/>
          <p:cNvSpPr/>
          <p:nvPr/>
        </p:nvSpPr>
        <p:spPr>
          <a:xfrm>
            <a:off x="4114800" y="2911527"/>
            <a:ext cx="1309511" cy="688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/>
              <a:t>2.o</a:t>
            </a:r>
            <a:endParaRPr kumimoji="1" lang="zh-CN" altLang="en-US" sz="4000"/>
          </a:p>
        </p:txBody>
      </p:sp>
      <p:sp>
        <p:nvSpPr>
          <p:cNvPr id="11" name="矩形 10"/>
          <p:cNvSpPr/>
          <p:nvPr/>
        </p:nvSpPr>
        <p:spPr>
          <a:xfrm>
            <a:off x="4114799" y="4108348"/>
            <a:ext cx="1309511" cy="688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/>
              <a:t>3.o</a:t>
            </a:r>
            <a:endParaRPr kumimoji="1" lang="zh-CN" altLang="en-US" sz="4000"/>
          </a:p>
        </p:txBody>
      </p:sp>
      <p:cxnSp>
        <p:nvCxnSpPr>
          <p:cNvPr id="4" name="直线箭头连接符 3"/>
          <p:cNvCxnSpPr>
            <a:stCxn id="3" idx="3"/>
            <a:endCxn id="9" idx="1"/>
          </p:cNvCxnSpPr>
          <p:nvPr/>
        </p:nvCxnSpPr>
        <p:spPr>
          <a:xfrm>
            <a:off x="3397956" y="2195688"/>
            <a:ext cx="7168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632225" y="3092551"/>
            <a:ext cx="719593" cy="326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线箭头连接符 12"/>
          <p:cNvCxnSpPr>
            <a:stCxn id="6" idx="3"/>
            <a:endCxn id="10" idx="1"/>
          </p:cNvCxnSpPr>
          <p:nvPr/>
        </p:nvCxnSpPr>
        <p:spPr>
          <a:xfrm>
            <a:off x="3397955" y="3255838"/>
            <a:ext cx="7168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395207" y="2902196"/>
            <a:ext cx="719593" cy="32657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线箭头连接符 14"/>
          <p:cNvCxnSpPr>
            <a:stCxn id="7" idx="3"/>
            <a:endCxn id="11" idx="1"/>
          </p:cNvCxnSpPr>
          <p:nvPr/>
        </p:nvCxnSpPr>
        <p:spPr>
          <a:xfrm flipV="1">
            <a:off x="3397955" y="4452659"/>
            <a:ext cx="716844" cy="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395207" y="4098213"/>
            <a:ext cx="719593" cy="32657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线箭头连接符 16"/>
          <p:cNvCxnSpPr>
            <a:stCxn id="9" idx="3"/>
            <a:endCxn id="12" idx="1"/>
          </p:cNvCxnSpPr>
          <p:nvPr/>
        </p:nvCxnSpPr>
        <p:spPr>
          <a:xfrm>
            <a:off x="5424312" y="2195688"/>
            <a:ext cx="1207913" cy="1060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0" idx="3"/>
            <a:endCxn id="12" idx="1"/>
          </p:cNvCxnSpPr>
          <p:nvPr/>
        </p:nvCxnSpPr>
        <p:spPr>
          <a:xfrm>
            <a:off x="5424311" y="3255838"/>
            <a:ext cx="12079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1" idx="3"/>
            <a:endCxn id="12" idx="1"/>
          </p:cNvCxnSpPr>
          <p:nvPr/>
        </p:nvCxnSpPr>
        <p:spPr>
          <a:xfrm flipV="1">
            <a:off x="5424310" y="3255838"/>
            <a:ext cx="1207915" cy="1196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395206" y="1844116"/>
            <a:ext cx="719593" cy="32657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线箭头连接符 31"/>
          <p:cNvCxnSpPr>
            <a:stCxn id="12" idx="3"/>
            <a:endCxn id="8" idx="1"/>
          </p:cNvCxnSpPr>
          <p:nvPr/>
        </p:nvCxnSpPr>
        <p:spPr>
          <a:xfrm flipV="1">
            <a:off x="7351818" y="3254832"/>
            <a:ext cx="872138" cy="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280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Xcode</a:t>
            </a:r>
            <a:r>
              <a:rPr lang="zh-CN" altLang="en-US">
                <a:sym typeface="+mn-ea"/>
              </a:rPr>
              <a:t>中查看</a:t>
            </a:r>
            <a:r>
              <a:rPr lang="en-US" altLang="zh-CN">
                <a:sym typeface="+mn-ea"/>
              </a:rPr>
              <a:t>target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Mach-O</a:t>
            </a:r>
            <a:r>
              <a:rPr lang="zh-CN" altLang="en-US">
                <a:sym typeface="+mn-ea"/>
              </a:rPr>
              <a:t>类型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89" y="1739900"/>
            <a:ext cx="83439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77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Mach-O</a:t>
            </a:r>
            <a:r>
              <a:rPr lang="zh-CN" altLang="en-US">
                <a:sym typeface="+mn-ea"/>
              </a:rPr>
              <a:t>的基本结构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04946" y="1197426"/>
            <a:ext cx="11501313" cy="54082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官方描述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https://developer.apple.com/library/content/documentation/DeveloperTools/Conceptual/MachOTopics/0-Introduction/introduction.html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Mach-O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文件包含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个主要区域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 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文件类型、目标架构类型等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 commands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描述文件在虚拟内存中的逻辑结构、布局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Raw segment data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中定义的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Segment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的原始数据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358" y="1231293"/>
            <a:ext cx="5089690" cy="540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4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窥探</a:t>
            </a:r>
            <a:r>
              <a:rPr lang="en-US" altLang="zh-CN">
                <a:sym typeface="+mn-ea"/>
              </a:rPr>
              <a:t>Mach-O</a:t>
            </a:r>
            <a:r>
              <a:rPr lang="zh-CN" altLang="en-US">
                <a:sym typeface="+mn-ea"/>
              </a:rPr>
              <a:t>的结构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04946" y="1197426"/>
            <a:ext cx="11501313" cy="52033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命令行工具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：查看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Mach-O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的文件类型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文件路径</a:t>
            </a:r>
            <a:endParaRPr lang="en-US" altLang="zh-CN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otool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：查看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Mach-O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特定部分和段的内容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lipo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：常用于多架构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Mach-O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文件的处理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查看架构信息：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lipo 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-info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文件路径</a:t>
            </a:r>
            <a:endParaRPr lang="en-US" altLang="zh-CN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导出某种特定架构：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lipo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文件路径  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-thin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架构类型  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-output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输出文件路径</a:t>
            </a:r>
            <a:endParaRPr lang="en-US" altLang="zh-CN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合并多种架构：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lipo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文件路径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文件路径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-output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输出文件路径</a:t>
            </a:r>
            <a:endParaRPr lang="en-US" altLang="zh-CN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MachOView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https://github.com/gdbinit/MachOView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12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APP</a:t>
            </a:r>
            <a:r>
              <a:rPr lang="zh-CN" altLang="en-US">
                <a:sym typeface="+mn-ea"/>
              </a:rPr>
              <a:t>从开发到安装到手机的过程</a:t>
            </a:r>
            <a:r>
              <a:rPr lang="en-US" altLang="zh-CN">
                <a:sym typeface="+mn-ea"/>
              </a:rPr>
              <a:t>1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16" y="1199764"/>
            <a:ext cx="3035300" cy="47057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946" y="1194750"/>
            <a:ext cx="2501900" cy="23241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直线箭头连接符 6"/>
          <p:cNvCxnSpPr>
            <a:endCxn id="3" idx="1"/>
          </p:cNvCxnSpPr>
          <p:nvPr/>
        </p:nvCxnSpPr>
        <p:spPr>
          <a:xfrm>
            <a:off x="3418116" y="2356800"/>
            <a:ext cx="18578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3" idx="3"/>
            <a:endCxn id="13" idx="1"/>
          </p:cNvCxnSpPr>
          <p:nvPr/>
        </p:nvCxnSpPr>
        <p:spPr>
          <a:xfrm>
            <a:off x="7777846" y="2356800"/>
            <a:ext cx="12028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0715" y="1201100"/>
            <a:ext cx="2552700" cy="2311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0715" y="3736518"/>
            <a:ext cx="2540000" cy="58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0795" y="3611017"/>
            <a:ext cx="3619500" cy="27813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9" name="直线箭头连接符 28"/>
          <p:cNvCxnSpPr>
            <a:endCxn id="22" idx="1"/>
          </p:cNvCxnSpPr>
          <p:nvPr/>
        </p:nvCxnSpPr>
        <p:spPr>
          <a:xfrm>
            <a:off x="2732314" y="3611017"/>
            <a:ext cx="1978481" cy="1390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182250" y="6385967"/>
            <a:ext cx="9922042" cy="3848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MJRefreshExample.app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MJRefreshExample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中的可执行文件，文件格式是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Mach-O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396344" y="1934046"/>
            <a:ext cx="1904998" cy="38487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编译、链接、签名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874455" y="1924127"/>
            <a:ext cx="1009649" cy="38487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11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Universal Binary</a:t>
            </a:r>
            <a:r>
              <a:rPr lang="zh-CN" altLang="en-US"/>
              <a:t>（通用二进制文件）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04946" y="1197426"/>
            <a:ext cx="11501313" cy="52033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通用二进制文件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同时适用于多种架构的二进制文件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包含了多种不同架构的独立的二进制文件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因为需要储存多种架构的代码，通用二进制文件通常比单一平台二进制的程序要大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由于两种架构有共同的一些资源，所以并不会达到单一版本的两倍之多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由于执行过程中，只调用一部分代码，运行起来也不需要额外的内存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因为文件比原来的要大，也被称为“胖二进制文件”（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Binary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94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dyld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Mach-O</a:t>
            </a:r>
            <a:endParaRPr lang="zh-CN" altLang="en-US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4946" y="1197426"/>
            <a:ext cx="11501313" cy="52033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用于加载以下类型的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Mach-O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MH_EXECUTE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MH_DYLIB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MH_BUNDLE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的可执行文件、动态库都是由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负责加载的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09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APP</a:t>
            </a:r>
            <a:r>
              <a:rPr lang="zh-CN" altLang="en-US">
                <a:sym typeface="+mn-ea"/>
              </a:rPr>
              <a:t>从开发到安装到手机的过程</a:t>
            </a:r>
            <a:r>
              <a:rPr lang="en-US" altLang="zh-CN">
                <a:sym typeface="+mn-ea"/>
              </a:rPr>
              <a:t>2</a:t>
            </a:r>
            <a:endParaRPr lang="zh-CN" altLang="en-US"/>
          </a:p>
        </p:txBody>
      </p:sp>
      <p:cxnSp>
        <p:nvCxnSpPr>
          <p:cNvPr id="7" name="直线箭头连接符 6"/>
          <p:cNvCxnSpPr>
            <a:stCxn id="9" idx="3"/>
            <a:endCxn id="11" idx="1"/>
          </p:cNvCxnSpPr>
          <p:nvPr/>
        </p:nvCxnSpPr>
        <p:spPr>
          <a:xfrm>
            <a:off x="2155372" y="2241342"/>
            <a:ext cx="19521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11" idx="3"/>
            <a:endCxn id="5" idx="1"/>
          </p:cNvCxnSpPr>
          <p:nvPr/>
        </p:nvCxnSpPr>
        <p:spPr>
          <a:xfrm>
            <a:off x="5818414" y="2241342"/>
            <a:ext cx="3663043" cy="1435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457" y="1428163"/>
            <a:ext cx="2340429" cy="44972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9" y="1428163"/>
            <a:ext cx="1796143" cy="16263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534" y="1266736"/>
            <a:ext cx="1710880" cy="194921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8" y="4029127"/>
            <a:ext cx="1796143" cy="162635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9" name="直线箭头连接符 18"/>
          <p:cNvCxnSpPr>
            <a:stCxn id="18" idx="3"/>
          </p:cNvCxnSpPr>
          <p:nvPr/>
        </p:nvCxnSpPr>
        <p:spPr>
          <a:xfrm>
            <a:off x="2155371" y="4842306"/>
            <a:ext cx="7217229" cy="1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243606" y="4404627"/>
            <a:ext cx="4406330" cy="38487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助手、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iFunBox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Xcode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等工具安装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34309" y="1728453"/>
            <a:ext cx="743286" cy="38487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78292" y="2416381"/>
            <a:ext cx="743286" cy="38487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77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逆向</a:t>
            </a:r>
            <a:r>
              <a:rPr lang="en-US" altLang="zh-CN">
                <a:sym typeface="+mn-ea"/>
              </a:rPr>
              <a:t>APP</a:t>
            </a:r>
            <a:r>
              <a:rPr lang="zh-CN" altLang="en-US">
                <a:sym typeface="+mn-ea"/>
              </a:rPr>
              <a:t>的思路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04946" y="1197426"/>
            <a:ext cx="11501313" cy="48223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界面分析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Cycript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Reveal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代码分析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Mach-O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文件的静态分析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MachOView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class-dump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Hopper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Disassembler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动态调试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对运行中的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进行代码调试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debugserver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LLDB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代码编写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注入代码到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必要时还可能需要重新签名、打包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8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class-dump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04946" y="1197426"/>
            <a:ext cx="11501313" cy="17308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顾名思义，它的作用就是把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Mach-O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信息给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dump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出来（把类信息给导出来），生成对应的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官方地址：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http://stevenygard.com/projects/class-dump/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下载完工具包后将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class-dump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文件复制到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/usr/local/bin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目录，这样在终端就能识别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class-dump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814" y="1573893"/>
            <a:ext cx="1149274" cy="9733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4945" y="3304724"/>
            <a:ext cx="11501313" cy="17308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常用格式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class-dump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Mach-O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文件路径  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头文件存放目录</a:t>
            </a:r>
            <a:endParaRPr lang="en-US" altLang="zh-CN" sz="1600">
              <a:solidFill>
                <a:srgbClr val="F7A70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表示要生成头文件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用于制定头文件的存放目录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31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代码的编译过程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73" y="2336831"/>
            <a:ext cx="3603923" cy="11702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764" y="1318144"/>
            <a:ext cx="3504293" cy="32075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847" y="5489968"/>
            <a:ext cx="5972125" cy="8499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直线箭头连接符 6"/>
          <p:cNvCxnSpPr>
            <a:stCxn id="2" idx="3"/>
            <a:endCxn id="3" idx="1"/>
          </p:cNvCxnSpPr>
          <p:nvPr/>
        </p:nvCxnSpPr>
        <p:spPr>
          <a:xfrm>
            <a:off x="3716896" y="2921939"/>
            <a:ext cx="24888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3" idx="2"/>
            <a:endCxn id="5" idx="0"/>
          </p:cNvCxnSpPr>
          <p:nvPr/>
        </p:nvCxnSpPr>
        <p:spPr>
          <a:xfrm flipH="1">
            <a:off x="7957910" y="4525735"/>
            <a:ext cx="1" cy="964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8566679" y="4525734"/>
            <a:ext cx="16103" cy="964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265716" y="5626282"/>
            <a:ext cx="1524000" cy="57736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Mach-O</a:t>
            </a:r>
            <a:r>
              <a:rPr kumimoji="1" lang="zh-CN" altLang="en-US"/>
              <a:t>文件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949302" y="4815412"/>
            <a:ext cx="650998" cy="38487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可逆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667049" y="6372619"/>
            <a:ext cx="6519350" cy="38487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在同一种架构平台下，每一条汇编指令都有与之对应的唯一的机器指令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 flipH="1">
            <a:off x="3716896" y="3290642"/>
            <a:ext cx="24888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 29"/>
          <p:cNvGrpSpPr/>
          <p:nvPr/>
        </p:nvGrpSpPr>
        <p:grpSpPr>
          <a:xfrm>
            <a:off x="4646367" y="3090913"/>
            <a:ext cx="548450" cy="469932"/>
            <a:chOff x="4515490" y="3058670"/>
            <a:chExt cx="548450" cy="469932"/>
          </a:xfrm>
        </p:grpSpPr>
        <p:cxnSp>
          <p:nvCxnSpPr>
            <p:cNvPr id="25" name="直线连接符 24"/>
            <p:cNvCxnSpPr/>
            <p:nvPr/>
          </p:nvCxnSpPr>
          <p:spPr>
            <a:xfrm>
              <a:off x="4515490" y="3116928"/>
              <a:ext cx="548450" cy="4054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/>
            <p:nvPr/>
          </p:nvCxnSpPr>
          <p:spPr>
            <a:xfrm flipH="1">
              <a:off x="4573279" y="3058670"/>
              <a:ext cx="432873" cy="4699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7249624" y="4796872"/>
            <a:ext cx="617377" cy="38487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443622" y="2525490"/>
            <a:ext cx="1033974" cy="38487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600300" y="4812063"/>
            <a:ext cx="867013" cy="38487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反编译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744818" y="2602346"/>
            <a:ext cx="1033974" cy="38487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  <a:endParaRPr lang="en-US" altLang="zh-CN" sz="1600">
              <a:solidFill>
                <a:srgbClr val="F7A70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397947" y="1822387"/>
            <a:ext cx="1033974" cy="38487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 sz="1600">
              <a:solidFill>
                <a:srgbClr val="F7A70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966550" y="5722525"/>
            <a:ext cx="1033974" cy="38487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  <a:endParaRPr lang="en-US" altLang="zh-CN" sz="1600">
              <a:solidFill>
                <a:srgbClr val="F7A70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495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代码的编译过程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04946" y="1197426"/>
            <a:ext cx="11501313" cy="4168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代码，编译出来的汇编代码可能是一样的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122" y="4406312"/>
            <a:ext cx="2471693" cy="21896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5" y="1704024"/>
            <a:ext cx="3093010" cy="21613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602" y="1709919"/>
            <a:ext cx="3077142" cy="215548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9" name="直线箭头连接符 28"/>
          <p:cNvCxnSpPr>
            <a:stCxn id="12" idx="2"/>
            <a:endCxn id="8" idx="1"/>
          </p:cNvCxnSpPr>
          <p:nvPr/>
        </p:nvCxnSpPr>
        <p:spPr>
          <a:xfrm>
            <a:off x="2269140" y="3865405"/>
            <a:ext cx="1432982" cy="16357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13" idx="2"/>
            <a:endCxn id="8" idx="3"/>
          </p:cNvCxnSpPr>
          <p:nvPr/>
        </p:nvCxnSpPr>
        <p:spPr>
          <a:xfrm flipH="1">
            <a:off x="6173815" y="3865405"/>
            <a:ext cx="1420358" cy="16357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11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Hopper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Disassmbler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04946" y="1197426"/>
            <a:ext cx="11501313" cy="33294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Hopper Disassmbler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Mach-O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文件的机器语言代码反编译成汇编代码、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伪代码或者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Swift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常用快捷键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Shift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找出哪里引用了这个方法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21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动态库共享缓存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dyld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shared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cache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04946" y="1197426"/>
            <a:ext cx="11691813" cy="54630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iOS3.1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开始，为了提高性能，绝大部分的系统动态库文件都打包存放到了一个缓存文件中（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缓存文件路径：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/System/Library/Caches/com.apple.dyld/dyld_shared_cache_arm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dyld_shared_cache_arm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处理器指令集架构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v6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iPhone3G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Touch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Touch2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v7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iPhone3GS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iPhone4S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iPad2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iPad3(The New iPad)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iPad mini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iPod Touch3G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iPod Touch4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Touch5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v7s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iPhone5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iPhone5C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iPad4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31644" y="2501291"/>
            <a:ext cx="7337780" cy="39107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arm64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iPhone5S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iPhone6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iPhone6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iPhone6S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iPhone6S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Plus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iPhone7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iPhone7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iPhone8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iPhone8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iPhoneX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iPad5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Pro2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iPad mini with Retina display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mini4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Touch6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所有指令集原则上都是向下兼容的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动态库共享缓存一个非常明显的好处是节省内存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Hopper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反编译工具都可以识别动态库共享缓存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24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8618</TotalTime>
  <Words>1204</Words>
  <Application>Microsoft Macintosh PowerPoint</Application>
  <PresentationFormat>宽屏</PresentationFormat>
  <Paragraphs>202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等线</vt:lpstr>
      <vt:lpstr>黑体</vt:lpstr>
      <vt:lpstr>宋体</vt:lpstr>
      <vt:lpstr>微软雅黑</vt:lpstr>
      <vt:lpstr>Arial</vt:lpstr>
      <vt:lpstr>Calibri</vt:lpstr>
      <vt:lpstr>Calibri Light</vt:lpstr>
      <vt:lpstr>Menlo-Regular</vt:lpstr>
      <vt:lpstr>Wingdings</vt:lpstr>
      <vt:lpstr>Office 主题</vt:lpstr>
      <vt:lpstr>初识Mach-O</vt:lpstr>
      <vt:lpstr>APP从开发到安装到手机的过程1</vt:lpstr>
      <vt:lpstr>APP从开发到安装到手机的过程2</vt:lpstr>
      <vt:lpstr>逆向APP的思路</vt:lpstr>
      <vt:lpstr>class-dump</vt:lpstr>
      <vt:lpstr>代码的编译过程</vt:lpstr>
      <vt:lpstr>代码的编译过程</vt:lpstr>
      <vt:lpstr>Hopper Disassmbler</vt:lpstr>
      <vt:lpstr>动态库共享缓存（dyld shared cache）</vt:lpstr>
      <vt:lpstr>PowerPoint 演示文稿</vt:lpstr>
      <vt:lpstr>PowerPoint 演示文稿</vt:lpstr>
      <vt:lpstr>动态库的加载</vt:lpstr>
      <vt:lpstr>从动态库共享缓存抽取动态库</vt:lpstr>
      <vt:lpstr>Mach-O</vt:lpstr>
      <vt:lpstr>常见的Mach-O文件类型</vt:lpstr>
      <vt:lpstr>PowerPoint 演示文稿</vt:lpstr>
      <vt:lpstr>在Xcode中查看target的Mach-O类型</vt:lpstr>
      <vt:lpstr>Mach-O的基本结构</vt:lpstr>
      <vt:lpstr>窥探Mach-O的结构</vt:lpstr>
      <vt:lpstr>Universal Binary（通用二进制文件）</vt:lpstr>
      <vt:lpstr>dyld和Mach-O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翁恒丛</cp:lastModifiedBy>
  <cp:revision>634</cp:revision>
  <dcterms:created xsi:type="dcterms:W3CDTF">2017-11-23T13:35:11Z</dcterms:created>
  <dcterms:modified xsi:type="dcterms:W3CDTF">2018-10-29T01:34:20Z</dcterms:modified>
</cp:coreProperties>
</file>