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35"/>
  </p:notesMasterIdLst>
  <p:sldIdLst>
    <p:sldId id="256" r:id="rId3"/>
    <p:sldId id="260" r:id="rId4"/>
    <p:sldId id="289" r:id="rId5"/>
    <p:sldId id="290" r:id="rId6"/>
    <p:sldId id="291" r:id="rId7"/>
    <p:sldId id="292" r:id="rId8"/>
    <p:sldId id="293" r:id="rId9"/>
    <p:sldId id="308" r:id="rId10"/>
    <p:sldId id="265" r:id="rId11"/>
    <p:sldId id="309" r:id="rId12"/>
    <p:sldId id="310" r:id="rId13"/>
    <p:sldId id="294" r:id="rId14"/>
    <p:sldId id="295" r:id="rId15"/>
    <p:sldId id="296" r:id="rId16"/>
    <p:sldId id="300" r:id="rId17"/>
    <p:sldId id="297" r:id="rId18"/>
    <p:sldId id="305" r:id="rId19"/>
    <p:sldId id="306" r:id="rId20"/>
    <p:sldId id="298" r:id="rId21"/>
    <p:sldId id="299" r:id="rId22"/>
    <p:sldId id="301" r:id="rId23"/>
    <p:sldId id="302" r:id="rId24"/>
    <p:sldId id="303" r:id="rId25"/>
    <p:sldId id="304" r:id="rId26"/>
    <p:sldId id="258" r:id="rId27"/>
    <p:sldId id="259" r:id="rId28"/>
    <p:sldId id="272" r:id="rId29"/>
    <p:sldId id="307" r:id="rId30"/>
    <p:sldId id="284" r:id="rId31"/>
    <p:sldId id="311" r:id="rId32"/>
    <p:sldId id="287" r:id="rId33"/>
    <p:sldId id="288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4660"/>
  </p:normalViewPr>
  <p:slideViewPr>
    <p:cSldViewPr>
      <p:cViewPr varScale="1">
        <p:scale>
          <a:sx n="81" d="100"/>
          <a:sy n="81" d="100"/>
        </p:scale>
        <p:origin x="127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B8521-CCE3-429F-93A5-C40A8A4BEFB8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CE157-A8E6-4CD2-B779-9430DA92F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21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CE157-A8E6-4CD2-B779-9430DA92FA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00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9FD41-EC87-4F80-B149-776537F2F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5E497D-E636-4102-AF28-62012C7A8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02365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E98D9-BD81-43F8-95B4-0F7C99345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E95AA9-4CA2-4F4B-8A6A-117D46319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008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2FD7E2-68C9-42DF-A801-EE0237E49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8846B4-CC3E-4663-B5EE-2A1A34A69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97031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DDA4E-59F5-465C-8D6D-07C227C9C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B15E2F-E42C-449E-9379-D11EA1FF3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028304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9C0F2-445A-4318-8B63-7218D6A5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6DBE36-0FBD-46E1-8284-6F569FAF6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73772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B60D9-EF44-45C8-883E-7503A7BE9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C36DB5-BDA9-4CBC-A91B-213F2B893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1619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EBD74-47F3-4093-851A-64104FFD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FA64E-4BF7-4A45-8E2E-6E09E2C14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1C472-88E8-4E53-8EB9-C542CE873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72878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42819-0046-4DB3-BEBD-3670C0C0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81442F-5AC2-4147-A1A1-DFCF0F7C4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4E61AA-4816-44BD-AD62-E0E22C630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6D970C-D2AE-469E-A06C-723E413E7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50BD53-C032-4E4A-BBF4-DFBA2F9AA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62300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A43A7-F0E6-4F6B-B8A2-BFE7FD7F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9065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369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3618D-C6DA-45BB-B4DC-379350AF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5E4A7-25FD-4B66-9E7C-D9E0D82BB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012AC8-BECC-46DA-BCCF-742C85047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761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13284-6214-4DB2-9895-383EEF501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873ED6-648F-40CF-97C2-3C62252E2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06034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108EF-F388-49AC-BE35-8354C9E0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6A98BF-8A4F-4D2A-942C-88C63D73F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7B213E-8C9A-49BC-A8FA-B04DCDC0A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6987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BAC20-0A89-4A3D-AD56-990E55B6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BF155F-7F93-443A-9085-9FF5A249D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48999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FFCEBB-0819-406D-8C6D-E804ADE7A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A885B6-D30C-4683-94C5-F1D61A02E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00029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931BF-B3A8-4AA2-AB04-D632D86B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34CBF6-B4CA-495F-B4C5-231FE3995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72899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7CAD4-98B0-4DE4-A879-781093CE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173FC-C8B4-4CF6-BC42-7755222CF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4B7773-DCC3-4BE5-80EB-141F0DB08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26101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4EFA7-7BA1-4125-8747-03FAEA0B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FD97A0-85E1-48D5-A15B-71DA30844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174755-FC18-4A45-86F5-71F4DEB2E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D550C8-A3B9-4AA7-8B93-B2E334F4A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43ED28-CA82-47B8-AC79-EA3703DA4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55758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72D68-2712-4FEC-A9D8-4CC1335C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63250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304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0532C-95D8-461D-B2CF-5451ED5B9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EC27A-F903-4626-B43B-973B03A42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977EF3-BA04-443A-9DD9-3128DE64A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67905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927A1-EA0D-47B1-997E-8C6C6F1C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A01E69-B22D-43F6-AE65-2309DA050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E84184-6862-4994-A143-B9E355E5D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7275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>
            <a:extLst>
              <a:ext uri="{FF2B5EF4-FFF2-40B4-BE49-F238E27FC236}">
                <a16:creationId xmlns:a16="http://schemas.microsoft.com/office/drawing/2014/main" id="{3317E28A-C386-45EA-BA7C-414BD5ADFB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>
            <a:extLst>
              <a:ext uri="{FF2B5EF4-FFF2-40B4-BE49-F238E27FC236}">
                <a16:creationId xmlns:a16="http://schemas.microsoft.com/office/drawing/2014/main" id="{A85E8514-A00F-44DE-8DB5-720CFCF253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749FE6-0F51-4718-A314-2507B108DB63}"/>
              </a:ext>
            </a:extLst>
          </p:cNvPr>
          <p:cNvSpPr txBox="1"/>
          <p:nvPr/>
        </p:nvSpPr>
        <p:spPr>
          <a:xfrm>
            <a:off x="3351153" y="227687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算法基础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448CAD-B811-4A2F-8272-7EBE374FF87C}"/>
              </a:ext>
            </a:extLst>
          </p:cNvPr>
          <p:cNvSpPr txBox="1"/>
          <p:nvPr/>
        </p:nvSpPr>
        <p:spPr>
          <a:xfrm flipH="1">
            <a:off x="3995936" y="3429000"/>
            <a:ext cx="5066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实验三</a:t>
            </a:r>
            <a:endParaRPr lang="en-US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0279E3-1B8B-4310-BAB2-31AE6CCFBC4C}"/>
              </a:ext>
            </a:extLst>
          </p:cNvPr>
          <p:cNvSpPr txBox="1"/>
          <p:nvPr/>
        </p:nvSpPr>
        <p:spPr>
          <a:xfrm>
            <a:off x="4133418" y="414908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宋立康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8C08E6-E813-461F-BFA8-E673D22F155A}"/>
              </a:ext>
            </a:extLst>
          </p:cNvPr>
          <p:cNvSpPr txBox="1"/>
          <p:nvPr/>
        </p:nvSpPr>
        <p:spPr>
          <a:xfrm>
            <a:off x="2195736" y="4684494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51255903025@stu.ecnu.edu.cn   </a:t>
            </a:r>
            <a:r>
              <a:rPr lang="zh-CN" altLang="en-US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计算机楼</a:t>
            </a:r>
            <a:r>
              <a:rPr lang="en-US" altLang="zh-CN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231</a:t>
            </a:r>
            <a:endParaRPr lang="zh-CN" altLang="en-US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1537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栈溢出 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4DFE89-10A7-4493-ACD1-3FB66690FA4D}"/>
              </a:ext>
            </a:extLst>
          </p:cNvPr>
          <p:cNvSpPr txBox="1"/>
          <p:nvPr/>
        </p:nvSpPr>
        <p:spPr>
          <a:xfrm>
            <a:off x="447556" y="1700808"/>
            <a:ext cx="169309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解决方法</a:t>
            </a:r>
            <a:r>
              <a:rPr lang="en-US" altLang="zh-CN" sz="2400" b="1" dirty="0"/>
              <a:t>:</a:t>
            </a:r>
          </a:p>
          <a:p>
            <a:endParaRPr lang="en-US" altLang="zh-CN" b="1" dirty="0"/>
          </a:p>
          <a:p>
            <a:pPr marL="342900" indent="-342900">
              <a:buAutoNum type="arabicPeriod"/>
            </a:pPr>
            <a:r>
              <a:rPr lang="zh-CN" altLang="en-US" b="1" dirty="0"/>
              <a:t>改编译参数</a:t>
            </a:r>
            <a:endParaRPr lang="en-US" altLang="zh-CN" b="1" dirty="0"/>
          </a:p>
          <a:p>
            <a:pPr marL="342900" indent="-342900">
              <a:buAutoNum type="arabicPeriod"/>
            </a:pPr>
            <a:endParaRPr lang="zh-CN" altLang="en-US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3AF9148-2EDC-404B-8F8D-74BCD8DD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86" y="2831000"/>
            <a:ext cx="2202371" cy="85351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1661EE5-F34F-4104-8E92-277E7B2ABFB6}"/>
              </a:ext>
            </a:extLst>
          </p:cNvPr>
          <p:cNvSpPr txBox="1"/>
          <p:nvPr/>
        </p:nvSpPr>
        <p:spPr>
          <a:xfrm>
            <a:off x="3707904" y="31409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gcc</a:t>
            </a:r>
            <a:r>
              <a:rPr lang="en-US" altLang="zh-CN" dirty="0"/>
              <a:t>, g++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0EA7D0B-4191-44D4-B760-6E791B88B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87" y="4242713"/>
            <a:ext cx="5189670" cy="182895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DBCB03C-A305-440A-9D82-54EB3C6F0F7B}"/>
              </a:ext>
            </a:extLst>
          </p:cNvPr>
          <p:cNvSpPr txBox="1"/>
          <p:nvPr/>
        </p:nvSpPr>
        <p:spPr>
          <a:xfrm>
            <a:off x="399715" y="634067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https://gcc.gnu.org/onlinedocs/</a:t>
            </a:r>
          </a:p>
        </p:txBody>
      </p:sp>
    </p:spTree>
    <p:extLst>
      <p:ext uri="{BB962C8B-B14F-4D97-AF65-F5344CB8AC3E}">
        <p14:creationId xmlns:p14="http://schemas.microsoft.com/office/powerpoint/2010/main" val="3012091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1537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栈溢出 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4DFE89-10A7-4493-ACD1-3FB66690FA4D}"/>
              </a:ext>
            </a:extLst>
          </p:cNvPr>
          <p:cNvSpPr txBox="1"/>
          <p:nvPr/>
        </p:nvSpPr>
        <p:spPr>
          <a:xfrm>
            <a:off x="447556" y="1700808"/>
            <a:ext cx="169309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解决方法</a:t>
            </a:r>
            <a:r>
              <a:rPr lang="en-US" altLang="zh-CN" sz="2400" b="1" dirty="0"/>
              <a:t>:</a:t>
            </a:r>
          </a:p>
          <a:p>
            <a:endParaRPr lang="en-US" altLang="zh-CN" b="1" dirty="0"/>
          </a:p>
          <a:p>
            <a:pPr marL="342900" indent="-342900">
              <a:buAutoNum type="arabicPeriod"/>
            </a:pPr>
            <a:r>
              <a:rPr lang="zh-CN" altLang="en-US" b="1" dirty="0"/>
              <a:t>改编译参数</a:t>
            </a:r>
            <a:endParaRPr lang="en-US" altLang="zh-CN" b="1" dirty="0"/>
          </a:p>
          <a:p>
            <a:pPr marL="342900" indent="-342900">
              <a:buAutoNum type="arabicPeriod"/>
            </a:pPr>
            <a:endParaRPr lang="zh-CN" altLang="en-US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3AF9148-2EDC-404B-8F8D-74BCD8DD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86" y="2831000"/>
            <a:ext cx="2202371" cy="85351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1661EE5-F34F-4104-8E92-277E7B2ABFB6}"/>
              </a:ext>
            </a:extLst>
          </p:cNvPr>
          <p:cNvSpPr txBox="1"/>
          <p:nvPr/>
        </p:nvSpPr>
        <p:spPr>
          <a:xfrm>
            <a:off x="3707904" y="31409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gcc</a:t>
            </a:r>
            <a:r>
              <a:rPr lang="en-US" altLang="zh-CN" dirty="0"/>
              <a:t>, g++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DBCB03C-A305-440A-9D82-54EB3C6F0F7B}"/>
              </a:ext>
            </a:extLst>
          </p:cNvPr>
          <p:cNvSpPr txBox="1"/>
          <p:nvPr/>
        </p:nvSpPr>
        <p:spPr>
          <a:xfrm>
            <a:off x="399715" y="634067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https://gcc.gnu.org/onlinedocs/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B40220-CC18-4CC7-84FB-26595A92B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15" y="4079307"/>
            <a:ext cx="5349704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堆排序优化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F74476-0CDE-4F03-807E-D8178784C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56792"/>
            <a:ext cx="6984776" cy="412038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7CE6522-4713-43FD-BA59-7DD2FA8AAF0E}"/>
              </a:ext>
            </a:extLst>
          </p:cNvPr>
          <p:cNvSpPr txBox="1"/>
          <p:nvPr/>
        </p:nvSpPr>
        <p:spPr>
          <a:xfrm>
            <a:off x="755576" y="580526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来自某同学的实验报告</a:t>
            </a:r>
          </a:p>
        </p:txBody>
      </p:sp>
    </p:spTree>
    <p:extLst>
      <p:ext uri="{BB962C8B-B14F-4D97-AF65-F5344CB8AC3E}">
        <p14:creationId xmlns:p14="http://schemas.microsoft.com/office/powerpoint/2010/main" val="1878528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快速排序优化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2A43DA-B575-45EA-A47A-473E2BB355B1}"/>
              </a:ext>
            </a:extLst>
          </p:cNvPr>
          <p:cNvSpPr txBox="1"/>
          <p:nvPr/>
        </p:nvSpPr>
        <p:spPr>
          <a:xfrm>
            <a:off x="395536" y="1628800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主元选取</a:t>
            </a:r>
            <a:r>
              <a:rPr lang="en-US" altLang="zh-CN" b="1" dirty="0"/>
              <a:t>-</a:t>
            </a:r>
            <a:r>
              <a:rPr lang="zh-CN" altLang="en-US" dirty="0"/>
              <a:t>随机取值</a:t>
            </a:r>
          </a:p>
          <a:p>
            <a:endParaRPr lang="zh-CN" altLang="en-US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8B6B945-0790-4744-9215-61B6B4282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852936"/>
            <a:ext cx="7620660" cy="275867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E6FF0AF-4F17-4AE6-98DB-449AFE2554CA}"/>
              </a:ext>
            </a:extLst>
          </p:cNvPr>
          <p:cNvSpPr txBox="1"/>
          <p:nvPr/>
        </p:nvSpPr>
        <p:spPr>
          <a:xfrm>
            <a:off x="6671464" y="237055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课本</a:t>
            </a:r>
            <a:r>
              <a:rPr lang="en-US" altLang="zh-CN" dirty="0">
                <a:solidFill>
                  <a:srgbClr val="FF0000"/>
                </a:solidFill>
              </a:rPr>
              <a:t>P91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490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快速排序优化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2A43DA-B575-45EA-A47A-473E2BB355B1}"/>
              </a:ext>
            </a:extLst>
          </p:cNvPr>
          <p:cNvSpPr txBox="1"/>
          <p:nvPr/>
        </p:nvSpPr>
        <p:spPr>
          <a:xfrm>
            <a:off x="395536" y="1628800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主元选取</a:t>
            </a:r>
            <a:r>
              <a:rPr lang="en-US" altLang="zh-CN" b="1" dirty="0"/>
              <a:t>-</a:t>
            </a:r>
            <a:r>
              <a:rPr lang="zh-CN" altLang="en-US" b="1" dirty="0"/>
              <a:t>取中值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EAF399-4D90-4683-8A43-A39EEBBFA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04864"/>
            <a:ext cx="4298052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36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插入排序优化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2A43DA-B575-45EA-A47A-473E2BB355B1}"/>
              </a:ext>
            </a:extLst>
          </p:cNvPr>
          <p:cNvSpPr txBox="1"/>
          <p:nvPr/>
        </p:nvSpPr>
        <p:spPr>
          <a:xfrm>
            <a:off x="395536" y="162880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主元选取</a:t>
            </a:r>
            <a:r>
              <a:rPr lang="en-US" altLang="zh-CN" b="1" dirty="0"/>
              <a:t>-</a:t>
            </a:r>
            <a:r>
              <a:rPr lang="zh-CN" altLang="en-US" b="1" dirty="0"/>
              <a:t>三值取中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D9D4A9-A87D-4069-A0B7-3F1EA52BA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41" y="2924944"/>
            <a:ext cx="8047417" cy="30406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7C60A1D-887D-4037-B372-EFA6FD9F68F2}"/>
              </a:ext>
            </a:extLst>
          </p:cNvPr>
          <p:cNvSpPr txBox="1"/>
          <p:nvPr/>
        </p:nvSpPr>
        <p:spPr>
          <a:xfrm>
            <a:off x="6671464" y="237055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课本</a:t>
            </a:r>
            <a:r>
              <a:rPr lang="en-US" altLang="zh-CN" dirty="0">
                <a:solidFill>
                  <a:srgbClr val="FF0000"/>
                </a:solidFill>
              </a:rPr>
              <a:t>P96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770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快速排序优化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2A43DA-B575-45EA-A47A-473E2BB355B1}"/>
              </a:ext>
            </a:extLst>
          </p:cNvPr>
          <p:cNvSpPr txBox="1"/>
          <p:nvPr/>
        </p:nvSpPr>
        <p:spPr>
          <a:xfrm>
            <a:off x="395536" y="1628800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模拟尾递归优化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DA0439-00FB-4899-8D41-C70C4F8CC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8880"/>
            <a:ext cx="4785775" cy="168416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2512E4C-3AB8-46D5-B29F-815625D17D3B}"/>
              </a:ext>
            </a:extLst>
          </p:cNvPr>
          <p:cNvSpPr txBox="1"/>
          <p:nvPr/>
        </p:nvSpPr>
        <p:spPr>
          <a:xfrm>
            <a:off x="5868144" y="282767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课本</a:t>
            </a:r>
            <a:r>
              <a:rPr lang="en-US" altLang="zh-CN" dirty="0">
                <a:solidFill>
                  <a:srgbClr val="FF0000"/>
                </a:solidFill>
              </a:rPr>
              <a:t>P95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558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快速排序优化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2A43DA-B575-45EA-A47A-473E2BB355B1}"/>
              </a:ext>
            </a:extLst>
          </p:cNvPr>
          <p:cNvSpPr txBox="1"/>
          <p:nvPr/>
        </p:nvSpPr>
        <p:spPr>
          <a:xfrm>
            <a:off x="442840" y="1484784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递归→循环（迭代）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892D36-F8D8-43CE-BBC7-9759181A3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67438"/>
            <a:ext cx="6607113" cy="43895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E38C16A-9C54-4AEF-9334-94A549FD8AE0}"/>
              </a:ext>
            </a:extLst>
          </p:cNvPr>
          <p:cNvSpPr txBox="1"/>
          <p:nvPr/>
        </p:nvSpPr>
        <p:spPr>
          <a:xfrm>
            <a:off x="449806" y="6497471"/>
            <a:ext cx="76334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https://blog.csdn.net/qq_41078889/article/details/84317139</a:t>
            </a:r>
          </a:p>
        </p:txBody>
      </p:sp>
    </p:spTree>
    <p:extLst>
      <p:ext uri="{BB962C8B-B14F-4D97-AF65-F5344CB8AC3E}">
        <p14:creationId xmlns:p14="http://schemas.microsoft.com/office/powerpoint/2010/main" val="3517601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快速排序优化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2A43DA-B575-45EA-A47A-473E2BB355B1}"/>
              </a:ext>
            </a:extLst>
          </p:cNvPr>
          <p:cNvSpPr txBox="1"/>
          <p:nvPr/>
        </p:nvSpPr>
        <p:spPr>
          <a:xfrm>
            <a:off x="449806" y="1484784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递归→循环（迭代）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A65DFB-0866-4B9C-BA0F-5C7D5AEA0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54116"/>
            <a:ext cx="5220152" cy="446570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DEA5683-9C69-4C08-88C9-9AE7C7536A1A}"/>
              </a:ext>
            </a:extLst>
          </p:cNvPr>
          <p:cNvSpPr txBox="1"/>
          <p:nvPr/>
        </p:nvSpPr>
        <p:spPr>
          <a:xfrm>
            <a:off x="455673" y="6392800"/>
            <a:ext cx="76334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https://blog.csdn.net/qq_41078889/article/details/84317139</a:t>
            </a:r>
          </a:p>
        </p:txBody>
      </p:sp>
    </p:spTree>
    <p:extLst>
      <p:ext uri="{BB962C8B-B14F-4D97-AF65-F5344CB8AC3E}">
        <p14:creationId xmlns:p14="http://schemas.microsoft.com/office/powerpoint/2010/main" val="2381068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快速排序优化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553BA2-F697-4B0E-9002-E81FFC2B7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62" y="2024848"/>
            <a:ext cx="4237087" cy="29720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611F2DD-B137-42AC-9373-97B03F7B9083}"/>
              </a:ext>
            </a:extLst>
          </p:cNvPr>
          <p:cNvSpPr txBox="1"/>
          <p:nvPr/>
        </p:nvSpPr>
        <p:spPr>
          <a:xfrm>
            <a:off x="6372200" y="288951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课本</a:t>
            </a:r>
            <a:r>
              <a:rPr lang="en-US" altLang="zh-CN" dirty="0">
                <a:solidFill>
                  <a:srgbClr val="FF0000"/>
                </a:solidFill>
              </a:rPr>
              <a:t>P94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4BC431-F05C-453D-B5F4-192676BBA47C}"/>
              </a:ext>
            </a:extLst>
          </p:cNvPr>
          <p:cNvSpPr txBox="1"/>
          <p:nvPr/>
        </p:nvSpPr>
        <p:spPr>
          <a:xfrm>
            <a:off x="611560" y="5338648"/>
            <a:ext cx="5328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23263B"/>
                </a:solidFill>
                <a:effectLst/>
                <a:latin typeface="-apple-system"/>
              </a:rPr>
              <a:t>Lomuto</a:t>
            </a:r>
            <a:r>
              <a:rPr lang="zh-CN" altLang="en-US" b="0" i="0" dirty="0">
                <a:solidFill>
                  <a:srgbClr val="23263B"/>
                </a:solidFill>
                <a:effectLst/>
                <a:latin typeface="-apple-system"/>
              </a:rPr>
              <a:t>法。更简单，更易于理解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3263B"/>
                </a:solidFill>
                <a:effectLst/>
                <a:latin typeface="-apple-system"/>
              </a:rPr>
              <a:t>Hoare</a:t>
            </a:r>
            <a:r>
              <a:rPr lang="zh-CN" altLang="en-US" b="0" i="0" dirty="0">
                <a:solidFill>
                  <a:srgbClr val="23263B"/>
                </a:solidFill>
                <a:effectLst/>
                <a:latin typeface="-apple-system"/>
              </a:rPr>
              <a:t>法。比较绕，但效率比 </a:t>
            </a:r>
            <a:r>
              <a:rPr lang="en-US" altLang="zh-CN" b="0" i="0" dirty="0" err="1">
                <a:solidFill>
                  <a:srgbClr val="23263B"/>
                </a:solidFill>
                <a:effectLst/>
                <a:latin typeface="-apple-system"/>
              </a:rPr>
              <a:t>Lomuto</a:t>
            </a:r>
            <a:r>
              <a:rPr lang="en-US" altLang="zh-CN" b="0" i="0" dirty="0">
                <a:solidFill>
                  <a:srgbClr val="23263B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3263B"/>
                </a:solidFill>
                <a:effectLst/>
                <a:latin typeface="-apple-system"/>
              </a:rPr>
              <a:t>法更优一些。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54A3BD-8F12-49C2-84A4-7D6F08C55663}"/>
              </a:ext>
            </a:extLst>
          </p:cNvPr>
          <p:cNvSpPr txBox="1"/>
          <p:nvPr/>
        </p:nvSpPr>
        <p:spPr>
          <a:xfrm>
            <a:off x="372314" y="155679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Hoare</a:t>
            </a:r>
            <a:r>
              <a:rPr lang="zh-CN" altLang="en-US" b="1" dirty="0"/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486285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随机数生成问题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5E93EF-3B87-4710-8D62-F8398E3B0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2816"/>
            <a:ext cx="7839365" cy="36933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6E378B6-6C9B-4D66-AF1F-2BD2FE96AFC3}"/>
              </a:ext>
            </a:extLst>
          </p:cNvPr>
          <p:cNvSpPr txBox="1"/>
          <p:nvPr/>
        </p:nvSpPr>
        <p:spPr>
          <a:xfrm>
            <a:off x="323528" y="2780928"/>
            <a:ext cx="55643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伪随机，不是均匀分布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                                              </a:t>
            </a:r>
            <a:r>
              <a:rPr lang="zh-CN" altLang="en-US" dirty="0"/>
              <a:t>（线性同余发生器）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不够随机，实际上还是只有</a:t>
            </a:r>
            <a:r>
              <a:rPr lang="en-US" altLang="zh-CN" dirty="0"/>
              <a:t>RAND_MAX</a:t>
            </a:r>
            <a:r>
              <a:rPr lang="zh-CN" altLang="en-US" dirty="0"/>
              <a:t>种可能性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F6A0BE-951F-4CD7-8295-3A54EFBD3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52" y="3658091"/>
            <a:ext cx="3261643" cy="32006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4394E70-6D2A-4E4C-B603-F3AB762ABB0B}"/>
              </a:ext>
            </a:extLst>
          </p:cNvPr>
          <p:cNvSpPr txBox="1"/>
          <p:nvPr/>
        </p:nvSpPr>
        <p:spPr>
          <a:xfrm>
            <a:off x="251520" y="650666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https://www.zhihu.com/question/24297923</a:t>
            </a:r>
          </a:p>
        </p:txBody>
      </p:sp>
    </p:spTree>
    <p:extLst>
      <p:ext uri="{BB962C8B-B14F-4D97-AF65-F5344CB8AC3E}">
        <p14:creationId xmlns:p14="http://schemas.microsoft.com/office/powerpoint/2010/main" val="3295093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快速排序优化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54CAB5-B192-4DC9-A9A1-68347E936A3A}"/>
              </a:ext>
            </a:extLst>
          </p:cNvPr>
          <p:cNvSpPr txBox="1"/>
          <p:nvPr/>
        </p:nvSpPr>
        <p:spPr>
          <a:xfrm>
            <a:off x="467544" y="6217741"/>
            <a:ext cx="7416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Yaroslavskiy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V. Dual-pivot quicksort[J]. Research Disclosure, 2009.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02E3DDD-62CF-4C3C-8064-41E2F075F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66344"/>
            <a:ext cx="6081287" cy="102116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0331E5E-0E97-4438-BDEB-124D5C9AC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10" y="2887512"/>
            <a:ext cx="6485182" cy="333022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DCE56A3-992F-4CB6-9132-22C8ECA903BC}"/>
              </a:ext>
            </a:extLst>
          </p:cNvPr>
          <p:cNvSpPr txBox="1"/>
          <p:nvPr/>
        </p:nvSpPr>
        <p:spPr>
          <a:xfrm>
            <a:off x="611560" y="137390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双轴法</a:t>
            </a:r>
          </a:p>
        </p:txBody>
      </p:sp>
    </p:spTree>
    <p:extLst>
      <p:ext uri="{BB962C8B-B14F-4D97-AF65-F5344CB8AC3E}">
        <p14:creationId xmlns:p14="http://schemas.microsoft.com/office/powerpoint/2010/main" val="1366170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快速排序优化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CE56A3-992F-4CB6-9132-22C8ECA903BC}"/>
              </a:ext>
            </a:extLst>
          </p:cNvPr>
          <p:cNvSpPr txBox="1"/>
          <p:nvPr/>
        </p:nvSpPr>
        <p:spPr>
          <a:xfrm>
            <a:off x="272828" y="1556792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多线程优化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48BB9D-4937-4794-9DB7-BF27D2519B44}"/>
              </a:ext>
            </a:extLst>
          </p:cNvPr>
          <p:cNvSpPr txBox="1"/>
          <p:nvPr/>
        </p:nvSpPr>
        <p:spPr>
          <a:xfrm>
            <a:off x="107504" y="5301208"/>
            <a:ext cx="8244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https://tyler-zx.blog.csdn.net/article/details/82718428?spm=1001.2101.3001.6661.1&amp;utm_medium=distribute.pc_relevant_t0.none-task-blog-2%7Edefault%7ECTRLIST%7ERate-1-82718428-blog-116158100.pc_relevant_recovery_v2&amp;depth_1-utm_source=distribute.pc_relevant_t0.none-task-blog-2%7Edefault%7ECTRLIST%7ERate-1-82718428-blog-116158100.pc_relevant_recovery_v2&amp;utm_relevant_index=1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228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快速排序优化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CE56A3-992F-4CB6-9132-22C8ECA903BC}"/>
              </a:ext>
            </a:extLst>
          </p:cNvPr>
          <p:cNvSpPr txBox="1"/>
          <p:nvPr/>
        </p:nvSpPr>
        <p:spPr>
          <a:xfrm>
            <a:off x="395536" y="155679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聚集元素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48BB9D-4937-4794-9DB7-BF27D2519B44}"/>
              </a:ext>
            </a:extLst>
          </p:cNvPr>
          <p:cNvSpPr txBox="1"/>
          <p:nvPr/>
        </p:nvSpPr>
        <p:spPr>
          <a:xfrm>
            <a:off x="107504" y="5301208"/>
            <a:ext cx="8244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https://tyler-zx.blog.csdn.net/article/details/82718428?spm=1001.2101.3001.6661.1&amp;utm_medium=distribute.pc_relevant_t0.none-task-blog-2%7Edefault%7ECTRLIST%7ERate-1-82718428-blog-116158100.pc_relevant_recovery_v2&amp;depth_1-utm_source=distribute.pc_relevant_t0.none-task-blog-2%7Edefault%7ECTRLIST%7ERate-1-82718428-blog-116158100.pc_relevant_recovery_v2&amp;utm_relevant_index=1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C4E58E-5320-4F44-9630-FE54215BFFEB}"/>
              </a:ext>
            </a:extLst>
          </p:cNvPr>
          <p:cNvSpPr txBox="1"/>
          <p:nvPr/>
        </p:nvSpPr>
        <p:spPr>
          <a:xfrm>
            <a:off x="364086" y="2336392"/>
            <a:ext cx="684076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-apple-system"/>
              </a:rPr>
              <a:t>        </a:t>
            </a:r>
            <a:r>
              <a:rPr lang="zh-CN" altLang="en-US" b="0" i="0" dirty="0">
                <a:effectLst/>
                <a:latin typeface="-apple-system"/>
              </a:rPr>
              <a:t>在一次分割结束后，将与本次基准相等的元素聚集在一起，再分割时，不再对聚集过的元素进行分割。具体过程有两步</a:t>
            </a:r>
            <a:r>
              <a:rPr lang="en-US" altLang="zh-CN" b="0" i="0" dirty="0">
                <a:effectLst/>
                <a:latin typeface="-apple-system"/>
              </a:rPr>
              <a:t>:</a:t>
            </a:r>
          </a:p>
          <a:p>
            <a:pPr lvl="1">
              <a:spcBef>
                <a:spcPts val="600"/>
              </a:spcBef>
            </a:pPr>
            <a:r>
              <a:rPr lang="en-US" altLang="zh-CN" b="0" i="0" dirty="0">
                <a:effectLst/>
                <a:latin typeface="-apple-system"/>
              </a:rPr>
              <a:t>1. </a:t>
            </a:r>
            <a:r>
              <a:rPr lang="zh-CN" altLang="en-US" b="0" i="0" dirty="0">
                <a:effectLst/>
                <a:latin typeface="-apple-system"/>
              </a:rPr>
              <a:t>在划分过程中将与基准值相等的元素放入数组两端，</a:t>
            </a:r>
            <a:endParaRPr lang="en-US" altLang="zh-CN" b="0" i="0" dirty="0">
              <a:effectLst/>
              <a:latin typeface="-apple-system"/>
            </a:endParaRPr>
          </a:p>
          <a:p>
            <a:pPr lvl="1"/>
            <a:r>
              <a:rPr lang="en-US" altLang="zh-CN" b="0" i="0" dirty="0">
                <a:effectLst/>
                <a:latin typeface="-apple-system"/>
              </a:rPr>
              <a:t>2. </a:t>
            </a:r>
            <a:r>
              <a:rPr lang="zh-CN" altLang="en-US" b="0" i="0" dirty="0">
                <a:effectLst/>
                <a:latin typeface="-apple-system"/>
              </a:rPr>
              <a:t>划分结束后，再将两端的元素移到基准值周围。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011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快速排序优化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CE56A3-992F-4CB6-9132-22C8ECA903BC}"/>
              </a:ext>
            </a:extLst>
          </p:cNvPr>
          <p:cNvSpPr txBox="1"/>
          <p:nvPr/>
        </p:nvSpPr>
        <p:spPr>
          <a:xfrm>
            <a:off x="395536" y="1556792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插入排序优化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75E03B-9040-4CE4-995E-9B9137EDCA41}"/>
              </a:ext>
            </a:extLst>
          </p:cNvPr>
          <p:cNvSpPr txBox="1"/>
          <p:nvPr/>
        </p:nvSpPr>
        <p:spPr>
          <a:xfrm>
            <a:off x="395536" y="2380819"/>
            <a:ext cx="471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/>
              <a:t>10</a:t>
            </a:r>
            <a:r>
              <a:rPr lang="zh-CN" altLang="en-US" dirty="0"/>
              <a:t>（</a:t>
            </a:r>
            <a:r>
              <a:rPr lang="en-US" altLang="zh-CN" dirty="0"/>
              <a:t>5~20</a:t>
            </a:r>
            <a:r>
              <a:rPr lang="zh-CN" altLang="en-US" dirty="0"/>
              <a:t>）个数以下时采用插入排序。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0C1835-55F6-4582-97F5-ECD40686EAFA}"/>
              </a:ext>
            </a:extLst>
          </p:cNvPr>
          <p:cNvSpPr txBox="1"/>
          <p:nvPr/>
        </p:nvSpPr>
        <p:spPr>
          <a:xfrm>
            <a:off x="107504" y="5786680"/>
            <a:ext cx="8244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https://www.bilibili.com/video/BV1cy4y187KT/?p=3&amp;spm_id_from=333.880.my_history.page.click&amp;vd_source=07cc9f7c7597efd7369707c2e19cab67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Weiss M A.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数据结构与算法分析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[M]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。本杰明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卡明斯出版公司，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1995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FA6C5CA-1F79-45B5-8EA5-8AB714A31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0" y="3246416"/>
            <a:ext cx="2149026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89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快速排序优化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1B9204-57F1-4F23-9E0A-1253D3E4D034}"/>
              </a:ext>
            </a:extLst>
          </p:cNvPr>
          <p:cNvSpPr txBox="1"/>
          <p:nvPr/>
        </p:nvSpPr>
        <p:spPr>
          <a:xfrm>
            <a:off x="611560" y="1916832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不同的场景适合的优化也不同。</a:t>
            </a:r>
          </a:p>
        </p:txBody>
      </p:sp>
    </p:spTree>
    <p:extLst>
      <p:ext uri="{BB962C8B-B14F-4D97-AF65-F5344CB8AC3E}">
        <p14:creationId xmlns:p14="http://schemas.microsoft.com/office/powerpoint/2010/main" val="3124049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作业提交问题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738B44-EC19-448F-875C-A99E55A8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98" y="1844824"/>
            <a:ext cx="3596952" cy="7925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8E276E-9176-40C6-8C89-365055091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70" y="2998157"/>
            <a:ext cx="5982218" cy="9144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6F14301-4F25-4AF0-A5CB-134AEDE3A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70" y="3912636"/>
            <a:ext cx="6759526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70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作业提交问题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D82C75-A20B-4BDA-931D-823418A0C9DB}"/>
              </a:ext>
            </a:extLst>
          </p:cNvPr>
          <p:cNvSpPr txBox="1"/>
          <p:nvPr/>
        </p:nvSpPr>
        <p:spPr>
          <a:xfrm>
            <a:off x="827584" y="1916832"/>
            <a:ext cx="624401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只有两三句，或者只有一个图。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请上交</a:t>
            </a:r>
            <a:r>
              <a:rPr lang="en-US" altLang="zh-CN" dirty="0"/>
              <a:t>pdf</a:t>
            </a:r>
            <a:r>
              <a:rPr lang="zh-CN" altLang="en-US" dirty="0"/>
              <a:t>，</a:t>
            </a:r>
            <a:r>
              <a:rPr lang="en-US" altLang="zh-CN" dirty="0"/>
              <a:t>word</a:t>
            </a:r>
            <a:r>
              <a:rPr lang="zh-CN" altLang="en-US" dirty="0"/>
              <a:t>或</a:t>
            </a:r>
            <a:r>
              <a:rPr lang="en-US" altLang="zh-CN" dirty="0"/>
              <a:t>LaTeX</a:t>
            </a:r>
            <a:r>
              <a:rPr lang="zh-CN" altLang="en-US" dirty="0"/>
              <a:t>等导出的</a:t>
            </a:r>
            <a:r>
              <a:rPr lang="en-US" altLang="zh-CN" dirty="0"/>
              <a:t>pdf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实验报告里不用贴代码。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不太过分的基本不会影响评分。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鼓励自由发挥，不严格要求格式，但是发挥的要有质量。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7615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作业提交问题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DEDD85-224C-4E65-99D3-F54F83F72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0808"/>
            <a:ext cx="7033870" cy="207282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86B64CB-686D-4A6E-BB1B-FD1C16AE4F39}"/>
              </a:ext>
            </a:extLst>
          </p:cNvPr>
          <p:cNvSpPr txBox="1"/>
          <p:nvPr/>
        </p:nvSpPr>
        <p:spPr>
          <a:xfrm>
            <a:off x="467544" y="4077072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符合实验要求。（实验名称及个人信息、实验目的、实验算法（原理）、实验过程（步骤）、实验结果、分析解释）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上交文件内容齐全（</a:t>
            </a:r>
            <a:r>
              <a:rPr lang="en-US" altLang="zh-CN" dirty="0"/>
              <a:t>pdf+</a:t>
            </a:r>
            <a:r>
              <a:rPr lang="zh-CN" altLang="en-US" dirty="0"/>
              <a:t>代码，代码单独放代码文件）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格式规范。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OJ</a:t>
            </a:r>
            <a:r>
              <a:rPr lang="zh-CN" altLang="en-US" dirty="0"/>
              <a:t>平台通过情况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实验结论和理论符合，或者言之有理。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要有自己的理解。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代码亮点。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25BCA78-FAE1-454C-B755-A4DAEECA7059}"/>
              </a:ext>
            </a:extLst>
          </p:cNvPr>
          <p:cNvSpPr txBox="1"/>
          <p:nvPr/>
        </p:nvSpPr>
        <p:spPr>
          <a:xfrm>
            <a:off x="1475656" y="136442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代码最好直接放一个文件夹</a:t>
            </a:r>
          </a:p>
        </p:txBody>
      </p:sp>
    </p:spTree>
    <p:extLst>
      <p:ext uri="{BB962C8B-B14F-4D97-AF65-F5344CB8AC3E}">
        <p14:creationId xmlns:p14="http://schemas.microsoft.com/office/powerpoint/2010/main" val="1646259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作业提交问题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1D5E42-AB49-4C7A-B055-29AEAF4AC813}"/>
              </a:ext>
            </a:extLst>
          </p:cNvPr>
          <p:cNvSpPr txBox="1"/>
          <p:nvPr/>
        </p:nvSpPr>
        <p:spPr>
          <a:xfrm>
            <a:off x="683568" y="1916832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Example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28253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F0EB99-5EB5-4672-9430-E3427BF96550}"/>
              </a:ext>
            </a:extLst>
          </p:cNvPr>
          <p:cNvSpPr txBox="1"/>
          <p:nvPr/>
        </p:nvSpPr>
        <p:spPr>
          <a:xfrm>
            <a:off x="1619672" y="332656"/>
            <a:ext cx="5568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9693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随机数生成问题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C8CF28-278E-4761-AD9E-C3A7E49C3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91" y="1700808"/>
            <a:ext cx="5387807" cy="11202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CCC6CA4-C9CB-4DAB-9E30-B014CD624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91" y="3220034"/>
            <a:ext cx="3833192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82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F0EB99-5EB5-4672-9430-E3427BF96550}"/>
              </a:ext>
            </a:extLst>
          </p:cNvPr>
          <p:cNvSpPr txBox="1"/>
          <p:nvPr/>
        </p:nvSpPr>
        <p:spPr>
          <a:xfrm>
            <a:off x="1619672" y="332656"/>
            <a:ext cx="5568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调试问题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940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F0EB99-5EB5-4672-9430-E3427BF96550}"/>
              </a:ext>
            </a:extLst>
          </p:cNvPr>
          <p:cNvSpPr txBox="1"/>
          <p:nvPr/>
        </p:nvSpPr>
        <p:spPr>
          <a:xfrm>
            <a:off x="1619672" y="332656"/>
            <a:ext cx="5568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算法运行时间的测量及绘图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9FC9313-BDE1-4B14-8FCA-EA2121459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18" y="5661248"/>
            <a:ext cx="1089754" cy="3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63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F0EB99-5EB5-4672-9430-E3427BF96550}"/>
              </a:ext>
            </a:extLst>
          </p:cNvPr>
          <p:cNvSpPr txBox="1"/>
          <p:nvPr/>
        </p:nvSpPr>
        <p:spPr>
          <a:xfrm>
            <a:off x="1619672" y="332656"/>
            <a:ext cx="5568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算法运行时间的测量及绘图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975DB2-FBA0-435E-B5E4-8EAAEDDD5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221088"/>
            <a:ext cx="2804403" cy="5410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9E40CDF-871D-4BB1-9E39-248F7C221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5301208"/>
            <a:ext cx="5090601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随机数生成问题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446A83-BCA4-4E6A-A0AA-5EDC7E2DC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56792"/>
            <a:ext cx="7437765" cy="355884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B4629AA-65A1-44F7-A332-6C46F8B88A85}"/>
              </a:ext>
            </a:extLst>
          </p:cNvPr>
          <p:cNvSpPr txBox="1"/>
          <p:nvPr/>
        </p:nvSpPr>
        <p:spPr>
          <a:xfrm>
            <a:off x="395536" y="6527340"/>
            <a:ext cx="84249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https://blog.csdn.net/weixin_61466362/article/details/121482063</a:t>
            </a:r>
          </a:p>
        </p:txBody>
      </p:sp>
    </p:spTree>
    <p:extLst>
      <p:ext uri="{BB962C8B-B14F-4D97-AF65-F5344CB8AC3E}">
        <p14:creationId xmlns:p14="http://schemas.microsoft.com/office/powerpoint/2010/main" val="1112734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随机数生成问题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C8CF28-278E-4761-AD9E-C3A7E49C3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91" y="1700808"/>
            <a:ext cx="5387807" cy="11202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CCC6CA4-C9CB-4DAB-9E30-B014CD624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91" y="3220034"/>
            <a:ext cx="3833192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35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随机数生成问题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16D6F8-64B9-4739-A240-FB61A1A95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53386"/>
            <a:ext cx="8100762" cy="35512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1A5791A-D166-4FDA-B2F4-C72290C64F03}"/>
              </a:ext>
            </a:extLst>
          </p:cNvPr>
          <p:cNvSpPr txBox="1"/>
          <p:nvPr/>
        </p:nvSpPr>
        <p:spPr>
          <a:xfrm>
            <a:off x="251520" y="5940569"/>
            <a:ext cx="849218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https://blog.csdn.net/shshss64/article/details/127326357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https://zhuanlan.zhihu.com/p/537101533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https://blog.csdn.net/weixin_45750972/article/details/125208059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485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随机数生成问题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980346-07E7-4974-863E-CD5D06894B67}"/>
              </a:ext>
            </a:extLst>
          </p:cNvPr>
          <p:cNvSpPr txBox="1"/>
          <p:nvPr/>
        </p:nvSpPr>
        <p:spPr>
          <a:xfrm>
            <a:off x="539553" y="1772816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随机数或者输入数据的生成对于实验结果的影响蛮大的，报告中最好说明你是以什么的条件进行测试的。</a:t>
            </a:r>
          </a:p>
        </p:txBody>
      </p:sp>
    </p:spTree>
    <p:extLst>
      <p:ext uri="{BB962C8B-B14F-4D97-AF65-F5344CB8AC3E}">
        <p14:creationId xmlns:p14="http://schemas.microsoft.com/office/powerpoint/2010/main" val="1481588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3248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栈溢出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快排慢？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98BB99-AEE8-41DA-AC07-6F0344A791C6}"/>
              </a:ext>
            </a:extLst>
          </p:cNvPr>
          <p:cNvSpPr txBox="1"/>
          <p:nvPr/>
        </p:nvSpPr>
        <p:spPr>
          <a:xfrm>
            <a:off x="539552" y="19168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回顾一下上节课的内存优化</a:t>
            </a:r>
          </a:p>
        </p:txBody>
      </p:sp>
    </p:spTree>
    <p:extLst>
      <p:ext uri="{BB962C8B-B14F-4D97-AF65-F5344CB8AC3E}">
        <p14:creationId xmlns:p14="http://schemas.microsoft.com/office/powerpoint/2010/main" val="2237674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2" y="332656"/>
            <a:ext cx="1537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栈溢出 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4DFE89-10A7-4493-ACD1-3FB66690FA4D}"/>
              </a:ext>
            </a:extLst>
          </p:cNvPr>
          <p:cNvSpPr txBox="1"/>
          <p:nvPr/>
        </p:nvSpPr>
        <p:spPr>
          <a:xfrm>
            <a:off x="447556" y="1700808"/>
            <a:ext cx="169309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解决方法</a:t>
            </a:r>
            <a:r>
              <a:rPr lang="en-US" altLang="zh-CN" sz="2400" b="1" dirty="0"/>
              <a:t>:</a:t>
            </a:r>
          </a:p>
          <a:p>
            <a:endParaRPr lang="en-US" altLang="zh-CN" b="1" dirty="0"/>
          </a:p>
          <a:p>
            <a:pPr marL="342900" indent="-342900">
              <a:buAutoNum type="arabicPeriod"/>
            </a:pPr>
            <a:r>
              <a:rPr lang="zh-CN" altLang="en-US" b="1" dirty="0"/>
              <a:t>改编译参数</a:t>
            </a:r>
            <a:endParaRPr lang="en-US" altLang="zh-CN" b="1" dirty="0"/>
          </a:p>
          <a:p>
            <a:pPr marL="342900" indent="-342900">
              <a:buAutoNum type="arabicPeriod"/>
            </a:pPr>
            <a:endParaRPr lang="zh-CN" altLang="en-US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3AF9148-2EDC-404B-8F8D-74BCD8DD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86" y="2831000"/>
            <a:ext cx="2202371" cy="8535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315FC43-3692-4434-AA06-CE1F2FAA9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56" y="3933056"/>
            <a:ext cx="6515665" cy="208806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1661EE5-F34F-4104-8E92-277E7B2ABFB6}"/>
              </a:ext>
            </a:extLst>
          </p:cNvPr>
          <p:cNvSpPr txBox="1"/>
          <p:nvPr/>
        </p:nvSpPr>
        <p:spPr>
          <a:xfrm>
            <a:off x="3707904" y="31409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gcc</a:t>
            </a:r>
            <a:r>
              <a:rPr lang="en-US" altLang="zh-CN" dirty="0"/>
              <a:t>, g++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8054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881</Words>
  <Application>Microsoft Office PowerPoint</Application>
  <PresentationFormat>全屏显示(4:3)</PresentationFormat>
  <Paragraphs>114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-apple-system</vt:lpstr>
      <vt:lpstr>等线</vt:lpstr>
      <vt:lpstr>微软雅黑</vt:lpstr>
      <vt:lpstr>Arial</vt:lpstr>
      <vt:lpstr>默认设计模板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 Jin</dc:creator>
  <cp:lastModifiedBy>空</cp:lastModifiedBy>
  <cp:revision>177</cp:revision>
  <dcterms:created xsi:type="dcterms:W3CDTF">2011-05-26T04:58:14Z</dcterms:created>
  <dcterms:modified xsi:type="dcterms:W3CDTF">2023-03-23T04:32:55Z</dcterms:modified>
</cp:coreProperties>
</file>