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2" r:id="rId3"/>
  </p:sldMasterIdLst>
  <p:notesMasterIdLst>
    <p:notesMasterId r:id="rId30"/>
  </p:notesMasterIdLst>
  <p:sldIdLst>
    <p:sldId id="256" r:id="rId4"/>
    <p:sldId id="2658" r:id="rId5"/>
    <p:sldId id="2780" r:id="rId6"/>
    <p:sldId id="2781" r:id="rId7"/>
    <p:sldId id="2782" r:id="rId8"/>
    <p:sldId id="2437" r:id="rId9"/>
    <p:sldId id="2370" r:id="rId10"/>
    <p:sldId id="2372" r:id="rId11"/>
    <p:sldId id="2382" r:id="rId12"/>
    <p:sldId id="2385" r:id="rId13"/>
    <p:sldId id="2386" r:id="rId14"/>
    <p:sldId id="2387" r:id="rId15"/>
    <p:sldId id="2388" r:id="rId16"/>
    <p:sldId id="2389" r:id="rId17"/>
    <p:sldId id="2390" r:id="rId18"/>
    <p:sldId id="2391" r:id="rId19"/>
    <p:sldId id="2392" r:id="rId20"/>
    <p:sldId id="2431" r:id="rId21"/>
    <p:sldId id="2657" r:id="rId22"/>
    <p:sldId id="2783" r:id="rId23"/>
    <p:sldId id="2772" r:id="rId24"/>
    <p:sldId id="2773" r:id="rId25"/>
    <p:sldId id="2655" r:id="rId26"/>
    <p:sldId id="2785" r:id="rId27"/>
    <p:sldId id="2784" r:id="rId28"/>
    <p:sldId id="266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>
      <p:cViewPr varScale="1">
        <p:scale>
          <a:sx n="81" d="100"/>
          <a:sy n="81" d="100"/>
        </p:scale>
        <p:origin x="127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B8521-CCE3-429F-93A5-C40A8A4BEFB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E157-A8E6-4CD2-B779-9430DA92F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1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CE157-A8E6-4CD2-B779-9430DA92FA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00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9FD41-EC87-4F80-B149-776537F2F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5E497D-E636-4102-AF28-62012C7A8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236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E98D9-BD81-43F8-95B4-0F7C9934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E95AA9-4CA2-4F4B-8A6A-117D46319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008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FD7E2-68C9-42DF-A801-EE0237E49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46B4-CC3E-4663-B5EE-2A1A34A69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7031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DDA4E-59F5-465C-8D6D-07C227C9C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B15E2F-E42C-449E-9379-D11EA1FF3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8304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9C0F2-445A-4318-8B63-7218D6A5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6DBE36-0FBD-46E1-8284-6F569FAF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7377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B60D9-EF44-45C8-883E-7503A7BE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C36DB5-BDA9-4CBC-A91B-213F2B893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161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EBD74-47F3-4093-851A-64104FFD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FA64E-4BF7-4A45-8E2E-6E09E2C14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1C472-88E8-4E53-8EB9-C542CE873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7287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42819-0046-4DB3-BEBD-3670C0C0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81442F-5AC2-4147-A1A1-DFCF0F7C4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E61AA-4816-44BD-AD62-E0E22C63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6D970C-D2AE-469E-A06C-723E413E7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0BD53-C032-4E4A-BBF4-DFBA2F9AA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6230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A43A7-F0E6-4F6B-B8A2-BFE7FD7F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065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369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3618D-C6DA-45BB-B4DC-379350A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5E4A7-25FD-4B66-9E7C-D9E0D82B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12AC8-BECC-46DA-BCCF-742C85047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76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13284-6214-4DB2-9895-383EEF50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73ED6-648F-40CF-97C2-3C62252E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06034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108EF-F388-49AC-BE35-8354C9E0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6A98BF-8A4F-4D2A-942C-88C63D73F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B213E-8C9A-49BC-A8FA-B04DCDC0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698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BAC20-0A89-4A3D-AD56-990E55B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BF155F-7F93-443A-9085-9FF5A249D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4899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FFCEBB-0819-406D-8C6D-E804ADE7A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885B6-D30C-4683-94C5-F1D61A02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0002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5541"/>
            <a:ext cx="9144000" cy="4174541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028949"/>
            <a:ext cx="9144000" cy="3829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5207130"/>
            <a:ext cx="3224212" cy="220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33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81006"/>
            <a:ext cx="9144000" cy="417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3028949"/>
            <a:ext cx="9144000" cy="3829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5207130"/>
            <a:ext cx="3224212" cy="220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20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09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364977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785940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1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6513451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09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364977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785940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1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0" name="矩形 59"/>
          <p:cNvSpPr/>
          <p:nvPr userDrawn="1"/>
        </p:nvSpPr>
        <p:spPr>
          <a:xfrm>
            <a:off x="0" y="6519333"/>
            <a:ext cx="9144000" cy="338667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9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09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364977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785940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1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939800"/>
            <a:ext cx="8309214" cy="50038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6513451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6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40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2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8" y="6166453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6333847"/>
            <a:ext cx="417862" cy="33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6199766"/>
            <a:ext cx="438150" cy="56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6237104"/>
            <a:ext cx="386643" cy="435233"/>
            <a:chOff x="2641350" y="673269"/>
            <a:chExt cx="953677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72956" cy="686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6347979"/>
            <a:ext cx="293722" cy="32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67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0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931BF-B3A8-4AA2-AB04-D632D86B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4CBF6-B4CA-495F-B4C5-231FE399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289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0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73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8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10510"/>
            <a:ext cx="9144000" cy="1079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654051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6513451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7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40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3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8" y="6166454"/>
            <a:ext cx="485775" cy="6477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6" y="-364976"/>
            <a:ext cx="2492297" cy="170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785940"/>
            <a:ext cx="652714" cy="8702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2371439"/>
            <a:ext cx="126000" cy="590564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76202"/>
            <a:ext cx="5400675" cy="71755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6333848"/>
            <a:ext cx="417862" cy="33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6199767"/>
            <a:ext cx="438150" cy="56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5" y="6237105"/>
            <a:ext cx="386643" cy="435233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686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6347980"/>
            <a:ext cx="293722" cy="32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00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7CAD4-98B0-4DE4-A879-781093CE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173FC-C8B4-4CF6-BC42-7755222CF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B7773-DCC3-4BE5-80EB-141F0DB08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2610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4EFA7-7BA1-4125-8747-03FAEA0B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D97A0-85E1-48D5-A15B-71DA30844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74755-FC18-4A45-86F5-71F4DEB2E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D550C8-A3B9-4AA7-8B93-B2E334F4A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43ED28-CA82-47B8-AC79-EA3703DA4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55758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72D68-2712-4FEC-A9D8-4CC1335C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3250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30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0532C-95D8-461D-B2CF-5451ED5B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EC27A-F903-4626-B43B-973B03A4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77EF3-BA04-443A-9DD9-3128DE64A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790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927A1-EA0D-47B1-997E-8C6C6F1C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A01E69-B22D-43F6-AE65-2309DA050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84184-6862-4994-A143-B9E355E5D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7275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>
            <a:extLst>
              <a:ext uri="{FF2B5EF4-FFF2-40B4-BE49-F238E27FC236}">
                <a16:creationId xmlns:a16="http://schemas.microsoft.com/office/drawing/2014/main" id="{3317E28A-C386-45EA-BA7C-414BD5ADF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>
            <a:extLst>
              <a:ext uri="{FF2B5EF4-FFF2-40B4-BE49-F238E27FC236}">
                <a16:creationId xmlns:a16="http://schemas.microsoft.com/office/drawing/2014/main" id="{A85E8514-A00F-44DE-8DB5-720CFCF253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7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749FE6-0F51-4718-A314-2507B108DB63}"/>
              </a:ext>
            </a:extLst>
          </p:cNvPr>
          <p:cNvSpPr txBox="1"/>
          <p:nvPr/>
        </p:nvSpPr>
        <p:spPr>
          <a:xfrm>
            <a:off x="3351153" y="22768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算法基础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48CAD-B811-4A2F-8272-7EBE374FF87C}"/>
              </a:ext>
            </a:extLst>
          </p:cNvPr>
          <p:cNvSpPr txBox="1"/>
          <p:nvPr/>
        </p:nvSpPr>
        <p:spPr>
          <a:xfrm flipH="1">
            <a:off x="3995940" y="3429004"/>
            <a:ext cx="5066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实验九</a:t>
            </a:r>
            <a:endParaRPr lang="en-US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0279E3-1B8B-4310-BAB2-31AE6CCFBC4C}"/>
              </a:ext>
            </a:extLst>
          </p:cNvPr>
          <p:cNvSpPr txBox="1"/>
          <p:nvPr/>
        </p:nvSpPr>
        <p:spPr>
          <a:xfrm>
            <a:off x="4133422" y="414908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宋立康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8C08E6-E813-461F-BFA8-E673D22F155A}"/>
              </a:ext>
            </a:extLst>
          </p:cNvPr>
          <p:cNvSpPr txBox="1"/>
          <p:nvPr/>
        </p:nvSpPr>
        <p:spPr>
          <a:xfrm>
            <a:off x="2195740" y="46844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51255903025@stu.ecnu.edu.cn   </a:t>
            </a:r>
            <a:r>
              <a:rPr lang="zh-CN" altLang="en-US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计算机楼</a:t>
            </a:r>
            <a:r>
              <a:rPr lang="en-US" altLang="zh-CN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231</a:t>
            </a:r>
            <a:endParaRPr lang="zh-CN" altLang="en-US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第一种情况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878112"/>
            <a:ext cx="8121650" cy="3697787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的父结点是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z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的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祖结点的左子结点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的叔结点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 y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是红色的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则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,</a:t>
            </a:r>
          </a:p>
          <a:p>
            <a:pPr lvl="1" fontAlgn="auto">
              <a:spcAft>
                <a:spcPts val="0"/>
              </a:spcAft>
            </a:pP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</a:rPr>
              <a:t>z.p.color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</a:rPr>
              <a:t> =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BLACK</a:t>
            </a:r>
          </a:p>
          <a:p>
            <a:pPr lvl="1" fontAlgn="auto">
              <a:spcAft>
                <a:spcPts val="0"/>
              </a:spcAft>
            </a:pP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y.color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BLACK</a:t>
            </a:r>
          </a:p>
          <a:p>
            <a:pPr lvl="1" fontAlgn="auto">
              <a:spcAft>
                <a:spcPts val="0"/>
              </a:spcAft>
            </a:pP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z.p.p.color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RED</a:t>
            </a:r>
          </a:p>
          <a:p>
            <a:pPr lvl="1" fontAlgn="auto">
              <a:spcAft>
                <a:spcPts val="0"/>
              </a:spcAft>
            </a:pP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z.p.</a:t>
            </a: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p</a:t>
            </a:r>
            <a:endParaRPr lang="en-US" altLang="zh-CN" i="1" dirty="0">
              <a:solidFill>
                <a:srgbClr val="008C87"/>
              </a:solidFill>
              <a:latin typeface="Franklin Gothic Book"/>
              <a:ea typeface="黑体"/>
              <a:sym typeface="Symbol" panose="05050102010706020507" pitchFamily="18" charset="2"/>
            </a:endParaRPr>
          </a:p>
          <a:p>
            <a:pPr lvl="1" fontAlgn="auto">
              <a:spcAft>
                <a:spcPts val="0"/>
              </a:spcAft>
            </a:pPr>
            <a:endParaRPr lang="en-US" altLang="zh-CN" sz="1600" i="1" dirty="0">
              <a:solidFill>
                <a:srgbClr val="008C87"/>
              </a:solidFill>
              <a:latin typeface="Franklin Gothic Book"/>
              <a:ea typeface="黑体"/>
              <a:sym typeface="Symbol" panose="05050102010706020507" pitchFamily="18" charset="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三个结点重新着色</a:t>
            </a:r>
            <a:endParaRPr lang="en-US" altLang="zh-CN" sz="2000" dirty="0">
              <a:solidFill>
                <a:prstClr val="black"/>
              </a:solidFill>
              <a:latin typeface="Franklin Gothic Book"/>
              <a:ea typeface="黑体"/>
              <a:sym typeface="Symbol" panose="05050102010706020507" pitchFamily="18" charset="2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</a:t>
            </a:r>
            <a:r>
              <a:rPr lang="zh-CN" altLang="en-US" sz="2000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上移</a:t>
            </a:r>
            <a:endParaRPr lang="en-US" altLang="zh-CN" sz="2000" dirty="0">
              <a:solidFill>
                <a:prstClr val="black"/>
              </a:solidFill>
              <a:latin typeface="Franklin Gothic Book"/>
              <a:ea typeface="黑体"/>
              <a:sym typeface="Symbol" panose="05050102010706020507" pitchFamily="18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044" y="3295722"/>
            <a:ext cx="4667490" cy="1879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椭圆 188419"/>
          <p:cNvSpPr/>
          <p:nvPr/>
        </p:nvSpPr>
        <p:spPr>
          <a:xfrm>
            <a:off x="2000250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88422" name="椭圆 188421"/>
          <p:cNvSpPr/>
          <p:nvPr/>
        </p:nvSpPr>
        <p:spPr>
          <a:xfrm>
            <a:off x="2800350" y="21717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88424" name="椭圆 188423"/>
          <p:cNvSpPr/>
          <p:nvPr/>
        </p:nvSpPr>
        <p:spPr>
          <a:xfrm>
            <a:off x="2571750" y="37719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88425" name="椭圆 188424"/>
          <p:cNvSpPr/>
          <p:nvPr/>
        </p:nvSpPr>
        <p:spPr>
          <a:xfrm>
            <a:off x="3543300" y="28575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88426" name="直接连接符 188425"/>
          <p:cNvSpPr/>
          <p:nvPr/>
        </p:nvSpPr>
        <p:spPr>
          <a:xfrm flipH="1">
            <a:off x="2343150" y="245745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27" name="直接连接符 188426"/>
          <p:cNvSpPr/>
          <p:nvPr/>
        </p:nvSpPr>
        <p:spPr>
          <a:xfrm>
            <a:off x="3143250" y="245745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28" name="直接连接符 188427"/>
          <p:cNvSpPr/>
          <p:nvPr/>
        </p:nvSpPr>
        <p:spPr>
          <a:xfrm flipH="1">
            <a:off x="1828800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29" name="直接连接符 188428"/>
          <p:cNvSpPr/>
          <p:nvPr/>
        </p:nvSpPr>
        <p:spPr>
          <a:xfrm>
            <a:off x="2286000" y="32575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0" name="直接连接符 188429"/>
          <p:cNvSpPr/>
          <p:nvPr/>
        </p:nvSpPr>
        <p:spPr>
          <a:xfrm>
            <a:off x="3829050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2" name="直接连接符 188431"/>
          <p:cNvSpPr/>
          <p:nvPr/>
        </p:nvSpPr>
        <p:spPr>
          <a:xfrm flipH="1">
            <a:off x="3486150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3" name="直接连接符 188432"/>
          <p:cNvSpPr/>
          <p:nvPr/>
        </p:nvSpPr>
        <p:spPr>
          <a:xfrm>
            <a:off x="2857500" y="4114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4" name="直接连接符 188433"/>
          <p:cNvSpPr/>
          <p:nvPr/>
        </p:nvSpPr>
        <p:spPr>
          <a:xfrm flipH="1">
            <a:off x="2514600" y="4114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6" name="文本框 188435"/>
          <p:cNvSpPr txBox="1"/>
          <p:nvPr/>
        </p:nvSpPr>
        <p:spPr>
          <a:xfrm>
            <a:off x="1718072" y="3683795"/>
            <a:ext cx="282450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37" name="文本框 188436"/>
          <p:cNvSpPr txBox="1"/>
          <p:nvPr/>
        </p:nvSpPr>
        <p:spPr>
          <a:xfrm>
            <a:off x="2413397" y="4629151"/>
            <a:ext cx="26962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38" name="文本框 188437"/>
          <p:cNvSpPr txBox="1"/>
          <p:nvPr/>
        </p:nvSpPr>
        <p:spPr>
          <a:xfrm>
            <a:off x="2377679" y="3662364"/>
            <a:ext cx="24397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z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39" name="文本框 188438"/>
          <p:cNvSpPr txBox="1"/>
          <p:nvPr/>
        </p:nvSpPr>
        <p:spPr>
          <a:xfrm>
            <a:off x="3067050" y="4572001"/>
            <a:ext cx="247184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40" name="文本框 188439"/>
          <p:cNvSpPr txBox="1"/>
          <p:nvPr/>
        </p:nvSpPr>
        <p:spPr>
          <a:xfrm>
            <a:off x="3358753" y="3771901"/>
            <a:ext cx="26000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41" name="文本框 188440"/>
          <p:cNvSpPr txBox="1"/>
          <p:nvPr/>
        </p:nvSpPr>
        <p:spPr>
          <a:xfrm>
            <a:off x="4006453" y="3714751"/>
            <a:ext cx="25199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42" name="椭圆 188441"/>
          <p:cNvSpPr/>
          <p:nvPr/>
        </p:nvSpPr>
        <p:spPr>
          <a:xfrm>
            <a:off x="5185172" y="29146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88443" name="椭圆 188442"/>
          <p:cNvSpPr/>
          <p:nvPr/>
        </p:nvSpPr>
        <p:spPr>
          <a:xfrm>
            <a:off x="5985272" y="21717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88444" name="椭圆 188443"/>
          <p:cNvSpPr/>
          <p:nvPr/>
        </p:nvSpPr>
        <p:spPr>
          <a:xfrm>
            <a:off x="5756672" y="37719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88445" name="椭圆 188444"/>
          <p:cNvSpPr/>
          <p:nvPr/>
        </p:nvSpPr>
        <p:spPr>
          <a:xfrm>
            <a:off x="6728222" y="28575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88446" name="直接连接符 188445"/>
          <p:cNvSpPr/>
          <p:nvPr/>
        </p:nvSpPr>
        <p:spPr>
          <a:xfrm flipH="1">
            <a:off x="5528072" y="245745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47" name="直接连接符 188446"/>
          <p:cNvSpPr/>
          <p:nvPr/>
        </p:nvSpPr>
        <p:spPr>
          <a:xfrm>
            <a:off x="6328172" y="245745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48" name="直接连接符 188447"/>
          <p:cNvSpPr/>
          <p:nvPr/>
        </p:nvSpPr>
        <p:spPr>
          <a:xfrm flipH="1">
            <a:off x="5013722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49" name="直接连接符 188448"/>
          <p:cNvSpPr/>
          <p:nvPr/>
        </p:nvSpPr>
        <p:spPr>
          <a:xfrm>
            <a:off x="5470922" y="32575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0" name="直接连接符 188449"/>
          <p:cNvSpPr/>
          <p:nvPr/>
        </p:nvSpPr>
        <p:spPr>
          <a:xfrm>
            <a:off x="7013972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1" name="直接连接符 188450"/>
          <p:cNvSpPr/>
          <p:nvPr/>
        </p:nvSpPr>
        <p:spPr>
          <a:xfrm flipH="1">
            <a:off x="6671072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2" name="直接连接符 188451"/>
          <p:cNvSpPr/>
          <p:nvPr/>
        </p:nvSpPr>
        <p:spPr>
          <a:xfrm>
            <a:off x="6042422" y="4114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3" name="直接连接符 188452"/>
          <p:cNvSpPr/>
          <p:nvPr/>
        </p:nvSpPr>
        <p:spPr>
          <a:xfrm flipH="1">
            <a:off x="5699522" y="4114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54" name="文本框 188453"/>
          <p:cNvSpPr txBox="1"/>
          <p:nvPr/>
        </p:nvSpPr>
        <p:spPr>
          <a:xfrm>
            <a:off x="4902994" y="3683795"/>
            <a:ext cx="282450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55" name="文本框 188454"/>
          <p:cNvSpPr txBox="1"/>
          <p:nvPr/>
        </p:nvSpPr>
        <p:spPr>
          <a:xfrm>
            <a:off x="5598319" y="4629151"/>
            <a:ext cx="26962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56" name="文本框 188455"/>
          <p:cNvSpPr txBox="1"/>
          <p:nvPr/>
        </p:nvSpPr>
        <p:spPr>
          <a:xfrm>
            <a:off x="5761435" y="2171701"/>
            <a:ext cx="24397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z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57" name="文本框 188456"/>
          <p:cNvSpPr txBox="1"/>
          <p:nvPr/>
        </p:nvSpPr>
        <p:spPr>
          <a:xfrm>
            <a:off x="6251972" y="4572001"/>
            <a:ext cx="247184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58" name="文本框 188457"/>
          <p:cNvSpPr txBox="1"/>
          <p:nvPr/>
        </p:nvSpPr>
        <p:spPr>
          <a:xfrm>
            <a:off x="6543675" y="3771901"/>
            <a:ext cx="26000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59" name="文本框 188458"/>
          <p:cNvSpPr txBox="1"/>
          <p:nvPr/>
        </p:nvSpPr>
        <p:spPr>
          <a:xfrm>
            <a:off x="7191375" y="3714751"/>
            <a:ext cx="25199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8460" name="文本框 188459"/>
          <p:cNvSpPr txBox="1"/>
          <p:nvPr/>
        </p:nvSpPr>
        <p:spPr>
          <a:xfrm>
            <a:off x="4380310" y="3143251"/>
            <a:ext cx="33695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1F497D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</a:t>
            </a:r>
            <a:endParaRPr lang="en-US" altLang="zh-CN" sz="1200">
              <a:solidFill>
                <a:srgbClr val="1F497D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第一种情况的案例</a:t>
            </a:r>
            <a:r>
              <a:rPr lang="en-US" altLang="zh-CN" dirty="0">
                <a:solidFill>
                  <a:prstClr val="white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椭圆 189443"/>
          <p:cNvSpPr/>
          <p:nvPr/>
        </p:nvSpPr>
        <p:spPr>
          <a:xfrm>
            <a:off x="2114550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89445" name="椭圆 189444"/>
          <p:cNvSpPr/>
          <p:nvPr/>
        </p:nvSpPr>
        <p:spPr>
          <a:xfrm>
            <a:off x="2914650" y="21717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89447" name="椭圆 189446"/>
          <p:cNvSpPr/>
          <p:nvPr/>
        </p:nvSpPr>
        <p:spPr>
          <a:xfrm>
            <a:off x="3657600" y="28575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89448" name="直接连接符 189447"/>
          <p:cNvSpPr/>
          <p:nvPr/>
        </p:nvSpPr>
        <p:spPr>
          <a:xfrm flipH="1">
            <a:off x="2457450" y="245745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49" name="直接连接符 189448"/>
          <p:cNvSpPr/>
          <p:nvPr/>
        </p:nvSpPr>
        <p:spPr>
          <a:xfrm>
            <a:off x="3257550" y="245745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0" name="直接连接符 189449"/>
          <p:cNvSpPr/>
          <p:nvPr/>
        </p:nvSpPr>
        <p:spPr>
          <a:xfrm flipH="1">
            <a:off x="1943100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1" name="直接连接符 189450"/>
          <p:cNvSpPr/>
          <p:nvPr/>
        </p:nvSpPr>
        <p:spPr>
          <a:xfrm>
            <a:off x="2400300" y="32575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2" name="直接连接符 189451"/>
          <p:cNvSpPr/>
          <p:nvPr/>
        </p:nvSpPr>
        <p:spPr>
          <a:xfrm>
            <a:off x="3943350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3" name="直接连接符 189452"/>
          <p:cNvSpPr/>
          <p:nvPr/>
        </p:nvSpPr>
        <p:spPr>
          <a:xfrm flipH="1">
            <a:off x="3600450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56" name="文本框 189455"/>
          <p:cNvSpPr txBox="1"/>
          <p:nvPr/>
        </p:nvSpPr>
        <p:spPr>
          <a:xfrm>
            <a:off x="1603772" y="4629150"/>
            <a:ext cx="26962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60" name="文本框 189459"/>
          <p:cNvSpPr txBox="1"/>
          <p:nvPr/>
        </p:nvSpPr>
        <p:spPr>
          <a:xfrm>
            <a:off x="3473053" y="3771900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61" name="文本框 189460"/>
          <p:cNvSpPr txBox="1"/>
          <p:nvPr/>
        </p:nvSpPr>
        <p:spPr>
          <a:xfrm>
            <a:off x="4120753" y="3714750"/>
            <a:ext cx="243978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80" name="文本框 189479"/>
          <p:cNvSpPr txBox="1"/>
          <p:nvPr/>
        </p:nvSpPr>
        <p:spPr>
          <a:xfrm>
            <a:off x="4494610" y="3143250"/>
            <a:ext cx="31771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1F497D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</a:t>
            </a:r>
            <a:endParaRPr lang="en-US" altLang="zh-CN" sz="1050">
              <a:solidFill>
                <a:srgbClr val="1F497D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81" name="椭圆 189480"/>
          <p:cNvSpPr/>
          <p:nvPr/>
        </p:nvSpPr>
        <p:spPr>
          <a:xfrm>
            <a:off x="1787129" y="37719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89482" name="直接连接符 189481"/>
          <p:cNvSpPr/>
          <p:nvPr/>
        </p:nvSpPr>
        <p:spPr>
          <a:xfrm>
            <a:off x="2072879" y="4114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83" name="直接连接符 189482"/>
          <p:cNvSpPr/>
          <p:nvPr/>
        </p:nvSpPr>
        <p:spPr>
          <a:xfrm flipH="1">
            <a:off x="1729979" y="4114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84" name="文本框 189483"/>
          <p:cNvSpPr txBox="1"/>
          <p:nvPr/>
        </p:nvSpPr>
        <p:spPr>
          <a:xfrm>
            <a:off x="2228851" y="462915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85" name="文本框 189484"/>
          <p:cNvSpPr txBox="1"/>
          <p:nvPr/>
        </p:nvSpPr>
        <p:spPr>
          <a:xfrm>
            <a:off x="1593056" y="3662363"/>
            <a:ext cx="23756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i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z</a:t>
            </a:r>
          </a:p>
        </p:txBody>
      </p:sp>
      <p:sp>
        <p:nvSpPr>
          <p:cNvPr id="189486" name="文本框 189485"/>
          <p:cNvSpPr txBox="1"/>
          <p:nvPr/>
        </p:nvSpPr>
        <p:spPr>
          <a:xfrm>
            <a:off x="2686050" y="3771900"/>
            <a:ext cx="24077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87" name="椭圆 189486"/>
          <p:cNvSpPr/>
          <p:nvPr/>
        </p:nvSpPr>
        <p:spPr>
          <a:xfrm>
            <a:off x="5264944" y="29146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89488" name="椭圆 189487"/>
          <p:cNvSpPr/>
          <p:nvPr/>
        </p:nvSpPr>
        <p:spPr>
          <a:xfrm>
            <a:off x="6065044" y="21717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89489" name="椭圆 189488"/>
          <p:cNvSpPr/>
          <p:nvPr/>
        </p:nvSpPr>
        <p:spPr>
          <a:xfrm>
            <a:off x="6807994" y="28575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89490" name="直接连接符 189489"/>
          <p:cNvSpPr/>
          <p:nvPr/>
        </p:nvSpPr>
        <p:spPr>
          <a:xfrm flipH="1">
            <a:off x="5607844" y="245745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1" name="直接连接符 189490"/>
          <p:cNvSpPr/>
          <p:nvPr/>
        </p:nvSpPr>
        <p:spPr>
          <a:xfrm>
            <a:off x="6407944" y="245745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2" name="直接连接符 189491"/>
          <p:cNvSpPr/>
          <p:nvPr/>
        </p:nvSpPr>
        <p:spPr>
          <a:xfrm flipH="1">
            <a:off x="5093494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3" name="直接连接符 189492"/>
          <p:cNvSpPr/>
          <p:nvPr/>
        </p:nvSpPr>
        <p:spPr>
          <a:xfrm>
            <a:off x="5550694" y="32575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4" name="直接连接符 189493"/>
          <p:cNvSpPr/>
          <p:nvPr/>
        </p:nvSpPr>
        <p:spPr>
          <a:xfrm>
            <a:off x="7093744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5" name="直接连接符 189494"/>
          <p:cNvSpPr/>
          <p:nvPr/>
        </p:nvSpPr>
        <p:spPr>
          <a:xfrm flipH="1">
            <a:off x="6750844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496" name="文本框 189495"/>
          <p:cNvSpPr txBox="1"/>
          <p:nvPr/>
        </p:nvSpPr>
        <p:spPr>
          <a:xfrm>
            <a:off x="4754166" y="4629150"/>
            <a:ext cx="26962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97" name="文本框 189496"/>
          <p:cNvSpPr txBox="1"/>
          <p:nvPr/>
        </p:nvSpPr>
        <p:spPr>
          <a:xfrm>
            <a:off x="6623447" y="3771900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98" name="文本框 189497"/>
          <p:cNvSpPr txBox="1"/>
          <p:nvPr/>
        </p:nvSpPr>
        <p:spPr>
          <a:xfrm>
            <a:off x="7271147" y="3714750"/>
            <a:ext cx="243978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499" name="椭圆 189498"/>
          <p:cNvSpPr/>
          <p:nvPr/>
        </p:nvSpPr>
        <p:spPr>
          <a:xfrm>
            <a:off x="4937522" y="37719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89500" name="直接连接符 189499"/>
          <p:cNvSpPr/>
          <p:nvPr/>
        </p:nvSpPr>
        <p:spPr>
          <a:xfrm>
            <a:off x="5223272" y="4114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501" name="直接连接符 189500"/>
          <p:cNvSpPr/>
          <p:nvPr/>
        </p:nvSpPr>
        <p:spPr>
          <a:xfrm flipH="1">
            <a:off x="4880372" y="4114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9502" name="文本框 189501"/>
          <p:cNvSpPr txBox="1"/>
          <p:nvPr/>
        </p:nvSpPr>
        <p:spPr>
          <a:xfrm>
            <a:off x="5379245" y="462915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89503" name="文本框 189502"/>
          <p:cNvSpPr txBox="1"/>
          <p:nvPr/>
        </p:nvSpPr>
        <p:spPr>
          <a:xfrm>
            <a:off x="5817709" y="2171700"/>
            <a:ext cx="23756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i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z</a:t>
            </a:r>
          </a:p>
        </p:txBody>
      </p:sp>
      <p:sp>
        <p:nvSpPr>
          <p:cNvPr id="189504" name="文本框 189503"/>
          <p:cNvSpPr txBox="1"/>
          <p:nvPr/>
        </p:nvSpPr>
        <p:spPr>
          <a:xfrm>
            <a:off x="5836444" y="3771900"/>
            <a:ext cx="24077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第一种情况的案例</a:t>
            </a:r>
            <a:r>
              <a:rPr lang="en-US" altLang="zh-CN" dirty="0">
                <a:solidFill>
                  <a:prstClr val="white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第二种情况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89874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的父结点是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的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祖节点的左子结点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的叔结点是黑色的，且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z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是一个右孩子</a:t>
            </a:r>
            <a:endParaRPr lang="en-US" altLang="zh-CN" dirty="0">
              <a:solidFill>
                <a:prstClr val="black"/>
              </a:solidFill>
              <a:latin typeface="Franklin Gothic Book"/>
              <a:ea typeface="黑体"/>
              <a:sym typeface="+mn-ea"/>
            </a:endParaRP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则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,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</a:rPr>
              <a:t>//</a:t>
            </a:r>
            <a:r>
              <a:rPr lang="zh-CN" altLang="en-US" dirty="0">
                <a:solidFill>
                  <a:srgbClr val="008C87"/>
                </a:solidFill>
                <a:latin typeface="Franklin Gothic Book"/>
                <a:ea typeface="黑体"/>
              </a:rPr>
              <a:t>先演变成第三种情况</a:t>
            </a:r>
            <a:endParaRPr lang="en-US" altLang="zh-CN" dirty="0">
              <a:solidFill>
                <a:srgbClr val="008C87"/>
              </a:solidFill>
              <a:latin typeface="Franklin Gothic Book"/>
              <a:ea typeface="黑体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 </a:t>
            </a:r>
            <a:r>
              <a:rPr lang="en-US" altLang="zh-CN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</a:t>
            </a: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p</a:t>
            </a:r>
            <a:endParaRPr lang="en-US" altLang="zh-CN" dirty="0">
              <a:solidFill>
                <a:srgbClr val="008C87"/>
              </a:solidFill>
              <a:latin typeface="Franklin Gothic Book"/>
              <a:ea typeface="黑体"/>
              <a:sym typeface="Symbol" panose="05050102010706020507" pitchFamily="18" charset="2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Left-Rotate(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)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//</a:t>
            </a:r>
            <a:r>
              <a:rPr lang="zh-CN" altLang="en-US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第三种情况下的处理</a:t>
            </a:r>
            <a:endParaRPr lang="en-US" altLang="zh-CN" dirty="0">
              <a:solidFill>
                <a:srgbClr val="008C87"/>
              </a:solidFill>
              <a:latin typeface="Franklin Gothic Book"/>
              <a:ea typeface="黑体"/>
              <a:sym typeface="Symbol" panose="05050102010706020507" pitchFamily="18" charset="2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z.p.color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BLACK</a:t>
            </a:r>
          </a:p>
          <a:p>
            <a:pPr lvl="1" fontAlgn="auto">
              <a:spcAft>
                <a:spcPts val="0"/>
              </a:spcAft>
            </a:pP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z.p.p.color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RED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Right-Rotate(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z.p.</a:t>
            </a: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46" y="3019438"/>
            <a:ext cx="4635738" cy="1854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椭圆 191491"/>
          <p:cNvSpPr/>
          <p:nvPr/>
        </p:nvSpPr>
        <p:spPr>
          <a:xfrm>
            <a:off x="1768079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91493" name="椭圆 191492"/>
          <p:cNvSpPr/>
          <p:nvPr/>
        </p:nvSpPr>
        <p:spPr>
          <a:xfrm>
            <a:off x="2568179" y="21717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91494" name="椭圆 191493"/>
          <p:cNvSpPr/>
          <p:nvPr/>
        </p:nvSpPr>
        <p:spPr>
          <a:xfrm>
            <a:off x="2339579" y="37719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91495" name="椭圆 191494"/>
          <p:cNvSpPr/>
          <p:nvPr/>
        </p:nvSpPr>
        <p:spPr>
          <a:xfrm>
            <a:off x="3311129" y="28575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91496" name="直接连接符 191495"/>
          <p:cNvSpPr/>
          <p:nvPr/>
        </p:nvSpPr>
        <p:spPr>
          <a:xfrm flipH="1">
            <a:off x="2110979" y="245745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497" name="直接连接符 191496"/>
          <p:cNvSpPr/>
          <p:nvPr/>
        </p:nvSpPr>
        <p:spPr>
          <a:xfrm>
            <a:off x="2911079" y="245745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498" name="直接连接符 191497"/>
          <p:cNvSpPr/>
          <p:nvPr/>
        </p:nvSpPr>
        <p:spPr>
          <a:xfrm flipH="1">
            <a:off x="1596629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499" name="直接连接符 191498"/>
          <p:cNvSpPr/>
          <p:nvPr/>
        </p:nvSpPr>
        <p:spPr>
          <a:xfrm>
            <a:off x="2053829" y="32575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0" name="直接连接符 191499"/>
          <p:cNvSpPr/>
          <p:nvPr/>
        </p:nvSpPr>
        <p:spPr>
          <a:xfrm>
            <a:off x="3596879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1" name="直接连接符 191500"/>
          <p:cNvSpPr/>
          <p:nvPr/>
        </p:nvSpPr>
        <p:spPr>
          <a:xfrm flipH="1">
            <a:off x="3253979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2" name="直接连接符 191501"/>
          <p:cNvSpPr/>
          <p:nvPr/>
        </p:nvSpPr>
        <p:spPr>
          <a:xfrm>
            <a:off x="2625329" y="4114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3" name="直接连接符 191502"/>
          <p:cNvSpPr/>
          <p:nvPr/>
        </p:nvSpPr>
        <p:spPr>
          <a:xfrm flipH="1">
            <a:off x="2282429" y="4114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04" name="文本框 191503"/>
          <p:cNvSpPr txBox="1"/>
          <p:nvPr/>
        </p:nvSpPr>
        <p:spPr>
          <a:xfrm>
            <a:off x="1485900" y="3683795"/>
            <a:ext cx="282450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05" name="文本框 191504"/>
          <p:cNvSpPr txBox="1"/>
          <p:nvPr/>
        </p:nvSpPr>
        <p:spPr>
          <a:xfrm>
            <a:off x="2181225" y="4629151"/>
            <a:ext cx="26962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06" name="文本框 191505"/>
          <p:cNvSpPr txBox="1"/>
          <p:nvPr/>
        </p:nvSpPr>
        <p:spPr>
          <a:xfrm>
            <a:off x="2145506" y="3662364"/>
            <a:ext cx="24397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z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07" name="文本框 191506"/>
          <p:cNvSpPr txBox="1"/>
          <p:nvPr/>
        </p:nvSpPr>
        <p:spPr>
          <a:xfrm>
            <a:off x="2834878" y="4572001"/>
            <a:ext cx="247184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08" name="文本框 191507"/>
          <p:cNvSpPr txBox="1"/>
          <p:nvPr/>
        </p:nvSpPr>
        <p:spPr>
          <a:xfrm>
            <a:off x="3126581" y="3771901"/>
            <a:ext cx="26000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09" name="文本框 191508"/>
          <p:cNvSpPr txBox="1"/>
          <p:nvPr/>
        </p:nvSpPr>
        <p:spPr>
          <a:xfrm>
            <a:off x="3774281" y="3714751"/>
            <a:ext cx="25199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10" name="椭圆 191509"/>
          <p:cNvSpPr/>
          <p:nvPr/>
        </p:nvSpPr>
        <p:spPr>
          <a:xfrm>
            <a:off x="5363472" y="37719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91511" name="椭圆 191510"/>
          <p:cNvSpPr/>
          <p:nvPr/>
        </p:nvSpPr>
        <p:spPr>
          <a:xfrm>
            <a:off x="6560051" y="21717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91512" name="椭圆 191511"/>
          <p:cNvSpPr/>
          <p:nvPr/>
        </p:nvSpPr>
        <p:spPr>
          <a:xfrm>
            <a:off x="5763522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91513" name="椭圆 191512"/>
          <p:cNvSpPr/>
          <p:nvPr/>
        </p:nvSpPr>
        <p:spPr>
          <a:xfrm>
            <a:off x="7303001" y="28575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91514" name="直接连接符 191513"/>
          <p:cNvSpPr/>
          <p:nvPr/>
        </p:nvSpPr>
        <p:spPr>
          <a:xfrm flipH="1">
            <a:off x="6102851" y="245745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5" name="直接连接符 191514"/>
          <p:cNvSpPr/>
          <p:nvPr/>
        </p:nvSpPr>
        <p:spPr>
          <a:xfrm>
            <a:off x="6902951" y="245745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6" name="直接连接符 191515"/>
          <p:cNvSpPr/>
          <p:nvPr/>
        </p:nvSpPr>
        <p:spPr>
          <a:xfrm flipH="1">
            <a:off x="5588501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7" name="直接连接符 191516"/>
          <p:cNvSpPr/>
          <p:nvPr/>
        </p:nvSpPr>
        <p:spPr>
          <a:xfrm>
            <a:off x="6045701" y="32575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8" name="直接连接符 191517"/>
          <p:cNvSpPr/>
          <p:nvPr/>
        </p:nvSpPr>
        <p:spPr>
          <a:xfrm>
            <a:off x="7588751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19" name="直接连接符 191518"/>
          <p:cNvSpPr/>
          <p:nvPr/>
        </p:nvSpPr>
        <p:spPr>
          <a:xfrm flipH="1">
            <a:off x="7245851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20" name="直接连接符 191519"/>
          <p:cNvSpPr/>
          <p:nvPr/>
        </p:nvSpPr>
        <p:spPr>
          <a:xfrm>
            <a:off x="5649222" y="4114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21" name="直接连接符 191520"/>
          <p:cNvSpPr/>
          <p:nvPr/>
        </p:nvSpPr>
        <p:spPr>
          <a:xfrm flipH="1">
            <a:off x="5306322" y="4114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1522" name="文本框 191521"/>
          <p:cNvSpPr txBox="1"/>
          <p:nvPr/>
        </p:nvSpPr>
        <p:spPr>
          <a:xfrm>
            <a:off x="5195594" y="4572001"/>
            <a:ext cx="282450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23" name="文本框 191522"/>
          <p:cNvSpPr txBox="1"/>
          <p:nvPr/>
        </p:nvSpPr>
        <p:spPr>
          <a:xfrm>
            <a:off x="5820672" y="4572001"/>
            <a:ext cx="269626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24" name="文本框 191523"/>
          <p:cNvSpPr txBox="1"/>
          <p:nvPr/>
        </p:nvSpPr>
        <p:spPr>
          <a:xfrm>
            <a:off x="5242504" y="3542130"/>
            <a:ext cx="24397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z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25" name="文本框 191524"/>
          <p:cNvSpPr txBox="1"/>
          <p:nvPr/>
        </p:nvSpPr>
        <p:spPr>
          <a:xfrm>
            <a:off x="6335022" y="3714751"/>
            <a:ext cx="247184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26" name="文本框 191525"/>
          <p:cNvSpPr txBox="1"/>
          <p:nvPr/>
        </p:nvSpPr>
        <p:spPr>
          <a:xfrm>
            <a:off x="7118453" y="3771901"/>
            <a:ext cx="26000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27" name="文本框 191526"/>
          <p:cNvSpPr txBox="1"/>
          <p:nvPr/>
        </p:nvSpPr>
        <p:spPr>
          <a:xfrm>
            <a:off x="7766153" y="3714751"/>
            <a:ext cx="251992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20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1528" name="文本框 191527"/>
          <p:cNvSpPr txBox="1"/>
          <p:nvPr/>
        </p:nvSpPr>
        <p:spPr>
          <a:xfrm>
            <a:off x="3829051" y="3131344"/>
            <a:ext cx="174919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Left-Rotate(</a:t>
            </a: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T</a:t>
            </a:r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, </a:t>
            </a: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x</a:t>
            </a:r>
            <a:r>
              <a:rPr lang="en-US" altLang="zh-CN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)</a:t>
            </a:r>
          </a:p>
        </p:txBody>
      </p:sp>
      <p:sp>
        <p:nvSpPr>
          <p:cNvPr id="191529" name="直接连接符 191528"/>
          <p:cNvSpPr/>
          <p:nvPr/>
        </p:nvSpPr>
        <p:spPr>
          <a:xfrm>
            <a:off x="3829050" y="34290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第二种情况的案例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34" name="椭圆 192533"/>
          <p:cNvSpPr/>
          <p:nvPr/>
        </p:nvSpPr>
        <p:spPr>
          <a:xfrm>
            <a:off x="4245769" y="30861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92535" name="椭圆 192534"/>
          <p:cNvSpPr/>
          <p:nvPr/>
        </p:nvSpPr>
        <p:spPr>
          <a:xfrm>
            <a:off x="5229225" y="30861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92536" name="椭圆 192535"/>
          <p:cNvSpPr/>
          <p:nvPr/>
        </p:nvSpPr>
        <p:spPr>
          <a:xfrm>
            <a:off x="4645819" y="22288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92537" name="椭圆 192536"/>
          <p:cNvSpPr/>
          <p:nvPr/>
        </p:nvSpPr>
        <p:spPr>
          <a:xfrm>
            <a:off x="5699522" y="38290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92540" name="直接连接符 192539"/>
          <p:cNvSpPr/>
          <p:nvPr/>
        </p:nvSpPr>
        <p:spPr>
          <a:xfrm flipH="1">
            <a:off x="4470797" y="25717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1" name="直接连接符 192540"/>
          <p:cNvSpPr/>
          <p:nvPr/>
        </p:nvSpPr>
        <p:spPr>
          <a:xfrm>
            <a:off x="4927997" y="25717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2" name="直接连接符 192541"/>
          <p:cNvSpPr/>
          <p:nvPr/>
        </p:nvSpPr>
        <p:spPr>
          <a:xfrm>
            <a:off x="5985272" y="41719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3" name="直接连接符 192542"/>
          <p:cNvSpPr/>
          <p:nvPr/>
        </p:nvSpPr>
        <p:spPr>
          <a:xfrm flipH="1">
            <a:off x="5642372" y="41719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4" name="直接连接符 192543"/>
          <p:cNvSpPr/>
          <p:nvPr/>
        </p:nvSpPr>
        <p:spPr>
          <a:xfrm>
            <a:off x="4531519" y="34290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5" name="直接连接符 192544"/>
          <p:cNvSpPr/>
          <p:nvPr/>
        </p:nvSpPr>
        <p:spPr>
          <a:xfrm flipH="1">
            <a:off x="4188619" y="34290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6" name="文本框 192545"/>
          <p:cNvSpPr txBox="1"/>
          <p:nvPr/>
        </p:nvSpPr>
        <p:spPr>
          <a:xfrm>
            <a:off x="4702970" y="388620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2547" name="文本框 192546"/>
          <p:cNvSpPr txBox="1"/>
          <p:nvPr/>
        </p:nvSpPr>
        <p:spPr>
          <a:xfrm>
            <a:off x="4131470" y="2857500"/>
            <a:ext cx="2419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i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x</a:t>
            </a:r>
            <a:endParaRPr lang="en-US" altLang="zh-CN" sz="1050" i="1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2548" name="文本框 192547"/>
          <p:cNvSpPr txBox="1"/>
          <p:nvPr/>
        </p:nvSpPr>
        <p:spPr>
          <a:xfrm>
            <a:off x="5172075" y="3829050"/>
            <a:ext cx="24077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2549" name="文本框 192548"/>
          <p:cNvSpPr txBox="1"/>
          <p:nvPr/>
        </p:nvSpPr>
        <p:spPr>
          <a:xfrm>
            <a:off x="5514975" y="4686300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2550" name="文本框 192549"/>
          <p:cNvSpPr txBox="1"/>
          <p:nvPr/>
        </p:nvSpPr>
        <p:spPr>
          <a:xfrm>
            <a:off x="6162675" y="4629150"/>
            <a:ext cx="243978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2551" name="文本框 192550"/>
          <p:cNvSpPr txBox="1"/>
          <p:nvPr/>
        </p:nvSpPr>
        <p:spPr>
          <a:xfrm>
            <a:off x="4032647" y="3886200"/>
            <a:ext cx="26962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2552" name="直接连接符 192551"/>
          <p:cNvSpPr/>
          <p:nvPr/>
        </p:nvSpPr>
        <p:spPr>
          <a:xfrm>
            <a:off x="5514975" y="3486150"/>
            <a:ext cx="2857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53" name="直接连接符 192552"/>
          <p:cNvSpPr/>
          <p:nvPr/>
        </p:nvSpPr>
        <p:spPr>
          <a:xfrm flipH="1">
            <a:off x="5286375" y="3486150"/>
            <a:ext cx="1143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54" name="文本框 192553"/>
          <p:cNvSpPr txBox="1"/>
          <p:nvPr/>
        </p:nvSpPr>
        <p:spPr>
          <a:xfrm>
            <a:off x="1885951" y="3017045"/>
            <a:ext cx="1880643" cy="3231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Right-Rotate(</a:t>
            </a:r>
            <a:r>
              <a:rPr lang="en-US" altLang="zh-CN" sz="1500" i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T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, </a:t>
            </a:r>
            <a:r>
              <a:rPr lang="en-US" altLang="zh-CN" sz="1500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z.</a:t>
            </a:r>
            <a:r>
              <a:rPr lang="en-US" altLang="zh-CN" sz="1500" i="1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p</a:t>
            </a:r>
            <a:r>
              <a:rPr lang="en-US" altLang="zh-CN" sz="1500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.</a:t>
            </a:r>
            <a:r>
              <a:rPr lang="en-US" altLang="zh-CN" sz="1500" i="1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p</a:t>
            </a:r>
            <a:r>
              <a:rPr lang="en-US" altLang="zh-CN" sz="15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92555" name="直接连接符 192554"/>
          <p:cNvSpPr/>
          <p:nvPr/>
        </p:nvSpPr>
        <p:spPr>
          <a:xfrm flipV="1">
            <a:off x="1885950" y="3314700"/>
            <a:ext cx="205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第二种情况的案例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第三种情况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89874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的父结点是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的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祖节点的左子结点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+mn-ea"/>
              </a:rPr>
              <a:t>x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+mn-ea"/>
              </a:rPr>
              <a:t>的叔节点是黑色的，且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是一个左孩子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则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,</a:t>
            </a:r>
          </a:p>
          <a:p>
            <a:pPr lvl="1" fontAlgn="auto">
              <a:spcAft>
                <a:spcPts val="0"/>
              </a:spcAft>
            </a:pP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z.p.color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BLACK</a:t>
            </a:r>
          </a:p>
          <a:p>
            <a:pPr lvl="1" fontAlgn="auto">
              <a:spcAft>
                <a:spcPts val="0"/>
              </a:spcAft>
            </a:pP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z.p.p.color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= RED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Right-Rotate(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z.</a:t>
            </a: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p</a:t>
            </a:r>
            <a:r>
              <a:rPr lang="en-US" altLang="zh-CN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.</a:t>
            </a:r>
            <a:r>
              <a:rPr lang="en-US" altLang="zh-CN" i="1" dirty="0" err="1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843" y="3285957"/>
            <a:ext cx="5150115" cy="1873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椭圆 194563"/>
          <p:cNvSpPr/>
          <p:nvPr/>
        </p:nvSpPr>
        <p:spPr>
          <a:xfrm>
            <a:off x="1710929" y="37719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94565" name="椭圆 194564"/>
          <p:cNvSpPr/>
          <p:nvPr/>
        </p:nvSpPr>
        <p:spPr>
          <a:xfrm>
            <a:off x="2907506" y="21717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94566" name="椭圆 194565"/>
          <p:cNvSpPr/>
          <p:nvPr/>
        </p:nvSpPr>
        <p:spPr>
          <a:xfrm>
            <a:off x="2110979" y="291465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94567" name="椭圆 194566"/>
          <p:cNvSpPr/>
          <p:nvPr/>
        </p:nvSpPr>
        <p:spPr>
          <a:xfrm>
            <a:off x="3650456" y="285750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94568" name="直接连接符 194567"/>
          <p:cNvSpPr/>
          <p:nvPr/>
        </p:nvSpPr>
        <p:spPr>
          <a:xfrm flipH="1">
            <a:off x="2450306" y="2457450"/>
            <a:ext cx="5143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69" name="直接连接符 194568"/>
          <p:cNvSpPr/>
          <p:nvPr/>
        </p:nvSpPr>
        <p:spPr>
          <a:xfrm>
            <a:off x="3250406" y="2457450"/>
            <a:ext cx="5143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0" name="直接连接符 194569"/>
          <p:cNvSpPr/>
          <p:nvPr/>
        </p:nvSpPr>
        <p:spPr>
          <a:xfrm flipH="1">
            <a:off x="1935956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1" name="直接连接符 194570"/>
          <p:cNvSpPr/>
          <p:nvPr/>
        </p:nvSpPr>
        <p:spPr>
          <a:xfrm>
            <a:off x="2393156" y="32575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2" name="直接连接符 194571"/>
          <p:cNvSpPr/>
          <p:nvPr/>
        </p:nvSpPr>
        <p:spPr>
          <a:xfrm>
            <a:off x="3936206" y="32575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3" name="直接连接符 194572"/>
          <p:cNvSpPr/>
          <p:nvPr/>
        </p:nvSpPr>
        <p:spPr>
          <a:xfrm flipH="1">
            <a:off x="3593306" y="32575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4" name="直接连接符 194573"/>
          <p:cNvSpPr/>
          <p:nvPr/>
        </p:nvSpPr>
        <p:spPr>
          <a:xfrm>
            <a:off x="1996679" y="41148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5" name="直接连接符 194574"/>
          <p:cNvSpPr/>
          <p:nvPr/>
        </p:nvSpPr>
        <p:spPr>
          <a:xfrm flipH="1">
            <a:off x="1653779" y="41148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76" name="文本框 194575"/>
          <p:cNvSpPr txBox="1"/>
          <p:nvPr/>
        </p:nvSpPr>
        <p:spPr>
          <a:xfrm>
            <a:off x="1543050" y="4572000"/>
            <a:ext cx="26962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77" name="文本框 194576"/>
          <p:cNvSpPr txBox="1"/>
          <p:nvPr/>
        </p:nvSpPr>
        <p:spPr>
          <a:xfrm>
            <a:off x="2168130" y="457200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78" name="文本框 194577"/>
          <p:cNvSpPr txBox="1"/>
          <p:nvPr/>
        </p:nvSpPr>
        <p:spPr>
          <a:xfrm>
            <a:off x="1596630" y="3543300"/>
            <a:ext cx="2419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i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x</a:t>
            </a:r>
            <a:endParaRPr lang="en-US" altLang="zh-CN" sz="1050" i="1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79" name="文本框 194578"/>
          <p:cNvSpPr txBox="1"/>
          <p:nvPr/>
        </p:nvSpPr>
        <p:spPr>
          <a:xfrm>
            <a:off x="2682478" y="3714750"/>
            <a:ext cx="24077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80" name="文本框 194579"/>
          <p:cNvSpPr txBox="1"/>
          <p:nvPr/>
        </p:nvSpPr>
        <p:spPr>
          <a:xfrm>
            <a:off x="3465910" y="3771900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81" name="文本框 194580"/>
          <p:cNvSpPr txBox="1"/>
          <p:nvPr/>
        </p:nvSpPr>
        <p:spPr>
          <a:xfrm>
            <a:off x="4113610" y="3714750"/>
            <a:ext cx="243978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82" name="椭圆 194581"/>
          <p:cNvSpPr/>
          <p:nvPr/>
        </p:nvSpPr>
        <p:spPr>
          <a:xfrm>
            <a:off x="5503069" y="30861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94583" name="椭圆 194582"/>
          <p:cNvSpPr/>
          <p:nvPr/>
        </p:nvSpPr>
        <p:spPr>
          <a:xfrm>
            <a:off x="6486525" y="3086100"/>
            <a:ext cx="400050" cy="400050"/>
          </a:xfrm>
          <a:prstGeom prst="ellipse">
            <a:avLst/>
          </a:prstGeom>
          <a:solidFill>
            <a:srgbClr val="CE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C</a:t>
            </a:r>
          </a:p>
        </p:txBody>
      </p:sp>
      <p:sp>
        <p:nvSpPr>
          <p:cNvPr id="194584" name="椭圆 194583"/>
          <p:cNvSpPr/>
          <p:nvPr/>
        </p:nvSpPr>
        <p:spPr>
          <a:xfrm>
            <a:off x="5903119" y="22288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94585" name="椭圆 194584"/>
          <p:cNvSpPr/>
          <p:nvPr/>
        </p:nvSpPr>
        <p:spPr>
          <a:xfrm>
            <a:off x="6956822" y="3829050"/>
            <a:ext cx="400050" cy="40005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FF00"/>
                </a:solidFill>
                <a:latin typeface="Times New Roman" panose="02020603050405020304" pitchFamily="18" charset="0"/>
                <a:ea typeface="黑体"/>
              </a:rPr>
              <a:t>D</a:t>
            </a:r>
          </a:p>
        </p:txBody>
      </p:sp>
      <p:sp>
        <p:nvSpPr>
          <p:cNvPr id="194586" name="直接连接符 194585"/>
          <p:cNvSpPr/>
          <p:nvPr/>
        </p:nvSpPr>
        <p:spPr>
          <a:xfrm flipH="1">
            <a:off x="5728097" y="25717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87" name="直接连接符 194586"/>
          <p:cNvSpPr/>
          <p:nvPr/>
        </p:nvSpPr>
        <p:spPr>
          <a:xfrm>
            <a:off x="6185297" y="2571750"/>
            <a:ext cx="4000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88" name="直接连接符 194587"/>
          <p:cNvSpPr/>
          <p:nvPr/>
        </p:nvSpPr>
        <p:spPr>
          <a:xfrm>
            <a:off x="7242572" y="417195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89" name="直接连接符 194588"/>
          <p:cNvSpPr/>
          <p:nvPr/>
        </p:nvSpPr>
        <p:spPr>
          <a:xfrm flipH="1">
            <a:off x="6899672" y="417195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0" name="直接连接符 194589"/>
          <p:cNvSpPr/>
          <p:nvPr/>
        </p:nvSpPr>
        <p:spPr>
          <a:xfrm>
            <a:off x="5788819" y="3429000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1" name="直接连接符 194590"/>
          <p:cNvSpPr/>
          <p:nvPr/>
        </p:nvSpPr>
        <p:spPr>
          <a:xfrm flipH="1">
            <a:off x="5445919" y="3429000"/>
            <a:ext cx="1714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2" name="文本框 194591"/>
          <p:cNvSpPr txBox="1"/>
          <p:nvPr/>
        </p:nvSpPr>
        <p:spPr>
          <a:xfrm>
            <a:off x="5960270" y="3886200"/>
            <a:ext cx="25590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93" name="文本框 194592"/>
          <p:cNvSpPr txBox="1"/>
          <p:nvPr/>
        </p:nvSpPr>
        <p:spPr>
          <a:xfrm>
            <a:off x="5388770" y="2857500"/>
            <a:ext cx="241935" cy="252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i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x</a:t>
            </a:r>
            <a:endParaRPr lang="en-US" altLang="zh-CN" sz="1050" i="1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94" name="文本框 194593"/>
          <p:cNvSpPr txBox="1"/>
          <p:nvPr/>
        </p:nvSpPr>
        <p:spPr>
          <a:xfrm>
            <a:off x="6429375" y="3829050"/>
            <a:ext cx="24077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95" name="文本框 194594"/>
          <p:cNvSpPr txBox="1"/>
          <p:nvPr/>
        </p:nvSpPr>
        <p:spPr>
          <a:xfrm>
            <a:off x="6772275" y="4686300"/>
            <a:ext cx="251992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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96" name="文本框 194595"/>
          <p:cNvSpPr txBox="1"/>
          <p:nvPr/>
        </p:nvSpPr>
        <p:spPr>
          <a:xfrm>
            <a:off x="7419975" y="4629150"/>
            <a:ext cx="243978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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97" name="文本框 194596"/>
          <p:cNvSpPr txBox="1"/>
          <p:nvPr/>
        </p:nvSpPr>
        <p:spPr>
          <a:xfrm>
            <a:off x="5289947" y="3886200"/>
            <a:ext cx="269626" cy="253916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4598" name="直接连接符 194597"/>
          <p:cNvSpPr/>
          <p:nvPr/>
        </p:nvSpPr>
        <p:spPr>
          <a:xfrm>
            <a:off x="6772275" y="3486150"/>
            <a:ext cx="28575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599" name="直接连接符 194598"/>
          <p:cNvSpPr/>
          <p:nvPr/>
        </p:nvSpPr>
        <p:spPr>
          <a:xfrm flipH="1">
            <a:off x="6543675" y="3486150"/>
            <a:ext cx="1143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00" name="文本框 194599"/>
          <p:cNvSpPr txBox="1"/>
          <p:nvPr/>
        </p:nvSpPr>
        <p:spPr>
          <a:xfrm>
            <a:off x="3927872" y="2400301"/>
            <a:ext cx="1547218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Right-Rotate(</a:t>
            </a: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T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, </a:t>
            </a:r>
            <a:r>
              <a:rPr lang="en-US" altLang="zh-CN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z.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p</a:t>
            </a:r>
            <a:r>
              <a:rPr lang="en-US" altLang="zh-CN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.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p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94602" name="直接连接符 194601"/>
          <p:cNvSpPr/>
          <p:nvPr/>
        </p:nvSpPr>
        <p:spPr>
          <a:xfrm>
            <a:off x="3943350" y="268605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第三种情况的案例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文本占位符 196610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3744416" cy="5040559"/>
          </a:xfrm>
        </p:spPr>
        <p:txBody>
          <a:bodyPr>
            <a:normAutofit fontScale="90000" lnSpcReduction="10000"/>
          </a:bodyPr>
          <a:lstStyle/>
          <a:p>
            <a:pPr marL="609600" indent="-609600">
              <a:buNone/>
            </a:pPr>
            <a:r>
              <a:rPr lang="en-US" altLang="zh-CN" sz="1600" dirty="0"/>
              <a:t>RB-Insert(</a:t>
            </a:r>
            <a:r>
              <a:rPr lang="en-US" altLang="zh-CN" sz="1600" i="1" dirty="0"/>
              <a:t>T</a:t>
            </a:r>
            <a:r>
              <a:rPr lang="en-US" altLang="zh-CN" sz="1600" dirty="0"/>
              <a:t>, </a:t>
            </a:r>
            <a:r>
              <a:rPr lang="en-US" altLang="zh-CN" sz="1600" i="1" dirty="0"/>
              <a:t>z</a:t>
            </a:r>
            <a:r>
              <a:rPr lang="en-US" altLang="zh-CN" sz="1600" dirty="0"/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Y =T.NIL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X = </a:t>
            </a:r>
            <a:r>
              <a:rPr lang="en-US" altLang="zh-CN" sz="1600" dirty="0" err="1"/>
              <a:t>T.root</a:t>
            </a:r>
            <a:endParaRPr lang="en-US" altLang="zh-CN" sz="1600" dirty="0"/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While x </a:t>
            </a:r>
            <a:r>
              <a:rPr lang="zh-CN" altLang="en-US" sz="1600" dirty="0"/>
              <a:t>≠ </a:t>
            </a:r>
            <a:r>
              <a:rPr lang="en-US" altLang="zh-CN" sz="1600" dirty="0"/>
              <a:t>T.NIL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    y = x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    if </a:t>
            </a:r>
            <a:r>
              <a:rPr lang="en-US" altLang="zh-CN" sz="1600" dirty="0" err="1"/>
              <a:t>z.key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x.key</a:t>
            </a:r>
            <a:endParaRPr lang="en-US" altLang="zh-CN" sz="1600" dirty="0"/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        x = </a:t>
            </a:r>
            <a:r>
              <a:rPr lang="en-US" altLang="zh-CN" sz="1600" dirty="0" err="1"/>
              <a:t>x.left</a:t>
            </a:r>
            <a:endParaRPr lang="en-US" altLang="zh-CN" sz="1600" dirty="0"/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    else x = </a:t>
            </a:r>
            <a:r>
              <a:rPr lang="en-US" altLang="zh-CN" sz="1600" dirty="0" err="1"/>
              <a:t>x.right</a:t>
            </a:r>
            <a:endParaRPr lang="en-US" altLang="zh-CN" sz="1600" dirty="0"/>
          </a:p>
          <a:p>
            <a:pPr marL="609600" indent="-609600">
              <a:buFontTx/>
              <a:buAutoNum type="arabicPeriod"/>
            </a:pPr>
            <a:r>
              <a:rPr lang="en-US" altLang="zh-CN" sz="1600" dirty="0" err="1"/>
              <a:t>Z.p</a:t>
            </a:r>
            <a:r>
              <a:rPr lang="en-US" altLang="zh-CN" sz="1600" dirty="0"/>
              <a:t> = y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If y == T.NIL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T.root</a:t>
            </a:r>
            <a:r>
              <a:rPr lang="en-US" altLang="zh-CN" sz="1600" dirty="0"/>
              <a:t> = z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Elseif </a:t>
            </a:r>
            <a:r>
              <a:rPr lang="en-US" altLang="zh-CN" sz="1600" dirty="0" err="1"/>
              <a:t>z.key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y.key</a:t>
            </a:r>
            <a:endParaRPr lang="en-US" altLang="zh-CN" sz="1600" dirty="0"/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y.left</a:t>
            </a:r>
            <a:r>
              <a:rPr lang="en-US" altLang="zh-CN" sz="1600" dirty="0"/>
              <a:t> = z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Else </a:t>
            </a:r>
            <a:r>
              <a:rPr lang="en-US" altLang="zh-CN" sz="1600" dirty="0" err="1"/>
              <a:t>y.right</a:t>
            </a:r>
            <a:r>
              <a:rPr lang="en-US" altLang="zh-CN" sz="1600" dirty="0"/>
              <a:t> = z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 err="1"/>
              <a:t>Z.left</a:t>
            </a:r>
            <a:r>
              <a:rPr lang="en-US" altLang="zh-CN" sz="1600" dirty="0"/>
              <a:t> = T.NIL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 err="1"/>
              <a:t>Z.right</a:t>
            </a:r>
            <a:r>
              <a:rPr lang="en-US" altLang="zh-CN" sz="1600" dirty="0"/>
              <a:t> = T.NIL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 err="1"/>
              <a:t>Z.color</a:t>
            </a:r>
            <a:r>
              <a:rPr lang="en-US" altLang="zh-CN" sz="1600" dirty="0"/>
              <a:t> = RED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1600" dirty="0"/>
              <a:t>RB-INSERT-FIXUP(T, z)</a:t>
            </a:r>
          </a:p>
        </p:txBody>
      </p:sp>
      <p:sp>
        <p:nvSpPr>
          <p:cNvPr id="4" name="文本占位符 196610"/>
          <p:cNvSpPr txBox="1"/>
          <p:nvPr/>
        </p:nvSpPr>
        <p:spPr>
          <a:xfrm>
            <a:off x="4139952" y="908720"/>
            <a:ext cx="4320480" cy="5184575"/>
          </a:xfrm>
        </p:spPr>
        <p:txBody>
          <a:bodyPr>
            <a:normAutofit fontScale="9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RB-Insert-FIXUP(</a:t>
            </a:r>
            <a:r>
              <a:rPr lang="en-US" altLang="zh-CN" sz="1600" i="1" dirty="0">
                <a:solidFill>
                  <a:prstClr val="black"/>
                </a:solidFill>
                <a:latin typeface="Franklin Gothic Book"/>
                <a:ea typeface="黑体"/>
              </a:rPr>
              <a:t>T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, </a:t>
            </a:r>
            <a:r>
              <a:rPr lang="en-US" altLang="zh-CN" sz="1600" i="1" dirty="0">
                <a:solidFill>
                  <a:prstClr val="black"/>
                </a:solidFill>
                <a:latin typeface="Franklin Gothic Book"/>
                <a:ea typeface="黑体"/>
              </a:rPr>
              <a:t>z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)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While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z.p.color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== RED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if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==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z.p.p.left</a:t>
            </a:r>
            <a:endParaRPr lang="en-US" altLang="zh-CN" sz="1600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y =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z.p.p.right</a:t>
            </a:r>
            <a:endParaRPr lang="en-US" altLang="zh-CN" sz="1600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if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y.color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== RED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   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z.p.color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 BLACK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   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y.color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 BLACK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   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z.p.p.color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 RED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    z =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z.p.p</a:t>
            </a:r>
            <a:endParaRPr lang="en-US" altLang="zh-CN" sz="1600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else if z ==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z.p.right</a:t>
            </a:r>
            <a:endParaRPr lang="en-US" altLang="zh-CN" sz="1600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    z =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</a:t>
            </a:r>
            <a:endParaRPr lang="en-US" altLang="zh-CN" sz="1600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    LEFT-ROTATE(T, z)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z.p.color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 BLACK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z.p.p.color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 RED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    RIGHT_ROTATE(T, </a:t>
            </a: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z.p.p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)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   else (same as then clause with “right” and “left” exchanged)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600" dirty="0" err="1">
                <a:solidFill>
                  <a:prstClr val="black"/>
                </a:solidFill>
                <a:latin typeface="Franklin Gothic Book"/>
                <a:ea typeface="黑体"/>
              </a:rPr>
              <a:t>T.root.color</a:t>
            </a:r>
            <a:r>
              <a:rPr lang="en-US" altLang="zh-CN" sz="1600" dirty="0">
                <a:solidFill>
                  <a:prstClr val="black"/>
                </a:solidFill>
                <a:latin typeface="Franklin Gothic Book"/>
                <a:ea typeface="黑体"/>
              </a:rPr>
              <a:t> = BLACK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DC9C97D-1ED0-408A-B98E-52053612A959}"/>
              </a:ext>
            </a:extLst>
          </p:cNvPr>
          <p:cNvSpPr txBox="1"/>
          <p:nvPr/>
        </p:nvSpPr>
        <p:spPr>
          <a:xfrm>
            <a:off x="683568" y="17008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u="sng" dirty="0"/>
              <a:t>代码示例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219C8D-F3E5-49DF-BE33-CC32C2BEF0BD}"/>
              </a:ext>
            </a:extLst>
          </p:cNvPr>
          <p:cNvSpPr txBox="1"/>
          <p:nvPr/>
        </p:nvSpPr>
        <p:spPr>
          <a:xfrm>
            <a:off x="1619676" y="3855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代码示例</a:t>
            </a:r>
          </a:p>
        </p:txBody>
      </p:sp>
    </p:spTree>
    <p:extLst>
      <p:ext uri="{BB962C8B-B14F-4D97-AF65-F5344CB8AC3E}">
        <p14:creationId xmlns:p14="http://schemas.microsoft.com/office/powerpoint/2010/main" val="270784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097DCB-198B-40F0-8FA3-242415D80AA8}"/>
              </a:ext>
            </a:extLst>
          </p:cNvPr>
          <p:cNvSpPr txBox="1"/>
          <p:nvPr/>
        </p:nvSpPr>
        <p:spPr>
          <a:xfrm>
            <a:off x="375667" y="1844824"/>
            <a:ext cx="7884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数组法二叉树？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什么时候二叉树适合用数组来储存（特指顺序储存法）？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CDD511-4B2D-4CEC-AC3F-4DB721AFA7BC}"/>
              </a:ext>
            </a:extLst>
          </p:cNvPr>
          <p:cNvSpPr txBox="1"/>
          <p:nvPr/>
        </p:nvSpPr>
        <p:spPr>
          <a:xfrm>
            <a:off x="1619676" y="38550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实验八遗留问题</a:t>
            </a:r>
          </a:p>
        </p:txBody>
      </p:sp>
    </p:spTree>
    <p:extLst>
      <p:ext uri="{BB962C8B-B14F-4D97-AF65-F5344CB8AC3E}">
        <p14:creationId xmlns:p14="http://schemas.microsoft.com/office/powerpoint/2010/main" val="1482995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543BD5-2544-49B6-A631-1CA4D6FFEB2C}"/>
              </a:ext>
            </a:extLst>
          </p:cNvPr>
          <p:cNvSpPr txBox="1"/>
          <p:nvPr/>
        </p:nvSpPr>
        <p:spPr>
          <a:xfrm>
            <a:off x="251520" y="1628800"/>
            <a:ext cx="8064896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36575" algn="l"/>
              </a:tabLst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编写随机整数生成算法，生成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范围内的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个随机整数并输出；</a:t>
            </a: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36575" algn="l"/>
              </a:tabLst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编写红黑树构建算法，中序遍历各节点，输出颜色和值；</a:t>
            </a: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36575" algn="l"/>
              </a:tabLst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随机生成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1e2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1e3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1e4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1e5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1e6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zh-CN" altLang="zh-CN" sz="24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不同的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数，使用红黑树构建算法，并画图描述不同数据量下的运行时间差异；</a:t>
            </a: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tabLst>
                <a:tab pos="536575" algn="l"/>
              </a:tabLst>
            </a:pP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（思考题选做）对比红黑树和普通搜索二叉树在不同情况下插入和查找的性能差异。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FE60F9-82C8-4DA1-A064-0112D54FE20A}"/>
              </a:ext>
            </a:extLst>
          </p:cNvPr>
          <p:cNvSpPr txBox="1"/>
          <p:nvPr/>
        </p:nvSpPr>
        <p:spPr>
          <a:xfrm>
            <a:off x="1619676" y="3855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3641492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BF71E15-31F5-4B6F-90D9-5C6C0396FBC2}"/>
              </a:ext>
            </a:extLst>
          </p:cNvPr>
          <p:cNvSpPr txBox="1"/>
          <p:nvPr/>
        </p:nvSpPr>
        <p:spPr>
          <a:xfrm>
            <a:off x="1619676" y="385500"/>
            <a:ext cx="3573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不同数据量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DAFB48-9B48-4AE2-AD64-412AC1052840}"/>
              </a:ext>
            </a:extLst>
          </p:cNvPr>
          <p:cNvSpPr txBox="1"/>
          <p:nvPr/>
        </p:nvSpPr>
        <p:spPr>
          <a:xfrm>
            <a:off x="0" y="64725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来自某同学的实验报告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D9B0C5-FE83-4440-A83C-06C9ADC4E4CA}"/>
              </a:ext>
            </a:extLst>
          </p:cNvPr>
          <p:cNvSpPr txBox="1"/>
          <p:nvPr/>
        </p:nvSpPr>
        <p:spPr>
          <a:xfrm>
            <a:off x="5778048" y="1490333"/>
            <a:ext cx="24389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红黑树确保没有一条路径会比其他路径长出两倍。（高度之多为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2lg(n+1)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基本上符合</a:t>
            </a:r>
            <a:r>
              <a:rPr lang="en-US" altLang="zh-CN" dirty="0"/>
              <a:t>O(</a:t>
            </a:r>
            <a:r>
              <a:rPr lang="en-US" altLang="zh-CN" dirty="0" err="1"/>
              <a:t>lgn</a:t>
            </a:r>
            <a:r>
              <a:rPr lang="en-US" altLang="zh-CN" dirty="0"/>
              <a:t>)</a:t>
            </a:r>
            <a:r>
              <a:rPr lang="zh-CN" altLang="en-US" dirty="0"/>
              <a:t>红黑树能够以</a:t>
            </a:r>
            <a:r>
              <a:rPr lang="en-US" altLang="zh-CN" dirty="0"/>
              <a:t>O(</a:t>
            </a:r>
            <a:r>
              <a:rPr lang="en-US" altLang="zh-CN" dirty="0" err="1"/>
              <a:t>lgn</a:t>
            </a:r>
            <a:r>
              <a:rPr lang="en-US" altLang="zh-CN" dirty="0"/>
              <a:t>)</a:t>
            </a:r>
            <a:r>
              <a:rPr lang="zh-CN" altLang="en-US" dirty="0"/>
              <a:t>的时间复杂度进行搜索、插入、删除操作。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任何不平衡都会在三次旋转之内解决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插入效率和查找效率的一种权衡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49AF1A-8B1C-4CE8-A791-6C17EFA87B1B}"/>
              </a:ext>
            </a:extLst>
          </p:cNvPr>
          <p:cNvSpPr txBox="1"/>
          <p:nvPr/>
        </p:nvSpPr>
        <p:spPr>
          <a:xfrm>
            <a:off x="251520" y="5707817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注：应该是不同数据量的树，而不是查找不同数据量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3C16F2-F78B-4FD7-A573-302D9D420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9" t="5454" r="11207" b="3637"/>
          <a:stretch/>
        </p:blipFill>
        <p:spPr>
          <a:xfrm>
            <a:off x="284236" y="1816245"/>
            <a:ext cx="549381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6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BF71E15-31F5-4B6F-90D9-5C6C0396FBC2}"/>
              </a:ext>
            </a:extLst>
          </p:cNvPr>
          <p:cNvSpPr txBox="1"/>
          <p:nvPr/>
        </p:nvSpPr>
        <p:spPr>
          <a:xfrm>
            <a:off x="1619676" y="385500"/>
            <a:ext cx="393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不同数据结构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8B1D2B-75C2-485E-A5ED-B9FAC82981DB}"/>
              </a:ext>
            </a:extLst>
          </p:cNvPr>
          <p:cNvSpPr txBox="1"/>
          <p:nvPr/>
        </p:nvSpPr>
        <p:spPr>
          <a:xfrm>
            <a:off x="0" y="64725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来自某同学的实验报告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52BB52-207C-4CBB-88DD-5303DCC60A22}"/>
              </a:ext>
            </a:extLst>
          </p:cNvPr>
          <p:cNvSpPr txBox="1"/>
          <p:nvPr/>
        </p:nvSpPr>
        <p:spPr>
          <a:xfrm>
            <a:off x="488597" y="1556792"/>
            <a:ext cx="5570756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二插搜索树</a:t>
            </a:r>
            <a:r>
              <a:rPr lang="en-US" altLang="zh-CN" sz="2800" b="1" dirty="0"/>
              <a:t>vs</a:t>
            </a:r>
            <a:r>
              <a:rPr lang="zh-CN" altLang="en-US" sz="2800" b="1" dirty="0"/>
              <a:t>红黑树</a:t>
            </a:r>
            <a:endParaRPr lang="en-US" altLang="zh-CN" sz="2800" b="1" dirty="0"/>
          </a:p>
          <a:p>
            <a:endParaRPr lang="en-US" altLang="zh-CN" sz="2000" b="1" dirty="0"/>
          </a:p>
          <a:p>
            <a:r>
              <a:rPr lang="zh-CN" altLang="en-US" sz="2000" dirty="0"/>
              <a:t>看数据源和数据量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数据量小的话，结构越简单越好，反正树也不高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数据量大的话，需要权衡数据源的规律：</a:t>
            </a:r>
            <a:endParaRPr lang="en-US" altLang="zh-CN" sz="2000" dirty="0"/>
          </a:p>
          <a:p>
            <a:r>
              <a:rPr lang="zh-CN" altLang="en-US" sz="2000" dirty="0"/>
              <a:t>二插搜索树→红黑树→</a:t>
            </a:r>
            <a:r>
              <a:rPr lang="en-US" altLang="zh-CN" sz="2000" dirty="0"/>
              <a:t>AVL</a:t>
            </a:r>
            <a:r>
              <a:rPr lang="zh-CN" altLang="en-US" sz="2000" dirty="0"/>
              <a:t>树（平衡二叉树）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简单→稳定</a:t>
            </a:r>
          </a:p>
        </p:txBody>
      </p:sp>
    </p:spTree>
    <p:extLst>
      <p:ext uri="{BB962C8B-B14F-4D97-AF65-F5344CB8AC3E}">
        <p14:creationId xmlns:p14="http://schemas.microsoft.com/office/powerpoint/2010/main" val="6229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6426F2-47E3-4470-9A5C-6221E065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212980"/>
            <a:ext cx="7886700" cy="1325563"/>
          </a:xfrm>
        </p:spPr>
        <p:txBody>
          <a:bodyPr/>
          <a:lstStyle/>
          <a:p>
            <a:r>
              <a:rPr lang="en-US" altLang="zh-CN" dirty="0"/>
              <a:t>IDE</a:t>
            </a:r>
            <a:r>
              <a:rPr lang="zh-CN" altLang="en-US" dirty="0"/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281555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60DBD9-5DE3-41B1-9234-24CB21E4A41E}"/>
              </a:ext>
            </a:extLst>
          </p:cNvPr>
          <p:cNvSpPr txBox="1"/>
          <p:nvPr/>
        </p:nvSpPr>
        <p:spPr>
          <a:xfrm>
            <a:off x="683568" y="162880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u="sng" dirty="0"/>
              <a:t>Sample</a:t>
            </a:r>
            <a:endParaRPr lang="zh-CN" altLang="en-US" sz="2400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512B3B-6446-47D2-8238-E8AA6D266AA1}"/>
              </a:ext>
            </a:extLst>
          </p:cNvPr>
          <p:cNvSpPr txBox="1"/>
          <p:nvPr/>
        </p:nvSpPr>
        <p:spPr>
          <a:xfrm>
            <a:off x="1619676" y="3855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992889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3E8100A-53FA-43F7-A3FB-CDDFB94A6645}"/>
              </a:ext>
            </a:extLst>
          </p:cNvPr>
          <p:cNvSpPr txBox="1"/>
          <p:nvPr/>
        </p:nvSpPr>
        <p:spPr>
          <a:xfrm>
            <a:off x="791580" y="2204864"/>
            <a:ext cx="7560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https://code.visualstudio.com/docs/editor/debugging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https://blog.csdn.net/weixin_43687811/article/details/122744673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B14937-4FCD-4D34-98C5-5B25CD8D0469}"/>
              </a:ext>
            </a:extLst>
          </p:cNvPr>
          <p:cNvSpPr txBox="1"/>
          <p:nvPr/>
        </p:nvSpPr>
        <p:spPr>
          <a:xfrm>
            <a:off x="1619676" y="3855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789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AD04EB-E453-4BE5-BDE9-91DB779632BE}"/>
              </a:ext>
            </a:extLst>
          </p:cNvPr>
          <p:cNvSpPr txBox="1"/>
          <p:nvPr/>
        </p:nvSpPr>
        <p:spPr>
          <a:xfrm>
            <a:off x="1619676" y="3326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CA5ECD-AAA8-4BEA-B3B7-63FB2D5D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096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95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097DCB-198B-40F0-8FA3-242415D80AA8}"/>
              </a:ext>
            </a:extLst>
          </p:cNvPr>
          <p:cNvSpPr txBox="1"/>
          <p:nvPr/>
        </p:nvSpPr>
        <p:spPr>
          <a:xfrm>
            <a:off x="179512" y="1517883"/>
            <a:ext cx="7884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清晰明了，语义明确</a:t>
            </a:r>
            <a:endParaRPr lang="en-US" altLang="zh-CN" sz="2400" b="1" dirty="0"/>
          </a:p>
          <a:p>
            <a:endParaRPr lang="en-US" altLang="zh-CN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CDD511-4B2D-4CEC-AC3F-4DB721AFA7BC}"/>
              </a:ext>
            </a:extLst>
          </p:cNvPr>
          <p:cNvSpPr txBox="1"/>
          <p:nvPr/>
        </p:nvSpPr>
        <p:spPr>
          <a:xfrm>
            <a:off x="1619676" y="3855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图表问题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AE1274-F639-4D52-ABBC-1B0645A0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8840"/>
            <a:ext cx="6156095" cy="47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40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5CDD511-4B2D-4CEC-AC3F-4DB721AFA7BC}"/>
              </a:ext>
            </a:extLst>
          </p:cNvPr>
          <p:cNvSpPr txBox="1"/>
          <p:nvPr/>
        </p:nvSpPr>
        <p:spPr>
          <a:xfrm>
            <a:off x="1619676" y="3855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CA1833-798C-4F7F-9245-3C277BE72198}"/>
              </a:ext>
            </a:extLst>
          </p:cNvPr>
          <p:cNvSpPr txBox="1"/>
          <p:nvPr/>
        </p:nvSpPr>
        <p:spPr>
          <a:xfrm>
            <a:off x="107504" y="1517883"/>
            <a:ext cx="71287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基本格式，居中（多栏居中），表中内容居中（左右上下居中），表题图题。</a:t>
            </a:r>
            <a:endParaRPr lang="en-US" altLang="zh-CN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AC8A0F-F3F9-4E30-BD76-8F4994A0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5401"/>
            <a:ext cx="9144000" cy="37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07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C6426F2-47E3-4470-9A5C-6221E065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212980"/>
            <a:ext cx="7886700" cy="1325563"/>
          </a:xfrm>
        </p:spPr>
        <p:txBody>
          <a:bodyPr/>
          <a:lstStyle/>
          <a:p>
            <a:r>
              <a:rPr lang="zh-CN" altLang="en-US" dirty="0"/>
              <a:t>本次实验</a:t>
            </a:r>
          </a:p>
        </p:txBody>
      </p:sp>
    </p:spTree>
    <p:extLst>
      <p:ext uri="{BB962C8B-B14F-4D97-AF65-F5344CB8AC3E}">
        <p14:creationId xmlns:p14="http://schemas.microsoft.com/office/powerpoint/2010/main" val="149785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红黑树（</a:t>
            </a:r>
            <a:r>
              <a:rPr lang="en-US" altLang="zh-CN" dirty="0">
                <a:solidFill>
                  <a:prstClr val="white"/>
                </a:solidFill>
              </a:rPr>
              <a:t>Red-black tree</a:t>
            </a:r>
            <a:r>
              <a:rPr lang="zh-CN" altLang="en-US" dirty="0">
                <a:solidFill>
                  <a:prstClr val="white"/>
                </a:solidFill>
              </a:rPr>
              <a:t>）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89874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一棵红黑树是满足下面红黑性质的二叉搜索树：</a:t>
            </a: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各个结点或者是红色，或者是黑色的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根结点是黑色的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每个叶结点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(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</a:rPr>
              <a:t>NIL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)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是黑色的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如果一个结点是红色，则它的两个子结点都是黑色的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对于每个结点，从该结点到其所有后代叶结点的简单路径上，均包含相同数目的黑色结点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34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椭圆 133123"/>
          <p:cNvSpPr/>
          <p:nvPr/>
        </p:nvSpPr>
        <p:spPr>
          <a:xfrm>
            <a:off x="2276298" y="2171700"/>
            <a:ext cx="342900" cy="342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33125" name="椭圆 133124"/>
          <p:cNvSpPr/>
          <p:nvPr/>
        </p:nvSpPr>
        <p:spPr>
          <a:xfrm>
            <a:off x="1304748" y="3086100"/>
            <a:ext cx="342900" cy="342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33126" name="等腰三角形 133125"/>
          <p:cNvSpPr/>
          <p:nvPr/>
        </p:nvSpPr>
        <p:spPr>
          <a:xfrm>
            <a:off x="218898" y="411480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33127" name="等腰三角形 133126"/>
          <p:cNvSpPr/>
          <p:nvPr/>
        </p:nvSpPr>
        <p:spPr>
          <a:xfrm>
            <a:off x="2104848" y="411480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33128" name="等腰三角形 133127"/>
          <p:cNvSpPr/>
          <p:nvPr/>
        </p:nvSpPr>
        <p:spPr>
          <a:xfrm>
            <a:off x="3247848" y="302895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33129" name="直接连接符 133128"/>
          <p:cNvSpPr/>
          <p:nvPr/>
        </p:nvSpPr>
        <p:spPr>
          <a:xfrm flipH="1">
            <a:off x="1533348" y="2457450"/>
            <a:ext cx="8001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0" name="直接连接符 133129"/>
          <p:cNvSpPr/>
          <p:nvPr/>
        </p:nvSpPr>
        <p:spPr>
          <a:xfrm>
            <a:off x="2562048" y="2457450"/>
            <a:ext cx="11430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1" name="直接连接符 133130"/>
          <p:cNvSpPr/>
          <p:nvPr/>
        </p:nvSpPr>
        <p:spPr>
          <a:xfrm flipH="1">
            <a:off x="676098" y="3371850"/>
            <a:ext cx="6858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2" name="直接连接符 133131"/>
          <p:cNvSpPr/>
          <p:nvPr/>
        </p:nvSpPr>
        <p:spPr>
          <a:xfrm>
            <a:off x="1590498" y="3371850"/>
            <a:ext cx="9144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4" name="文本框 133133"/>
          <p:cNvSpPr txBox="1"/>
          <p:nvPr/>
        </p:nvSpPr>
        <p:spPr>
          <a:xfrm>
            <a:off x="3943064" y="1615616"/>
            <a:ext cx="1377287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向右旋转</a:t>
            </a:r>
          </a:p>
        </p:txBody>
      </p:sp>
      <p:sp>
        <p:nvSpPr>
          <p:cNvPr id="133135" name="直接连接符 133134"/>
          <p:cNvSpPr/>
          <p:nvPr/>
        </p:nvSpPr>
        <p:spPr>
          <a:xfrm flipV="1">
            <a:off x="2619198" y="2057400"/>
            <a:ext cx="3429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旋转（向左旋转 </a:t>
            </a:r>
            <a:r>
              <a:rPr lang="en-US" altLang="zh-CN" dirty="0">
                <a:solidFill>
                  <a:prstClr val="white"/>
                </a:solidFill>
              </a:rPr>
              <a:t>&amp; </a:t>
            </a:r>
            <a:r>
              <a:rPr lang="zh-CN" altLang="en-US" dirty="0">
                <a:solidFill>
                  <a:prstClr val="white"/>
                </a:solidFill>
              </a:rPr>
              <a:t>向右旋转）</a:t>
            </a:r>
          </a:p>
        </p:txBody>
      </p:sp>
      <p:sp>
        <p:nvSpPr>
          <p:cNvPr id="15" name="椭圆 14"/>
          <p:cNvSpPr/>
          <p:nvPr/>
        </p:nvSpPr>
        <p:spPr>
          <a:xfrm>
            <a:off x="6080553" y="2171700"/>
            <a:ext cx="342900" cy="342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A</a:t>
            </a:r>
          </a:p>
        </p:txBody>
      </p:sp>
      <p:sp>
        <p:nvSpPr>
          <p:cNvPr id="16" name="椭圆 15"/>
          <p:cNvSpPr/>
          <p:nvPr/>
        </p:nvSpPr>
        <p:spPr>
          <a:xfrm>
            <a:off x="7337853" y="3086100"/>
            <a:ext cx="342900" cy="3429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B</a:t>
            </a:r>
          </a:p>
        </p:txBody>
      </p:sp>
      <p:sp>
        <p:nvSpPr>
          <p:cNvPr id="17" name="等腰三角形 16"/>
          <p:cNvSpPr/>
          <p:nvPr/>
        </p:nvSpPr>
        <p:spPr>
          <a:xfrm>
            <a:off x="6252003" y="411480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18" name="等腰三角形 17"/>
          <p:cNvSpPr/>
          <p:nvPr/>
        </p:nvSpPr>
        <p:spPr>
          <a:xfrm>
            <a:off x="8137953" y="411480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</a:t>
            </a:r>
            <a:endParaRPr lang="en-US" altLang="zh-CN" sz="1050">
              <a:solidFill>
                <a:prstClr val="black"/>
              </a:solidFill>
              <a:latin typeface="Times New Roman" panose="02020603050405020304" pitchFamily="18" charset="0"/>
              <a:ea typeface="黑体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4880403" y="3086100"/>
            <a:ext cx="857250" cy="1028700"/>
          </a:xfrm>
          <a:prstGeom prst="triangle">
            <a:avLst>
              <a:gd name="adj" fmla="val 50000"/>
            </a:avLst>
          </a:prstGeom>
          <a:solidFill>
            <a:srgbClr val="FFCCCC"/>
          </a:solidFill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20" name="直接连接符 19"/>
          <p:cNvSpPr/>
          <p:nvPr/>
        </p:nvSpPr>
        <p:spPr>
          <a:xfrm flipH="1">
            <a:off x="5337603" y="2457450"/>
            <a:ext cx="8001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" name="直接连接符 20"/>
          <p:cNvSpPr/>
          <p:nvPr/>
        </p:nvSpPr>
        <p:spPr>
          <a:xfrm>
            <a:off x="6366303" y="2457450"/>
            <a:ext cx="1143000" cy="628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直接连接符 21"/>
          <p:cNvSpPr/>
          <p:nvPr/>
        </p:nvSpPr>
        <p:spPr>
          <a:xfrm flipH="1">
            <a:off x="6709203" y="3371850"/>
            <a:ext cx="6858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直接连接符 22"/>
          <p:cNvSpPr/>
          <p:nvPr/>
        </p:nvSpPr>
        <p:spPr>
          <a:xfrm>
            <a:off x="7623603" y="3371850"/>
            <a:ext cx="9144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文本框 24"/>
          <p:cNvSpPr txBox="1"/>
          <p:nvPr/>
        </p:nvSpPr>
        <p:spPr>
          <a:xfrm>
            <a:off x="3968519" y="2524310"/>
            <a:ext cx="1375903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</a:rPr>
              <a:t>向左旋转</a:t>
            </a:r>
          </a:p>
        </p:txBody>
      </p:sp>
      <p:sp>
        <p:nvSpPr>
          <p:cNvPr id="26" name="直接连接符 25"/>
          <p:cNvSpPr/>
          <p:nvPr/>
        </p:nvSpPr>
        <p:spPr>
          <a:xfrm flipV="1">
            <a:off x="6423453" y="2057400"/>
            <a:ext cx="3429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箭头: 右 1"/>
          <p:cNvSpPr/>
          <p:nvPr/>
        </p:nvSpPr>
        <p:spPr>
          <a:xfrm>
            <a:off x="4105098" y="1949636"/>
            <a:ext cx="1142996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  <a:latin typeface="Franklin Gothic Book"/>
              <a:ea typeface="黑体"/>
            </a:endParaRPr>
          </a:p>
        </p:txBody>
      </p:sp>
      <p:sp>
        <p:nvSpPr>
          <p:cNvPr id="28" name="箭头: 右 27"/>
          <p:cNvSpPr/>
          <p:nvPr/>
        </p:nvSpPr>
        <p:spPr>
          <a:xfrm rot="10800000">
            <a:off x="4084972" y="2291822"/>
            <a:ext cx="1142996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z="1400">
              <a:solidFill>
                <a:prstClr val="white"/>
              </a:solidFill>
              <a:latin typeface="Franklin Gothic Book"/>
              <a:ea typeface="黑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8" name="对象 134147"/>
          <p:cNvGraphicFramePr/>
          <p:nvPr/>
        </p:nvGraphicFramePr>
        <p:xfrm>
          <a:off x="1424441" y="2743201"/>
          <a:ext cx="2466975" cy="40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3" imgW="1243330" imgH="203200" progId="Equation.3">
                  <p:embed/>
                </p:oleObj>
              </mc:Choice>
              <mc:Fallback>
                <p:oleObj r:id="rId3" imgW="1243330" imgH="203200" progId="Equation.3">
                  <p:embed/>
                  <p:pic>
                    <p:nvPicPr>
                      <p:cNvPr id="134148" name="对象 134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4441" y="2743201"/>
                        <a:ext cx="2466975" cy="4024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旋转</a:t>
            </a:r>
          </a:p>
        </p:txBody>
      </p:sp>
      <p:sp>
        <p:nvSpPr>
          <p:cNvPr id="8" name="文本占位符 28674"/>
          <p:cNvSpPr txBox="1"/>
          <p:nvPr/>
        </p:nvSpPr>
        <p:spPr>
          <a:xfrm>
            <a:off x="625475" y="189874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维护平衡树的基本操作。</a:t>
            </a: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使所有键仍按中序排列。</a:t>
            </a: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</a:pP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   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满足</a:t>
            </a: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         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a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c</a:t>
            </a:r>
            <a:endParaRPr lang="en-US" altLang="zh-CN" i="1" dirty="0">
              <a:solidFill>
                <a:srgbClr val="008C87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Depth(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)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降低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Depth(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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)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维持不变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Depth(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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)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增加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旋转的时间开销是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O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(1)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  <a:sym typeface="Symbol" panose="05050102010706020507" pitchFamily="18" charset="2"/>
              </a:rPr>
              <a:t> . </a:t>
            </a:r>
          </a:p>
        </p:txBody>
      </p:sp>
      <p:sp>
        <p:nvSpPr>
          <p:cNvPr id="5" name="文本占位符 177154"/>
          <p:cNvSpPr txBox="1"/>
          <p:nvPr/>
        </p:nvSpPr>
        <p:spPr>
          <a:xfrm>
            <a:off x="4686301" y="1726445"/>
            <a:ext cx="3832225" cy="3886200"/>
          </a:xfrm>
        </p:spPr>
        <p:txBody>
          <a:bodyPr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CE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Left-Rotate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)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y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right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x.right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y.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left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y.left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 NIL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y.left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.p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y.p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dirty="0" err="1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NIL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T.root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else if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==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x.p.left</a:t>
            </a:r>
            <a:endParaRPr lang="en-US" altLang="zh-CN" sz="1800" dirty="0">
              <a:solidFill>
                <a:srgbClr val="008C87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x.p.left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x.p.right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y.left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</a:p>
          <a:p>
            <a:pPr marL="609600" indent="-609600" fontAlgn="auto">
              <a:spcAft>
                <a:spcPts val="0"/>
              </a:spcAft>
              <a:buFontTx/>
              <a:buAutoNum type="arabicPeriod"/>
            </a:pPr>
            <a:r>
              <a:rPr lang="en-US" altLang="zh-CN" sz="1800" i="1" dirty="0" err="1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x.p</a:t>
            </a:r>
            <a:r>
              <a:rPr lang="en-US" altLang="zh-CN" sz="1800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1800" i="1" dirty="0">
                <a:solidFill>
                  <a:srgbClr val="008C87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en-US" altLang="zh-CN" sz="1800" i="1" dirty="0">
              <a:solidFill>
                <a:srgbClr val="008C87"/>
              </a:solidFill>
              <a:latin typeface="Times New Roman" panose="02020603050405020304" pitchFamily="18" charset="0"/>
              <a:ea typeface="黑体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1" y="91440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</a:rPr>
              <a:t>红黑树的插入操作</a:t>
            </a:r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89874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将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插入到树中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将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的颜色标记为红色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红黑属性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1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仍然满足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红黑属性 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2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仍然满足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.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红黑属性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3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仍然满足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(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插入的节点以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</a:rPr>
              <a:t>NIL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为其子结点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).</a:t>
            </a: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Franklin Gothic Book"/>
                <a:ea typeface="黑体"/>
              </a:rPr>
              <a:t>红黑属性 </a:t>
            </a:r>
            <a:r>
              <a:rPr lang="en-US" altLang="zh-CN" dirty="0">
                <a:solidFill>
                  <a:srgbClr val="FF0000"/>
                </a:solidFill>
                <a:latin typeface="Franklin Gothic Book"/>
                <a:ea typeface="黑体"/>
              </a:rPr>
              <a:t>4 </a:t>
            </a:r>
            <a:r>
              <a:rPr lang="zh-CN" altLang="en-US" dirty="0">
                <a:solidFill>
                  <a:srgbClr val="FF0000"/>
                </a:solidFill>
                <a:latin typeface="Franklin Gothic Book"/>
                <a:ea typeface="黑体"/>
              </a:rPr>
              <a:t>可能会被破坏 （可能存在父子红色结点现象）</a:t>
            </a:r>
            <a:endParaRPr lang="en-US" altLang="zh-CN" dirty="0">
              <a:solidFill>
                <a:srgbClr val="FF0000"/>
              </a:solidFill>
              <a:latin typeface="Franklin Gothic Book"/>
              <a:ea typeface="黑体"/>
            </a:endParaRPr>
          </a:p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红黑属性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5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仍然满足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(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替换一个黑色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</a:rPr>
              <a:t>NIL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，且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latin typeface="Franklin Gothic Book"/>
                <a:ea typeface="黑体"/>
              </a:rPr>
              <a:t>z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具有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Franklin Gothic Book"/>
                <a:ea typeface="黑体"/>
              </a:rPr>
              <a:t>NIL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Franklin Gothic Book"/>
                <a:ea typeface="黑体"/>
              </a:rPr>
              <a:t>子结点</a:t>
            </a:r>
            <a:r>
              <a:rPr lang="en-US" altLang="zh-CN" dirty="0">
                <a:solidFill>
                  <a:prstClr val="black"/>
                </a:solidFill>
                <a:latin typeface="Franklin Gothic Book"/>
                <a:ea typeface="黑体"/>
              </a:rPr>
              <a:t>).</a:t>
            </a:r>
          </a:p>
          <a:p>
            <a:pPr fontAlgn="auto">
              <a:spcAft>
                <a:spcPts val="0"/>
              </a:spcAft>
            </a:pPr>
            <a:endParaRPr lang="en-US" altLang="zh-CN" dirty="0">
              <a:solidFill>
                <a:prstClr val="black"/>
              </a:solidFill>
              <a:latin typeface="Franklin Gothic Book"/>
              <a:ea typeface="黑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1349</Words>
  <Application>Microsoft Office PowerPoint</Application>
  <PresentationFormat>全屏显示(4:3)</PresentationFormat>
  <Paragraphs>267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-apple-system</vt:lpstr>
      <vt:lpstr>Meiryo UI</vt:lpstr>
      <vt:lpstr>等线</vt:lpstr>
      <vt:lpstr>黑体</vt:lpstr>
      <vt:lpstr>微软雅黑</vt:lpstr>
      <vt:lpstr>Arial</vt:lpstr>
      <vt:lpstr>Franklin Gothic Book</vt:lpstr>
      <vt:lpstr>Franklin Gothic Medium</vt:lpstr>
      <vt:lpstr>Times New Roman</vt:lpstr>
      <vt:lpstr>默认设计模板</vt:lpstr>
      <vt:lpstr>自定义设计方案</vt:lpstr>
      <vt:lpstr>2_Office 主题</vt:lpstr>
      <vt:lpstr>Equation.3</vt:lpstr>
      <vt:lpstr>PowerPoint 演示文稿</vt:lpstr>
      <vt:lpstr>PowerPoint 演示文稿</vt:lpstr>
      <vt:lpstr>PowerPoint 演示文稿</vt:lpstr>
      <vt:lpstr>PowerPoint 演示文稿</vt:lpstr>
      <vt:lpstr>本次实验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IDE配置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 Jin</dc:creator>
  <cp:lastModifiedBy>空</cp:lastModifiedBy>
  <cp:revision>317</cp:revision>
  <dcterms:created xsi:type="dcterms:W3CDTF">2011-05-26T04:58:14Z</dcterms:created>
  <dcterms:modified xsi:type="dcterms:W3CDTF">2023-05-11T04:42:18Z</dcterms:modified>
</cp:coreProperties>
</file>