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24"/>
  </p:notesMasterIdLst>
  <p:sldIdLst>
    <p:sldId id="256" r:id="rId4"/>
    <p:sldId id="2658" r:id="rId5"/>
    <p:sldId id="2694" r:id="rId6"/>
    <p:sldId id="2679" r:id="rId7"/>
    <p:sldId id="2713" r:id="rId8"/>
    <p:sldId id="2692" r:id="rId9"/>
    <p:sldId id="2770" r:id="rId10"/>
    <p:sldId id="2771" r:id="rId11"/>
    <p:sldId id="2657" r:id="rId12"/>
    <p:sldId id="2772" r:id="rId13"/>
    <p:sldId id="2773" r:id="rId14"/>
    <p:sldId id="2774" r:id="rId15"/>
    <p:sldId id="2655" r:id="rId16"/>
    <p:sldId id="2775" r:id="rId17"/>
    <p:sldId id="2776" r:id="rId18"/>
    <p:sldId id="2777" r:id="rId19"/>
    <p:sldId id="2778" r:id="rId20"/>
    <p:sldId id="2656" r:id="rId21"/>
    <p:sldId id="2779" r:id="rId22"/>
    <p:sldId id="26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541"/>
            <a:ext cx="9144000" cy="41745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70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81006"/>
            <a:ext cx="9144000" cy="4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00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0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6519333"/>
            <a:ext cx="9144000" cy="338667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9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939800"/>
            <a:ext cx="8309214" cy="50038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6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40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2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8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6333847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6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5" y="6237104"/>
            <a:ext cx="385039" cy="435233"/>
            <a:chOff x="2641350" y="673269"/>
            <a:chExt cx="949720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8999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79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459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3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53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4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9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08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46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3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72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0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7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40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3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8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6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48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7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5" y="6237105"/>
            <a:ext cx="385039" cy="435233"/>
            <a:chOff x="2641350" y="673269"/>
            <a:chExt cx="949722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69000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0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544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4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40" y="3429004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实验八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22" y="41490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40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AFB48-9B48-4AE2-AD64-412AC1052840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510686-ED34-4268-8C96-00E33846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597595" cy="41647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D9B0C5-FE83-4440-A83C-06C9ADC4E4CA}"/>
              </a:ext>
            </a:extLst>
          </p:cNvPr>
          <p:cNvSpPr txBox="1"/>
          <p:nvPr/>
        </p:nvSpPr>
        <p:spPr>
          <a:xfrm>
            <a:off x="6516216" y="1919965"/>
            <a:ext cx="1574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查找时间跟输的高度相关，高度</a:t>
            </a:r>
            <a:r>
              <a:rPr lang="en-US" altLang="zh-CN" dirty="0"/>
              <a:t>+1</a:t>
            </a:r>
            <a:r>
              <a:rPr lang="zh-CN" altLang="en-US" dirty="0"/>
              <a:t>，数据量（约）</a:t>
            </a:r>
            <a:r>
              <a:rPr lang="en-US" altLang="zh-CN" dirty="0"/>
              <a:t>*2</a:t>
            </a:r>
            <a:r>
              <a:rPr lang="zh-CN" altLang="en-US" dirty="0"/>
              <a:t>。（平衡、链式）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跟在哪里能查到有关（最远、中间、开头、查不到）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9AF1A-8B1C-4CE8-A791-6C17EFA87B1B}"/>
              </a:ext>
            </a:extLst>
          </p:cNvPr>
          <p:cNvSpPr txBox="1"/>
          <p:nvPr/>
        </p:nvSpPr>
        <p:spPr>
          <a:xfrm>
            <a:off x="251520" y="570781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注：应该是不同数据量的树，而不是查找不同数据量</a:t>
            </a:r>
          </a:p>
        </p:txBody>
      </p:sp>
    </p:spTree>
    <p:extLst>
      <p:ext uri="{BB962C8B-B14F-4D97-AF65-F5344CB8AC3E}">
        <p14:creationId xmlns:p14="http://schemas.microsoft.com/office/powerpoint/2010/main" val="3086686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B1D2B-75C2-485E-A5ED-B9FAC82981DB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A9EE79-7865-4F33-BFD4-01D4E0E3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06" y="1124744"/>
            <a:ext cx="8136904" cy="499144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4D4E4E7-837B-4AD4-B768-5CFF6328CB6C}"/>
              </a:ext>
            </a:extLst>
          </p:cNvPr>
          <p:cNvSpPr txBox="1"/>
          <p:nvPr/>
        </p:nvSpPr>
        <p:spPr>
          <a:xfrm>
            <a:off x="323528" y="599814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注：顺序访问插入直接放最后就行了</a:t>
            </a:r>
          </a:p>
        </p:txBody>
      </p:sp>
    </p:spTree>
    <p:extLst>
      <p:ext uri="{BB962C8B-B14F-4D97-AF65-F5344CB8AC3E}">
        <p14:creationId xmlns:p14="http://schemas.microsoft.com/office/powerpoint/2010/main" val="6229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B1D2B-75C2-485E-A5ED-B9FAC82981DB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CFDF3C-B896-404E-8510-DF5A55F4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67795"/>
            <a:ext cx="6893756" cy="43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80"/>
            <a:ext cx="7886700" cy="1325563"/>
          </a:xfrm>
        </p:spPr>
        <p:txBody>
          <a:bodyPr/>
          <a:lstStyle/>
          <a:p>
            <a:r>
              <a:rPr lang="zh-CN" altLang="en-US" dirty="0"/>
              <a:t>代码习惯</a:t>
            </a:r>
          </a:p>
        </p:txBody>
      </p:sp>
    </p:spTree>
    <p:extLst>
      <p:ext uri="{BB962C8B-B14F-4D97-AF65-F5344CB8AC3E}">
        <p14:creationId xmlns:p14="http://schemas.microsoft.com/office/powerpoint/2010/main" val="281555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25C5C1-0BB4-4820-93B0-DE0891E88FDD}"/>
              </a:ext>
            </a:extLst>
          </p:cNvPr>
          <p:cNvSpPr txBox="1"/>
          <p:nvPr/>
        </p:nvSpPr>
        <p:spPr>
          <a:xfrm>
            <a:off x="107504" y="64533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https://github.com/google/styleguide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2247B-0ABA-40C1-971B-438B950D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" y="1340768"/>
            <a:ext cx="9144000" cy="46950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DC6730-5B93-4548-857F-C0F7EBDC6B47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</p:spTree>
    <p:extLst>
      <p:ext uri="{BB962C8B-B14F-4D97-AF65-F5344CB8AC3E}">
        <p14:creationId xmlns:p14="http://schemas.microsoft.com/office/powerpoint/2010/main" val="4155201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25C5C1-0BB4-4820-93B0-DE0891E88FDD}"/>
              </a:ext>
            </a:extLst>
          </p:cNvPr>
          <p:cNvSpPr txBox="1"/>
          <p:nvPr/>
        </p:nvSpPr>
        <p:spPr>
          <a:xfrm>
            <a:off x="107504" y="64533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https://github.com/google/styleguide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3FDFD-9B2A-4A8A-9161-3EC100FB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714"/>
            <a:ext cx="9144000" cy="37505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A1CEC6-85BA-4988-A64E-81023F1293FB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</p:spTree>
    <p:extLst>
      <p:ext uri="{BB962C8B-B14F-4D97-AF65-F5344CB8AC3E}">
        <p14:creationId xmlns:p14="http://schemas.microsoft.com/office/powerpoint/2010/main" val="39297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25C5C1-0BB4-4820-93B0-DE0891E88FDD}"/>
              </a:ext>
            </a:extLst>
          </p:cNvPr>
          <p:cNvSpPr txBox="1"/>
          <p:nvPr/>
        </p:nvSpPr>
        <p:spPr>
          <a:xfrm>
            <a:off x="107504" y="6453336"/>
            <a:ext cx="8856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https://learn.microsoft.com/zh-cn/dotnet/csharp/fundamentals/coding-style/coding-conventions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8665E8-EBBF-4B77-B866-43FEC7D0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631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3703F4-8758-41A5-A18D-AFDEE76E5E4D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</p:spTree>
    <p:extLst>
      <p:ext uri="{BB962C8B-B14F-4D97-AF65-F5344CB8AC3E}">
        <p14:creationId xmlns:p14="http://schemas.microsoft.com/office/powerpoint/2010/main" val="2599552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25C5C1-0BB4-4820-93B0-DE0891E88FDD}"/>
              </a:ext>
            </a:extLst>
          </p:cNvPr>
          <p:cNvSpPr txBox="1"/>
          <p:nvPr/>
        </p:nvSpPr>
        <p:spPr>
          <a:xfrm>
            <a:off x="107504" y="6453336"/>
            <a:ext cx="8856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https://github.com/Microsoft/AirSim/blob/main/docs/coding_guidelines.md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9B6FB3-12A6-49E5-8E15-802757AE2481}"/>
              </a:ext>
            </a:extLst>
          </p:cNvPr>
          <p:cNvSpPr txBox="1"/>
          <p:nvPr/>
        </p:nvSpPr>
        <p:spPr>
          <a:xfrm>
            <a:off x="395536" y="1844824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/>
              <a:t>coding_guidelines.md</a:t>
            </a:r>
            <a:endParaRPr lang="zh-CN" altLang="en-US" sz="2000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8E191C-3770-4357-AD55-E872AC7B2339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</p:spTree>
    <p:extLst>
      <p:ext uri="{BB962C8B-B14F-4D97-AF65-F5344CB8AC3E}">
        <p14:creationId xmlns:p14="http://schemas.microsoft.com/office/powerpoint/2010/main" val="145601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7E7BB0-BD20-4877-B388-C7FAB8DE6F06}"/>
              </a:ext>
            </a:extLst>
          </p:cNvPr>
          <p:cNvSpPr txBox="1"/>
          <p:nvPr/>
        </p:nvSpPr>
        <p:spPr>
          <a:xfrm>
            <a:off x="827584" y="1556796"/>
            <a:ext cx="6912768" cy="444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开始计算。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一坨代码。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内存不释放。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内存分配很大。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变量喜欢用</a:t>
            </a:r>
            <a:r>
              <a:rPr lang="en-US" altLang="zh-CN" sz="2000" dirty="0" err="1"/>
              <a:t>ijkabc</a:t>
            </a:r>
            <a:r>
              <a:rPr lang="zh-CN" altLang="en-US" sz="2000" dirty="0"/>
              <a:t>，但是又不是很特殊的地方。自己都搞不清自己在写什么。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return </a:t>
            </a:r>
            <a:r>
              <a:rPr lang="zh-CN" altLang="en-US" sz="2000" dirty="0"/>
              <a:t>多个，但只有一个</a:t>
            </a:r>
            <a:r>
              <a:rPr lang="en-US" altLang="zh-CN" sz="2000" dirty="0"/>
              <a:t>free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原地排序多次测算时出现错误。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中文路径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寻址越界造成的灵异错误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测试数据之前确保测试用例和算法的正确性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23A1B-8CDB-440A-8208-C36F581A02B7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</p:spTree>
    <p:extLst>
      <p:ext uri="{BB962C8B-B14F-4D97-AF65-F5344CB8AC3E}">
        <p14:creationId xmlns:p14="http://schemas.microsoft.com/office/powerpoint/2010/main" val="308541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530B27-DF6B-4F91-AF2A-64A7BE7E8FB3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代码格式和习惯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8A2CA1-F2A4-4C48-A4C9-17FDB1D468BA}"/>
              </a:ext>
            </a:extLst>
          </p:cNvPr>
          <p:cNvSpPr txBox="1"/>
          <p:nvPr/>
        </p:nvSpPr>
        <p:spPr>
          <a:xfrm>
            <a:off x="611560" y="170080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/>
              <a:t>Sample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76446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097DCB-198B-40F0-8FA3-242415D80AA8}"/>
              </a:ext>
            </a:extLst>
          </p:cNvPr>
          <p:cNvSpPr txBox="1"/>
          <p:nvPr/>
        </p:nvSpPr>
        <p:spPr>
          <a:xfrm>
            <a:off x="0" y="1628800"/>
            <a:ext cx="7884368" cy="285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</a:rPr>
              <a:t>编程实现二叉搜索树，能根据给定字符串（</a:t>
            </a:r>
            <a:r>
              <a:rPr lang="en-US" altLang="zh-CN" dirty="0">
                <a:latin typeface="Times New Roman" panose="02020603050405020304" pitchFamily="18" charset="0"/>
              </a:rPr>
              <a:t>50,20,80,null,null,60,90,null,null,null,100</a:t>
            </a:r>
            <a:r>
              <a:rPr lang="zh-CN" altLang="zh-CN" dirty="0">
                <a:latin typeface="Times New Roman" panose="02020603050405020304" pitchFamily="18" charset="0"/>
              </a:rPr>
              <a:t>）构建对应二叉搜索树，实现二叉搜索树的各种操作，包括先序遍历、取最小值、取最大值、搜索节点、获取前驱节点以及获取后驱节点。</a:t>
            </a:r>
          </a:p>
          <a:p>
            <a:pPr marL="5524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中序遍历、前序遍历、后序遍历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524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</a:rPr>
              <a:t>选择合适的数据规模，计算二叉搜索树在不同数据量下查询操作的所需时间。</a:t>
            </a:r>
          </a:p>
          <a:p>
            <a:pPr marL="5524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</a:rPr>
              <a:t>思考题：对比二叉搜索树、顺序访问和散列表的性能。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1482995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6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371" y="1797051"/>
            <a:ext cx="393001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Insert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T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从树根开始，找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z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在原本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应该出现的位置插入新节点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lang="zh-CN" altLang="en-US" sz="675" dirty="0">
                <a:solidFill>
                  <a:prstClr val="black"/>
                </a:solidFill>
                <a:latin typeface="Times New Roman" panose="02020603050405020304" pitchFamily="18" charset="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zh-CN" altLang="en-US" sz="675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solidFill>
                  <a:prstClr val="white"/>
                </a:solidFill>
                <a:sym typeface="+mn-ea"/>
              </a:rPr>
              <a:t>插入操作</a:t>
            </a:r>
            <a:endParaRPr lang="zh-CN" altLang="en-US" dirty="0">
              <a:solidFill>
                <a:prstClr val="white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76750" y="1741805"/>
            <a:ext cx="422275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lang="zh-CN" altLang="en-US" sz="675" dirty="0">
                <a:solidFill>
                  <a:prstClr val="black"/>
                </a:solidFill>
                <a:latin typeface="Times New Roman" panose="02020603050405020304" pitchFamily="18" charset="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zh-CN" altLang="en-US" sz="675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4" name="文本框 168963"/>
          <p:cNvSpPr txBox="1"/>
          <p:nvPr/>
        </p:nvSpPr>
        <p:spPr>
          <a:xfrm>
            <a:off x="4267835" y="3286760"/>
            <a:ext cx="1023620" cy="15913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) =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altLang="zh-CN" sz="95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) +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CN" sz="1400" i="1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solidFill>
                  <a:prstClr val="white"/>
                </a:solidFill>
                <a:sym typeface="+mn-ea"/>
              </a:rPr>
              <a:t>二叉树的遍历</a:t>
            </a:r>
            <a:endParaRPr lang="zh-CN" altLang="en-US" dirty="0">
              <a:solidFill>
                <a:prstClr val="white"/>
              </a:solidFill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rmAutofit fontScale="87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以线性时间复杂度按序输出二叉树中的关键字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.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z="2100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中序遍历（</a:t>
            </a:r>
            <a:r>
              <a:rPr lang="en-US" altLang="zh-CN" sz="2100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inorder</a:t>
            </a:r>
            <a:r>
              <a:rPr lang="en-US" altLang="zh-CN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tree walk</a:t>
            </a:r>
            <a:r>
              <a:rPr lang="zh-CN" altLang="en-US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）</a:t>
            </a:r>
            <a:endParaRPr lang="en-US" altLang="zh-CN" sz="2100">
              <a:solidFill>
                <a:prstClr val="black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z="2100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先序遍历（</a:t>
            </a:r>
            <a:r>
              <a:rPr lang="en-US" altLang="zh-CN" sz="2100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preorder</a:t>
            </a:r>
            <a:r>
              <a:rPr lang="en-US" altLang="zh-CN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tree walk</a:t>
            </a:r>
            <a:r>
              <a:rPr lang="zh-CN" altLang="en-US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）</a:t>
            </a:r>
            <a:endParaRPr lang="en-US" altLang="zh-CN" sz="2100">
              <a:solidFill>
                <a:prstClr val="black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z="2100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后序遍历（</a:t>
            </a:r>
            <a:r>
              <a:rPr lang="en-US" altLang="zh-CN" sz="2100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postorder</a:t>
            </a:r>
            <a:r>
              <a:rPr lang="en-US" altLang="zh-CN" sz="2100" err="1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tree walk</a:t>
            </a:r>
            <a:r>
              <a:rPr lang="zh-CN" altLang="en-US" sz="210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）</a:t>
            </a:r>
            <a:endParaRPr lang="en-US" altLang="zh-CN" sz="2100">
              <a:solidFill>
                <a:prstClr val="black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endParaRPr lang="en-US" altLang="zh-CN" sz="210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Inorder</a:t>
            </a: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-Tree-Walk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if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 NIL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  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Inorder</a:t>
            </a: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-Tree-Walk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]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   print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key[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]</a:t>
            </a:r>
            <a:endParaRPr lang="en-US" altLang="zh-CN">
              <a:solidFill>
                <a:srgbClr val="008C87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Inorder</a:t>
            </a: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-Tree-Walk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right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]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  <a:t>5</a:t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先序和后续遍历</a:t>
            </a:r>
          </a:p>
        </p:txBody>
      </p:sp>
      <p:sp>
        <p:nvSpPr>
          <p:cNvPr id="5" name="文本占位符 44034"/>
          <p:cNvSpPr txBox="1"/>
          <p:nvPr/>
        </p:nvSpPr>
        <p:spPr>
          <a:xfrm>
            <a:off x="547371" y="1797051"/>
            <a:ext cx="397446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x.left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x.right</a:t>
            </a:r>
            <a:r>
              <a:rPr lang="en-US" altLang="zh-CN">
                <a:sym typeface="+mn-ea"/>
              </a:rPr>
              <a:t>)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4801871" y="1797051"/>
            <a:ext cx="397446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x.left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x.right</a:t>
            </a:r>
            <a:r>
              <a:rPr lang="en-US" altLang="zh-CN">
                <a:sym typeface="+mn-ea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lang="zh-CN" altLang="en-US" sz="675" dirty="0">
                <a:solidFill>
                  <a:prstClr val="black"/>
                </a:solidFill>
                <a:latin typeface="Times New Roman" panose="02020603050405020304" pitchFamily="18" charset="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zh-CN" altLang="en-US" sz="675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solidFill>
                  <a:prstClr val="white"/>
                </a:solidFill>
                <a:sym typeface="+mn-ea"/>
              </a:rPr>
              <a:t>最大关键字元素和最小关键字元素</a:t>
            </a:r>
            <a:endParaRPr lang="zh-CN" altLang="en-US" dirty="0">
              <a:solidFill>
                <a:prstClr val="white"/>
              </a:solidFill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1797051"/>
            <a:ext cx="3672840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Find-min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. 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从根节点出发，一直往左走，走到最远处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Find-MAX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. 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从根节点出发，一直往右走，走到最远处</a:t>
            </a:r>
          </a:p>
          <a:p>
            <a:pPr fontAlgn="auto">
              <a:spcAft>
                <a:spcPts val="0"/>
              </a:spcAft>
              <a:buNone/>
            </a:pPr>
            <a:endParaRPr lang="zh-CN" altLang="en-US">
              <a:solidFill>
                <a:prstClr val="black"/>
              </a:solidFill>
              <a:latin typeface="Franklin Gothic Book"/>
              <a:ea typeface="黑体"/>
              <a:sym typeface="+mn-ea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zh-CN" altLang="en-US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复杂度：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O(h)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4666616" y="1924051"/>
            <a:ext cx="389445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Tree-Minimum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while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x.left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 NIL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=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left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return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x</a:t>
            </a:r>
          </a:p>
          <a:p>
            <a:pPr fontAlgn="auto">
              <a:spcAft>
                <a:spcPts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>
                <a:solidFill>
                  <a:srgbClr val="CE0000"/>
                </a:solidFill>
                <a:latin typeface="Franklin Gothic Book"/>
                <a:ea typeface="黑体"/>
                <a:sym typeface="+mn-ea"/>
              </a:rPr>
              <a:t>Tree-Maximum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   while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x.right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 NIL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=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x.right</a:t>
            </a:r>
            <a:endParaRPr lang="en-US" altLang="zh-CN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b="1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return</a:t>
            </a:r>
            <a:r>
              <a:rPr lang="en-US" altLang="zh-CN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x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查找后继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1" y="1452563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Tree-Successor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x.right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Tree-Minimum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6" name="椭圆 75"/>
          <p:cNvSpPr/>
          <p:nvPr/>
        </p:nvSpPr>
        <p:spPr>
          <a:xfrm>
            <a:off x="6248400" y="1562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0" name="椭圆 79"/>
          <p:cNvSpPr/>
          <p:nvPr/>
        </p:nvSpPr>
        <p:spPr>
          <a:xfrm>
            <a:off x="60960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1" name="椭圆 80"/>
          <p:cNvSpPr/>
          <p:nvPr/>
        </p:nvSpPr>
        <p:spPr>
          <a:xfrm>
            <a:off x="44196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2" name="椭圆 81"/>
          <p:cNvSpPr/>
          <p:nvPr/>
        </p:nvSpPr>
        <p:spPr>
          <a:xfrm>
            <a:off x="7543800" y="2324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3" name="椭圆 82"/>
          <p:cNvSpPr/>
          <p:nvPr/>
        </p:nvSpPr>
        <p:spPr>
          <a:xfrm>
            <a:off x="5181600" y="2324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262890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262890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17907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179070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255270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43815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0" name="椭圆 89"/>
          <p:cNvSpPr/>
          <p:nvPr/>
        </p:nvSpPr>
        <p:spPr>
          <a:xfrm>
            <a:off x="5029200" y="43815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1" name="椭圆 90"/>
          <p:cNvSpPr/>
          <p:nvPr/>
        </p:nvSpPr>
        <p:spPr>
          <a:xfrm>
            <a:off x="6858000" y="4381500"/>
            <a:ext cx="304800" cy="3048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92" name="椭圆 91"/>
          <p:cNvSpPr/>
          <p:nvPr/>
        </p:nvSpPr>
        <p:spPr>
          <a:xfrm>
            <a:off x="6172200" y="5295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3" name="椭圆 92"/>
          <p:cNvSpPr/>
          <p:nvPr/>
        </p:nvSpPr>
        <p:spPr>
          <a:xfrm>
            <a:off x="7010400" y="3390900"/>
            <a:ext cx="322053" cy="313067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369570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36957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369570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468630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26289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3375026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42291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96306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Successor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13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任意多边形: 形状 1"/>
          <p:cNvSpPr/>
          <p:nvPr/>
        </p:nvSpPr>
        <p:spPr>
          <a:xfrm>
            <a:off x="5408412" y="1676759"/>
            <a:ext cx="1734260" cy="2682816"/>
          </a:xfrm>
          <a:custGeom>
            <a:avLst/>
            <a:gdLst>
              <a:gd name="connsiteX0" fmla="*/ 1734260 w 1734260"/>
              <a:gd name="connsiteY0" fmla="*/ 2682816 h 2682816"/>
              <a:gd name="connsiteX1" fmla="*/ 932003 w 1734260"/>
              <a:gd name="connsiteY1" fmla="*/ 1828800 h 2682816"/>
              <a:gd name="connsiteX2" fmla="*/ 350 w 1734260"/>
              <a:gd name="connsiteY2" fmla="*/ 828136 h 2682816"/>
              <a:gd name="connsiteX3" fmla="*/ 845739 w 1734260"/>
              <a:gd name="connsiteY3" fmla="*/ 0 h 26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60" h="2682816">
                <a:moveTo>
                  <a:pt x="1734260" y="2682816"/>
                </a:moveTo>
                <a:lnTo>
                  <a:pt x="932003" y="1828800"/>
                </a:lnTo>
                <a:cubicBezTo>
                  <a:pt x="643018" y="1519687"/>
                  <a:pt x="14727" y="1132936"/>
                  <a:pt x="350" y="828136"/>
                </a:cubicBezTo>
                <a:cubicBezTo>
                  <a:pt x="-14027" y="523336"/>
                  <a:pt x="415856" y="261668"/>
                  <a:pt x="845739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776" y="4359081"/>
            <a:ext cx="3503763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Franklin Gothic Book"/>
                <a:ea typeface="黑体"/>
              </a:rPr>
              <a:t>后继</a:t>
            </a:r>
            <a:r>
              <a:rPr lang="zh-CN" altLang="en-US" sz="1600" dirty="0">
                <a:solidFill>
                  <a:prstClr val="black"/>
                </a:solidFill>
                <a:latin typeface="Franklin Gothic Book"/>
                <a:ea typeface="黑体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Successor</a:t>
            </a:r>
            <a:r>
              <a:rPr lang="zh-CN" altLang="en-US" sz="1600" dirty="0">
                <a:solidFill>
                  <a:prstClr val="black"/>
                </a:solidFill>
                <a:latin typeface="Franklin Gothic Book"/>
                <a:ea typeface="黑体"/>
              </a:rPr>
              <a:t>）：按照中序遍历进行搜索的下一节点。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查找前驱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1" y="1452563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Tree-Predecessor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x.left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Tree-Maximum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x.left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6" name="椭圆 75"/>
          <p:cNvSpPr/>
          <p:nvPr/>
        </p:nvSpPr>
        <p:spPr>
          <a:xfrm>
            <a:off x="6248400" y="1562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0" name="椭圆 79"/>
          <p:cNvSpPr/>
          <p:nvPr/>
        </p:nvSpPr>
        <p:spPr>
          <a:xfrm>
            <a:off x="60960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1" name="椭圆 80"/>
          <p:cNvSpPr/>
          <p:nvPr/>
        </p:nvSpPr>
        <p:spPr>
          <a:xfrm>
            <a:off x="4419600" y="3390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2" name="椭圆 81"/>
          <p:cNvSpPr/>
          <p:nvPr/>
        </p:nvSpPr>
        <p:spPr>
          <a:xfrm>
            <a:off x="7543800" y="2324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3" name="椭圆 82"/>
          <p:cNvSpPr/>
          <p:nvPr/>
        </p:nvSpPr>
        <p:spPr>
          <a:xfrm>
            <a:off x="5181600" y="23241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262890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262890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17907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179070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255270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43815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0" name="椭圆 89"/>
          <p:cNvSpPr/>
          <p:nvPr/>
        </p:nvSpPr>
        <p:spPr>
          <a:xfrm>
            <a:off x="5029200" y="43815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1" name="椭圆 90"/>
          <p:cNvSpPr/>
          <p:nvPr/>
        </p:nvSpPr>
        <p:spPr>
          <a:xfrm>
            <a:off x="6858000" y="43815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</a:p>
        </p:txBody>
      </p:sp>
      <p:sp>
        <p:nvSpPr>
          <p:cNvPr id="92" name="椭圆 91"/>
          <p:cNvSpPr/>
          <p:nvPr/>
        </p:nvSpPr>
        <p:spPr>
          <a:xfrm>
            <a:off x="6172200" y="529590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3" name="椭圆 92"/>
          <p:cNvSpPr/>
          <p:nvPr/>
        </p:nvSpPr>
        <p:spPr>
          <a:xfrm>
            <a:off x="7010400" y="3390900"/>
            <a:ext cx="322053" cy="313067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369570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36957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369570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468630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26289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3375026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42291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96306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Predecessor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17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3776" y="4359081"/>
            <a:ext cx="3503763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Franklin Gothic Book"/>
                <a:ea typeface="黑体"/>
              </a:rPr>
              <a:t>前驱</a:t>
            </a:r>
            <a:r>
              <a:rPr lang="zh-CN" altLang="en-US" sz="1600" dirty="0">
                <a:solidFill>
                  <a:prstClr val="black"/>
                </a:solidFill>
                <a:latin typeface="Franklin Gothic Book"/>
                <a:ea typeface="黑体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Predecessor</a:t>
            </a:r>
            <a:r>
              <a:rPr lang="zh-CN" altLang="en-US" sz="1600" dirty="0">
                <a:solidFill>
                  <a:prstClr val="black"/>
                </a:solidFill>
                <a:latin typeface="Franklin Gothic Book"/>
                <a:ea typeface="黑体"/>
              </a:rPr>
              <a:t>）：按照中序遍历进行搜索的前一节点。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6499226" y="1800861"/>
            <a:ext cx="1028065" cy="1571625"/>
          </a:xfrm>
          <a:custGeom>
            <a:avLst/>
            <a:gdLst>
              <a:gd name="connisteX0" fmla="*/ 579755 w 1027801"/>
              <a:gd name="connsiteY0" fmla="*/ 1524000 h 1524000"/>
              <a:gd name="connisteX1" fmla="*/ 1008380 w 1027801"/>
              <a:gd name="connsiteY1" fmla="*/ 825500 h 1524000"/>
              <a:gd name="connisteX2" fmla="*/ 0 w 1027801"/>
              <a:gd name="connsiteY2" fmla="*/ 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27802" h="1524000">
                <a:moveTo>
                  <a:pt x="579755" y="1524000"/>
                </a:moveTo>
                <a:cubicBezTo>
                  <a:pt x="685800" y="1400810"/>
                  <a:pt x="1124585" y="1130300"/>
                  <a:pt x="1008380" y="825500"/>
                </a:cubicBezTo>
                <a:cubicBezTo>
                  <a:pt x="892175" y="520700"/>
                  <a:pt x="210185" y="151130"/>
                  <a:pt x="0" y="0"/>
                </a:cubicBezTo>
              </a:path>
            </a:pathLst>
          </a:custGeom>
          <a:noFill/>
          <a:ln w="254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C9C97D-1ED0-408A-B98E-52053612A959}"/>
              </a:ext>
            </a:extLst>
          </p:cNvPr>
          <p:cNvSpPr txBox="1"/>
          <p:nvPr/>
        </p:nvSpPr>
        <p:spPr>
          <a:xfrm>
            <a:off x="683568" y="17008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代码示例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19C8D-F3E5-49DF-BE33-CC32C2BEF0BD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784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60,&quot;width&quot;:6650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833</Words>
  <Application>Microsoft Office PowerPoint</Application>
  <PresentationFormat>全屏显示(4:3)</PresentationFormat>
  <Paragraphs>149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Meiryo UI</vt:lpstr>
      <vt:lpstr>等线</vt:lpstr>
      <vt:lpstr>黑体</vt:lpstr>
      <vt:lpstr>微软雅黑</vt:lpstr>
      <vt:lpstr>Arial</vt:lpstr>
      <vt:lpstr>Franklin Gothic Book</vt:lpstr>
      <vt:lpstr>Franklin Gothic Medium</vt:lpstr>
      <vt:lpstr>Times New Roman</vt:lpstr>
      <vt:lpstr>默认设计模板</vt:lpstr>
      <vt:lpstr>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代码习惯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288</cp:revision>
  <dcterms:created xsi:type="dcterms:W3CDTF">2011-05-26T04:58:14Z</dcterms:created>
  <dcterms:modified xsi:type="dcterms:W3CDTF">2023-04-27T04:51:18Z</dcterms:modified>
</cp:coreProperties>
</file>