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</p:sldMasterIdLst>
  <p:notesMasterIdLst>
    <p:notesMasterId r:id="rId21"/>
  </p:notesMasterIdLst>
  <p:sldIdLst>
    <p:sldId id="256" r:id="rId4"/>
    <p:sldId id="2647" r:id="rId5"/>
    <p:sldId id="2547" r:id="rId6"/>
    <p:sldId id="2548" r:id="rId7"/>
    <p:sldId id="2549" r:id="rId8"/>
    <p:sldId id="2649" r:id="rId9"/>
    <p:sldId id="2550" r:id="rId10"/>
    <p:sldId id="2650" r:id="rId11"/>
    <p:sldId id="2651" r:id="rId12"/>
    <p:sldId id="267" r:id="rId13"/>
    <p:sldId id="2653" r:id="rId14"/>
    <p:sldId id="2654" r:id="rId15"/>
    <p:sldId id="268" r:id="rId16"/>
    <p:sldId id="2652" r:id="rId17"/>
    <p:sldId id="2655" r:id="rId18"/>
    <p:sldId id="2656" r:id="rId19"/>
    <p:sldId id="26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698EC-9E4E-4304-AAE3-A3C9B32863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7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FD41-EC87-4F80-B149-776537F2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E497D-E636-4102-AF28-62012C7A8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36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98D9-BD81-43F8-95B4-0F7C9934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95AA9-4CA2-4F4B-8A6A-117D4631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00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FD7E2-68C9-42DF-A801-EE0237E4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46B4-CC3E-4663-B5EE-2A1A34A6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703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DA4E-59F5-465C-8D6D-07C227C9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15E2F-E42C-449E-9379-D11EA1FF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830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C0F2-445A-4318-8B63-7218D6A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BE36-0FBD-46E1-8284-6F569FAF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377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60D9-EF44-45C8-883E-7503A7BE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6DB5-BDA9-4CBC-A91B-213F2B89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161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BD74-47F3-4093-851A-64104FF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FA64E-4BF7-4A45-8E2E-6E09E2C1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1C472-88E8-4E53-8EB9-C542CE87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287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2819-0046-4DB3-BEBD-3670C0C0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1442F-5AC2-4147-A1A1-DFCF0F7C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61AA-4816-44BD-AD62-E0E22C63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D970C-D2AE-469E-A06C-723E413E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0BD53-C032-4E4A-BBF4-DFBA2F9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6230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43A7-F0E6-4F6B-B8A2-BFE7FD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065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36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618D-C6DA-45BB-B4DC-379350A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E4A7-25FD-4B66-9E7C-D9E0D82B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2AC8-BECC-46DA-BCCF-742C8504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76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3284-6214-4DB2-9895-383EEF5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73ED6-648F-40CF-97C2-3C6225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603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08EF-F388-49AC-BE35-8354C9E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A98BF-8A4F-4D2A-942C-88C63D73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213E-8C9A-49BC-A8FA-B04DCDC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8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AC20-0A89-4A3D-AD56-990E55B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F155F-7F93-443A-9085-9FF5A249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899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FCEBB-0819-406D-8C6D-E804ADE7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85B6-D30C-4683-94C5-F1D61A02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00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5541"/>
            <a:ext cx="9144000" cy="417454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028951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7" y="5207132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24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81006"/>
            <a:ext cx="9144000" cy="41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028951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7" y="5207132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50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11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6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785942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2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2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11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6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785942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2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6519335"/>
            <a:ext cx="9144000" cy="338667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8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11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6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785942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2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939800"/>
            <a:ext cx="8309214" cy="50038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2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7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41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2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9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6333849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8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6" y="6237106"/>
            <a:ext cx="385039" cy="435233"/>
            <a:chOff x="2641350" y="673269"/>
            <a:chExt cx="949722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2" y="673269"/>
              <a:ext cx="669000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81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42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41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31BF-B3A8-4AA2-AB04-D632D86B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4CBF6-B4CA-495F-B4C5-231FE39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289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9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3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65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032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600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68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12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3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1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7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41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4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9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7" y="-364976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5" y="1785942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2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6333850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9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6" y="6237107"/>
            <a:ext cx="385039" cy="435233"/>
            <a:chOff x="2641350" y="673269"/>
            <a:chExt cx="949722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69000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82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35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CAD4-98B0-4DE4-A879-781093CE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173FC-C8B4-4CF6-BC42-7755222C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B7773-DCC3-4BE5-80EB-141F0DB0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10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EFA7-7BA1-4125-8747-03FAEA0B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D97A0-85E1-48D5-A15B-71DA308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74755-FC18-4A45-86F5-71F4DEB2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550C8-A3B9-4AA7-8B93-B2E334F4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3ED28-CA82-47B8-AC79-EA3703DA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75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2D68-2712-4FEC-A9D8-4CC1335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25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3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532C-95D8-461D-B2CF-5451ED5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EC27A-F903-4626-B43B-973B03A4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77EF3-BA04-443A-9DD9-3128DE64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0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27A1-EA0D-47B1-997E-8C6C6F1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01E69-B22D-43F6-AE65-2309DA05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84184-6862-4994-A143-B9E355E5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27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3317E28A-C386-45EA-BA7C-414BD5ADF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A85E8514-A00F-44DE-8DB5-720CFCF25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2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749FE6-0F51-4718-A314-2507B108DB63}"/>
              </a:ext>
            </a:extLst>
          </p:cNvPr>
          <p:cNvSpPr txBox="1"/>
          <p:nvPr/>
        </p:nvSpPr>
        <p:spPr>
          <a:xfrm>
            <a:off x="3351153" y="227687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48CAD-B811-4A2F-8272-7EBE374FF87C}"/>
              </a:ext>
            </a:extLst>
          </p:cNvPr>
          <p:cNvSpPr txBox="1"/>
          <p:nvPr/>
        </p:nvSpPr>
        <p:spPr>
          <a:xfrm flipH="1">
            <a:off x="3995938" y="3429002"/>
            <a:ext cx="506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实验六</a:t>
            </a: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279E3-1B8B-4310-BAB2-31AE6CCFBC4C}"/>
              </a:ext>
            </a:extLst>
          </p:cNvPr>
          <p:cNvSpPr txBox="1"/>
          <p:nvPr/>
        </p:nvSpPr>
        <p:spPr>
          <a:xfrm>
            <a:off x="4133420" y="414908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宋立康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C08E6-E813-461F-BFA8-E673D22F155A}"/>
              </a:ext>
            </a:extLst>
          </p:cNvPr>
          <p:cNvSpPr txBox="1"/>
          <p:nvPr/>
        </p:nvSpPr>
        <p:spPr>
          <a:xfrm>
            <a:off x="2195738" y="46844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51255903025@stu.ecnu.edu.cn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计算机楼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231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4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339F2E-6FEE-4679-BFE3-10BB8972E7B1}"/>
              </a:ext>
            </a:extLst>
          </p:cNvPr>
          <p:cNvSpPr txBox="1"/>
          <p:nvPr/>
        </p:nvSpPr>
        <p:spPr>
          <a:xfrm>
            <a:off x="827584" y="1988840"/>
            <a:ext cx="5602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数组整体前移？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易于扩展性？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速度？更连续，不用经常分配内存，空间浪费</a:t>
            </a:r>
          </a:p>
        </p:txBody>
      </p:sp>
    </p:spTree>
    <p:extLst>
      <p:ext uri="{BB962C8B-B14F-4D97-AF65-F5344CB8AC3E}">
        <p14:creationId xmlns:p14="http://schemas.microsoft.com/office/powerpoint/2010/main" val="285151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4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339F2E-6FEE-4679-BFE3-10BB8972E7B1}"/>
              </a:ext>
            </a:extLst>
          </p:cNvPr>
          <p:cNvSpPr txBox="1"/>
          <p:nvPr/>
        </p:nvSpPr>
        <p:spPr>
          <a:xfrm>
            <a:off x="827584" y="198884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见</a:t>
            </a:r>
            <a:r>
              <a:rPr lang="en-US" altLang="zh-CN" sz="2000" dirty="0"/>
              <a:t>OJ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6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4" y="3326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测试样例使用方法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339F2E-6FEE-4679-BFE3-10BB8972E7B1}"/>
              </a:ext>
            </a:extLst>
          </p:cNvPr>
          <p:cNvSpPr txBox="1"/>
          <p:nvPr/>
        </p:nvSpPr>
        <p:spPr>
          <a:xfrm>
            <a:off x="827586" y="1988840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u="sng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16521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4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339F2E-6FEE-4679-BFE3-10BB8972E7B1}"/>
              </a:ext>
            </a:extLst>
          </p:cNvPr>
          <p:cNvSpPr txBox="1"/>
          <p:nvPr/>
        </p:nvSpPr>
        <p:spPr>
          <a:xfrm>
            <a:off x="827584" y="1988840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OJ</a:t>
            </a:r>
            <a:r>
              <a:rPr lang="zh-CN" altLang="en-US" sz="2000" dirty="0"/>
              <a:t>平台截止时间同样改至周三中午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篇幅不超过</a:t>
            </a:r>
            <a:r>
              <a:rPr lang="en-US" altLang="zh-CN" sz="2000" dirty="0"/>
              <a:t>A4</a:t>
            </a:r>
            <a:r>
              <a:rPr lang="zh-CN" altLang="en-US" sz="2000" dirty="0"/>
              <a:t>纸</a:t>
            </a:r>
            <a:r>
              <a:rPr lang="en-US" altLang="zh-CN" sz="2000" dirty="0"/>
              <a:t>3</a:t>
            </a:r>
            <a:r>
              <a:rPr lang="zh-CN" altLang="en-US" sz="2000" dirty="0"/>
              <a:t>页，但是要写感悟、分析实验图等实验报告基础组成成分。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代码不要贴在实验报告里，单独放在其他文件。</a:t>
            </a:r>
          </a:p>
        </p:txBody>
      </p:sp>
    </p:spTree>
    <p:extLst>
      <p:ext uri="{BB962C8B-B14F-4D97-AF65-F5344CB8AC3E}">
        <p14:creationId xmlns:p14="http://schemas.microsoft.com/office/powerpoint/2010/main" val="145761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72FA80-AF2C-4366-AD53-ADAD5AB3E482}"/>
              </a:ext>
            </a:extLst>
          </p:cNvPr>
          <p:cNvSpPr txBox="1"/>
          <p:nvPr/>
        </p:nvSpPr>
        <p:spPr>
          <a:xfrm>
            <a:off x="1619674" y="3326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F3638B-FF47-43BA-9F9C-7DBCC5A26376}"/>
              </a:ext>
            </a:extLst>
          </p:cNvPr>
          <p:cNvSpPr txBox="1"/>
          <p:nvPr/>
        </p:nvSpPr>
        <p:spPr>
          <a:xfrm>
            <a:off x="575155" y="1628800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时间限制</a:t>
            </a:r>
            <a:r>
              <a:rPr lang="en-US" altLang="zh-CN" sz="2000" dirty="0"/>
              <a:t>200ms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005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6426F2-47E3-4470-9A5C-6221E065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212978"/>
            <a:ext cx="7886700" cy="1325563"/>
          </a:xfrm>
        </p:spPr>
        <p:txBody>
          <a:bodyPr/>
          <a:lstStyle/>
          <a:p>
            <a:r>
              <a:rPr lang="zh-CN" altLang="en-US" dirty="0"/>
              <a:t>代码习惯</a:t>
            </a:r>
          </a:p>
        </p:txBody>
      </p:sp>
    </p:spTree>
    <p:extLst>
      <p:ext uri="{BB962C8B-B14F-4D97-AF65-F5344CB8AC3E}">
        <p14:creationId xmlns:p14="http://schemas.microsoft.com/office/powerpoint/2010/main" val="281555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7E7BB0-BD20-4877-B388-C7FAB8DE6F06}"/>
              </a:ext>
            </a:extLst>
          </p:cNvPr>
          <p:cNvSpPr txBox="1"/>
          <p:nvPr/>
        </p:nvSpPr>
        <p:spPr>
          <a:xfrm>
            <a:off x="827584" y="1556794"/>
            <a:ext cx="6912768" cy="444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开始计算。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一坨代码。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内存不释放。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内存分配很大。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变量喜欢用</a:t>
            </a:r>
            <a:r>
              <a:rPr lang="en-US" altLang="zh-CN" sz="2000" dirty="0" err="1"/>
              <a:t>ijkabc</a:t>
            </a:r>
            <a:r>
              <a:rPr lang="zh-CN" altLang="en-US" sz="2000" dirty="0"/>
              <a:t>，但是又不是很特殊的地方。自己都搞不清自己在写什么。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return </a:t>
            </a:r>
            <a:r>
              <a:rPr lang="zh-CN" altLang="en-US" sz="2000" dirty="0"/>
              <a:t>多个，但只有一个</a:t>
            </a:r>
            <a:r>
              <a:rPr lang="en-US" altLang="zh-CN" sz="2000" dirty="0"/>
              <a:t>free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原地排序多次测算时出现错误。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中文路径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寻址越界造成的灵异错误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测试数据之前确保测试用例和算法的正确性</a:t>
            </a:r>
          </a:p>
        </p:txBody>
      </p:sp>
    </p:spTree>
    <p:extLst>
      <p:ext uri="{BB962C8B-B14F-4D97-AF65-F5344CB8AC3E}">
        <p14:creationId xmlns:p14="http://schemas.microsoft.com/office/powerpoint/2010/main" val="308541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4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A5ECD-AAA8-4BEA-B3B7-63FB2D5D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85725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Franklin Gothic Book"/>
              <a:ea typeface="黑体"/>
            </a:endParaRPr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5" y="2796782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white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dirty="0">
              <a:solidFill>
                <a:prstClr val="white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31" y="2132413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8" name="矩形 7"/>
          <p:cNvSpPr/>
          <p:nvPr/>
        </p:nvSpPr>
        <p:spPr>
          <a:xfrm>
            <a:off x="3703323" y="25527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3" y="22834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 fontAlgn="auto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Franklin Gothic Book"/>
                <a:ea typeface="黑体"/>
              </a:rPr>
              <a:t>一、栈和队列</a:t>
            </a:r>
          </a:p>
        </p:txBody>
      </p:sp>
      <p:sp>
        <p:nvSpPr>
          <p:cNvPr id="10" name="矩形 9"/>
          <p:cNvSpPr/>
          <p:nvPr/>
        </p:nvSpPr>
        <p:spPr>
          <a:xfrm>
            <a:off x="3703323" y="349359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3" y="322435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Franklin Gothic Book"/>
                <a:ea typeface="黑体"/>
              </a:rPr>
              <a:t>二、链表</a:t>
            </a:r>
          </a:p>
        </p:txBody>
      </p:sp>
      <p:sp>
        <p:nvSpPr>
          <p:cNvPr id="12" name="矩形 11"/>
          <p:cNvSpPr/>
          <p:nvPr/>
        </p:nvSpPr>
        <p:spPr>
          <a:xfrm>
            <a:off x="3703323" y="436962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/>
              <a:ea typeface="黑体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975103" y="410038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  <a:latin typeface="Franklin Gothic Book"/>
                <a:ea typeface="黑体"/>
              </a:rPr>
              <a:t>三、指针和对象的实现</a:t>
            </a:r>
            <a:endParaRPr lang="zh-CN" altLang="en-US" sz="2400" b="1" dirty="0">
              <a:solidFill>
                <a:srgbClr val="FFFF00"/>
              </a:solidFill>
              <a:latin typeface="Franklin Gothic Book"/>
              <a:ea typeface="黑体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87928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3" y="85725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ea typeface="微软雅黑"/>
                <a:sym typeface="+mn-ea"/>
              </a:rPr>
              <a:t>基本数据结构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3703323" y="522910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/>
              <a:ea typeface="黑体"/>
            </a:endParaRPr>
          </a:p>
        </p:txBody>
      </p:sp>
      <p:sp>
        <p:nvSpPr>
          <p:cNvPr id="18" name="任意多边形 12"/>
          <p:cNvSpPr/>
          <p:nvPr/>
        </p:nvSpPr>
        <p:spPr>
          <a:xfrm>
            <a:off x="3975103" y="495986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 fontAlgn="auto">
              <a:lnSpc>
                <a:spcPct val="90000"/>
              </a:lnSpc>
              <a:spcAft>
                <a:spcPct val="35000"/>
              </a:spcAft>
            </a:pPr>
            <a:r>
              <a:rPr lang="zh-CN" altLang="en-US" sz="2200" b="1" dirty="0">
                <a:solidFill>
                  <a:prstClr val="white"/>
                </a:solidFill>
                <a:latin typeface="黑体"/>
                <a:ea typeface="黑体"/>
              </a:rPr>
              <a:t>四、有根树的表示</a:t>
            </a:r>
            <a:endParaRPr lang="zh-CN" altLang="en-US" sz="2200" b="1" dirty="0">
              <a:solidFill>
                <a:prstClr val="white"/>
              </a:solidFill>
              <a:latin typeface="黑体"/>
              <a:ea typeface="黑体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3" y="91440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对象的多数组表示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179724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数组</a:t>
            </a:r>
            <a:r>
              <a:rPr lang="en-US" altLang="zh-CN" dirty="0">
                <a:solidFill>
                  <a:srgbClr val="000000"/>
                </a:solidFill>
              </a:rPr>
              <a:t>key</a:t>
            </a:r>
            <a:r>
              <a:rPr lang="zh-CN" altLang="en-US" dirty="0">
                <a:solidFill>
                  <a:srgbClr val="000000"/>
                </a:solidFill>
              </a:rPr>
              <a:t>存放该动态集合中现有的关键字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数组</a:t>
            </a:r>
            <a:r>
              <a:rPr lang="en-US" altLang="zh-CN" dirty="0">
                <a:solidFill>
                  <a:srgbClr val="000000"/>
                </a:solidFill>
              </a:rPr>
              <a:t>next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prev</a:t>
            </a:r>
            <a:r>
              <a:rPr lang="zh-CN" altLang="en-US" dirty="0">
                <a:solidFill>
                  <a:srgbClr val="000000"/>
                </a:solidFill>
              </a:rPr>
              <a:t>存储指针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变量</a:t>
            </a:r>
            <a:r>
              <a:rPr lang="en-US" altLang="zh-CN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</a:rPr>
              <a:t>存放表头元素的下标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93" y="3094993"/>
            <a:ext cx="4063365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3" y="91440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对象的单数组表示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179724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  <a:ea typeface="黑体"/>
              </a:rPr>
              <a:t>一个对象占用一段连续的子数组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  <a:ea typeface="黑体"/>
              </a:rPr>
              <a:t>A[j..k]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  <a:ea typeface="黑体"/>
              </a:rPr>
              <a:t>对象中的每个属性对应于从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  <a:ea typeface="黑体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  <a:ea typeface="黑体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  <a:ea typeface="黑体"/>
              </a:rPr>
              <a:t>k-j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  <a:ea typeface="黑体"/>
              </a:rPr>
              <a:t>之间的一个偏移量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  <a:ea typeface="黑体"/>
              </a:rPr>
              <a:t>下图中，对应于属性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  <a:ea typeface="黑体"/>
              </a:rPr>
              <a:t>key, next, prev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  <a:ea typeface="黑体"/>
              </a:rPr>
              <a:t>的偏移量分别是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  <a:ea typeface="黑体"/>
              </a:rPr>
              <a:t>0, 1, 2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  <a:ea typeface="黑体"/>
              </a:rPr>
              <a:t>变量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  <a:ea typeface="黑体"/>
              </a:rPr>
              <a:t>L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  <a:ea typeface="黑体"/>
              </a:rPr>
              <a:t>存放表头元素的下标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3531235"/>
            <a:ext cx="72072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4034"/>
          <p:cNvSpPr txBox="1"/>
          <p:nvPr/>
        </p:nvSpPr>
        <p:spPr>
          <a:xfrm>
            <a:off x="547571" y="179724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把自由对象保存在一个单链表中，称为自由表（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free list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）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自由表只使用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next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数组，该数组只存储表中的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next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指针。</a:t>
            </a: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3" y="91440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对象的分配与释放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571115"/>
            <a:ext cx="6421120" cy="3110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9050" y="4466593"/>
            <a:ext cx="284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(a) 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已经分配了</a:t>
            </a: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4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个对象的链表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(b) 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新申请一个对象，</a:t>
            </a: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key=25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(c) 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释放了</a:t>
            </a: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key=16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的对象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4034"/>
          <p:cNvSpPr txBox="1"/>
          <p:nvPr/>
        </p:nvSpPr>
        <p:spPr>
          <a:xfrm>
            <a:off x="547571" y="179724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把自由对象保存在一个单链表中，称为自由表（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free list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）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自由表只使用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next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数组，该数组只存储表中的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next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指针。</a:t>
            </a: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3" y="91440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对象的分配与释放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571115"/>
            <a:ext cx="6421120" cy="3110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9050" y="4466593"/>
            <a:ext cx="284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(a) 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已经分配了</a:t>
            </a: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4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个对象的链表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(b) 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新申请一个对象，</a:t>
            </a: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key=25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(c) 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释放了</a:t>
            </a:r>
            <a:r>
              <a:rPr lang="en-US" altLang="zh-CN" sz="1600">
                <a:solidFill>
                  <a:prstClr val="black"/>
                </a:solidFill>
                <a:latin typeface="Franklin Gothic Book"/>
                <a:ea typeface="黑体"/>
              </a:rPr>
              <a:t>key=16</a:t>
            </a:r>
            <a:r>
              <a:rPr lang="zh-CN" altLang="en-US" sz="1600">
                <a:solidFill>
                  <a:prstClr val="black"/>
                </a:solidFill>
                <a:latin typeface="Franklin Gothic Book"/>
                <a:ea typeface="黑体"/>
              </a:rPr>
              <a:t>的对象</a:t>
            </a:r>
          </a:p>
        </p:txBody>
      </p:sp>
    </p:spTree>
    <p:extLst>
      <p:ext uri="{BB962C8B-B14F-4D97-AF65-F5344CB8AC3E}">
        <p14:creationId xmlns:p14="http://schemas.microsoft.com/office/powerpoint/2010/main" val="272535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3" y="91440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申请、释放空间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2111375"/>
            <a:ext cx="2584450" cy="2635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9160" y="4973955"/>
            <a:ext cx="333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</a:rPr>
              <a:t>这两个过程的运行时间都是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</a:rPr>
              <a:t>O(1)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48" y="2428878"/>
            <a:ext cx="4905375" cy="1501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07635" y="42760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</a:rPr>
              <a:t>多个链表共用一个自由表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5D90A9-1948-4F2A-A896-AEFD2DD01D93}"/>
              </a:ext>
            </a:extLst>
          </p:cNvPr>
          <p:cNvSpPr txBox="1"/>
          <p:nvPr/>
        </p:nvSpPr>
        <p:spPr>
          <a:xfrm>
            <a:off x="1619672" y="33265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A51BAB-B2B9-4E6C-8F65-A840C41EA3F7}"/>
              </a:ext>
            </a:extLst>
          </p:cNvPr>
          <p:cNvSpPr txBox="1"/>
          <p:nvPr/>
        </p:nvSpPr>
        <p:spPr>
          <a:xfrm>
            <a:off x="755576" y="19168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u="sng" dirty="0"/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129513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36197317-0916-433D-9F24-1E2EE04B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" y="1124744"/>
            <a:ext cx="12653881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A6022D2-CC4B-493C-A621-9D36F3EBCF02}"/>
              </a:ext>
            </a:extLst>
          </p:cNvPr>
          <p:cNvSpPr txBox="1"/>
          <p:nvPr/>
        </p:nvSpPr>
        <p:spPr>
          <a:xfrm>
            <a:off x="179512" y="6453338"/>
            <a:ext cx="525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https://blog.csdn.net/weixin_42970016/article/details/113096262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5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490</Words>
  <Application>Microsoft Office PowerPoint</Application>
  <PresentationFormat>全屏显示(4:3)</PresentationFormat>
  <Paragraphs>71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Meiryo UI</vt:lpstr>
      <vt:lpstr>等线</vt:lpstr>
      <vt:lpstr>黑体</vt:lpstr>
      <vt:lpstr>微软雅黑</vt:lpstr>
      <vt:lpstr>Agency FB</vt:lpstr>
      <vt:lpstr>Arial</vt:lpstr>
      <vt:lpstr>Calibri</vt:lpstr>
      <vt:lpstr>Franklin Gothic Book</vt:lpstr>
      <vt:lpstr>Franklin Gothic Medium</vt:lpstr>
      <vt:lpstr>默认设计模板</vt:lpstr>
      <vt:lpstr>自定义设计方案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代码习惯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空</cp:lastModifiedBy>
  <cp:revision>252</cp:revision>
  <dcterms:created xsi:type="dcterms:W3CDTF">2011-05-26T04:58:14Z</dcterms:created>
  <dcterms:modified xsi:type="dcterms:W3CDTF">2023-04-13T06:15:33Z</dcterms:modified>
</cp:coreProperties>
</file>