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0" r:id="rId6"/>
    <p:sldId id="289" r:id="rId7"/>
    <p:sldId id="290" r:id="rId8"/>
    <p:sldId id="361" r:id="rId9"/>
    <p:sldId id="293" r:id="rId10"/>
    <p:sldId id="557" r:id="rId11"/>
    <p:sldId id="291" r:id="rId12"/>
    <p:sldId id="355" r:id="rId13"/>
    <p:sldId id="556" r:id="rId14"/>
    <p:sldId id="34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>
      <p:cViewPr varScale="1">
        <p:scale>
          <a:sx n="81" d="100"/>
          <a:sy n="81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ustomXmlProps" Target="../customXml/itemProps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8521-CCE3-429F-93A5-C40A8A4BEF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E157-A8E6-4CD2-B779-9430DA92FA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1153" y="227687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算法基础</a:t>
            </a:r>
            <a:endParaRPr lang="zh-CN" altLang="en-US" sz="4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3995936" y="3429000"/>
            <a:ext cx="50668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十</a:t>
            </a:r>
            <a:endParaRPr lang="zh-CN" altLang="en-US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3418" y="4149080"/>
            <a:ext cx="870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肖诗涵</a:t>
            </a:r>
            <a:endParaRPr lang="zh-CN" altLang="en-US" sz="18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67491" y="4652744"/>
            <a:ext cx="4681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51255903068@stu.ecnu.edu.cn   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地理馆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208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17945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零钱兑换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1268730"/>
            <a:ext cx="73488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给你一个整数数组 coins 表示不同面额的硬币，另给一个整数 amount 表示总金额。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请你计算并返回可以凑成总金额的硬币组合数。如果任何硬币组合都无法凑出总金额，返回 0 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假设每一种面额的硬币有无限个。 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题目数据保证结果符合 32 位带符号整数。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544830" y="3789045"/>
            <a:ext cx="37744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示例 1：</a:t>
            </a:r>
            <a:endParaRPr lang="zh-CN" altLang="en-US" sz="1600"/>
          </a:p>
          <a:p>
            <a:r>
              <a:rPr lang="zh-CN" altLang="en-US" sz="1600"/>
              <a:t>输入：amount = 5, coins = [1, 2, 5]</a:t>
            </a:r>
            <a:endParaRPr lang="zh-CN" altLang="en-US" sz="1600"/>
          </a:p>
          <a:p>
            <a:r>
              <a:rPr lang="zh-CN" altLang="en-US" sz="1600"/>
              <a:t>输出：4</a:t>
            </a:r>
            <a:endParaRPr lang="zh-CN" altLang="en-US" sz="1600"/>
          </a:p>
          <a:p>
            <a:r>
              <a:rPr lang="zh-CN" altLang="en-US" sz="1600"/>
              <a:t>解释：有四种方式可以凑成总金额：</a:t>
            </a:r>
            <a:endParaRPr lang="zh-CN" altLang="en-US" sz="1600"/>
          </a:p>
          <a:p>
            <a:r>
              <a:rPr lang="zh-CN" altLang="en-US" sz="1600"/>
              <a:t>5=5</a:t>
            </a:r>
            <a:endParaRPr lang="zh-CN" altLang="en-US" sz="1600"/>
          </a:p>
          <a:p>
            <a:r>
              <a:rPr lang="zh-CN" altLang="en-US" sz="1600"/>
              <a:t>5=2+2+1</a:t>
            </a:r>
            <a:endParaRPr lang="zh-CN" altLang="en-US" sz="1600"/>
          </a:p>
          <a:p>
            <a:r>
              <a:rPr lang="zh-CN" altLang="en-US" sz="1600"/>
              <a:t>5=2+1+1+1</a:t>
            </a:r>
            <a:endParaRPr lang="zh-CN" altLang="en-US" sz="1600"/>
          </a:p>
          <a:p>
            <a:r>
              <a:rPr lang="zh-CN" altLang="en-US" sz="1600"/>
              <a:t>5=1+1+1+1+1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4559935" y="3702050"/>
            <a:ext cx="34683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示例 2：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输入：amount = 3, coins = [2]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输出：0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解释：只用面额 2 的硬币不能凑成总金额 3 。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示例 3：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输入：amount = 10, coins = [10] 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输出：1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395605" y="6255385"/>
            <a:ext cx="631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https://leetcode.cn/problems/coin-change-ii/solution/ling-qian-dui-huan-ii-by-leetcode-soluti-f7uh/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0030" y="1633855"/>
            <a:ext cx="714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zh-CN" altLang="en-US"/>
              <a:t>排序算法</a:t>
            </a:r>
            <a:r>
              <a:rPr lang="zh-CN" altLang="en-US"/>
              <a:t>为例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7315" y="6525260"/>
            <a:ext cx="7044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https://blog.csdn.net/m0_46326495/article/details/117441714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3846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最长上升子序列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360" y="1557020"/>
            <a:ext cx="733679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子串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 sz="1600"/>
              <a:t>     </a:t>
            </a:r>
            <a:r>
              <a:rPr lang="zh-CN" altLang="en-US" sz="1600"/>
              <a:t>字符串中连续的n个字符，如abcdefg中，ab，cde，fg等都属于它的字串。</a:t>
            </a: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4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/>
              <a:t>子序列</a:t>
            </a:r>
            <a:endParaRPr lang="zh-CN" altLang="en-US" sz="1800"/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字符串中不一定连续但先后顺序一致的n个字符，如abcdefg中，acdg，bdf属于它的子序列，而bac，dbfg则不是，因为它们与字符串的字符顺序不一致。</a:t>
            </a:r>
            <a:endParaRPr lang="zh-CN" altLang="en-US" sz="1600"/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endParaRPr lang="zh-CN" altLang="en-US" sz="1600"/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en-US" sz="1800"/>
              <a:t>对于固定的数组，虽然LIS序列不一定唯一，但LIS的长度是唯一的</a:t>
            </a:r>
            <a:endParaRPr lang="zh-CN" altLang="en-US" sz="1800"/>
          </a:p>
          <a:p>
            <a:pPr marL="0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600"/>
              <a:t>     </a:t>
            </a:r>
            <a:r>
              <a:rPr lang="zh-CN" altLang="en-US" sz="1600"/>
              <a:t>给出序列 ( 1, 7, 3, 5, 9, 4, 8)，最长上升子序列长度为4，但序列不唯一。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095" y="1484630"/>
            <a:ext cx="715454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举个例子：求 2 7 1 5 6 4 3 8 9 的最长上升子序列</a:t>
            </a:r>
            <a:endParaRPr lang="zh-CN" altLang="en-US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定义d(i) (i∈[1,n])来表示前 i 个数以A[ i ]结尾的最长上升子序列长度</a:t>
            </a:r>
            <a:endParaRPr lang="zh-CN" altLang="en-US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状态设计：F [ i ] 代表以 A [ i ] 结尾的 LIS 的长度</a:t>
            </a:r>
            <a:endParaRPr lang="zh-CN" altLang="en-US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状态转移：F [ i ] = max { F [ j ] + 1 ，F [ i ] } (1 &lt;= j &lt;  i，A[ j ] &lt; A[ i ])</a:t>
            </a:r>
            <a:endParaRPr lang="zh-CN" altLang="en-US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边界处理：F [ i ] = 1 (1 &lt;= i &lt;= n)</a:t>
            </a:r>
            <a:endParaRPr lang="zh-CN" altLang="en-US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时间复杂度：O (n^2)</a:t>
            </a:r>
            <a:endParaRPr lang="zh-CN" altLang="en-US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参考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2065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1628775"/>
            <a:ext cx="715645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/>
              <a:t>新建一个 low 数组，low [ i ]表示长度为i的LIS结尾元素的最小值。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/>
              <a:t>对于一个上升子序列，显然其结尾元素越小，越有利于在后面接其他的元素，也就越可能变得更长。对于每一个a[ i ]，如果a[ i ] &gt; low [当前最长的LIS长度]，就把 a [ i ]接到当前最长的LIS后面，即low [++当前最长的LIS长度] = a [ i ]。 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/>
              <a:t>怎么维护 low 数组？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/>
              <a:t>举一个例子：有以下序列</a:t>
            </a:r>
            <a:r>
              <a:rPr lang="en-US" altLang="zh-CN" sz="1600" dirty="0"/>
              <a:t> </a:t>
            </a:r>
            <a:r>
              <a:rPr lang="zh-CN" altLang="en-US" sz="1600" dirty="0"/>
              <a:t>[3 1 2 6 4 5 10 7</a:t>
            </a:r>
            <a:r>
              <a:rPr lang="zh-CN" altLang="en-US" sz="1600" dirty="0">
                <a:sym typeface="+mn-ea"/>
              </a:rPr>
              <a:t>]</a:t>
            </a:r>
            <a:r>
              <a:rPr lang="zh-CN" altLang="en-US" sz="1600" dirty="0"/>
              <a:t>，求LIS长度。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/>
              <a:t>参考代码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树状数组维护</a:t>
            </a:r>
            <a:endParaRPr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1628775"/>
            <a:ext cx="74720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/>
              <a:t>O(n^2)DP的状态转移方程：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/>
              <a:t>F [ i ] = max { F [ j ] + 1 ，F [ i ] }  (1 &lt;= j &lt;  i，A[ j ] &lt; A[ i ])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/>
              <a:t>在递推F数组的时候，每次都要把F数组扫一遍求F[ j ]的最大值，时间开销比较大。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/>
              <a:t>可以借助数据结构来优化这个过程。用树状数组来维护F数组该测什么数据？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/>
              <a:t>首先把A数组从小到大排序，同时把A[ i ]在排序之前的序号记录下来。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/>
              <a:t>然后从小到大枚举A[ i ]，每次用编号小于等于A[ i ]编号的元素的LIS长度+1来更新答案，同时把编号大于等于A[ i ]编号元素的LIS长度+1。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/>
              <a:t>因为A数组已经是有序的，所以可以直接更新。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525260"/>
            <a:ext cx="5052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https://blog.csdn.net/lxt_Lucia/article/details/81206439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321435"/>
            <a:ext cx="6887210" cy="5162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525260"/>
            <a:ext cx="4334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来自某位同学实验报告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3745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求解动态规划经典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555" y="1530985"/>
            <a:ext cx="6857365" cy="4199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动态规划是用来解决最优解的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将原问题转化为一个个小问题，而且每一个小问题之间是有重叠的，而且这些小问题满足最优的子结构 </a:t>
            </a:r>
            <a:endParaRPr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用数组dp存这些小问题的答案，确定存的内容是什么 可以比较直观的解题，dp中的状态必须有无后效性，意思就是已经记录的状态不会发生改变，而且而且未来的状态只能在现在的状态中组合产生</a:t>
            </a:r>
            <a:endParaRPr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找到这些小问题的边界，注意保证，在这个边界下，大问题求解的每一步所要用到的小问题的结果都是已经存入数组dp里，否则无法保证最后问题求解的准确性</a:t>
            </a:r>
            <a:endParaRPr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找到原问题和小问题之间的联系，建立状态转移方程</a:t>
            </a:r>
            <a:endParaRPr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先写出赋值边界的代码，而后写出状态转移的代码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47917" y="332021"/>
            <a:ext cx="46602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一些经典的动态规划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030" y="1414780"/>
            <a:ext cx="71024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斐波那契数列（递归</a:t>
            </a:r>
            <a:r>
              <a:rPr lang="en-US" altLang="zh-CN"/>
              <a:t>/</a:t>
            </a:r>
            <a:r>
              <a:rPr lang="zh-CN" altLang="en-US"/>
              <a:t>动态</a:t>
            </a:r>
            <a:r>
              <a:rPr lang="zh-CN" altLang="en-US"/>
              <a:t>规划）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最大连续子序列和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最长递增子序列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最长公共子序列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背包</a:t>
            </a:r>
            <a:r>
              <a:rPr lang="zh-CN" altLang="en-US"/>
              <a:t>问题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0" y="6525260"/>
            <a:ext cx="71215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https://blog.csdn.net/qq_36721800/article/details/104378115</a:t>
            </a:r>
            <a:endParaRPr lang="zh-CN" altLang="en-US" sz="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1701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零钱兑换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305" y="1487170"/>
            <a:ext cx="73488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给你一个整数数组 coins ，表示不同面额的硬币；以及一个整数 amount ，表示总金额。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计算并返回可以凑成总金额所需的 最少的硬币个数 。如果没有任何一种硬币组合能组成总金额，返回 -1 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你可以认为每种硬币的数量是无限的。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611505" y="3429000"/>
            <a:ext cx="74104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示例 1：</a:t>
            </a:r>
            <a:endParaRPr lang="zh-CN" altLang="en-US" sz="1600"/>
          </a:p>
          <a:p>
            <a:r>
              <a:rPr lang="zh-CN" altLang="en-US" sz="1600"/>
              <a:t>输入：coins = [1, 2, 5], amount = 11</a:t>
            </a:r>
            <a:endParaRPr lang="zh-CN" altLang="en-US" sz="1600"/>
          </a:p>
          <a:p>
            <a:r>
              <a:rPr lang="zh-CN" altLang="en-US" sz="1600"/>
              <a:t>输出：3 </a:t>
            </a:r>
            <a:endParaRPr lang="zh-CN" altLang="en-US" sz="1600"/>
          </a:p>
          <a:p>
            <a:r>
              <a:rPr lang="zh-CN" altLang="en-US" sz="1600"/>
              <a:t>解释：11 = 5 + 5 + 1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示例 2：</a:t>
            </a:r>
            <a:endParaRPr lang="zh-CN" altLang="en-US" sz="1600"/>
          </a:p>
          <a:p>
            <a:r>
              <a:rPr lang="zh-CN" altLang="en-US" sz="1600"/>
              <a:t>输入：coins = [2], amount = 3</a:t>
            </a:r>
            <a:endParaRPr lang="zh-CN" altLang="en-US" sz="1600"/>
          </a:p>
          <a:p>
            <a:r>
              <a:rPr lang="zh-CN" altLang="en-US" sz="1600"/>
              <a:t>输出：-1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示例 3：</a:t>
            </a:r>
            <a:endParaRPr lang="zh-CN" altLang="en-US" sz="1600"/>
          </a:p>
          <a:p>
            <a:r>
              <a:rPr lang="zh-CN" altLang="en-US" sz="1600"/>
              <a:t>输入：coins = [1], amount = 0</a:t>
            </a:r>
            <a:endParaRPr lang="zh-CN" altLang="en-US" sz="1600"/>
          </a:p>
          <a:p>
            <a:r>
              <a:rPr lang="zh-CN" altLang="en-US" sz="1600"/>
              <a:t>输出：0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435610" y="6379845"/>
            <a:ext cx="6584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https://leetcode.cn/problems/coin-change/solution/322-ling-qian-dui-huan-by-leetcode-solution/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ZSb1pYUmhLR3huYmlrZ1hGMD0iLAoJIkxhdGV4SW1nQmFzZTY0IiA6ICJpVkJPUncwS0dnb0FBQUFOU1VoRVVnQUFBT3dBQUFCVEJBTUFBQUJ1WWZhSEFBQUFNRkJNVkVYLy8vOEFBQUFBQUFBQUFBQUFBQUFBQUFBQUFBQUFBQUFBQUFBQUFBQUFBQUFBQUFBQUFBQUFBQUFBQUFBQUFBQXYzYUI3QUFBQUQzUlNUbE1BRUZTSnU5M3Z6WmxtSWpKRWRxdXREUVJHQUFBQUNYQklXWE1BQUE3RUFBQU94QUdWS3c0YkFBQUp5VWxFUVZSb0JhVmF5NHVqV1JXL3FmYzd3YmVJWFpHZW1ZVUxVeXR4bDNMaEEwRlNJemd5S3FSVXBoVmRwQlFVUVNHMVVsU1lCQVEzSWdrSXJRc3h0UkIwbDFMYW5WRDlINlIwSndncFo3clMzWTdXOFhmT2ZaMTc4MDJTNnY2Z2M4ODlyM3Z2ZWQ3dnF6Wm04ZWZGODhWNUN6bnZkd3ZSczVFYmsvNXNocm5VMVVkeldhWVp4bTlONDI2SEtUVy9mVHNCY0svUSthMWxjb0g3MTVVY1pVcDNQOUdhZk9Fbi9TbUNSYlNmZXNMV1gzNysrbmRiWjM1NmkzR2JYczY1Mzk4bW1qVHg3NmM1UmVaN2RPRHdXeTNpNTFtV05iWEhtZkwzRVQzNnNERWYrQ2pSRHpPU1RPc2hISlprVlNwaW1vdGJwc3VFQjZ2K3p5TCtTUFNEaENTVEhmcDNRUDdxWTIyaWZOdUJPaHRvdWxVczEwNkxubmh2djBSME9pWDdIdW9xM0NiUm0ycDZDM0NRT0tkREtrNGJkTjNQTmJXVDA4SE8vODA1RnB2djBsRmtmQy9SdCtKc2IxcnBKdjBuMG8zWkpiclM4MXZBcldpbVVwT1NDb1N6VjFOTis2bmRWNGhPVW9hRlo3MW81WGRUZWhnYzk0MVV6NWdxR2xHbWtFNGF2UWk4R2plTXdPeHFrUkl5ODF3anR1bUpucHBoUmsrSXN5ZEw0VVE0WEVoS0szTkI5RTB0dmFMU2gvRWplcmEwWmRubWhIL3g5SWkrWWlIL3U1SGw1VEIxcldrOGE5cGlnUkU5bEdXMktMT3hNU1dnRHZ3ZU1EWmlIQWoybWRNVzB2dDBMRHJXVVljRlVEK0k1YmZpdEVUWGNRSm9lenJERXZyTXlaNXpiaTNVeGNnK1NOeTltOVdrNTBoYlkzYWNnNXFVQlF4V2h3VlVMSyttK1lYV0c3TWdiblZSaUtnUFZtNG9oN2tJSTA4Q2NxaGdScFpUendlK3hZQ0doQTBmTE1sYUVRWXlPcmVUeEpkNW5yU0Y4cDZVNVNGV3FFenRzMEYwRTVEYTRJd2NGVWtFN25uQVFBN1VvU3hPUmF5SHpYajVuUWhhMVBPa3JUR3IwdGxiK2x4K0piWmppS25sdkRnOFQ5b2FzOGMxRVRubzd4VmhUUUNJbWxDWjFyUDhLVWpiWDM5djhsa2wvc0s5NzUvSjlCMC9icjMyVDBWZ0VIY0VhWjFGTFhzVnl4NDUvbktvM2hhQnRJMDNIRUU5SUxwSFgwVk8yc1gyQ0pjVkp1Q3FkRDExS3V6NkRFY1dKVWxRbFNxY21rSDNoUXBxVmdhYTN4RlBqZmtOWFZmTk82bTcxYkl0WmZ3bFUrZWszS1Z2bkJuY2x3RHFoek9IajNWbE5wS2JWUmtJb1AyOXBaNWRKZUNBVTYwR1ZqdkFmUGpHbXIzR2JrNHFabzA5TnhhdGc2eHJtaWF1ait6RTQrbGxZVWg2Nm5RM3NzTU5zOHRIdzI1d1oxS3p5NjdoamdDTG1KWEhmZFlBZTFyYk8zVm1qQVVIMEg5a05tNytwcDdhRmZzOUJGSnVwVkdhdGxpaEtob2JrR0dnQmhmQVd0WDJvYUJSOFM0RjhEOGRXRzhJM2hPeEtRRC9YRW5KOVBVaXN5bmFZTktRR3Q0c0Y2NUxOeDdLRVY5M2R3ZUUwTEZmVWNZUlNqeDQ2YkI0V1NlR2Zndzk2cUhFV1Rqc29TVWlUUGhhV09LaXh5WDN4S0xSdk5QQXI4RXB0ZUpsVVpuOFRRZGcxeXF3djlpOXZ1Q05iRWNCRFlibEtOems3U0s2cE5FQXhMYVQyeTRNL0hUV3N1NUdEamVmUXpvOGFkcGlFeEt2SUdQWkt3enJISXFER0pIZ1NKY2R3Q2p6amJ5Y1JXS2F0ckNzTnlFTXkzWXQ4eUl3b3JNeFJ5ZnZKajVsZEpraHJERTdwSENJZnBTUnVua2E1N0R4cFp1VmJmNWVIR1BlaVh1Ri9KSGpzRU1aTlg1Z2wvV0dFZ0xLQlNlUTFEY0p5b29XRy9xRUVXUXJ1dURDZ3ZVREVKcXhmY0FJaDFvZXBlTHhySExodG9KMFQ1YkYrZUljamc3WlZMZHArNkF2Vjgvd3JsUE83eUpsaUhESVhabmRWL1YrVmxFL2dPYXd4QU5meG1Vd1Q5SVc0czRveHJUakNWRWluTFRoNkRsblBlRlp3MDBWU2tOTUJJS3M1ZU1QUmxJRVk5UkNFanBCZjZ4clBxaEZycFBKNDZRVGZtZk1Hb3p3SWtEcDJLNldMWnVtN1RpR0tmSTc3QURpSjFZNmNiTkZnWWhyYTh3d3o0Z1JEdkVSbWkyYnBpM1lEcDBZRXUzS2E5aVAva1MxU09LVlN3bGVCeUFZdk9PbDVITG9hMVBtVzB5UEFoOXZ1dXRtMkY0NFlTMzZFemtSNzZEQ3VzWlJDRE1sSHdpc2toNzBWU3lZUlRMc2NHb0orTVVKUTFjRDRjQVRPdEdmMk0yUlI5dFJscjJJQ3lqcU9KUms3cGR1QTBJZnh2TkpQUXp4QmtYblhvTksyNEhhalNWejNrb0dWVDE3R0xFWEh4OVpsUnJwb2dXTEIxUFY0L2JRZEVMYUp2eWl2OHhOaGtQNU1pem5BUGFaTncwTWVhN29EZjEraUtBTSt0OG1iWnV4bmpndCs2akp4clR5RGdFY0RCdENCYWxmZFFJOEpOZHFWSXZRQk5VT1lLQXJKNEpBRGh0ektPNUE4aktmRTh5K3FubEkxSzRUd0lEWlV3ekxEd1dGWlgyWTZyUlZRUTFiY1VmYStZend5OCtGYU9ES0VIRVdHa1hYOHF2OVFhVERKNnhtY0NJb3lQS01IK2ozSFpCMzdVWEFjUVRxdXQ4ZFlMNWQyUGVDTGtiOXdQQ25ZYTVoTHFiSG9Jd3NHYk1yeHdmOUp3N1VaWGhvcjBRRHo4YXlkcXYxb2s4bW9hOXdkUXY2SlBBdklkcXU0a2VPNlBWQi80SGc4QU9ORlFjRDdEUG0wTTB4OE0wUkR6emhMNG1PaGhSVVJtbkkrUndKYWRnRjZOVENvYUlDbUlZSytIYU1YcGZCemFxVEY4NGpucFNhYWF5YUVteGNaWXA5UnRGcDBzYk84QW5BWjJ2d0xkOExLbDRpMWxzRU1rZmd0djRvMDNJT3ZCK0VyUnc4cHF2M1VCKzlKdkczNHVsMW4wREFCNy9BQmo2dEFIS2dCWDdBQ05HcXJJUFA4TmQ5Z2V4UEo3MFpsMlhEamo2VVpmZDkvTnJVdDE5QVFrZFJRZTI4SVBjcnB3RXAyTGNndm5XcWozMm9GV3lZOEt4bzErL0xzcU5EUjRWdHhiUzltM2hDRHBZalI0ZVJUd0EydTI2T1lUT1d1YkdLaDFLYkptZVJpOE5WZVFZT2dKMWE1NTVoVEljQTc5QmRsYlpsbFhJdHJyekw3Z1ZEaFBiaUtaWmFkRk1ScERHL0lQcTdBKzBBUS9VREFpYkNTM0ZVczBHUHpzeWY2SXZxaEh3SlB2Y0NJejd0NkdVL3hiaW1iSGtIVVdUWC9TdlJseFVUZ3o0R0JBMDlwYkZ5eVV2OFo1eFgrVHB5S25UODlGUlFyeU1lL3pEcGV4TEdvVTZNMzZPRi9iSmlmdmNqb3M4cEhnSEh1a1hCbTgxRXpVZWExLytReEtwNnVRdFYvZUd5VjFMcnlmazlxL2xnbStTWi9DeWdQSENoNndVWUh6LzBsRGpXMVFtWDd4MUV3dEluSi8rS00wQU4zVmtRSi96SHRxOFgvYkZ0TGJUOFJENlpxTUtVNEtjbVNGdnJ6U2xLamxpT3NaZVR3andXcG9BcUJuYUxib3lGck5oZ0lWNGhWV0ZTMkNKd1ZkZThJb2FJRytzU0hkRUtVb1ZKWVl2QWdlNW5SUXdSTjU5VnAyMlVLNEk2TWFlTHlCcTNNZGN3ZzdTTWErRVVMdmx2RXltNmNQWjJ2QSt1ZlNwMUZvM1A1YmtuVUR1b2g3dS9RdkpkMXpYQWd2dWhabFR3dmk0OUNsOElyaFl5RDhQbGZISFgxaGZOV3Q3SFRtSEJHSVZsQWZVTDk1c2p0MVFmeUdrRjg0N3FmWUhjOEViV0wrK0JXZ2lzTDU0K0xMOGErMHRVTi9idHZKZDE2TWlTUXoxOGZiM0ZzMVVVZ0QxNkpFcmVSZlR4eFhTVkNwMDFRN1pXOEQ4MTF1bHJmMFlMZVlINHkvbEN6MHIyK1hLdTBHNlJVOUR0SnA4bm91L01GWGNNblNlTGNucSsrbzJIMUhqM1U2L1FhNS8ra01MTUJIZmw0aldUSlNjdXgzZU5uTFR3dkZhMDlUblNvK1FXTzRlNWtMeGRsQTZGbkFxNVZGZ2dGY05jY04rVjBybU1DY052KzhuMDlwTTdRY0gvQVdtbElhWTViSEhBQUFBQUFFbEZUa1N1UW1DQy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EU5dFpXZGhLRzVzWjI0cElGeGQiLAoJIkxhdGV4SW1nQmFzZTY0IiA6ICJpVkJPUncwS0dnb0FBQUFOU1VoRVVnQUFBUm9BQUFCVEJBTUFBQUN5dmRXWkFBQUFNRkJNVkVYLy8vOEFBQUFBQUFBQUFBQUFBQUFBQUFBQUFBQUFBQUFBQUFBQUFBQUFBQUFBQUFBQUFBQUFBQUFBQUFBQUFBQXYzYUI3QUFBQUQzUlNUbE1BTW9tcnU4M3YzWmwySWhCRVZHYUxYcUtNQUFBQUNYQklXWE1BQUE3RUFBQU94QUdWS3c0YkFBQUxlVWxFUVZSb0JiVmFTNGhqV1JtK2xYcm5VUWt5KzBSUWNTR2tGb0lMeGNUTklMcElWak9paThUWHRDaHlTOFlSWkpDVURDNFVKQ1V1WFNRYkcxMGxNRGpvb2trRUZUZVNXZ3pvcGtsdzUyWXFZM2VseHVuSG1lLy96K3MvTjQrK3FSNFA5TDMvK1Yvbm5QOTVicXFqS08zNDV6Z3Q1N1o4ZDJmYlNrUkhpLzdXTWlrRkRoK21aUFJzdFhjOS9DRkR1YzdYdHRTNHA4WmJTbXpCZnZkbXVNVDlrVSsvcEY3NzRxK1c4SXhvUFYyTkY5anNQLzc5eHN0eFNXRFNnanZxOVFUcjd4dEtxUi9oMzhQZkpDZzAzVldWRmRnQWxZMGhyTlJ0ZGhOTnJ3TlYwUXRLWFg4MGluSi83eWoxaTVCRXMrcXpBNjNBbTFITHNpa3dHWFVxdWY2cTFBTjlxbnhMcVM5SUVzRjU5U2lKV3A3LzU1TVFUUnh5bVdzMXB2TS9nWDlUcVp1K21SZGc4WXFnRWZpV21pVXdLNmNuU3YxM0plR1p5SUh3Y0I0YjhLYjZMVTdZRCtWYjZZNE1aejBPQmRQT2p0V1pZKzBwSlMyRmVBNlZucWozSGU4bTRGaXArU2I2Qmxyc2pBb2w2bHh3SG1JK0Z2Tm9GSkFsSllUM2xHcUdtTlN6SytjcW1DWkltUndjRnhpbnBvYXAxQmFYSXk2VkhKZ083VGtvTlVOUFRJSHBlejA3NmowLzJRU1ZFemJkeEp1Z0ZkUVRqWGtMYTU4SFJIS1ZNUGxlbXZ3bUJUMTF1M0pEc3AwRlBhT29oclZEVCtTQkVXRmRUbXhXaTYxNE5tNWJicUNycHk1SUl5MmQ5RVFuMkdERFJkaUtIVWpVcmNzTmxJeFVtMVFoRWNLWUJhNEtYSVdJTkhMcVJnUFBldTRzSzNxV2lLZnY2c0FaWWVXNXh6STBBYTV0Y2NkcEMreHpsQnR5RVZmWUhsYXUyNVhORzZucTdYV1l5TGdFcjU4K1I3bUJFcDNHSGF4YzhTb1oyZ2ZPeFZKWjVsZUNNWmcrUjdtQm5nYnZBZ3ZyY0JhYWQ0Rnp3ZEpkMnF6Z2xHRDU5dVVHYXE2b1ZlVm9ONWRTS2VBalFscGM2alY2eVVwaE5hUjZEeFJ1M2tpRTVlVXloQnhxSmFnQXFiU1JyZE8xK3RYcURxbkU4Wld0bEdEQVJjWHRKcE42amVjcE4zVFpSYk9rNHJkVTNhaXJXOXZzaHdsZWVQSGJQK1c5NS83MTB1TFZtVGpHaW5LVC9YajhyUXZQOHZZclg5SG52dmV6K003blBaNGhXTUI0NmpKQmtYRlR0UDFNODlRV3Vxdmx1a3AxZ3ZqSEVSNkZldklOdFlnWFVQNW54dStxV0dmcUg1RWpRZThoTWc1VGlySmtoaGx6K3dmbGxPbGkwWVNpeTQzZG0xS0c3eCs5QlV6ME4za1ZRYms1YzN3RVpGdnFKMUd1K2pTNnF3dGE3UWNvOHZVb09sYmZLVVc0YndLVWc3Y1JZK1VMaVFWTTNjSmVlYXBCcGI3NlhoVEY0TjlsR1J6bDNJbWkzUGdKWWEvWXh6dnFNdVlEblN5RzBRR0ZhbzA3OHNCWE5LMmlRN2ZoQmxZT3RkRGR4eHV5RVp3NGh0MGIyRi9qcTZ5aUpneFhUbFFLSEdsTVRKUHZLK1k2ZU1MSGpQYXUrNFNHL1V2MGRxTkd6V2lLbGM4Y1NnTWo0T3dGTExCb2dXcGlWejNaTjVhYnFnZE90T2NDWDZNYUp1REkwSE9ncGxnRkFYblpxak1keVh5cUdjMnpTMXd3Y09BTG9rMkFheHFtd0hKN1pPU2FlcTlXMTlTeUN5OHltU3ZmUk1RbVpzeEVXVXZLR2hkc2tEZk1RUkMxYmFiYlI0OE1RQkg3MkdMTXV3b2NaR2tnTkF4RXN4RmxUY3QveEkyRVBVUnJJOWFHaTd3T044SWNsUXhxZ0UyaWNoTWdaWDVNYVJ0VS9qaXNQSjVqQ2JJMGNMSVpBL3k0cXVNVmV6Y09kT2NsR3M2S3dIQUQrVzU5M2VVQU9pR2JIR0N4dnViQk1TMkRScFRWVXdEWWVyS2lROGEyY0JTbHNlYW1aMnZHMW5JYkxEdmx5RnNsendxS3RTbDJBOUY5V2d1N3B4Y043RDdjellCVGNJcTFqU0UwSDlkbnF4a3RxMlRRZU5IQllFeTMreXZmeEJBblo1NlJ6bWlWdHBpL1NHdGpyYVpod2pIbmdwOENtREtDZkRrTDhGU0t6dzBHY044UjgxUVNnWEgxc09zanQraGx3QVJMdVd6VC9XdlNCaHBtS3VGRkEyck9OR1NlUmQ2MGpYbFBJdThPelJSQmJzRW95dEQzS1lwUjAvSzJYS2hHNWFEY1FJVk5EZWduc0ZyQm8rUE5DaVBVZ2ZGRDc0WmkxdnBGMDZEWXhYV3dtL3lYd0RBU2QwWFJ0bnR5MnhGbTl1VHc5UnhpZitsekhybnZiZGl5QXJRZlJXMW5xTGVocFdtd3AxVkZaV1BvSlFpYStyZzJ4Mlo2V0c1aTd6Y1lvV2swSU9Tc3hhaW1qUTFhdnc1MDdVSTgyYWFrOFZCVnNvelFaVUh6eGw0dEJyNmZXOWluSVRCVU5zYUdVdlJHa1B4Q2pXWTB1NGxhNGZseFlwdmZIT05HcTMwSjM0c1FDc3NObFZUTFAvRWJFL3d5aERRbmlBd013cVRDQ2RwV0ZXV2NneG5BUmRyNUhvSVhoaHFXbTZJd2Q5VnJHSGt6b2ZpNTJOUXFyRzBRWjNXamxGNVFOWGJUcGJpUnZyL3lMZ1hmbVJPaW9IQ2hxTXNOMDZaZU04TEQxUWt0ZDJDclJTZElxb2t2RmR6R2huNFZRTkwzTGF1QWozRHUrV0FQdDVhd1pkZWJDVFlYdXlkSnR4dmRJcXl5bXNLVnlvNGd3d2twZkE5ck82ZVZBMjlqMmJuUklQTk9oTnpBTzgwd21ucEQ1NVZKRmN2dks1aWliOWoxUy9oZWRFWXFNSUt2NGJNYVlXQ3JtUXk1a0o5VUYrMG04TnVhZDBmZVlubDFLQnN6WUI5VGo0Q1puTFZ4SWJjY2VIZjh5ZUdTcHFISWtPdDRKeHZxQ0FGeWIweVRxZWhVUjdxM0ZpNlpDeG8wd0RNOGhPK2x0VVZmQWxQc3BZcCtZeUxrcEpPTlp1cmhnelpOOWtSU0hlaXNIYzJaQzNWa3hvQjlpQlNwYXU5UXpRY2JKVkhtUXJOaE55VWpNUEcyRkdhQ3lhbW5jNnR4akUraklqczE2M3diUldWOW9adzJtUXUrcmhoMk8zZVJhNnpkd3NJbWhBWmFpRHpWTjFMWTh0Q0FJNi9MT0huZlpSNzU1M0cwcnk5c05mMGlNWHdBOGF2Q0wveXVjcTRCL1JRcEFudFFBY3RTZVVTNWFlUFZPOGNEbytGVFdlU1JNRk5aMTgzQlhQUFRzd2RySGVrbU1IQUhqbHB0NW1oZDhndkhOT2ZWVTVFaXh0b1pjOFU4QllNVmdrRTBPN25RcVJabUF0Z0hSN1Z1MlBDaWJ3YitKc0haM0hVdTBtR1RzNlp1aURZQkdWRzFUT1U1SkxNT2RIaFpwMHpjYm1DMHgzWkZVU3lOeFRybXlNUkJIMjVadmVxSlBRc08weWZhaVUzWW5nZ3A0SXZlYzJZSDVUYlFXTDZFMW0zUEJLNCtzQmhYdnR6QTZiWWJJNlVvSG5ic0lzUVpVMGpvc01pNUhEaldRZXorRUZ2Mk5aNWtzS3c5RDhBaE1QU2RoQkRrNkxHTkVFN1VYSFMxT0NNNURJU2NqVTZBajREaHp6T204VTBNSXEyYm43OXovLzU5WjdPamg1aTk4MnYzUjVFaW44S0k4SSszUXpQQmJnRHhYVGxDVkFJZXZXOUl5TVJUQnJGTGZWek1STWhoTjNOZytLNXNSQkJnZlZZUENYODFvS3NKRFh1TVBkbERzWGxmUXdkOHlUM2tGQnp4Ym5wMW94b09vck5ISjZwbXJSU0VIRHpWQkxrekl5WTlUcmlZVDdFeWpZckJJa3g1c0RiZ01rSEpGNzVIMDZYUEFwMFdDRllZT3g0YkpmaUNwVXpMMVo1VWZia3Blak1oU0dBN3prWXZRZG9HWm5WdFdmMzdCS0hhaGcxRzdSc1FMOWpUcGNneDJlWlkveTBiK0ZLMEszcHZGMzhkM2VuZTlJVXR5NzRxbzdqQU5yM1h2V0tjall4TW55czA2b2FTbk1NYWwxNElseVJyTlBKYWFhZnhYVTJFK2x6TndJVEJuMGZ2cUp1WnRPV1ZOeE1LeGJ2UkM0dStsdVZubVJYRHhqd3VETVhHVGNWeTF1UXZHN0NVSTBSL1VEZnhnNkhtd3pZN2dmYkNaOVNybHpLUGtJNnVEa2E1RnY3NC9sbTdCTDNaV2hLeEdwNDRweEg5RTk4UVhHL0gzeHpiNlo5YTEvWkFGb1czeUtNbzgwckZVd292TGo3blo0QWFpZTRjRVAza3dFZUtSNmFGa0JObnFYaFJFNHlWTjdObndoVGZ6SnlreWp4SzBvTDVzYXZUQVhwcGdsMHY0VklqSmtFT2JCQTdERXYrZXM2YVRLcjFiQ3NwMVpRT1FLRnBybFN3aEV6TnVDUVpsTzRWVklIcUpxN2ZnaFNDUjJtTkdJclJEQjNBTnRKbG9zVGtnazhEU1VuQzZUbU5aTDd4WXdQaFh1NkxaVkt2bkdmU243anFyaHRTd1hxNDUzcndRQmJMOVFMby9yTEVibUtrMW5XNm1TR2tvbWZaa0JSZEt1Ukp6cXJwcWcySjViZXJmL2grTUx1Ukg2UEo5WU41bGx0bWdGby82Y29iNDNvMlE2SE9kOEh3VkhUdGpXTDcxcGdidVF6eFVKMm5ZVE04Nkx2Nk5vdE8rdlYwY2xmNCswenFrVTBmOGRDSlRYeVpWT2Z3NDM2NlJYTGJoY0oweGY4UFhIK1cxdUpUMk1VOS9GQnd1WjVKVXZiY1QyUVN1eFkrM3NhdmRJMVFkenBLWGFmY1ROUzFYelpyTnhBU3FuUnBUVDBLSDNzNVh2endsK25jUkIveDlkU3FtVEVqcm56YlNhYmdubTUxVkZMWW96djAvMmZzYkpXeHZJZkNsdDFoaTQyUDBqWFdRT1B2K3NIMFE1eTg2VFIvQU9DQnlmYjNBRU1yQUFBQUFFbEZUa1N1UW1DQy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2335</Words>
  <Application>WPS 表格</Application>
  <PresentationFormat>全屏显示(4:3)</PresentationFormat>
  <Paragraphs>140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汉仪书宋二KW</vt:lpstr>
      <vt:lpstr>Arial</vt:lpstr>
      <vt:lpstr>微软雅黑</vt:lpstr>
      <vt:lpstr>汉仪旗黑</vt:lpstr>
      <vt:lpstr>Wingdings</vt:lpstr>
      <vt:lpstr>宋体</vt:lpstr>
      <vt:lpstr>Arial Unicode MS</vt:lpstr>
      <vt:lpstr>等线</vt:lpstr>
      <vt:lpstr>汉仪中等线KW</vt:lpstr>
      <vt:lpstr>宋体-简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Lucy</cp:lastModifiedBy>
  <cp:revision>199</cp:revision>
  <dcterms:created xsi:type="dcterms:W3CDTF">2023-05-18T05:30:27Z</dcterms:created>
  <dcterms:modified xsi:type="dcterms:W3CDTF">2023-05-18T05:30:27Z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23DB518BDB333B9E2BEF626432638E33_43</vt:lpwstr>
  </property>
  <property fmtid="{D5CDD505-2E9C-101B-9397-08002B2CF9AE}" pid="3" name="KSOProductBuildVer">
    <vt:lpwstr>2052-5.2.1.7798</vt:lpwstr>
  </property>
</Properties>
</file>