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16"/>
  </p:notesMasterIdLst>
  <p:sldIdLst>
    <p:sldId id="256" r:id="rId4"/>
    <p:sldId id="2777" r:id="rId5"/>
    <p:sldId id="2776" r:id="rId6"/>
    <p:sldId id="2779" r:id="rId7"/>
    <p:sldId id="2721" r:id="rId8"/>
    <p:sldId id="2778" r:id="rId9"/>
    <p:sldId id="2773" r:id="rId10"/>
    <p:sldId id="2774" r:id="rId11"/>
    <p:sldId id="2772" r:id="rId12"/>
    <p:sldId id="2775" r:id="rId13"/>
    <p:sldId id="2780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541"/>
            <a:ext cx="9144000" cy="41745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60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81006"/>
            <a:ext cx="9144000" cy="4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36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6519333"/>
            <a:ext cx="9144000" cy="338667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939800"/>
            <a:ext cx="8309214" cy="50038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6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40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2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8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6333847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6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6237104"/>
            <a:ext cx="386643" cy="435233"/>
            <a:chOff x="2641350" y="673269"/>
            <a:chExt cx="953677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79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4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0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2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22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6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50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84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3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5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0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7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40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3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8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6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48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7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5" y="6237105"/>
            <a:ext cx="386643" cy="435233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0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05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2038575" y="3419714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实验十一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22" y="41490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40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145957-B779-4B3A-8CB9-7876969E6D09}"/>
              </a:ext>
            </a:extLst>
          </p:cNvPr>
          <p:cNvSpPr txBox="1"/>
          <p:nvPr/>
        </p:nvSpPr>
        <p:spPr>
          <a:xfrm>
            <a:off x="1619676" y="385500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BB992-CE8B-46E9-9683-9F76DAE7D08E}"/>
              </a:ext>
            </a:extLst>
          </p:cNvPr>
          <p:cNvSpPr txBox="1"/>
          <p:nvPr/>
        </p:nvSpPr>
        <p:spPr>
          <a:xfrm>
            <a:off x="539552" y="1700808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和实现方式有关，而且关系很大。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直接二叉树查找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Hashmap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根据内存找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9C0E36-942F-4E6F-80CF-BD5F038C5B41}"/>
              </a:ext>
            </a:extLst>
          </p:cNvPr>
          <p:cNvSpPr txBox="1"/>
          <p:nvPr/>
        </p:nvSpPr>
        <p:spPr>
          <a:xfrm>
            <a:off x="611560" y="364502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哈夫曼编码一般会比普通方式慢一些。（但是其实跟实现方式，硬件有很大关系，所以这里不提供参考值）</a:t>
            </a:r>
          </a:p>
        </p:txBody>
      </p:sp>
    </p:spTree>
    <p:extLst>
      <p:ext uri="{BB962C8B-B14F-4D97-AF65-F5344CB8AC3E}">
        <p14:creationId xmlns:p14="http://schemas.microsoft.com/office/powerpoint/2010/main" val="288087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32C55-4C7A-4362-902D-95C67C020E77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90CACB-627E-450A-B54C-B92A2AD1832B}"/>
              </a:ext>
            </a:extLst>
          </p:cNvPr>
          <p:cNvSpPr txBox="1"/>
          <p:nvPr/>
        </p:nvSpPr>
        <p:spPr>
          <a:xfrm>
            <a:off x="611560" y="1484784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计时问题</a:t>
            </a:r>
            <a:endParaRPr lang="en-US" altLang="zh-CN" sz="2800" dirty="0"/>
          </a:p>
          <a:p>
            <a:r>
              <a:rPr lang="en-US" altLang="zh-CN" dirty="0"/>
              <a:t>time(),</a:t>
            </a:r>
            <a:r>
              <a:rPr lang="en-US" altLang="zh-CN" dirty="0" err="1"/>
              <a:t>gettimeofday,clock_gettime</a:t>
            </a:r>
            <a:r>
              <a:rPr lang="en-US" altLang="zh-CN" dirty="0"/>
              <a:t> ,</a:t>
            </a:r>
            <a:r>
              <a:rPr lang="en-US" altLang="zh-CN" dirty="0" err="1"/>
              <a:t>QueryPerformanceFrequency&amp;QueryPerformanceCounter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输入问题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作业迟交</a:t>
            </a:r>
            <a:endParaRPr lang="en-US" altLang="zh-CN" sz="2800" dirty="0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73C4938D-B19F-443F-88FD-69278458598E}"/>
              </a:ext>
            </a:extLst>
          </p:cNvPr>
          <p:cNvSpPr/>
          <p:nvPr/>
        </p:nvSpPr>
        <p:spPr>
          <a:xfrm>
            <a:off x="2987824" y="2820434"/>
            <a:ext cx="47698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6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A37FB9-395D-401C-9CDB-3676442C699F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B1DBA0-B960-4FF2-8C9E-678A39669B7B}"/>
              </a:ext>
            </a:extLst>
          </p:cNvPr>
          <p:cNvSpPr txBox="1"/>
          <p:nvPr/>
        </p:nvSpPr>
        <p:spPr>
          <a:xfrm>
            <a:off x="579976" y="1556792"/>
            <a:ext cx="5936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贪心，只在乎眼前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应用很广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梯度下降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强化学习中也有很多</a:t>
            </a:r>
            <a:r>
              <a:rPr lang="en-US" altLang="zh-CN" sz="2400" dirty="0"/>
              <a:t>greedy</a:t>
            </a:r>
            <a:r>
              <a:rPr lang="zh-CN" altLang="en-US" sz="2400" dirty="0"/>
              <a:t>行动策略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                    快，编程容易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0F3AAD-8AD9-49C7-95F6-05763AE391A6}"/>
              </a:ext>
            </a:extLst>
          </p:cNvPr>
          <p:cNvSpPr txBox="1"/>
          <p:nvPr/>
        </p:nvSpPr>
        <p:spPr>
          <a:xfrm>
            <a:off x="590278" y="5085184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局部最优解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7CAF26-4894-47BD-9C77-909FEF28A385}"/>
              </a:ext>
            </a:extLst>
          </p:cNvPr>
          <p:cNvSpPr txBox="1"/>
          <p:nvPr/>
        </p:nvSpPr>
        <p:spPr>
          <a:xfrm>
            <a:off x="4447365" y="51113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加入探索的思想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B8D2F87-934E-4B3A-8EEA-2493D106338C}"/>
              </a:ext>
            </a:extLst>
          </p:cNvPr>
          <p:cNvSpPr/>
          <p:nvPr/>
        </p:nvSpPr>
        <p:spPr>
          <a:xfrm rot="16200000">
            <a:off x="3322888" y="4846742"/>
            <a:ext cx="461665" cy="938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AD2F63F-4152-4D9E-8783-74220BDEC314}"/>
              </a:ext>
            </a:extLst>
          </p:cNvPr>
          <p:cNvSpPr/>
          <p:nvPr/>
        </p:nvSpPr>
        <p:spPr>
          <a:xfrm rot="16200000">
            <a:off x="2290162" y="3517240"/>
            <a:ext cx="461665" cy="938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5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569F5E6-F134-41E1-8381-34BCF9479453}"/>
              </a:ext>
            </a:extLst>
          </p:cNvPr>
          <p:cNvSpPr txBox="1"/>
          <p:nvPr/>
        </p:nvSpPr>
        <p:spPr>
          <a:xfrm>
            <a:off x="395536" y="1628800"/>
            <a:ext cx="734481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en-US" sz="2400" dirty="0">
                <a:latin typeface="Times New Roman" panose="02020603050405020304" pitchFamily="18" charset="0"/>
              </a:rPr>
              <a:t>哈夫曼编码基于频率，而赋予长短编码。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前缀码：对于任一字母来说，其编码不能是任一其它字母编码的前缀</a:t>
            </a:r>
            <a:r>
              <a:rPr lang="zh-CN" altLang="en-US" sz="2400" dirty="0">
                <a:latin typeface="Times New Roman" panose="02020603050405020304" pitchFamily="18" charset="0"/>
              </a:rPr>
              <a:t>（所以不能省略前导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，不能从编码完的结果中间开始解码）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en-US" sz="2400" dirty="0">
                <a:latin typeface="Times New Roman" panose="02020603050405020304" pitchFamily="18" charset="0"/>
              </a:rPr>
              <a:t>贪心，直接取最小的两个（不用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Times New Roman" panose="02020603050405020304" pitchFamily="18" charset="0"/>
              </a:rPr>
              <a:t>或者最优二叉搜索树）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A37FB9-395D-401C-9CDB-3676442C699F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FCE3E-FD4D-477B-B9EA-0D048A59B2D0}"/>
              </a:ext>
            </a:extLst>
          </p:cNvPr>
          <p:cNvSpPr txBox="1"/>
          <p:nvPr/>
        </p:nvSpPr>
        <p:spPr>
          <a:xfrm>
            <a:off x="539552" y="212124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随机≈均匀分布</a:t>
            </a:r>
            <a:r>
              <a:rPr lang="en-US" altLang="zh-CN" dirty="0"/>
              <a:t>==</a:t>
            </a:r>
            <a:r>
              <a:rPr lang="zh-CN" altLang="en-US" dirty="0"/>
              <a:t>概率相等</a:t>
            </a:r>
          </a:p>
        </p:txBody>
      </p:sp>
    </p:spTree>
    <p:extLst>
      <p:ext uri="{BB962C8B-B14F-4D97-AF65-F5344CB8AC3E}">
        <p14:creationId xmlns:p14="http://schemas.microsoft.com/office/powerpoint/2010/main" val="271815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163B78-87B5-4490-A76E-AC3CC254FA03}"/>
              </a:ext>
            </a:extLst>
          </p:cNvPr>
          <p:cNvSpPr txBox="1"/>
          <p:nvPr/>
        </p:nvSpPr>
        <p:spPr>
          <a:xfrm>
            <a:off x="1619676" y="3855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239B0D-D9F5-4B1F-8DB2-B1957623C129}"/>
              </a:ext>
            </a:extLst>
          </p:cNvPr>
          <p:cNvSpPr txBox="1"/>
          <p:nvPr/>
        </p:nvSpPr>
        <p:spPr>
          <a:xfrm>
            <a:off x="539552" y="1628507"/>
            <a:ext cx="73448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简单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压缩率高（最优编码）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zh-CN" altLang="en-US" sz="2400" b="1" dirty="0"/>
              <a:t>缺点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不适用于实时数据（因为要输入完才知道频率，当然也可以用预先设置好的编码来解决）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不能从中间开始解码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容错性差（跟上一条有关）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密码学上会暴露特征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不唯一</a:t>
            </a:r>
          </a:p>
        </p:txBody>
      </p:sp>
    </p:spTree>
    <p:extLst>
      <p:ext uri="{BB962C8B-B14F-4D97-AF65-F5344CB8AC3E}">
        <p14:creationId xmlns:p14="http://schemas.microsoft.com/office/powerpoint/2010/main" val="204980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1050" dirty="0">
                <a:solidFill>
                  <a:prstClr val="black"/>
                </a:solidFill>
              </a:rPr>
              <a:pPr algn="r"/>
              <a:t>5</a:t>
            </a:fld>
            <a:endParaRPr lang="zh-CN" altLang="en-US" sz="1050" dirty="0">
              <a:solidFill>
                <a:prstClr val="black"/>
              </a:solidFill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solidFill>
                  <a:prstClr val="white"/>
                </a:solidFill>
                <a:sym typeface="+mn-ea"/>
              </a:rPr>
              <a:t>构造赫夫曼（</a:t>
            </a:r>
            <a:r>
              <a:rPr lang="en-US" altLang="zh-CN">
                <a:solidFill>
                  <a:prstClr val="white"/>
                </a:solidFill>
                <a:sym typeface="+mn-ea"/>
              </a:rPr>
              <a:t>Huffman</a:t>
            </a:r>
            <a:r>
              <a:rPr lang="zh-CN" altLang="en-US">
                <a:solidFill>
                  <a:prstClr val="white"/>
                </a:solidFill>
                <a:sym typeface="+mn-ea"/>
              </a:rPr>
              <a:t>）编码</a:t>
            </a: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1797248"/>
            <a:ext cx="7886700" cy="326350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Huffman(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+mn-ea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+mn-ea"/>
              </a:rPr>
              <a:t>n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+mn-ea"/>
              </a:rPr>
              <a:t> =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|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|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C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 1</a:t>
            </a: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to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– 1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allocate a new node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z.left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Extract-Min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z.right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Extract-Min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z.freq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z.freq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+ </a:t>
            </a:r>
            <a:r>
              <a:rPr lang="en-US" altLang="zh-CN" sz="2400" i="1" dirty="0" err="1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y.freq</a:t>
            </a:r>
            <a:endParaRPr lang="en-US" altLang="zh-CN" sz="2400" dirty="0">
              <a:solidFill>
                <a:srgbClr val="E36C09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Insert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return</a:t>
            </a: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Extract-Min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E36C09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   </a:t>
            </a:r>
            <a:endParaRPr lang="en-US" altLang="zh-CN" sz="2400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706745" y="2214881"/>
            <a:ext cx="1868170" cy="49339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用字符集合</a:t>
            </a:r>
            <a:r>
              <a:rPr lang="en-US" altLang="zh-CN" sz="1400" dirty="0">
                <a:solidFill>
                  <a:prstClr val="white"/>
                </a:solidFill>
                <a:latin typeface="Franklin Gothic Book"/>
                <a:ea typeface="黑体"/>
              </a:rPr>
              <a:t>C</a:t>
            </a: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初始化优先级队列</a:t>
            </a:r>
            <a:r>
              <a:rPr lang="en-US" altLang="zh-CN" sz="1400" dirty="0">
                <a:solidFill>
                  <a:prstClr val="white"/>
                </a:solidFill>
                <a:latin typeface="Franklin Gothic Book"/>
                <a:ea typeface="黑体"/>
              </a:rPr>
              <a:t>Q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5940152" y="3909351"/>
            <a:ext cx="1868170" cy="68643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提取两个频度最低的结点</a:t>
            </a:r>
            <a:r>
              <a:rPr lang="en-US" altLang="zh-CN" sz="1400" dirty="0">
                <a:solidFill>
                  <a:prstClr val="white"/>
                </a:solidFill>
                <a:latin typeface="Franklin Gothic Book"/>
                <a:ea typeface="黑体"/>
              </a:rPr>
              <a:t>x</a:t>
            </a: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和</a:t>
            </a:r>
            <a:r>
              <a:rPr lang="en-US" altLang="zh-CN" sz="1400" dirty="0">
                <a:solidFill>
                  <a:prstClr val="white"/>
                </a:solidFill>
                <a:latin typeface="Franklin Gothic Book"/>
                <a:ea typeface="黑体"/>
              </a:rPr>
              <a:t>y</a:t>
            </a: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，合并成新结点</a:t>
            </a:r>
            <a:r>
              <a:rPr lang="en-US" altLang="zh-CN" sz="1400" dirty="0">
                <a:solidFill>
                  <a:prstClr val="white"/>
                </a:solidFill>
                <a:latin typeface="Franklin Gothic Book"/>
                <a:ea typeface="黑体"/>
              </a:rPr>
              <a:t>z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012160" y="5518292"/>
            <a:ext cx="1868170" cy="468630"/>
          </a:xfrm>
          <a:prstGeom prst="wedgeRectCallout">
            <a:avLst>
              <a:gd name="adj1" fmla="val -96600"/>
              <a:gd name="adj2" fmla="val 20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Franklin Gothic Book"/>
                <a:ea typeface="黑体"/>
              </a:rPr>
              <a:t>返回树的根节点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4947024-F494-4488-967A-2F5F65A64090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DBCA1-CE9E-4A83-BD48-CFD71695FBA9}"/>
              </a:ext>
            </a:extLst>
          </p:cNvPr>
          <p:cNvSpPr txBox="1"/>
          <p:nvPr/>
        </p:nvSpPr>
        <p:spPr>
          <a:xfrm>
            <a:off x="971600" y="170080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/>
              <a:t>Sample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85288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69F5E6-F134-41E1-8381-34BCF9479453}"/>
              </a:ext>
            </a:extLst>
          </p:cNvPr>
          <p:cNvSpPr txBox="1"/>
          <p:nvPr/>
        </p:nvSpPr>
        <p:spPr>
          <a:xfrm>
            <a:off x="395536" y="1628800"/>
            <a:ext cx="7344816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基于朴素固定长度编码编写字符串编码的代码。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基于贪心算法编写计算哈夫曼编码的代码。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请在网上随意找一些字符串（如文章报道等），对比两种实现方式编码结果长度，计算其压缩比。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对比两种实现方式编码以及译码速度的差异，并简单描述你是如何实现编码和译码的。</a:t>
            </a:r>
          </a:p>
        </p:txBody>
      </p:sp>
    </p:spTree>
    <p:extLst>
      <p:ext uri="{BB962C8B-B14F-4D97-AF65-F5344CB8AC3E}">
        <p14:creationId xmlns:p14="http://schemas.microsoft.com/office/powerpoint/2010/main" val="282688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01EB63-E437-4297-B7F2-1E21DD6E6483}"/>
              </a:ext>
            </a:extLst>
          </p:cNvPr>
          <p:cNvSpPr txBox="1"/>
          <p:nvPr/>
        </p:nvSpPr>
        <p:spPr>
          <a:xfrm>
            <a:off x="1619676" y="385500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624E20-2BAD-406F-9770-436F83BA1E15}"/>
                  </a:ext>
                </a:extLst>
              </p:cNvPr>
              <p:cNvSpPr txBox="1"/>
              <p:nvPr/>
            </p:nvSpPr>
            <p:spPr>
              <a:xfrm>
                <a:off x="539552" y="1556792"/>
                <a:ext cx="7712368" cy="2992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压缩比和压缩内容有关，而且关系很大。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一般在</a:t>
                </a:r>
                <a:r>
                  <a:rPr lang="en-US" altLang="zh-CN" sz="2000" dirty="0"/>
                  <a:t>20%~90%</a:t>
                </a:r>
                <a:r>
                  <a:rPr lang="zh-CN" altLang="en-US" sz="2000" dirty="0"/>
                  <a:t>（这个题目中已经给出了）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哈夫曼编码是最优编码（所以超过这个长度的估计是有问题的）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但哈夫曼编码并没有达到压缩的极限。（单字符编码，没有前后</a:t>
                </a:r>
                <a:endParaRPr lang="en-US" altLang="zh-CN" sz="2000" dirty="0"/>
              </a:p>
              <a:p>
                <a:r>
                  <a:rPr lang="zh-CN" altLang="en-US" sz="2000" dirty="0"/>
                  <a:t>关系）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⁡(2,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624E20-2BAD-406F-9770-436F83BA1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7712368" cy="2992101"/>
              </a:xfrm>
              <a:prstGeom prst="rect">
                <a:avLst/>
              </a:prstGeom>
              <a:blipFill>
                <a:blip r:embed="rId2"/>
                <a:stretch>
                  <a:fillRect l="-870" t="-1426" r="-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52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AFB48-9B48-4AE2-AD64-412AC1052840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3AB374-1136-4CF9-85D2-065E51926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/>
          <a:stretch/>
        </p:blipFill>
        <p:spPr>
          <a:xfrm>
            <a:off x="0" y="1484784"/>
            <a:ext cx="8245555" cy="44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511</Words>
  <Application>Microsoft Office PowerPoint</Application>
  <PresentationFormat>全屏显示(4:3)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Meiryo UI</vt:lpstr>
      <vt:lpstr>等线</vt:lpstr>
      <vt:lpstr>黑体</vt:lpstr>
      <vt:lpstr>微软雅黑</vt:lpstr>
      <vt:lpstr>Arial</vt:lpstr>
      <vt:lpstr>Cambria Math</vt:lpstr>
      <vt:lpstr>Franklin Gothic Book</vt:lpstr>
      <vt:lpstr>Franklin Gothic Medium</vt:lpstr>
      <vt:lpstr>Times New Roman</vt:lpstr>
      <vt:lpstr>Wingdings</vt:lpstr>
      <vt:lpstr>默认设计模板</vt:lpstr>
      <vt:lpstr>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368</cp:revision>
  <dcterms:created xsi:type="dcterms:W3CDTF">2011-05-26T04:58:14Z</dcterms:created>
  <dcterms:modified xsi:type="dcterms:W3CDTF">2023-05-25T05:51:02Z</dcterms:modified>
</cp:coreProperties>
</file>