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52"/>
  </p:handoutMasterIdLst>
  <p:sldIdLst>
    <p:sldId id="1349" r:id="rId4"/>
    <p:sldId id="1354" r:id="rId6"/>
    <p:sldId id="2253" r:id="rId7"/>
    <p:sldId id="2290" r:id="rId8"/>
    <p:sldId id="2254" r:id="rId9"/>
    <p:sldId id="2255" r:id="rId10"/>
    <p:sldId id="2256" r:id="rId11"/>
    <p:sldId id="2257" r:id="rId12"/>
    <p:sldId id="2291" r:id="rId13"/>
    <p:sldId id="2259" r:id="rId14"/>
    <p:sldId id="2260" r:id="rId15"/>
    <p:sldId id="2261" r:id="rId16"/>
    <p:sldId id="2262" r:id="rId17"/>
    <p:sldId id="2329" r:id="rId18"/>
    <p:sldId id="2330" r:id="rId19"/>
    <p:sldId id="2331" r:id="rId20"/>
    <p:sldId id="2263" r:id="rId21"/>
    <p:sldId id="2264" r:id="rId22"/>
    <p:sldId id="2293" r:id="rId23"/>
    <p:sldId id="2294" r:id="rId24"/>
    <p:sldId id="2295" r:id="rId25"/>
    <p:sldId id="2266" r:id="rId26"/>
    <p:sldId id="2267" r:id="rId27"/>
    <p:sldId id="2268" r:id="rId28"/>
    <p:sldId id="2269" r:id="rId29"/>
    <p:sldId id="2270" r:id="rId30"/>
    <p:sldId id="2271" r:id="rId31"/>
    <p:sldId id="2272" r:id="rId32"/>
    <p:sldId id="2273" r:id="rId33"/>
    <p:sldId id="2274" r:id="rId34"/>
    <p:sldId id="2275" r:id="rId35"/>
    <p:sldId id="2276" r:id="rId36"/>
    <p:sldId id="2277" r:id="rId37"/>
    <p:sldId id="2361" r:id="rId38"/>
    <p:sldId id="2362" r:id="rId39"/>
    <p:sldId id="2278" r:id="rId40"/>
    <p:sldId id="2279" r:id="rId41"/>
    <p:sldId id="2280" r:id="rId42"/>
    <p:sldId id="2281" r:id="rId43"/>
    <p:sldId id="2282" r:id="rId44"/>
    <p:sldId id="2283" r:id="rId45"/>
    <p:sldId id="2284" r:id="rId46"/>
    <p:sldId id="2285" r:id="rId47"/>
    <p:sldId id="2286" r:id="rId48"/>
    <p:sldId id="2287" r:id="rId49"/>
    <p:sldId id="2288" r:id="rId50"/>
    <p:sldId id="2289" r:id="rId51"/>
  </p:sldIdLst>
  <p:sldSz cx="9144000" cy="5143500" type="screen16x9"/>
  <p:notesSz cx="9144000" cy="6858000"/>
  <p:custDataLst>
    <p:tags r:id="rId57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2" userDrawn="1">
          <p15:clr>
            <a:srgbClr val="A4A3A4"/>
          </p15:clr>
        </p15:guide>
        <p15:guide id="3" orient="horz" pos="169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2392" userDrawn="1">
          <p15:clr>
            <a:srgbClr val="A4A3A4"/>
          </p15:clr>
        </p15:guide>
        <p15:guide id="6" orient="horz" pos="9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 showGuides="1">
      <p:cViewPr varScale="1">
        <p:scale>
          <a:sx n="74" d="100"/>
          <a:sy n="74" d="100"/>
        </p:scale>
        <p:origin x="932" y="52"/>
      </p:cViewPr>
      <p:guideLst>
        <p:guide orient="horz" pos="2160"/>
        <p:guide pos="3782"/>
        <p:guide orient="horz" pos="1690"/>
        <p:guide pos="2880"/>
        <p:guide orient="horz" pos="2392"/>
        <p:guide orient="horz" pos="9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gs" Target="tags/tag2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良定义（</a:t>
            </a:r>
            <a:r>
              <a:rPr lang="en-US" altLang="zh-CN"/>
              <a:t>well-defined</a:t>
            </a:r>
            <a:r>
              <a:rPr lang="zh-CN" altLang="en-US"/>
              <a:t>），主要是指清晰的定义。映射关系就是一种良定义</a:t>
            </a:r>
            <a:endParaRPr lang="zh-CN" altLang="en-US"/>
          </a:p>
          <a:p>
            <a:r>
              <a:rPr lang="zh-CN" altLang="en-US"/>
              <a:t>在定义函数 f:X→ Y 时，自然要求对每一个 a∈X 指定唯一的 f(a)∈Y 作为 a 对应的函数值。这包含两个要求：</a:t>
            </a:r>
            <a:endParaRPr lang="zh-CN" altLang="en-US"/>
          </a:p>
          <a:p>
            <a:r>
              <a:rPr lang="zh-CN" altLang="en-US"/>
              <a:t>(1) 相同的自变量应有相同的函数值，即 a=b 应保证 f(a)=f(b)。</a:t>
            </a:r>
            <a:endParaRPr lang="zh-CN" altLang="en-US"/>
          </a:p>
          <a:p>
            <a:r>
              <a:rPr lang="zh-CN" altLang="en-US"/>
              <a:t>(2) 对任意 a∈X 都应存在函数值 f(a)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3.x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算法基础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第一讲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628650" y="9424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求解相同问题的不同算法的效率可能具有显著的差异</a:t>
            </a:r>
            <a:endParaRPr lang="zh-CN" altLang="en-US" dirty="0"/>
          </a:p>
          <a:p>
            <a:pPr eaLnBrk="1" hangingPunct="1"/>
            <a:r>
              <a:rPr lang="zh-CN" altLang="en-US" dirty="0"/>
              <a:t>可以用曲线来表达性能</a:t>
            </a:r>
            <a:endParaRPr lang="zh-CN" altLang="en-US" dirty="0"/>
          </a:p>
          <a:p>
            <a:pPr eaLnBrk="1" hangingPunct="1"/>
            <a:r>
              <a:rPr lang="zh-CN" altLang="en-US" dirty="0"/>
              <a:t>插入排序：</a:t>
            </a:r>
            <a:r>
              <a:rPr lang="en-US" altLang="zh-CN" i="1" dirty="0"/>
              <a:t>c</a:t>
            </a:r>
            <a:r>
              <a:rPr lang="en-US" altLang="zh-CN" baseline="-25000" dirty="0"/>
              <a:t>1 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  vs.   </a:t>
            </a:r>
            <a:r>
              <a:rPr lang="zh-CN" altLang="en-US" dirty="0"/>
              <a:t>归并排序：</a:t>
            </a:r>
            <a:r>
              <a:rPr lang="en-US" altLang="zh-CN" i="1" dirty="0"/>
              <a:t>c</a:t>
            </a:r>
            <a:r>
              <a:rPr lang="en-US" altLang="zh-CN" baseline="-25000" dirty="0"/>
              <a:t>2 </a:t>
            </a:r>
            <a:r>
              <a:rPr lang="en-US" altLang="zh-CN" i="1" dirty="0"/>
              <a:t>n </a:t>
            </a:r>
            <a:r>
              <a:rPr lang="en-US" altLang="zh-CN" dirty="0"/>
              <a:t>log </a:t>
            </a:r>
            <a:r>
              <a:rPr lang="en-US" altLang="zh-CN" i="1" dirty="0"/>
              <a:t>n</a:t>
            </a:r>
            <a:endParaRPr lang="zh-CN" altLang="en-US" dirty="0"/>
          </a:p>
          <a:p>
            <a:pPr eaLnBrk="1" hangingPunct="1"/>
            <a:r>
              <a:rPr lang="zh-CN" altLang="en-US" dirty="0"/>
              <a:t>尽管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通常小于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，但是当</a:t>
            </a:r>
            <a:r>
              <a:rPr lang="en-US" altLang="zh-CN" i="1" dirty="0"/>
              <a:t>n</a:t>
            </a:r>
            <a:r>
              <a:rPr lang="zh-CN" altLang="en-US" dirty="0"/>
              <a:t>增长时，最终插入排序的开销更大</a:t>
            </a:r>
            <a:endParaRPr lang="zh-CN" altLang="en-US" dirty="0"/>
          </a:p>
          <a:p>
            <a:pPr eaLnBrk="1" hangingPunct="1"/>
            <a:r>
              <a:rPr lang="zh-CN" altLang="en-US" dirty="0"/>
              <a:t>案例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考虑在一台快机器</a:t>
            </a:r>
            <a:r>
              <a:rPr lang="en-US" altLang="zh-CN" dirty="0"/>
              <a:t>A</a:t>
            </a:r>
            <a:r>
              <a:rPr lang="zh-CN" altLang="en-US" dirty="0"/>
              <a:t>上执行插入排序，在一台慢机器</a:t>
            </a:r>
            <a:r>
              <a:rPr lang="en-US" altLang="zh-CN" dirty="0"/>
              <a:t>B</a:t>
            </a:r>
            <a:r>
              <a:rPr lang="zh-CN" altLang="en-US" dirty="0"/>
              <a:t>上执行归并排序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A</a:t>
            </a:r>
            <a:r>
              <a:rPr lang="zh-CN" altLang="en-US" dirty="0"/>
              <a:t>机器每秒执行</a:t>
            </a:r>
            <a:r>
              <a:rPr lang="en-US" altLang="zh-CN" dirty="0"/>
              <a:t>100</a:t>
            </a:r>
            <a:r>
              <a:rPr lang="zh-CN" altLang="en-US" dirty="0"/>
              <a:t>亿条指令；</a:t>
            </a:r>
            <a:r>
              <a:rPr lang="en-US" altLang="zh-CN" dirty="0"/>
              <a:t>B</a:t>
            </a:r>
            <a:r>
              <a:rPr lang="zh-CN" altLang="en-US" dirty="0"/>
              <a:t>机器每秒执行</a:t>
            </a:r>
            <a:r>
              <a:rPr lang="en-US" altLang="zh-CN" dirty="0"/>
              <a:t>1000</a:t>
            </a:r>
            <a:r>
              <a:rPr lang="zh-CN" altLang="en-US" dirty="0"/>
              <a:t>万条指令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插入排序需执行</a:t>
            </a:r>
            <a:r>
              <a:rPr lang="en-US" altLang="zh-CN" dirty="0"/>
              <a:t>2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条指令，归并排序需要执行</a:t>
            </a:r>
            <a:r>
              <a:rPr lang="en-US" altLang="zh-CN" dirty="0"/>
              <a:t>50 </a:t>
            </a:r>
            <a:r>
              <a:rPr lang="en-US" altLang="zh-CN" i="1" dirty="0"/>
              <a:t>n </a:t>
            </a:r>
            <a:r>
              <a:rPr lang="en-US" altLang="zh-CN" dirty="0"/>
              <a:t>log </a:t>
            </a:r>
            <a:r>
              <a:rPr lang="en-US" altLang="zh-CN" i="1" dirty="0"/>
              <a:t>n</a:t>
            </a:r>
            <a:r>
              <a:rPr lang="zh-CN" altLang="en-US" dirty="0"/>
              <a:t>条指令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谁花的时间多？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算法和效率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621665" y="116474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数值序列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&lt;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,…,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&gt;</a:t>
            </a:r>
            <a:r>
              <a:rPr lang="en-US" altLang="zh-CN" dirty="0"/>
              <a:t> .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输出</a:t>
            </a:r>
            <a:r>
              <a:rPr lang="en-US" altLang="zh-CN" dirty="0"/>
              <a:t>: </a:t>
            </a:r>
            <a:r>
              <a:rPr lang="zh-CN" altLang="en-US" dirty="0"/>
              <a:t>排列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&lt;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,…,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&gt;</a:t>
            </a:r>
            <a:r>
              <a:rPr lang="en-US" altLang="zh-CN" dirty="0"/>
              <a:t>，</a:t>
            </a:r>
            <a:r>
              <a:rPr lang="zh-CN" altLang="en-US" dirty="0"/>
              <a:t>满足</a:t>
            </a:r>
            <a:r>
              <a:rPr lang="en-US" altLang="zh-CN" dirty="0"/>
              <a:t> 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’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…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’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i="1" dirty="0">
                <a:sym typeface="Symbol" panose="05050102010706020507" pitchFamily="18" charset="2"/>
              </a:rPr>
              <a:t>输入</a:t>
            </a:r>
            <a:r>
              <a:rPr lang="en-US" altLang="zh-CN" dirty="0">
                <a:sym typeface="Symbol" panose="05050102010706020507" pitchFamily="18" charset="2"/>
              </a:rPr>
              <a:t>: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8  2  4  9  3  6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i="1" dirty="0">
                <a:sym typeface="Symbol" panose="05050102010706020507" pitchFamily="18" charset="2"/>
              </a:rPr>
              <a:t>输出</a:t>
            </a:r>
            <a:r>
              <a:rPr lang="en-US" altLang="zh-CN" dirty="0">
                <a:sym typeface="Symbol" panose="05050102010706020507" pitchFamily="18" charset="2"/>
              </a:rPr>
              <a:t>: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2  3  4  6  8  9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排序问题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657350" y="779780"/>
            <a:ext cx="5829300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18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  <a:endParaRPr lang="en-US" altLang="zh-CN" sz="18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endParaRPr lang="en-US" altLang="zh-CN" sz="1800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18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</a:t>
            </a:r>
            <a:endParaRPr lang="en-US" altLang="zh-CN" sz="18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endParaRPr lang="en-US" altLang="zh-CN" sz="1800" i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081" y="3549333"/>
            <a:ext cx="5557838" cy="115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101080" y="1118870"/>
            <a:ext cx="2468880" cy="1898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rgbClr val="C00000"/>
                </a:solidFill>
              </a:rPr>
              <a:t>注：伪代码的写法要点</a:t>
            </a:r>
            <a:endParaRPr lang="zh-CN" altLang="en-US" sz="1800">
              <a:solidFill>
                <a:srgbClr val="C0000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代码块缩进</a:t>
            </a:r>
            <a:endParaRPr lang="zh-CN" altLang="en-US" sz="16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while, for</a:t>
            </a:r>
            <a:r>
              <a:rPr lang="zh-CN" altLang="en-US" sz="1600"/>
              <a:t>循环</a:t>
            </a:r>
            <a:endParaRPr lang="zh-CN" altLang="en-US" sz="16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if-else</a:t>
            </a:r>
            <a:r>
              <a:rPr lang="zh-CN" altLang="en-US" sz="1600"/>
              <a:t>语句</a:t>
            </a:r>
            <a:endParaRPr lang="zh-CN" altLang="en-US" sz="16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赋值语句</a:t>
            </a:r>
            <a:endParaRPr lang="zh-CN" altLang="en-US" sz="16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return</a:t>
            </a:r>
            <a:r>
              <a:rPr lang="zh-CN" altLang="en-US" sz="1600"/>
              <a:t>语句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327785" y="770255"/>
            <a:ext cx="6263005" cy="3698875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8   </a:t>
            </a:r>
            <a:r>
              <a:rPr lang="en-US" altLang="zh-CN" u="sng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  4   9   3   6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2   8   </a:t>
            </a:r>
            <a:r>
              <a:rPr lang="en-US" altLang="zh-CN" u="sng" dirty="0">
                <a:solidFill>
                  <a:schemeClr val="accent2"/>
                </a:solidFill>
              </a:rPr>
              <a:t>4</a:t>
            </a:r>
            <a:r>
              <a:rPr lang="en-US" altLang="zh-CN" dirty="0">
                <a:solidFill>
                  <a:schemeClr val="accent2"/>
                </a:solidFill>
              </a:rPr>
              <a:t>   9   3   6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2   4   8   </a:t>
            </a:r>
            <a:r>
              <a:rPr lang="en-US" altLang="zh-CN" u="sng" dirty="0">
                <a:solidFill>
                  <a:schemeClr val="accent2"/>
                </a:solidFill>
              </a:rPr>
              <a:t>9</a:t>
            </a:r>
            <a:r>
              <a:rPr lang="en-US" altLang="zh-CN" dirty="0">
                <a:solidFill>
                  <a:schemeClr val="accent2"/>
                </a:solidFill>
              </a:rPr>
              <a:t>   3   6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2   4   8   9   </a:t>
            </a:r>
            <a:r>
              <a:rPr lang="en-US" altLang="zh-CN" u="sng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accent2"/>
                </a:solidFill>
              </a:rPr>
              <a:t>   6          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2"/>
                </a:solidFill>
              </a:rPr>
              <a:t>2   3   4   8   9   </a:t>
            </a:r>
            <a:r>
              <a:rPr lang="en-US" altLang="zh-CN" u="sng" dirty="0">
                <a:solidFill>
                  <a:schemeClr val="accent2"/>
                </a:solidFill>
              </a:rPr>
              <a:t>6</a:t>
            </a:r>
            <a:endParaRPr lang="en-US" altLang="zh-CN" u="sng" dirty="0">
              <a:solidFill>
                <a:schemeClr val="accent2"/>
              </a:solidFill>
            </a:endParaRPr>
          </a:p>
        </p:txBody>
      </p:sp>
      <p:sp>
        <p:nvSpPr>
          <p:cNvPr id="14341" name="Freeform 8"/>
          <p:cNvSpPr/>
          <p:nvPr/>
        </p:nvSpPr>
        <p:spPr>
          <a:xfrm>
            <a:off x="1432560" y="1046480"/>
            <a:ext cx="571500" cy="409575"/>
          </a:xfrm>
          <a:custGeom>
            <a:avLst/>
            <a:gdLst/>
            <a:ahLst/>
            <a:cxnLst>
              <a:cxn ang="0">
                <a:pos x="480" y="48"/>
              </a:cxn>
              <a:cxn ang="0">
                <a:pos x="288" y="336"/>
              </a:cxn>
              <a:cxn ang="0">
                <a:pos x="0" y="0"/>
              </a:cxn>
            </a:cxnLst>
            <a:rect l="0" t="0" r="0" b="0"/>
            <a:pathLst>
              <a:path w="480" h="344">
                <a:moveTo>
                  <a:pt x="480" y="48"/>
                </a:moveTo>
                <a:cubicBezTo>
                  <a:pt x="424" y="196"/>
                  <a:pt x="368" y="344"/>
                  <a:pt x="288" y="336"/>
                </a:cubicBezTo>
                <a:cubicBezTo>
                  <a:pt x="208" y="328"/>
                  <a:pt x="48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2" name="Freeform 10"/>
          <p:cNvSpPr/>
          <p:nvPr/>
        </p:nvSpPr>
        <p:spPr>
          <a:xfrm>
            <a:off x="1732280" y="1863090"/>
            <a:ext cx="571500" cy="409575"/>
          </a:xfrm>
          <a:custGeom>
            <a:avLst/>
            <a:gdLst/>
            <a:ahLst/>
            <a:cxnLst>
              <a:cxn ang="0">
                <a:pos x="480" y="48"/>
              </a:cxn>
              <a:cxn ang="0">
                <a:pos x="288" y="336"/>
              </a:cxn>
              <a:cxn ang="0">
                <a:pos x="0" y="0"/>
              </a:cxn>
            </a:cxnLst>
            <a:rect l="0" t="0" r="0" b="0"/>
            <a:pathLst>
              <a:path w="480" h="344">
                <a:moveTo>
                  <a:pt x="480" y="48"/>
                </a:moveTo>
                <a:cubicBezTo>
                  <a:pt x="424" y="196"/>
                  <a:pt x="368" y="344"/>
                  <a:pt x="288" y="336"/>
                </a:cubicBezTo>
                <a:cubicBezTo>
                  <a:pt x="208" y="328"/>
                  <a:pt x="48" y="5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3" name="Freeform 11"/>
          <p:cNvSpPr/>
          <p:nvPr/>
        </p:nvSpPr>
        <p:spPr>
          <a:xfrm>
            <a:off x="2501900" y="2660650"/>
            <a:ext cx="228600" cy="238125"/>
          </a:xfrm>
          <a:custGeom>
            <a:avLst/>
            <a:gdLst/>
            <a:ahLst/>
            <a:cxnLst>
              <a:cxn ang="0">
                <a:pos x="192" y="48"/>
              </a:cxn>
              <a:cxn ang="0">
                <a:pos x="96" y="192"/>
              </a:cxn>
              <a:cxn ang="0">
                <a:pos x="0" y="0"/>
              </a:cxn>
            </a:cxnLst>
            <a:rect l="0" t="0" r="0" b="0"/>
            <a:pathLst>
              <a:path w="192" h="200">
                <a:moveTo>
                  <a:pt x="192" y="48"/>
                </a:moveTo>
                <a:cubicBezTo>
                  <a:pt x="160" y="124"/>
                  <a:pt x="128" y="200"/>
                  <a:pt x="96" y="192"/>
                </a:cubicBezTo>
                <a:cubicBezTo>
                  <a:pt x="64" y="184"/>
                  <a:pt x="16" y="2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4" name="Freeform 12"/>
          <p:cNvSpPr/>
          <p:nvPr/>
        </p:nvSpPr>
        <p:spPr>
          <a:xfrm>
            <a:off x="1831975" y="3409950"/>
            <a:ext cx="1257300" cy="361950"/>
          </a:xfrm>
          <a:custGeom>
            <a:avLst/>
            <a:gdLst/>
            <a:ahLst/>
            <a:cxnLst>
              <a:cxn ang="0">
                <a:pos x="1056" y="96"/>
              </a:cxn>
              <a:cxn ang="0">
                <a:pos x="480" y="288"/>
              </a:cxn>
              <a:cxn ang="0">
                <a:pos x="0" y="0"/>
              </a:cxn>
            </a:cxnLst>
            <a:rect l="0" t="0" r="0" b="0"/>
            <a:pathLst>
              <a:path w="1056" h="304">
                <a:moveTo>
                  <a:pt x="1056" y="96"/>
                </a:moveTo>
                <a:cubicBezTo>
                  <a:pt x="856" y="200"/>
                  <a:pt x="656" y="304"/>
                  <a:pt x="480" y="288"/>
                </a:cubicBezTo>
                <a:cubicBezTo>
                  <a:pt x="304" y="272"/>
                  <a:pt x="152" y="1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4345" name="Freeform 13"/>
          <p:cNvSpPr/>
          <p:nvPr/>
        </p:nvSpPr>
        <p:spPr>
          <a:xfrm>
            <a:off x="2502535" y="4094480"/>
            <a:ext cx="970280" cy="476250"/>
          </a:xfrm>
          <a:custGeom>
            <a:avLst/>
            <a:gdLst/>
            <a:ahLst/>
            <a:cxnLst>
              <a:cxn ang="0">
                <a:pos x="912" y="96"/>
              </a:cxn>
              <a:cxn ang="0">
                <a:pos x="336" y="384"/>
              </a:cxn>
              <a:cxn ang="0">
                <a:pos x="0" y="0"/>
              </a:cxn>
            </a:cxnLst>
            <a:rect l="0" t="0" r="0" b="0"/>
            <a:pathLst>
              <a:path w="912" h="400">
                <a:moveTo>
                  <a:pt x="912" y="96"/>
                </a:moveTo>
                <a:cubicBezTo>
                  <a:pt x="700" y="248"/>
                  <a:pt x="488" y="400"/>
                  <a:pt x="336" y="384"/>
                </a:cubicBezTo>
                <a:cubicBezTo>
                  <a:pt x="184" y="368"/>
                  <a:pt x="92" y="1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插入排序案例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40225" y="768985"/>
            <a:ext cx="4366260" cy="377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循环不变式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en-US" altLang="zh-CN" sz="1600"/>
              <a:t>  </a:t>
            </a:r>
            <a:r>
              <a:rPr lang="zh-CN" altLang="en-US" sz="1600"/>
              <a:t>在</a:t>
            </a:r>
            <a:r>
              <a:rPr lang="en-US" altLang="zh-CN" sz="1600"/>
              <a:t>insertion-sort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行</a:t>
            </a:r>
            <a:r>
              <a:rPr lang="en-US" altLang="zh-CN" sz="1600"/>
              <a:t>for</a:t>
            </a:r>
            <a:r>
              <a:rPr lang="zh-CN" altLang="en-US" sz="1600"/>
              <a:t>循环的每次迭代开始时，子数组</a:t>
            </a:r>
            <a:r>
              <a:rPr lang="en-US" altLang="zh-CN" sz="1600"/>
              <a:t>A[1..j-1]</a:t>
            </a:r>
            <a:r>
              <a:rPr lang="zh-CN" altLang="en-US" sz="1600"/>
              <a:t>由原来在</a:t>
            </a:r>
            <a:r>
              <a:rPr lang="en-US" altLang="zh-CN" sz="1600"/>
              <a:t>A[1..j-1]</a:t>
            </a:r>
            <a:r>
              <a:rPr lang="zh-CN" altLang="en-US" sz="1600"/>
              <a:t>中的元素组成，但是已按序排列</a:t>
            </a:r>
            <a:endParaRPr lang="zh-CN" altLang="en-US" sz="1600"/>
          </a:p>
          <a:p>
            <a:pPr>
              <a:lnSpc>
                <a:spcPct val="130000"/>
              </a:lnSpc>
            </a:pP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循环不变式的三条性质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初始化</a:t>
            </a:r>
            <a:r>
              <a:rPr lang="zh-CN" altLang="en-US" sz="1600"/>
              <a:t>：循环的第一次迭代之前，它为真。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保持</a:t>
            </a:r>
            <a:r>
              <a:rPr lang="zh-CN" altLang="en-US" sz="1600"/>
              <a:t>：如果循环的某次迭代之前它为真，那么下次迭代之前它仍然为真。</a:t>
            </a:r>
            <a:endParaRPr lang="zh-CN" altLang="en-US" sz="1600"/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终止</a:t>
            </a:r>
            <a:r>
              <a:rPr lang="zh-CN" altLang="en-US" sz="1600"/>
              <a:t>：在循环终止时，不变式为我们提供一个有用的性质，该性质有助于证明算法是正确的。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076960" y="1149985"/>
            <a:ext cx="6990080" cy="3068955"/>
          </a:xfrm>
        </p:spPr>
        <p:txBody>
          <a:bodyPr vert="horz" wrap="square" lIns="68580" tIns="34290" rIns="68580" bIns="34290" anchor="t" anchorCtr="0"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请分析以下两个输入的插入排序执行过程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eaLnBrk="1" hangingPunct="1"/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1   2  3   4   5   6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</a:rPr>
              <a:t>6   5   4   3   2   1</a:t>
            </a:r>
            <a:endParaRPr lang="en-US" altLang="zh-CN" sz="2400" u="sng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插入排序案例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回忆：冒泡排序</a:t>
            </a:r>
            <a:endParaRPr lang="en-US" altLang="zh-CN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28650" y="942498"/>
            <a:ext cx="7886700" cy="3263504"/>
          </a:xfrm>
        </p:spPr>
        <p:txBody>
          <a:bodyPr vert="horz" wrap="square" lIns="68580" tIns="34290" rIns="68580" bIns="34290" anchor="t" anchorCtr="0">
            <a:normAutofit fontScale="97500" lnSpcReduction="10000"/>
          </a:bodyPr>
          <a:lstStyle/>
          <a:p>
            <a:pPr lvl="0" eaLnBrk="1" hangingPunct="1"/>
            <a:r>
              <a:rPr lang="zh-CN" dirty="0"/>
              <a:t>算法说明</a:t>
            </a:r>
            <a:endParaRPr lang="zh-CN" dirty="0"/>
          </a:p>
          <a:p>
            <a:pPr lvl="1" eaLnBrk="1" hangingPunct="1"/>
            <a:r>
              <a:rPr lang="zh-CN" dirty="0"/>
              <a:t>考虑一个长度为</a:t>
            </a:r>
            <a:r>
              <a:rPr lang="en-US" altLang="zh-CN" dirty="0"/>
              <a:t>n</a:t>
            </a:r>
            <a:r>
              <a:rPr lang="zh-CN" altLang="en-US" dirty="0"/>
              <a:t>的队列，</a:t>
            </a:r>
            <a:r>
              <a:rPr lang="zh-CN" dirty="0"/>
              <a:t>顺序遍历该队列，选取其中最大的数，并把这个数与队列尾部的数进行交换。</a:t>
            </a:r>
            <a:endParaRPr lang="zh-CN" dirty="0"/>
          </a:p>
          <a:p>
            <a:pPr lvl="1" eaLnBrk="1" hangingPunct="1"/>
            <a:r>
              <a:rPr lang="zh-CN" dirty="0"/>
              <a:t>对于剩余的长度为</a:t>
            </a:r>
            <a:r>
              <a:rPr lang="en-US" altLang="zh-CN" dirty="0"/>
              <a:t>n-1</a:t>
            </a:r>
            <a:r>
              <a:rPr lang="zh-CN" altLang="en-US" dirty="0"/>
              <a:t>的队列，执行类似操作。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直到该队列长度为</a:t>
            </a:r>
            <a:r>
              <a:rPr lang="en-US" altLang="zh-CN" dirty="0"/>
              <a:t>1</a:t>
            </a:r>
            <a:r>
              <a:rPr lang="zh-CN" altLang="en-US" dirty="0"/>
              <a:t>为止。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写出伪代码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处理以下输入队列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+mn-ea"/>
              </a:rPr>
              <a:t>8   2   4   9   3   6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+mn-ea"/>
              </a:rPr>
              <a:t>1   2  3   4   5   6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  <a:sym typeface="+mn-ea"/>
              </a:rPr>
              <a:t>6   5   4   3   2   1</a:t>
            </a:r>
            <a:endParaRPr lang="en-US" altLang="zh-CN" u="sng" dirty="0">
              <a:solidFill>
                <a:schemeClr val="accent2"/>
              </a:solidFill>
            </a:endParaRPr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28650" y="942498"/>
            <a:ext cx="7886700" cy="3263504"/>
          </a:xfrm>
        </p:spPr>
        <p:txBody>
          <a:bodyPr vert="horz" wrap="square" lIns="68580" tIns="34290" rIns="68580" bIns="34290" anchor="t" anchorCtr="0">
            <a:normAutofit/>
          </a:bodyPr>
          <a:lstStyle/>
          <a:p>
            <a:pPr lvl="0" eaLnBrk="1" hangingPunct="1"/>
            <a:r>
              <a:rPr lang="zh-CN" altLang="en-US" dirty="0"/>
              <a:t>如何修改</a:t>
            </a:r>
            <a:r>
              <a:rPr lang="en-US" altLang="zh-CN" dirty="0"/>
              <a:t>insert-sort</a:t>
            </a:r>
            <a:r>
              <a:rPr lang="zh-CN" altLang="en-US" dirty="0"/>
              <a:t>算法，使之能够输出非递增的结果？（方法不唯一）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628650" y="988060"/>
            <a:ext cx="7886700" cy="3644265"/>
          </a:xfrm>
        </p:spPr>
        <p:txBody>
          <a:bodyPr vert="horz" wrap="square" lIns="68580" tIns="34290" rIns="68580" bIns="34290" anchor="t" anchorCtr="0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算法模型：随机访问机（</a:t>
            </a:r>
            <a:r>
              <a:rPr lang="en-US" altLang="zh-CN" dirty="0"/>
              <a:t>raondom-access machine, RAM)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单处理器计算模型，指令串行执行，无并发操作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常见指令：算术指令，数据移动指令，控制指令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数据规模</a:t>
            </a:r>
            <a:r>
              <a:rPr lang="en-US" altLang="zh-CN" dirty="0"/>
              <a:t>n</a:t>
            </a:r>
            <a:r>
              <a:rPr lang="zh-CN" altLang="en-US" dirty="0"/>
              <a:t>：假设每个数是在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之间的整数，共需</a:t>
            </a:r>
            <a:r>
              <a:rPr lang="en-US" altLang="zh-CN" dirty="0"/>
              <a:t>n log c </a:t>
            </a:r>
            <a:r>
              <a:rPr lang="zh-CN" altLang="en-US" dirty="0"/>
              <a:t>位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忽略内存层次的建模（简化处理）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运行时间：执行的基本操作数或步数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插入排序的分析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运行效率与输入相关</a:t>
            </a:r>
            <a:r>
              <a:rPr lang="en-US" altLang="zh-CN" dirty="0"/>
              <a:t>: </a:t>
            </a:r>
            <a:r>
              <a:rPr lang="zh-CN" altLang="en-US" dirty="0"/>
              <a:t>如果输入数据已经排好序，则算法执行更快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将运行时间表示为输入序列规模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dirty="0"/>
              <a:t>的函数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力争找到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 dirty="0"/>
              <a:t>的上界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最坏情况</a:t>
            </a:r>
            <a:r>
              <a:rPr lang="en-US" altLang="zh-CN" dirty="0"/>
              <a:t>: (</a:t>
            </a:r>
            <a:r>
              <a:rPr lang="zh-CN" altLang="en-US" dirty="0"/>
              <a:t>通常使用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sz="1650" i="1" dirty="0">
                <a:solidFill>
                  <a:schemeClr val="accent2"/>
                </a:solidFill>
              </a:rPr>
              <a:t>T</a:t>
            </a:r>
            <a:r>
              <a:rPr lang="en-US" altLang="zh-CN" sz="1650" dirty="0">
                <a:solidFill>
                  <a:schemeClr val="accent2"/>
                </a:solidFill>
              </a:rPr>
              <a:t>(</a:t>
            </a:r>
            <a:r>
              <a:rPr lang="en-US" altLang="zh-CN" sz="1650" i="1" dirty="0">
                <a:solidFill>
                  <a:schemeClr val="accent2"/>
                </a:solidFill>
              </a:rPr>
              <a:t>n</a:t>
            </a:r>
            <a:r>
              <a:rPr lang="en-US" altLang="zh-CN" sz="1650" dirty="0">
                <a:solidFill>
                  <a:schemeClr val="accent2"/>
                </a:solidFill>
              </a:rPr>
              <a:t>)</a:t>
            </a:r>
            <a:r>
              <a:rPr lang="en-US" altLang="zh-CN" sz="1650" dirty="0"/>
              <a:t> = </a:t>
            </a:r>
            <a:r>
              <a:rPr lang="zh-CN" altLang="en-US" sz="1650" dirty="0"/>
              <a:t>对于任意规模</a:t>
            </a:r>
            <a:r>
              <a:rPr lang="en-US" altLang="zh-CN" sz="165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sz="1650" dirty="0">
                <a:sym typeface="+mn-ea"/>
              </a:rPr>
              <a:t>的输入数据</a:t>
            </a:r>
            <a:r>
              <a:rPr lang="zh-CN" altLang="en-US" sz="1650" dirty="0"/>
              <a:t>，算法的最大运行时间</a:t>
            </a:r>
            <a:r>
              <a:rPr lang="en-US" altLang="zh-CN" sz="1650" dirty="0"/>
              <a:t>.</a:t>
            </a:r>
            <a:endParaRPr lang="en-US" altLang="zh-CN" sz="1650" dirty="0"/>
          </a:p>
          <a:p>
            <a:pPr lvl="1" eaLnBrk="1" hangingPunct="1"/>
            <a:endParaRPr lang="en-US" altLang="zh-CN" sz="1050" dirty="0"/>
          </a:p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平均情况</a:t>
            </a:r>
            <a:r>
              <a:rPr lang="en-US" altLang="zh-CN" dirty="0"/>
              <a:t>: (</a:t>
            </a:r>
            <a:r>
              <a:rPr lang="zh-CN" altLang="en-US" dirty="0"/>
              <a:t>有时使用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sz="1650" i="1" dirty="0">
                <a:solidFill>
                  <a:schemeClr val="accent2"/>
                </a:solidFill>
              </a:rPr>
              <a:t>T</a:t>
            </a:r>
            <a:r>
              <a:rPr lang="en-US" altLang="zh-CN" sz="1650" dirty="0">
                <a:solidFill>
                  <a:schemeClr val="accent2"/>
                </a:solidFill>
              </a:rPr>
              <a:t>(</a:t>
            </a:r>
            <a:r>
              <a:rPr lang="en-US" altLang="zh-CN" sz="1650" i="1" dirty="0">
                <a:solidFill>
                  <a:schemeClr val="accent2"/>
                </a:solidFill>
              </a:rPr>
              <a:t>n</a:t>
            </a:r>
            <a:r>
              <a:rPr lang="en-US" altLang="zh-CN" sz="1650" dirty="0">
                <a:solidFill>
                  <a:schemeClr val="accent2"/>
                </a:solidFill>
              </a:rPr>
              <a:t>)</a:t>
            </a:r>
            <a:r>
              <a:rPr lang="en-US" altLang="zh-CN" sz="1650" dirty="0"/>
              <a:t> = </a:t>
            </a:r>
            <a:r>
              <a:rPr lang="zh-CN" altLang="en-US" sz="1650" dirty="0"/>
              <a:t>对于规模为</a:t>
            </a:r>
            <a:r>
              <a:rPr lang="en-US" altLang="zh-CN" sz="1650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sz="1650" dirty="0"/>
              <a:t>的所有输入情况，算法的期望运行时间</a:t>
            </a:r>
            <a:r>
              <a:rPr lang="en-US" altLang="zh-CN" sz="1650" dirty="0"/>
              <a:t>.</a:t>
            </a:r>
            <a:endParaRPr lang="en-US" altLang="zh-CN" sz="1650" dirty="0"/>
          </a:p>
          <a:p>
            <a:pPr lvl="1" eaLnBrk="1" hangingPunct="1"/>
            <a:r>
              <a:rPr lang="zh-CN" altLang="en-US" dirty="0"/>
              <a:t>假设已知输入数据的统计分布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endParaRPr lang="en-US" altLang="zh-CN" sz="1050" dirty="0"/>
          </a:p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最佳情况</a:t>
            </a:r>
            <a:r>
              <a:rPr lang="en-US" altLang="zh-CN" dirty="0"/>
              <a:t>: (</a:t>
            </a:r>
            <a:r>
              <a:rPr lang="zh-CN" altLang="en-US" dirty="0"/>
              <a:t>虚构的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所有输入系列之中，运行时间最快的情况下的运行时间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三种分析类型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044575" y="752475"/>
            <a:ext cx="7054215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			</a:t>
            </a:r>
            <a:r>
              <a:rPr lang="zh-CN" altLang="en-US" sz="1800" dirty="0">
                <a:solidFill>
                  <a:schemeClr val="accent2"/>
                </a:solidFill>
              </a:rPr>
              <a:t>代价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r>
              <a:rPr lang="zh-CN" altLang="en-US" sz="1800" dirty="0">
                <a:solidFill>
                  <a:schemeClr val="accent2"/>
                </a:solidFill>
              </a:rPr>
              <a:t>次数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endParaRPr lang="en-US" altLang="zh-CN" sz="1800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6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7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8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	n-1</a:t>
            </a:r>
            <a:endParaRPr lang="en-US" altLang="zh-CN" sz="1800" i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插入排序的性能分析</a:t>
            </a:r>
            <a:endParaRPr lang="zh-CN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4790" y="21621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1" imgW="330200" imgH="444500" progId="Equation.KSEE3">
                  <p:embed/>
                </p:oleObj>
              </mc:Choice>
              <mc:Fallback>
                <p:oleObj name="" r:id="rId1" imgW="33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74790" y="2162175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8120" y="258762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3" imgW="596900" imgH="444500" progId="Equation.KSEE3">
                  <p:embed/>
                </p:oleObj>
              </mc:Choice>
              <mc:Fallback>
                <p:oleObj name="" r:id="rId3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8120" y="258762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0660" y="300799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5" imgW="596900" imgH="444500" progId="Equation.KSEE3">
                  <p:embed/>
                </p:oleObj>
              </mc:Choice>
              <mc:Fallback>
                <p:oleObj name="" r:id="rId5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0660" y="300799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51195" y="1185545"/>
            <a:ext cx="1624330" cy="252222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48245" y="2032000"/>
            <a:ext cx="79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T(n)</a:t>
            </a:r>
            <a:r>
              <a:rPr lang="zh-CN" altLang="en-US" sz="1600"/>
              <a:t>就是各项累加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03531" y="1426430"/>
            <a:ext cx="5430944" cy="2901730"/>
            <a:chOff x="3942489" y="2397768"/>
            <a:chExt cx="4301629" cy="1574137"/>
          </a:xfrm>
        </p:grpSpPr>
        <p:sp>
          <p:nvSpPr>
            <p:cNvPr id="8" name="矩形 7"/>
            <p:cNvSpPr/>
            <p:nvPr/>
          </p:nvSpPr>
          <p:spPr>
            <a:xfrm>
              <a:off x="3942489" y="2574888"/>
              <a:ext cx="4301629" cy="302400"/>
            </a:xfrm>
            <a:prstGeom prst="rect">
              <a:avLst/>
            </a:prstGeom>
            <a:ln>
              <a:solidFill>
                <a:srgbClr val="AE1616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4157570" y="2397768"/>
              <a:ext cx="3011140" cy="354240"/>
            </a:xfrm>
            <a:custGeom>
              <a:avLst/>
              <a:gdLst>
                <a:gd name="connsiteX0" fmla="*/ 0 w 3011140"/>
                <a:gd name="connsiteY0" fmla="*/ 59041 h 354240"/>
                <a:gd name="connsiteX1" fmla="*/ 59041 w 3011140"/>
                <a:gd name="connsiteY1" fmla="*/ 0 h 354240"/>
                <a:gd name="connsiteX2" fmla="*/ 2952099 w 3011140"/>
                <a:gd name="connsiteY2" fmla="*/ 0 h 354240"/>
                <a:gd name="connsiteX3" fmla="*/ 3011140 w 3011140"/>
                <a:gd name="connsiteY3" fmla="*/ 59041 h 354240"/>
                <a:gd name="connsiteX4" fmla="*/ 3011140 w 3011140"/>
                <a:gd name="connsiteY4" fmla="*/ 295199 h 354240"/>
                <a:gd name="connsiteX5" fmla="*/ 2952099 w 3011140"/>
                <a:gd name="connsiteY5" fmla="*/ 354240 h 354240"/>
                <a:gd name="connsiteX6" fmla="*/ 59041 w 3011140"/>
                <a:gd name="connsiteY6" fmla="*/ 354240 h 354240"/>
                <a:gd name="connsiteX7" fmla="*/ 0 w 3011140"/>
                <a:gd name="connsiteY7" fmla="*/ 295199 h 354240"/>
                <a:gd name="connsiteX8" fmla="*/ 0 w 3011140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140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2952099" y="0"/>
                  </a:lnTo>
                  <a:cubicBezTo>
                    <a:pt x="2984706" y="0"/>
                    <a:pt x="3011140" y="26434"/>
                    <a:pt x="3011140" y="59041"/>
                  </a:cubicBezTo>
                  <a:lnTo>
                    <a:pt x="3011140" y="295199"/>
                  </a:lnTo>
                  <a:cubicBezTo>
                    <a:pt x="3011140" y="327806"/>
                    <a:pt x="2984706" y="354240"/>
                    <a:pt x="2952099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AE16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07" tIns="17293" rIns="131107" bIns="1729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rgbClr val="00B050"/>
                  </a:solidFill>
                </a:rPr>
                <a:t>一、算法简介</a:t>
              </a:r>
              <a:endParaRPr lang="zh-CN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42489" y="3125185"/>
              <a:ext cx="4301629" cy="302400"/>
            </a:xfrm>
            <a:prstGeom prst="rect">
              <a:avLst/>
            </a:prstGeom>
            <a:ln>
              <a:solidFill>
                <a:srgbClr val="AE1616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>
              <a:off x="4157570" y="2948065"/>
              <a:ext cx="3011140" cy="354240"/>
            </a:xfrm>
            <a:custGeom>
              <a:avLst/>
              <a:gdLst>
                <a:gd name="connsiteX0" fmla="*/ 0 w 3011140"/>
                <a:gd name="connsiteY0" fmla="*/ 59041 h 354240"/>
                <a:gd name="connsiteX1" fmla="*/ 59041 w 3011140"/>
                <a:gd name="connsiteY1" fmla="*/ 0 h 354240"/>
                <a:gd name="connsiteX2" fmla="*/ 2952099 w 3011140"/>
                <a:gd name="connsiteY2" fmla="*/ 0 h 354240"/>
                <a:gd name="connsiteX3" fmla="*/ 3011140 w 3011140"/>
                <a:gd name="connsiteY3" fmla="*/ 59041 h 354240"/>
                <a:gd name="connsiteX4" fmla="*/ 3011140 w 3011140"/>
                <a:gd name="connsiteY4" fmla="*/ 295199 h 354240"/>
                <a:gd name="connsiteX5" fmla="*/ 2952099 w 3011140"/>
                <a:gd name="connsiteY5" fmla="*/ 354240 h 354240"/>
                <a:gd name="connsiteX6" fmla="*/ 59041 w 3011140"/>
                <a:gd name="connsiteY6" fmla="*/ 354240 h 354240"/>
                <a:gd name="connsiteX7" fmla="*/ 0 w 3011140"/>
                <a:gd name="connsiteY7" fmla="*/ 295199 h 354240"/>
                <a:gd name="connsiteX8" fmla="*/ 0 w 3011140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140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2952099" y="0"/>
                  </a:lnTo>
                  <a:cubicBezTo>
                    <a:pt x="2984706" y="0"/>
                    <a:pt x="3011140" y="26434"/>
                    <a:pt x="3011140" y="59041"/>
                  </a:cubicBezTo>
                  <a:lnTo>
                    <a:pt x="3011140" y="295199"/>
                  </a:lnTo>
                  <a:cubicBezTo>
                    <a:pt x="3011140" y="327806"/>
                    <a:pt x="2984706" y="354240"/>
                    <a:pt x="2952099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AE16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07" tIns="17293" rIns="131107" bIns="1729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dirty="0">
                  <a:solidFill>
                    <a:schemeClr val="bg1"/>
                  </a:solidFill>
                  <a:latin typeface="+mn-ea"/>
                </a:rPr>
                <a:t>二</a:t>
              </a:r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、</a:t>
              </a:r>
              <a:r>
                <a:rPr lang="zh-CN" sz="2400" b="1" dirty="0">
                  <a:solidFill>
                    <a:schemeClr val="bg1"/>
                  </a:solidFill>
                  <a:latin typeface="+mn-ea"/>
                </a:rPr>
                <a:t>复杂度表示</a:t>
              </a:r>
              <a:endParaRPr lang="zh-CN" sz="2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42489" y="3669505"/>
              <a:ext cx="4301629" cy="302400"/>
            </a:xfrm>
            <a:prstGeom prst="rect">
              <a:avLst/>
            </a:prstGeom>
            <a:ln>
              <a:solidFill>
                <a:srgbClr val="AE1616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157570" y="3492385"/>
              <a:ext cx="3011140" cy="354240"/>
            </a:xfrm>
            <a:custGeom>
              <a:avLst/>
              <a:gdLst>
                <a:gd name="connsiteX0" fmla="*/ 0 w 3011140"/>
                <a:gd name="connsiteY0" fmla="*/ 59041 h 354240"/>
                <a:gd name="connsiteX1" fmla="*/ 59041 w 3011140"/>
                <a:gd name="connsiteY1" fmla="*/ 0 h 354240"/>
                <a:gd name="connsiteX2" fmla="*/ 2952099 w 3011140"/>
                <a:gd name="connsiteY2" fmla="*/ 0 h 354240"/>
                <a:gd name="connsiteX3" fmla="*/ 3011140 w 3011140"/>
                <a:gd name="connsiteY3" fmla="*/ 59041 h 354240"/>
                <a:gd name="connsiteX4" fmla="*/ 3011140 w 3011140"/>
                <a:gd name="connsiteY4" fmla="*/ 295199 h 354240"/>
                <a:gd name="connsiteX5" fmla="*/ 2952099 w 3011140"/>
                <a:gd name="connsiteY5" fmla="*/ 354240 h 354240"/>
                <a:gd name="connsiteX6" fmla="*/ 59041 w 3011140"/>
                <a:gd name="connsiteY6" fmla="*/ 354240 h 354240"/>
                <a:gd name="connsiteX7" fmla="*/ 0 w 3011140"/>
                <a:gd name="connsiteY7" fmla="*/ 295199 h 354240"/>
                <a:gd name="connsiteX8" fmla="*/ 0 w 3011140"/>
                <a:gd name="connsiteY8" fmla="*/ 59041 h 35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140" h="354240">
                  <a:moveTo>
                    <a:pt x="0" y="59041"/>
                  </a:moveTo>
                  <a:cubicBezTo>
                    <a:pt x="0" y="26434"/>
                    <a:pt x="26434" y="0"/>
                    <a:pt x="59041" y="0"/>
                  </a:cubicBezTo>
                  <a:lnTo>
                    <a:pt x="2952099" y="0"/>
                  </a:lnTo>
                  <a:cubicBezTo>
                    <a:pt x="2984706" y="0"/>
                    <a:pt x="3011140" y="26434"/>
                    <a:pt x="3011140" y="59041"/>
                  </a:cubicBezTo>
                  <a:lnTo>
                    <a:pt x="3011140" y="295199"/>
                  </a:lnTo>
                  <a:cubicBezTo>
                    <a:pt x="3011140" y="327806"/>
                    <a:pt x="2984706" y="354240"/>
                    <a:pt x="2952099" y="354240"/>
                  </a:cubicBezTo>
                  <a:lnTo>
                    <a:pt x="59041" y="354240"/>
                  </a:lnTo>
                  <a:cubicBezTo>
                    <a:pt x="26434" y="354240"/>
                    <a:pt x="0" y="327806"/>
                    <a:pt x="0" y="295199"/>
                  </a:cubicBezTo>
                  <a:lnTo>
                    <a:pt x="0" y="59041"/>
                  </a:lnTo>
                  <a:close/>
                </a:path>
              </a:pathLst>
            </a:custGeom>
            <a:solidFill>
              <a:srgbClr val="AE161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07" tIns="17293" rIns="131107" bIns="17293" numCol="1" spcCol="1270" anchor="ctr" anchorCtr="0">
              <a:noAutofit/>
            </a:bodyPr>
            <a:lstStyle/>
            <a:p>
              <a:pPr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200" b="1" dirty="0">
                  <a:solidFill>
                    <a:schemeClr val="bg1"/>
                  </a:solidFill>
                  <a:latin typeface="+mn-ea"/>
                </a:rPr>
                <a:t>三、复杂度推演</a:t>
              </a:r>
              <a:endParaRPr lang="zh-CN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算法分析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044575" y="752475"/>
            <a:ext cx="7054215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			</a:t>
            </a:r>
            <a:r>
              <a:rPr lang="zh-CN" altLang="en-US" sz="1800" dirty="0">
                <a:solidFill>
                  <a:schemeClr val="accent2"/>
                </a:solidFill>
              </a:rPr>
              <a:t>代价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r>
              <a:rPr lang="zh-CN" altLang="en-US" sz="1800" dirty="0">
                <a:solidFill>
                  <a:schemeClr val="accent2"/>
                </a:solidFill>
              </a:rPr>
              <a:t>次数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endParaRPr lang="en-US" altLang="zh-CN" sz="1800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6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7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8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	n-1</a:t>
            </a:r>
            <a:endParaRPr lang="en-US" altLang="zh-CN" sz="1800" i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插入排序的性能分析</a:t>
            </a:r>
            <a:endParaRPr lang="zh-CN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4790" y="21621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" r:id="rId1" imgW="330200" imgH="444500" progId="Equation.KSEE3">
                  <p:embed/>
                </p:oleObj>
              </mc:Choice>
              <mc:Fallback>
                <p:oleObj name="" r:id="rId1" imgW="33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74790" y="2162175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8120" y="258762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" r:id="rId3" imgW="596900" imgH="444500" progId="Equation.KSEE3">
                  <p:embed/>
                </p:oleObj>
              </mc:Choice>
              <mc:Fallback>
                <p:oleObj name="" r:id="rId3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8120" y="258762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0660" y="300799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" r:id="rId5" imgW="596900" imgH="444500" progId="Equation.KSEE3">
                  <p:embed/>
                </p:oleObj>
              </mc:Choice>
              <mc:Fallback>
                <p:oleObj name="" r:id="rId5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0660" y="300799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51195" y="1185545"/>
            <a:ext cx="1624330" cy="252222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48245" y="2032000"/>
            <a:ext cx="79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T(n)</a:t>
            </a:r>
            <a:r>
              <a:rPr lang="zh-CN" altLang="en-US" sz="1600"/>
              <a:t>就是各项累加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3815080" y="3995420"/>
            <a:ext cx="4066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 = (</a:t>
            </a:r>
            <a:r>
              <a:rPr lang="en-US" altLang="zh-CN" sz="1800" i="1"/>
              <a:t>c</a:t>
            </a:r>
            <a:r>
              <a:rPr lang="en-US" altLang="zh-CN" sz="1800" baseline="-25000"/>
              <a:t>1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  <a:r>
              <a:rPr lang="en-US" altLang="zh-CN" sz="1800" i="1"/>
              <a:t>n</a:t>
            </a:r>
            <a:r>
              <a:rPr lang="en-US" altLang="zh-CN" sz="1800"/>
              <a:t> - (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  <a:endParaRPr lang="en-US" altLang="zh-CN" sz="1800"/>
          </a:p>
          <a:p>
            <a:r>
              <a:rPr lang="zh-CN" altLang="en-US" sz="1800"/>
              <a:t>表示为：</a:t>
            </a:r>
            <a:r>
              <a:rPr lang="en-US" altLang="zh-CN" sz="1800" i="1">
                <a:solidFill>
                  <a:srgbClr val="C00000"/>
                </a:solidFill>
              </a:rPr>
              <a:t>T</a:t>
            </a:r>
            <a:r>
              <a:rPr lang="en-US" altLang="zh-CN" sz="1800">
                <a:solidFill>
                  <a:srgbClr val="C00000"/>
                </a:solidFill>
              </a:rPr>
              <a:t>(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en-US" altLang="zh-CN" sz="1800">
                <a:solidFill>
                  <a:srgbClr val="C00000"/>
                </a:solidFill>
              </a:rPr>
              <a:t>) = </a:t>
            </a:r>
            <a:r>
              <a:rPr lang="en-US" altLang="zh-CN" sz="1800" i="1">
                <a:solidFill>
                  <a:srgbClr val="C00000"/>
                </a:solidFill>
              </a:rPr>
              <a:t>an</a:t>
            </a:r>
            <a:r>
              <a:rPr lang="en-US" altLang="zh-CN" sz="1800">
                <a:solidFill>
                  <a:srgbClr val="C00000"/>
                </a:solidFill>
              </a:rPr>
              <a:t>+</a:t>
            </a:r>
            <a:r>
              <a:rPr lang="en-US" altLang="zh-CN" sz="1800" i="1">
                <a:solidFill>
                  <a:srgbClr val="C00000"/>
                </a:solidFill>
              </a:rPr>
              <a:t>b</a:t>
            </a:r>
            <a:r>
              <a:rPr lang="zh-CN" altLang="en-US" sz="1800">
                <a:solidFill>
                  <a:srgbClr val="C00000"/>
                </a:solidFill>
              </a:rPr>
              <a:t>，是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zh-CN" altLang="en-US" sz="1800">
                <a:solidFill>
                  <a:srgbClr val="C00000"/>
                </a:solidFill>
              </a:rPr>
              <a:t>的线性函数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4245" y="409448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最佳情况：顺序输入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1044575" y="752475"/>
            <a:ext cx="7054215" cy="308610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Insertion-Sort(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, 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/>
              <a:t>)   // </a:t>
            </a:r>
            <a:r>
              <a:rPr lang="en-US" altLang="zh-CN" sz="1800" i="1" dirty="0">
                <a:solidFill>
                  <a:schemeClr val="accent2"/>
                </a:solidFill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</a:rPr>
              <a:t>[1..</a:t>
            </a:r>
            <a:r>
              <a:rPr lang="en-US" altLang="zh-CN" sz="1800" i="1" dirty="0">
                <a:solidFill>
                  <a:schemeClr val="accent2"/>
                </a:solidFill>
              </a:rPr>
              <a:t>n</a:t>
            </a:r>
            <a:r>
              <a:rPr lang="en-US" altLang="zh-CN" sz="1800" dirty="0">
                <a:solidFill>
                  <a:schemeClr val="accent2"/>
                </a:solidFill>
              </a:rPr>
              <a:t>]			</a:t>
            </a:r>
            <a:r>
              <a:rPr lang="zh-CN" altLang="en-US" sz="1800" dirty="0">
                <a:solidFill>
                  <a:schemeClr val="accent2"/>
                </a:solidFill>
              </a:rPr>
              <a:t>代价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r>
              <a:rPr lang="zh-CN" altLang="en-US" sz="1800" dirty="0">
                <a:solidFill>
                  <a:schemeClr val="accent2"/>
                </a:solidFill>
              </a:rPr>
              <a:t>次数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    </a:t>
            </a:r>
            <a:r>
              <a:rPr lang="en-US" altLang="zh-CN" sz="1800" b="1" dirty="0"/>
              <a:t>for</a:t>
            </a:r>
            <a:r>
              <a:rPr lang="en-US" altLang="zh-CN" sz="1800" dirty="0"/>
              <a:t> </a:t>
            </a:r>
            <a:r>
              <a:rPr lang="en-US" altLang="zh-CN" sz="1800" i="1" dirty="0">
                <a:solidFill>
                  <a:schemeClr val="accent2"/>
                </a:solidFill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 2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to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ym typeface="Symbol" panose="05050102010706020507" pitchFamily="18" charset="2"/>
              </a:rPr>
              <a:t> 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j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4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-1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</a:t>
            </a:r>
            <a:r>
              <a:rPr lang="en-US" altLang="zh-CN" sz="1800" b="1" dirty="0">
                <a:sym typeface="Symbol" panose="05050102010706020507" pitchFamily="18" charset="2"/>
              </a:rPr>
              <a:t>while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 0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ym typeface="Symbol" panose="05050102010706020507" pitchFamily="18" charset="2"/>
              </a:rPr>
              <a:t>and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 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endParaRPr lang="en-US" altLang="zh-CN" sz="1800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]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6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 1				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7</a:t>
            </a:r>
            <a:endParaRPr lang="en-US" altLang="zh-CN" sz="18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sym typeface="Symbol" panose="05050102010706020507" pitchFamily="18" charset="2"/>
              </a:rPr>
              <a:t>+1]  </a:t>
            </a:r>
            <a:r>
              <a:rPr lang="en-US" altLang="zh-CN" sz="1800" i="1" dirty="0">
                <a:solidFill>
                  <a:schemeClr val="accent2"/>
                </a:solidFill>
                <a:sym typeface="Symbol" panose="05050102010706020507" pitchFamily="18" charset="2"/>
              </a:rPr>
              <a:t>key				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18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8</a:t>
            </a:r>
            <a:r>
              <a:rPr lang="en-US" altLang="zh-CN" sz="1800" i="1" dirty="0">
                <a:solidFill>
                  <a:srgbClr val="C00000"/>
                </a:solidFill>
                <a:sym typeface="Symbol" panose="05050102010706020507" pitchFamily="18" charset="2"/>
              </a:rPr>
              <a:t>	n-1</a:t>
            </a:r>
            <a:endParaRPr lang="en-US" altLang="zh-CN" sz="1800" i="1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插入排序的性能分析</a:t>
            </a:r>
            <a:endParaRPr lang="zh-CN" dirty="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4790" y="216217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30200" imgH="444500" progId="Equation.KSEE3">
                  <p:embed/>
                </p:oleObj>
              </mc:Choice>
              <mc:Fallback>
                <p:oleObj name="" r:id="rId1" imgW="330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74790" y="2162175"/>
                        <a:ext cx="330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48120" y="258762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596900" imgH="444500" progId="Equation.KSEE3">
                  <p:embed/>
                </p:oleObj>
              </mc:Choice>
              <mc:Fallback>
                <p:oleObj name="" r:id="rId3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8120" y="258762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0660" y="3007995"/>
          <a:ext cx="59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596900" imgH="444500" progId="Equation.KSEE3">
                  <p:embed/>
                </p:oleObj>
              </mc:Choice>
              <mc:Fallback>
                <p:oleObj name="" r:id="rId5" imgW="596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0660" y="3007995"/>
                        <a:ext cx="596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751195" y="1185545"/>
            <a:ext cx="1624330" cy="252222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48245" y="2032000"/>
            <a:ext cx="79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T(n)</a:t>
            </a:r>
            <a:r>
              <a:rPr lang="zh-CN" altLang="en-US" sz="1600"/>
              <a:t>就是各项累加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444625" y="4030980"/>
            <a:ext cx="73323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i="1"/>
              <a:t>T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) = (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/2+</a:t>
            </a:r>
            <a:r>
              <a:rPr lang="en-US" altLang="zh-CN" sz="1800" i="1"/>
              <a:t>c</a:t>
            </a:r>
            <a:r>
              <a:rPr lang="en-US" altLang="zh-CN" sz="1800" baseline="-25000"/>
              <a:t>6</a:t>
            </a:r>
            <a:r>
              <a:rPr lang="en-US" altLang="zh-CN" sz="1800"/>
              <a:t>/2+</a:t>
            </a:r>
            <a:r>
              <a:rPr lang="en-US" altLang="zh-CN" sz="1800" i="1"/>
              <a:t>c</a:t>
            </a:r>
            <a:r>
              <a:rPr lang="en-US" altLang="zh-CN" sz="1800" baseline="-25000"/>
              <a:t>7</a:t>
            </a:r>
            <a:r>
              <a:rPr lang="en-US" altLang="zh-CN" sz="1800"/>
              <a:t>/2)</a:t>
            </a:r>
            <a:r>
              <a:rPr lang="en-US" altLang="zh-CN" sz="1800" i="1"/>
              <a:t>n</a:t>
            </a:r>
            <a:r>
              <a:rPr lang="en-US" altLang="zh-CN" sz="1800" baseline="30000"/>
              <a:t>2</a:t>
            </a:r>
            <a:r>
              <a:rPr lang="en-US" altLang="zh-CN" sz="1800"/>
              <a:t>+(</a:t>
            </a:r>
            <a:r>
              <a:rPr lang="en-US" altLang="zh-CN" sz="1800" i="1"/>
              <a:t>c</a:t>
            </a:r>
            <a:r>
              <a:rPr lang="en-US" altLang="zh-CN" sz="1800" baseline="-25000"/>
              <a:t>1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/2-</a:t>
            </a:r>
            <a:r>
              <a:rPr lang="en-US" altLang="zh-CN" sz="1800" i="1"/>
              <a:t>c</a:t>
            </a:r>
            <a:r>
              <a:rPr lang="en-US" altLang="zh-CN" sz="1800" baseline="-25000"/>
              <a:t>6</a:t>
            </a:r>
            <a:r>
              <a:rPr lang="en-US" altLang="zh-CN" sz="1800"/>
              <a:t>/2-</a:t>
            </a:r>
            <a:r>
              <a:rPr lang="en-US" altLang="zh-CN" sz="1800" i="1"/>
              <a:t>c</a:t>
            </a:r>
            <a:r>
              <a:rPr lang="en-US" altLang="zh-CN" sz="1800" baseline="-25000"/>
              <a:t>7</a:t>
            </a:r>
            <a:r>
              <a:rPr lang="en-US" altLang="zh-CN" sz="1800"/>
              <a:t>/2+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  <a:r>
              <a:rPr lang="en-US" altLang="zh-CN" sz="1800" i="1"/>
              <a:t>n</a:t>
            </a:r>
            <a:r>
              <a:rPr lang="en-US" altLang="zh-CN" sz="1800"/>
              <a:t> - (</a:t>
            </a:r>
            <a:r>
              <a:rPr lang="en-US" altLang="zh-CN" sz="1800" i="1"/>
              <a:t>c</a:t>
            </a:r>
            <a:r>
              <a:rPr lang="en-US" altLang="zh-CN" sz="1800" baseline="-25000"/>
              <a:t>2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4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5</a:t>
            </a:r>
            <a:r>
              <a:rPr lang="en-US" altLang="zh-CN" sz="1800"/>
              <a:t>+</a:t>
            </a:r>
            <a:r>
              <a:rPr lang="en-US" altLang="zh-CN" sz="1800" i="1"/>
              <a:t>c</a:t>
            </a:r>
            <a:r>
              <a:rPr lang="en-US" altLang="zh-CN" sz="1800" baseline="-25000"/>
              <a:t>8</a:t>
            </a:r>
            <a:r>
              <a:rPr lang="en-US" altLang="zh-CN" sz="1800"/>
              <a:t>)</a:t>
            </a:r>
            <a:endParaRPr lang="en-US" altLang="zh-CN" sz="1800"/>
          </a:p>
          <a:p>
            <a:r>
              <a:rPr lang="zh-CN" altLang="en-US" sz="1800"/>
              <a:t>表示为：</a:t>
            </a:r>
            <a:r>
              <a:rPr lang="en-US" altLang="zh-CN" sz="1800" i="1">
                <a:solidFill>
                  <a:srgbClr val="C00000"/>
                </a:solidFill>
              </a:rPr>
              <a:t>T</a:t>
            </a:r>
            <a:r>
              <a:rPr lang="en-US" altLang="zh-CN" sz="1800">
                <a:solidFill>
                  <a:srgbClr val="C00000"/>
                </a:solidFill>
              </a:rPr>
              <a:t>(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en-US" altLang="zh-CN" sz="1800">
                <a:solidFill>
                  <a:srgbClr val="C00000"/>
                </a:solidFill>
              </a:rPr>
              <a:t>) = </a:t>
            </a:r>
            <a:r>
              <a:rPr lang="en-US" altLang="zh-CN" sz="1800" i="1">
                <a:solidFill>
                  <a:srgbClr val="C00000"/>
                </a:solidFill>
              </a:rPr>
              <a:t>an</a:t>
            </a:r>
            <a:r>
              <a:rPr lang="en-US" altLang="zh-CN" sz="1800" i="1" baseline="30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+</a:t>
            </a:r>
            <a:r>
              <a:rPr lang="en-US" altLang="zh-CN" sz="1800" i="1">
                <a:solidFill>
                  <a:srgbClr val="C00000"/>
                </a:solidFill>
              </a:rPr>
              <a:t>bn+c</a:t>
            </a:r>
            <a:r>
              <a:rPr lang="zh-CN" altLang="en-US" sz="1800">
                <a:solidFill>
                  <a:srgbClr val="C00000"/>
                </a:solidFill>
              </a:rPr>
              <a:t>，是</a:t>
            </a:r>
            <a:r>
              <a:rPr lang="en-US" altLang="zh-CN" sz="1800" i="1">
                <a:solidFill>
                  <a:srgbClr val="C00000"/>
                </a:solidFill>
              </a:rPr>
              <a:t>n</a:t>
            </a:r>
            <a:r>
              <a:rPr lang="zh-CN" altLang="en-US" sz="1800">
                <a:solidFill>
                  <a:srgbClr val="C00000"/>
                </a:solidFill>
              </a:rPr>
              <a:t>的二次函数</a:t>
            </a:r>
            <a:endParaRPr lang="zh-CN" altLang="en-US" sz="18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745" y="4030980"/>
            <a:ext cx="1071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最坏情况：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逆序输入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628650" y="940593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</a:rPr>
              <a:t>数学</a:t>
            </a:r>
            <a:r>
              <a:rPr lang="en-US" altLang="zh-CN" dirty="0">
                <a:solidFill>
                  <a:srgbClr val="CD0000"/>
                </a:solidFill>
              </a:rPr>
              <a:t>:</a:t>
            </a:r>
            <a:endParaRPr lang="en-US" altLang="zh-CN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: </a:t>
            </a:r>
            <a:r>
              <a:rPr lang="zh-CN" altLang="en-US" dirty="0">
                <a:sym typeface="Symbol" panose="05050102010706020507" pitchFamily="18" charset="2"/>
              </a:rPr>
              <a:t>存在正常数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ym typeface="Symbol" panose="05050102010706020507" pitchFamily="18" charset="2"/>
              </a:rPr>
              <a:t>对于所有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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，均有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35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工程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:</a:t>
            </a:r>
            <a:endParaRPr lang="en-US" altLang="zh-CN" dirty="0">
              <a:solidFill>
                <a:srgbClr val="CD0000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去除低阶项；忽略最高项的常系数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+ 150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250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+ 6024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zh-CN" altLang="en-US" dirty="0"/>
              <a:t>记号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628650" y="971073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zh-CN" altLang="en-US" dirty="0"/>
              <a:t>当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足够大时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算法</a:t>
            </a:r>
            <a:r>
              <a:rPr lang="zh-CN" altLang="en-US" dirty="0">
                <a:solidFill>
                  <a:srgbClr val="CD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总是优于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算法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751965"/>
            <a:ext cx="4362450" cy="2707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渐进性能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628650" y="1170463"/>
            <a:ext cx="7886700" cy="3263504"/>
          </a:xfrm>
        </p:spPr>
        <p:txBody>
          <a:bodyPr vert="horz" wrap="square" lIns="68580" tIns="34290" rIns="68580" bIns="34290" anchor="t" anchorCtr="0"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</a:rPr>
              <a:t>最坏情况</a:t>
            </a:r>
            <a:r>
              <a:rPr lang="en-US" altLang="zh-CN" dirty="0"/>
              <a:t>: </a:t>
            </a:r>
            <a:r>
              <a:rPr lang="zh-CN" altLang="en-US" dirty="0"/>
              <a:t>输入序列是逆序的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D0000"/>
                </a:solidFill>
              </a:rPr>
              <a:t>平均情况</a:t>
            </a:r>
            <a:r>
              <a:rPr lang="en-US" altLang="zh-CN" dirty="0"/>
              <a:t>: </a:t>
            </a:r>
            <a:r>
              <a:rPr lang="zh-CN" altLang="en-US" dirty="0"/>
              <a:t>各种输入序列的情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              </a:t>
            </a:r>
            <a:r>
              <a:rPr lang="zh-CN" altLang="en-US" dirty="0"/>
              <a:t>况都要考虑进来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i="1" dirty="0"/>
              <a:t>插入排序是一个快的排序算法吗</a:t>
            </a:r>
            <a:r>
              <a:rPr lang="en-US" altLang="zh-CN" dirty="0"/>
              <a:t>?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对于小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dirty="0"/>
              <a:t>而言，可以这么说；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但对于大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zh-CN" altLang="en-US" dirty="0"/>
              <a:t>而言，不能这么说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插入排序分析</a:t>
            </a:r>
            <a:endParaRPr lang="zh-CN" dirty="0"/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8545" y="1983105"/>
            <a:ext cx="3323590" cy="897255"/>
          </a:xfrm>
          <a:prstGeom prst="rect">
            <a:avLst/>
          </a:prstGeom>
        </p:spPr>
      </p:pic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45" y="1123950"/>
            <a:ext cx="2839085" cy="85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628650" y="8662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en-US" altLang="zh-CN" dirty="0"/>
              <a:t>  Merge-Sort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1. If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 = 1</a:t>
            </a:r>
            <a:r>
              <a:rPr lang="en-US" altLang="zh-CN" dirty="0"/>
              <a:t>, done.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2. Recursively 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/2]]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    and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/2]+1..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3. “</a:t>
            </a:r>
            <a:r>
              <a:rPr lang="en-US" altLang="zh-CN" i="1" dirty="0">
                <a:solidFill>
                  <a:srgbClr val="CD0000"/>
                </a:solidFill>
              </a:rPr>
              <a:t>Merge</a:t>
            </a:r>
            <a:r>
              <a:rPr lang="en-US" altLang="zh-CN" dirty="0"/>
              <a:t>” the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sorted lists.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CD0000"/>
                </a:solidFill>
              </a:rPr>
              <a:t>    </a:t>
            </a:r>
            <a:r>
              <a:rPr lang="zh-CN" altLang="en-US" i="1" dirty="0">
                <a:solidFill>
                  <a:srgbClr val="CD0000"/>
                </a:solidFill>
              </a:rPr>
              <a:t>关键子程序</a:t>
            </a:r>
            <a:r>
              <a:rPr lang="en-US" altLang="zh-CN" dirty="0"/>
              <a:t>: Merge</a:t>
            </a:r>
            <a:endParaRPr lang="en-US" altLang="zh-CN" dirty="0"/>
          </a:p>
        </p:txBody>
      </p:sp>
      <p:sp>
        <p:nvSpPr>
          <p:cNvPr id="21509" name="Text Box 23"/>
          <p:cNvSpPr txBox="1"/>
          <p:nvPr/>
        </p:nvSpPr>
        <p:spPr>
          <a:xfrm>
            <a:off x="2912269" y="3636883"/>
            <a:ext cx="46913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以合并两个最长为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已排序序列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线性时间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628650" y="1087120"/>
            <a:ext cx="7886700" cy="3489325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en-US" altLang="zh-CN" i="1" dirty="0"/>
              <a:t>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         Merge-Sort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/>
              <a:t>             1. </a:t>
            </a:r>
            <a:r>
              <a:rPr lang="en-US" altLang="zh-CN" dirty="0">
                <a:solidFill>
                  <a:schemeClr val="accent2"/>
                </a:solidFill>
              </a:rPr>
              <a:t>If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 = 1</a:t>
            </a:r>
            <a:r>
              <a:rPr lang="en-US" altLang="zh-CN" dirty="0"/>
              <a:t>, done.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  <a:r>
              <a:rPr lang="en-US" altLang="zh-CN" dirty="0"/>
              <a:t>             2. Recursively sort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[1..[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/2]]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                             and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[[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/2]+1..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      3. “</a:t>
            </a:r>
            <a:r>
              <a:rPr lang="en-US" altLang="zh-CN" i="1" dirty="0">
                <a:solidFill>
                  <a:srgbClr val="CD0000"/>
                </a:solidFill>
              </a:rPr>
              <a:t>Merge</a:t>
            </a:r>
            <a:r>
              <a:rPr lang="en-US" altLang="zh-CN" dirty="0"/>
              <a:t>” the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 sorted lists.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CD0000"/>
                </a:solidFill>
              </a:rPr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严格来说，应该是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([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/2]) +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  <a:r>
              <a:rPr lang="en-US" altLang="zh-CN" dirty="0"/>
              <a:t>, </a:t>
            </a:r>
            <a:r>
              <a:rPr lang="zh-CN" altLang="en-US" dirty="0"/>
              <a:t>但是对于渐进分析来说，这点可以忽略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2533" name="Line 6"/>
          <p:cNvSpPr/>
          <p:nvPr/>
        </p:nvSpPr>
        <p:spPr>
          <a:xfrm>
            <a:off x="2057400" y="109347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4" name="Freeform 7"/>
          <p:cNvSpPr/>
          <p:nvPr/>
        </p:nvSpPr>
        <p:spPr>
          <a:xfrm>
            <a:off x="1600200" y="2247900"/>
            <a:ext cx="342900" cy="154305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288" y="624"/>
              </a:cxn>
              <a:cxn ang="0">
                <a:pos x="0" y="0"/>
              </a:cxn>
            </a:cxnLst>
            <a:rect l="0" t="0" r="0" b="0"/>
            <a:pathLst>
              <a:path w="288" h="1296">
                <a:moveTo>
                  <a:pt x="0" y="1296"/>
                </a:moveTo>
                <a:cubicBezTo>
                  <a:pt x="144" y="1068"/>
                  <a:pt x="288" y="840"/>
                  <a:pt x="288" y="624"/>
                </a:cubicBezTo>
                <a:cubicBezTo>
                  <a:pt x="288" y="408"/>
                  <a:pt x="144" y="20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归并排序分析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5"/>
          <p:cNvSpPr txBox="1"/>
          <p:nvPr/>
        </p:nvSpPr>
        <p:spPr>
          <a:xfrm>
            <a:off x="4902994" y="1143000"/>
            <a:ext cx="12350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Text Box 6"/>
          <p:cNvSpPr txBox="1"/>
          <p:nvPr/>
        </p:nvSpPr>
        <p:spPr>
          <a:xfrm>
            <a:off x="5645944" y="1640681"/>
            <a:ext cx="11506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归并排序的递归</a:t>
            </a:r>
            <a:endParaRPr lang="zh-CN" dirty="0"/>
          </a:p>
        </p:txBody>
      </p:sp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0595" y="1143000"/>
            <a:ext cx="3328670" cy="1008380"/>
          </a:xfrm>
          <a:prstGeom prst="rect">
            <a:avLst/>
          </a:prstGeom>
        </p:spPr>
      </p:pic>
      <p:sp>
        <p:nvSpPr>
          <p:cNvPr id="7" name="Rectangle 3"/>
          <p:cNvSpPr txBox="1"/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在不影响分析结果的情况下，我们可以略去基础场景，即：对于充分小的规模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/>
              <a:t>，我们有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dirty="0">
                <a:sym typeface="Symbol" panose="05050102010706020507" pitchFamily="18" charset="2"/>
              </a:rPr>
              <a:t> 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本书提供多种方法来找到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的上界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628650" y="111013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buNone/>
            </a:pPr>
            <a:r>
              <a:rPr lang="zh-CN" altLang="en-US" dirty="0"/>
              <a:t>求解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)=2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/2)+</a:t>
            </a:r>
            <a:r>
              <a:rPr lang="en-US" altLang="zh-CN" i="1" dirty="0">
                <a:solidFill>
                  <a:schemeClr val="accent2"/>
                </a:solidFill>
              </a:rPr>
              <a:t>cn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c</a:t>
            </a:r>
            <a:r>
              <a:rPr lang="zh-CN" altLang="en-US" dirty="0"/>
              <a:t>是常数，且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>
                <a:solidFill>
                  <a:schemeClr val="accent2"/>
                </a:solidFill>
              </a:rPr>
              <a:t>&gt;0</a:t>
            </a:r>
            <a:r>
              <a:rPr lang="en-US" altLang="zh-CN" dirty="0"/>
              <a:t>.</a:t>
            </a:r>
            <a:endParaRPr lang="en-US" altLang="zh-CN" dirty="0"/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503045"/>
            <a:ext cx="6286500" cy="292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递归树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结论</a:t>
            </a:r>
            <a:endParaRPr 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*</a:t>
            </a:r>
            <a:r>
              <a:rPr lang="en-US" altLang="zh-CN" dirty="0" err="1">
                <a:solidFill>
                  <a:schemeClr val="accent2"/>
                </a:solidFill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的增长趋势要慢于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因此，在最坏情况下，归并排序算法渐进地优于插入排序算法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实践可知，当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 &gt; 30</a:t>
            </a:r>
            <a:r>
              <a:rPr lang="zh-CN" altLang="en-US" dirty="0"/>
              <a:t>时，归并排序算法就能够击败插入排序算法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50" dirty="0"/>
            </a:fld>
            <a:endParaRPr lang="en-US" altLang="zh-CN" sz="1050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709295" y="934085"/>
            <a:ext cx="7500620" cy="3673475"/>
          </a:xfrm>
        </p:spPr>
        <p:txBody>
          <a:bodyPr vert="horz" wrap="square" lIns="68580" tIns="34290" rIns="68580" bIns="34290" anchor="t">
            <a:normAutofit fontScale="90000" lnSpcReduction="20000"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任课教师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kumimoji="1" lang="zh-CN" alt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金澈清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cqjin@dase.ecnu.edu.cn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助教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肖诗涵</a:t>
            </a:r>
            <a:endParaRPr kumimoji="1" lang="zh-CN" altLang="en-US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实验室：地理馆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208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室，邮箱：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51255903068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@stu.ecnu.edu.cn</a:t>
            </a:r>
            <a:endParaRPr kumimoji="1" lang="zh-CN" altLang="en-US" sz="154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宋立康</a:t>
            </a:r>
            <a:endParaRPr kumimoji="1" lang="zh-CN" altLang="en-US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实验室：计算机楼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231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室，邮箱：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51255903025@stu.ecnu.edu.cn</a:t>
            </a:r>
            <a:endParaRPr kumimoji="1" lang="en-US" altLang="zh-CN" sz="154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上课安排</a:t>
            </a:r>
            <a:endParaRPr kumimoji="1" lang="zh-CN" altLang="en-US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文史楼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215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房间，每周二下午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6-8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节课</a:t>
            </a:r>
            <a:endParaRPr kumimoji="1" lang="zh-CN" altLang="en-US" sz="154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数学馆西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113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房间，每周四下午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1" lang="en-US" altLang="zh-CN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-7</a:t>
            </a:r>
            <a:r>
              <a:rPr kumimoji="1" lang="zh-CN" altLang="en-US" sz="154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</a:t>
            </a:r>
            <a:endParaRPr kumimoji="1" lang="zh-CN" altLang="en-US" sz="154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需求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对程序开发的深刻理解</a:t>
            </a:r>
            <a:endParaRPr kumimoji="1" lang="en-US" altLang="zh-CN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1" lang="zh-CN" altLang="en-US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课程基础：数据结构、离散数学、概率论</a:t>
            </a:r>
            <a:endParaRPr kumimoji="1" lang="en-US" altLang="zh-CN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rgbClr val="CD0000"/>
                </a:solidFill>
                <a:latin typeface="+mn-lt"/>
                <a:ea typeface="+mn-ea"/>
                <a:cs typeface="+mn-cs"/>
              </a:rPr>
              <a:t>教科书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T. H. Cormen, C. E. Leiserson, R. L. Rivest, C. Stein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著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殷建平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徐云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王刚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刘晓光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苏明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邹恒明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王宏志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译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算法导论（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to Algorithms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）（原书第三版），机械工业出版社，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课程简介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i="1" dirty="0">
                <a:solidFill>
                  <a:schemeClr val="bg1"/>
                </a:solidFill>
                <a:sym typeface="+mn-ea"/>
              </a:rPr>
              <a:t>O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(“big-Oh”, </a:t>
            </a:r>
            <a:r>
              <a:rPr lang="zh-CN" altLang="en-US" dirty="0">
                <a:sym typeface="+mn-ea"/>
              </a:rPr>
              <a:t>渐近上界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g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))</a:t>
            </a:r>
            <a:r>
              <a:rPr lang="en-US" altLang="zh-CN" dirty="0"/>
              <a:t> if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0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案例：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可将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视为一组函数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  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因此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渐近下界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  <p:sp>
        <p:nvSpPr>
          <p:cNvPr id="6" name="Rectangle 3"/>
          <p:cNvSpPr txBox="1"/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类似，可将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视为一组函数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，使得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½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(</a:t>
            </a:r>
            <a:r>
              <a:rPr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=16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5"/>
          <p:cNvSpPr txBox="1"/>
          <p:nvPr/>
        </p:nvSpPr>
        <p:spPr>
          <a:xfrm>
            <a:off x="2057400" y="3371850"/>
            <a:ext cx="388302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选取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¼ ,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,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可知，令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即可满足条件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渐近紧确界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870" y="2562225"/>
            <a:ext cx="2080895" cy="725170"/>
          </a:xfrm>
          <a:prstGeom prst="rect">
            <a:avLst/>
          </a:prstGeom>
        </p:spPr>
      </p:pic>
      <p:sp>
        <p:nvSpPr>
          <p:cNvPr id="6" name="Rectangle 3"/>
          <p:cNvSpPr txBox="1"/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常数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有用的定理</a:t>
            </a:r>
            <a:endParaRPr 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定理</a:t>
            </a:r>
            <a:r>
              <a:rPr lang="en-US" altLang="zh-CN" dirty="0"/>
              <a:t>: </a:t>
            </a:r>
            <a:r>
              <a:rPr lang="zh-CN" altLang="en-US" dirty="0"/>
              <a:t>最高项的常系数和低阶项都不影响渐近界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定理</a:t>
            </a:r>
            <a:r>
              <a:rPr lang="en-US" altLang="zh-CN" dirty="0"/>
              <a:t>: (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</a:t>
            </a:r>
            <a:r>
              <a:rPr lang="en-US" altLang="zh-CN" dirty="0">
                <a:sym typeface="Symbol" panose="05050102010706020507" pitchFamily="18" charset="2"/>
              </a:rPr>
              <a:t>) 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其他两个渐近记号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“Little-Oh” </a:t>
            </a:r>
            <a:r>
              <a:rPr lang="zh-CN" altLang="en-US" dirty="0">
                <a:sym typeface="Symbol" panose="05050102010706020507" pitchFamily="18" charset="2"/>
              </a:rPr>
              <a:t>记号：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“Little-omega” </a:t>
            </a:r>
            <a:r>
              <a:rPr lang="zh-CN" altLang="en-US" dirty="0">
                <a:sym typeface="Symbol" panose="05050102010706020507" pitchFamily="18" charset="2"/>
              </a:rPr>
              <a:t>记号：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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对任意正常数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&gt;0</a:t>
            </a:r>
            <a:r>
              <a:rPr lang="zh-CN" altLang="en-US" dirty="0">
                <a:sym typeface="Symbol" panose="05050102010706020507" pitchFamily="18" charset="2"/>
              </a:rPr>
              <a:t>，存在常数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，使得对所有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，有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O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o</a:t>
            </a:r>
            <a:r>
              <a:rPr lang="zh-CN" altLang="en-US" sz="2000" dirty="0">
                <a:sym typeface="Symbol" panose="05050102010706020507" pitchFamily="18" charset="2"/>
              </a:rPr>
              <a:t>定义类似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。主要区别是在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f(n)=O(g(n))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对于某个常量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成立。但是在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f(n)=o(g(n))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对于所有常数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8678" name="Text Box 5"/>
          <p:cNvSpPr txBox="1"/>
          <p:nvPr/>
        </p:nvSpPr>
        <p:spPr>
          <a:xfrm>
            <a:off x="2461260" y="3865245"/>
            <a:ext cx="3359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但是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≠o(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非渐近紧确的上界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628650" y="11710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)) </a:t>
            </a:r>
            <a:r>
              <a:rPr lang="en-US" altLang="zh-CN" dirty="0">
                <a:sym typeface="Symbol" panose="05050102010706020507" pitchFamily="18" charset="2"/>
              </a:rPr>
              <a:t>=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对任意正常数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&gt;0</a:t>
            </a:r>
            <a:r>
              <a:rPr lang="zh-CN" altLang="en-US" dirty="0">
                <a:sym typeface="Symbol" panose="05050102010706020507" pitchFamily="18" charset="2"/>
              </a:rPr>
              <a:t>，存在常数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，使得对所有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，有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&lt;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Ω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ω</a:t>
            </a:r>
            <a:r>
              <a:rPr lang="zh-CN" altLang="en-US" sz="2000" dirty="0">
                <a:sym typeface="Symbol" panose="05050102010706020507" pitchFamily="18" charset="2"/>
              </a:rPr>
              <a:t>定义类似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。主要区别是在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</a:t>
            </a:r>
            <a:r>
              <a:rPr lang="en-US" altLang="zh-CN" sz="2000" dirty="0">
                <a:sym typeface="Symbol" panose="05050102010706020507" pitchFamily="18" charset="2"/>
              </a:rPr>
              <a:t>Ω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 &lt;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对于某个常量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成立。但是在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f(n)=o(g(n))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中，界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cg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 &lt; 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对于所有常数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c&gt;0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成立。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8678" name="Text Box 5"/>
          <p:cNvSpPr txBox="1"/>
          <p:nvPr/>
        </p:nvSpPr>
        <p:spPr>
          <a:xfrm>
            <a:off x="2461260" y="3865245"/>
            <a:ext cx="36334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/2 = </a:t>
            </a:r>
            <a:r>
              <a:rPr lang="en-US" altLang="zh-CN" sz="2400" dirty="0">
                <a:sym typeface="Symbol" panose="05050102010706020507" pitchFamily="18" charset="2"/>
              </a:rPr>
              <a:t>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但是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sz="2400" dirty="0">
                <a:sym typeface="Symbol" panose="05050102010706020507" pitchFamily="18" charset="2"/>
              </a:rPr>
              <a:t>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渐进记号：</a:t>
            </a:r>
            <a:r>
              <a:rPr lang="en-US" altLang="zh-CN" dirty="0">
                <a:sym typeface="Symbol" panose="05050102010706020507" pitchFamily="18" charset="2"/>
              </a:rPr>
              <a:t>ω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记号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非渐近紧确的下界</a:t>
            </a:r>
            <a:r>
              <a:rPr lang="en-US" altLang="zh-CN" dirty="0">
                <a:sym typeface="+mn-ea"/>
              </a:rPr>
              <a:t>)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文本框 1"/>
          <p:cNvSpPr txBox="1"/>
          <p:nvPr/>
        </p:nvSpPr>
        <p:spPr>
          <a:xfrm>
            <a:off x="5605463" y="3195711"/>
            <a:ext cx="198834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猜测一个界，然后用数学归纳法证明这个界是正确的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Solving Recurrences（递归）</a:t>
            </a:r>
            <a:endParaRPr lang="zh-CN" dirty="0"/>
          </a:p>
        </p:txBody>
      </p:sp>
      <p:sp>
        <p:nvSpPr>
          <p:cNvPr id="5" name="Rectangle 3"/>
          <p:cNvSpPr txBox="1"/>
          <p:nvPr/>
        </p:nvSpPr>
        <p:spPr>
          <a:xfrm>
            <a:off x="628650" y="101869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/>
              <a:t>类似求解微积分方程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三种方法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CD0000"/>
                </a:solidFill>
              </a:rPr>
              <a:t>Substitution</a:t>
            </a:r>
            <a:r>
              <a:rPr lang="zh-CN" altLang="en-US" dirty="0">
                <a:solidFill>
                  <a:srgbClr val="CD0000"/>
                </a:solidFill>
              </a:rPr>
              <a:t>（代入法）</a:t>
            </a:r>
            <a:r>
              <a:rPr lang="en-US" altLang="zh-CN" dirty="0">
                <a:solidFill>
                  <a:srgbClr val="CD0000"/>
                </a:solidFill>
              </a:rPr>
              <a:t>, Iteration</a:t>
            </a:r>
            <a:r>
              <a:rPr lang="zh-CN" altLang="en-US" dirty="0">
                <a:solidFill>
                  <a:srgbClr val="CD0000"/>
                </a:solidFill>
              </a:rPr>
              <a:t>（递归树法）</a:t>
            </a:r>
            <a:r>
              <a:rPr lang="en-US" altLang="zh-CN" dirty="0">
                <a:solidFill>
                  <a:srgbClr val="CD0000"/>
                </a:solidFill>
              </a:rPr>
              <a:t>, Master</a:t>
            </a:r>
            <a:r>
              <a:rPr lang="zh-CN" altLang="en-US" dirty="0">
                <a:solidFill>
                  <a:srgbClr val="CD0000"/>
                </a:solidFill>
              </a:rPr>
              <a:t>（主方法）</a:t>
            </a:r>
            <a:endParaRPr lang="en-US" altLang="zh-CN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200" dirty="0">
              <a:solidFill>
                <a:srgbClr val="CD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代入法</a:t>
            </a:r>
            <a:r>
              <a:rPr lang="en-US" altLang="zh-CN" dirty="0"/>
              <a:t> (</a:t>
            </a:r>
            <a:r>
              <a:rPr lang="zh-CN" altLang="en-US" dirty="0"/>
              <a:t>最常见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猜测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zh-CN" altLang="en-US" dirty="0"/>
              <a:t>解的形式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验证</a:t>
            </a:r>
            <a:r>
              <a:rPr lang="en-US" altLang="zh-CN" i="1" dirty="0">
                <a:solidFill>
                  <a:srgbClr val="CC3300"/>
                </a:solidFill>
              </a:rPr>
              <a:t> </a:t>
            </a:r>
            <a:r>
              <a:rPr lang="zh-CN" altLang="en-US" dirty="0"/>
              <a:t>通过归纳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解题</a:t>
            </a:r>
            <a:r>
              <a:rPr lang="en-US" altLang="zh-CN" dirty="0">
                <a:solidFill>
                  <a:srgbClr val="CD0000"/>
                </a:solidFill>
              </a:rPr>
              <a:t> </a:t>
            </a:r>
            <a:r>
              <a:rPr lang="zh-CN" altLang="en-US" dirty="0"/>
              <a:t>找到满足的常数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628650" y="101869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>
                <a:solidFill>
                  <a:srgbClr val="CD0000"/>
                </a:solidFill>
              </a:rPr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求解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dirty="0"/>
              <a:t>猜测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即，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可表达为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假设存在</a:t>
            </a:r>
            <a:r>
              <a:rPr lang="en-US" altLang="zh-CN" dirty="0">
                <a:sym typeface="Symbol" panose="05050102010706020507" pitchFamily="18" charset="2"/>
              </a:rPr>
              <a:t>k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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通过归纳来证明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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/2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并且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sz="12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因此，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代入法证明的案例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代入法（继续）</a:t>
            </a:r>
            <a:endParaRPr 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988218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提醒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/>
            <a:r>
              <a:rPr lang="zh-CN" altLang="en-US" dirty="0"/>
              <a:t>为了验证归纳的步骤，可以将表达式写成：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CD0000"/>
                </a:solidFill>
              </a:rPr>
              <a:t>&lt;</a:t>
            </a:r>
            <a:r>
              <a:rPr lang="zh-CN" altLang="en-US" dirty="0">
                <a:solidFill>
                  <a:srgbClr val="CD0000"/>
                </a:solidFill>
              </a:rPr>
              <a:t>你期待的答案</a:t>
            </a:r>
            <a:r>
              <a:rPr lang="en-US" altLang="zh-CN" dirty="0">
                <a:solidFill>
                  <a:srgbClr val="CD0000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某个大于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的项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&gt;</a:t>
            </a:r>
            <a:endParaRPr lang="en-US" altLang="zh-CN" dirty="0">
              <a:solidFill>
                <a:srgbClr val="CD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在上例中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并未显示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(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或者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，因此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不是紧确界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可以再去证明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628650" y="98821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尝试证明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ck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endParaRPr lang="en-US" altLang="zh-CN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无法找到符合条件的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0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失败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哪里错了</a:t>
            </a:r>
            <a:r>
              <a:rPr lang="en-US" altLang="zh-CN" dirty="0">
                <a:sym typeface="Symbol" panose="05050102010706020507" pitchFamily="18" charset="2"/>
              </a:rPr>
              <a:t>?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代入法：获得更紧的界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050" dirty="0"/>
            </a:fld>
            <a:endParaRPr lang="en-US" altLang="zh-CN" sz="1050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709295" y="934085"/>
            <a:ext cx="7500620" cy="3673475"/>
          </a:xfrm>
        </p:spPr>
        <p:txBody>
          <a:bodyPr vert="horz" wrap="square" lIns="68580" tIns="34290" rIns="68580" bIns="34290" anchor="t">
            <a:norm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每周一次理论课，一次实践课</a:t>
            </a:r>
            <a:endParaRPr kumimoji="1" lang="zh-CN" altLang="en-US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zh-CN" altLang="en-US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期末分数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平时分数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0.4 + </a:t>
            </a: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期末分数</a:t>
            </a:r>
            <a:r>
              <a:rPr kumimoji="1" lang="en-US" altLang="zh-CN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0.6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18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平时分数包括：出勤情况、课堂表现、作业情况、实践情况、期中考试等。</a:t>
            </a:r>
            <a:endParaRPr kumimoji="1" lang="en-US" altLang="zh-CN" sz="18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课程简介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628650" y="1056640"/>
            <a:ext cx="7886700" cy="3457575"/>
          </a:xfrm>
        </p:spPr>
        <p:txBody>
          <a:bodyPr vert="horz" wrap="square" lIns="68580" tIns="34290" rIns="68580" bIns="34290" anchor="t" anchorCtr="0">
            <a:normAutofit fontScale="97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问题在哪里</a:t>
            </a:r>
            <a:r>
              <a:rPr lang="en-US" altLang="zh-CN" dirty="0"/>
              <a:t>? </a:t>
            </a:r>
            <a:r>
              <a:rPr lang="zh-CN" altLang="en-US" dirty="0"/>
              <a:t>我们无法按以下方式重写</a:t>
            </a:r>
            <a:r>
              <a:rPr lang="zh-CN" altLang="zh-CN" dirty="0"/>
              <a:t>函数</a:t>
            </a:r>
            <a:endParaRPr lang="en-US" altLang="zh-CN" i="1" dirty="0"/>
          </a:p>
          <a:p>
            <a:pPr eaLnBrk="1" hangingPunct="1">
              <a:buNone/>
            </a:pPr>
            <a:r>
              <a:rPr lang="en-US" altLang="zh-CN" dirty="0"/>
              <a:t>             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endParaRPr lang="en-US" altLang="zh-CN" i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作为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&lt;(</a:t>
            </a:r>
            <a:r>
              <a:rPr lang="zh-CN" altLang="en-US" dirty="0">
                <a:solidFill>
                  <a:srgbClr val="CD0000"/>
                </a:solidFill>
                <a:sym typeface="Symbol" panose="05050102010706020507" pitchFamily="18" charset="2"/>
              </a:rPr>
              <a:t>某些正值项</a:t>
            </a:r>
            <a:r>
              <a:rPr lang="en-US" altLang="zh-CN" dirty="0">
                <a:solidFill>
                  <a:srgbClr val="CD0000"/>
                </a:solidFill>
                <a:sym typeface="Symbol" panose="05050102010706020507" pitchFamily="18" charset="2"/>
              </a:rPr>
              <a:t>)&gt;</a:t>
            </a:r>
            <a:endParaRPr lang="en-US" altLang="zh-CN" dirty="0">
              <a:solidFill>
                <a:srgbClr val="CD0000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ym typeface="Symbol" panose="05050102010706020507" pitchFamily="18" charset="2"/>
              </a:rPr>
              <a:t>从而得到我们需要的不等式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endParaRPr lang="en-US" altLang="zh-CN" baseline="30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正确的证明</a:t>
            </a:r>
            <a:endParaRPr 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1056640"/>
            <a:ext cx="7886700" cy="3457575"/>
          </a:xfrm>
        </p:spPr>
        <p:txBody>
          <a:bodyPr vert="horz" wrap="square" lIns="68580" tIns="34290" rIns="68580" bIns="34290" anchor="t" anchorCtr="0">
            <a:normAutofit fontScale="97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思想</a:t>
            </a:r>
            <a:r>
              <a:rPr lang="en-US" altLang="zh-CN" dirty="0"/>
              <a:t>: </a:t>
            </a:r>
            <a:r>
              <a:rPr lang="zh-CN" altLang="en-US" dirty="0"/>
              <a:t>通过减去低阶项来加强归纳假设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对于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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4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                     </a:t>
            </a:r>
            <a:r>
              <a:rPr lang="zh-CN" altLang="en-US" sz="1500" i="1" dirty="0">
                <a:sym typeface="Symbol" panose="05050102010706020507" pitchFamily="18" charset="2"/>
              </a:rPr>
              <a:t>给定</a:t>
            </a:r>
            <a:endParaRPr lang="en-US" altLang="zh-CN" sz="15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4(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/2)) 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sz="1500" i="1" dirty="0">
                <a:sym typeface="Symbol" panose="05050102010706020507" pitchFamily="18" charset="2"/>
              </a:rPr>
              <a:t>独立假设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       </a:t>
            </a:r>
            <a:r>
              <a:rPr lang="en-US" altLang="zh-CN" i="1" dirty="0">
                <a:sym typeface="Symbol" panose="05050102010706020507" pitchFamily="18" charset="2"/>
              </a:rPr>
              <a:t>         </a:t>
            </a:r>
            <a:r>
              <a:rPr lang="zh-CN" altLang="en-US" sz="1500" i="1" dirty="0">
                <a:sym typeface="Symbol" panose="05050102010706020507" pitchFamily="18" charset="2"/>
              </a:rPr>
              <a:t>简化</a:t>
            </a:r>
            <a:endParaRPr lang="en-US" altLang="zh-CN" sz="15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=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 </a:t>
            </a: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zh-CN" altLang="en-US" dirty="0">
                <a:sym typeface="Symbol" panose="05050102010706020507" pitchFamily="18" charset="2"/>
              </a:rPr>
              <a:t>重组</a:t>
            </a:r>
            <a:endParaRPr lang="en-US" altLang="zh-CN" sz="15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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if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 1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zh-CN" altLang="en-US" dirty="0">
                <a:sym typeface="Symbol" panose="05050102010706020507" pitchFamily="18" charset="2"/>
              </a:rPr>
              <a:t>挑选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，使其足够大以满足初始条件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这样，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628650" y="1056640"/>
            <a:ext cx="7886700" cy="3457575"/>
          </a:xfrm>
        </p:spPr>
        <p:txBody>
          <a:bodyPr vert="horz" wrap="square" lIns="68580" tIns="34290" rIns="68580" bIns="34290" anchor="t" anchorCtr="0">
            <a:normAutofit fontScale="9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基本想法</a:t>
            </a:r>
            <a:r>
              <a:rPr lang="en-US" altLang="zh-CN" dirty="0"/>
              <a:t>: </a:t>
            </a:r>
            <a:r>
              <a:rPr lang="zh-CN" altLang="en-US" dirty="0"/>
              <a:t>扩展、继而转化以得到结论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D0000"/>
                </a:solidFill>
              </a:rPr>
              <a:t>案例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i="1" dirty="0"/>
              <a:t>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/4))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/8)))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/4+4(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/8+4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/16))))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+4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=2</a:t>
            </a:r>
            <a:r>
              <a:rPr lang="en-US" altLang="zh-CN" baseline="30000" dirty="0">
                <a:solidFill>
                  <a:schemeClr val="accent2"/>
                </a:solidFill>
              </a:rPr>
              <a:t>0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+2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+…+2</a:t>
            </a:r>
            <a:r>
              <a:rPr lang="en-US" altLang="zh-CN" baseline="30000" dirty="0">
                <a:solidFill>
                  <a:schemeClr val="accent2"/>
                </a:solidFill>
              </a:rPr>
              <a:t>lg</a:t>
            </a:r>
            <a:r>
              <a:rPr lang="en-US" altLang="zh-CN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3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        =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)+(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迭代递归</a:t>
            </a:r>
            <a:endParaRPr lang="zh-CN" dirty="0"/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3587115"/>
            <a:ext cx="3432175" cy="59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如何迭代递归？</a:t>
            </a:r>
            <a:endParaRPr 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879039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需要知晓规则，并且对算数和几何序列有直觉</a:t>
            </a:r>
            <a:endParaRPr lang="en-US" altLang="zh-CN" dirty="0"/>
          </a:p>
          <a:p>
            <a:pPr eaLnBrk="1" hangingPunct="1"/>
            <a:endParaRPr lang="en-US" altLang="zh-CN" sz="1050" dirty="0"/>
          </a:p>
          <a:p>
            <a:pPr eaLnBrk="1" hangingPunct="1"/>
            <a:r>
              <a:rPr lang="zh-CN" altLang="en-US" dirty="0"/>
              <a:t>数学可能是混乱和困难的。通常，可以采用迭代递归来为代入法生成猜想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628650" y="879039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为下式构建递归树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/4) +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/2)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/>
              <a:t>:</a:t>
            </a:r>
            <a:endParaRPr lang="en-US" altLang="zh-CN" dirty="0"/>
          </a:p>
        </p:txBody>
      </p:sp>
      <p:grpSp>
        <p:nvGrpSpPr>
          <p:cNvPr id="2" name="Group 51"/>
          <p:cNvGrpSpPr/>
          <p:nvPr/>
        </p:nvGrpSpPr>
        <p:grpSpPr>
          <a:xfrm>
            <a:off x="4075510" y="1710690"/>
            <a:ext cx="2712243" cy="1475184"/>
            <a:chOff x="2463" y="1584"/>
            <a:chExt cx="2278" cy="1239"/>
          </a:xfrm>
        </p:grpSpPr>
        <p:sp>
          <p:nvSpPr>
            <p:cNvPr id="38918" name="Text Box 9"/>
            <p:cNvSpPr txBox="1"/>
            <p:nvPr/>
          </p:nvSpPr>
          <p:spPr>
            <a:xfrm>
              <a:off x="3483" y="1584"/>
              <a:ext cx="2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Text Box 10"/>
            <p:cNvSpPr txBox="1"/>
            <p:nvPr/>
          </p:nvSpPr>
          <p:spPr>
            <a:xfrm>
              <a:off x="2837" y="1994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Text Box 11"/>
            <p:cNvSpPr txBox="1"/>
            <p:nvPr/>
          </p:nvSpPr>
          <p:spPr>
            <a:xfrm>
              <a:off x="3903" y="2016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/2)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Line 12"/>
            <p:cNvSpPr/>
            <p:nvPr/>
          </p:nvSpPr>
          <p:spPr>
            <a:xfrm flipH="1">
              <a:off x="3135" y="1763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2" name="Line 13"/>
            <p:cNvSpPr/>
            <p:nvPr/>
          </p:nvSpPr>
          <p:spPr>
            <a:xfrm>
              <a:off x="3567" y="1763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3" name="Text Box 14"/>
            <p:cNvSpPr txBox="1"/>
            <p:nvPr/>
          </p:nvSpPr>
          <p:spPr>
            <a:xfrm>
              <a:off x="2463" y="2570"/>
              <a:ext cx="53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/16)</a:t>
              </a:r>
              <a:endPara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Text Box 15"/>
            <p:cNvSpPr txBox="1"/>
            <p:nvPr/>
          </p:nvSpPr>
          <p:spPr>
            <a:xfrm>
              <a:off x="3135" y="2592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  <a:endPara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Line 16"/>
            <p:cNvSpPr/>
            <p:nvPr/>
          </p:nvSpPr>
          <p:spPr>
            <a:xfrm flipH="1">
              <a:off x="2799" y="2147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6" name="Line 17"/>
            <p:cNvSpPr/>
            <p:nvPr/>
          </p:nvSpPr>
          <p:spPr>
            <a:xfrm>
              <a:off x="3039" y="2147"/>
              <a:ext cx="336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7" name="Text Box 18"/>
            <p:cNvSpPr txBox="1"/>
            <p:nvPr/>
          </p:nvSpPr>
          <p:spPr>
            <a:xfrm>
              <a:off x="3643" y="2592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  <a:endPara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Text Box 19"/>
            <p:cNvSpPr txBox="1"/>
            <p:nvPr/>
          </p:nvSpPr>
          <p:spPr>
            <a:xfrm>
              <a:off x="4267" y="2592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endPara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Line 20"/>
            <p:cNvSpPr/>
            <p:nvPr/>
          </p:nvSpPr>
          <p:spPr>
            <a:xfrm flipH="1">
              <a:off x="3903" y="2195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0" name="Line 21"/>
            <p:cNvSpPr/>
            <p:nvPr/>
          </p:nvSpPr>
          <p:spPr>
            <a:xfrm>
              <a:off x="4191" y="2243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53"/>
          <p:cNvGrpSpPr/>
          <p:nvPr/>
        </p:nvGrpSpPr>
        <p:grpSpPr>
          <a:xfrm>
            <a:off x="1714500" y="1857138"/>
            <a:ext cx="1421607" cy="944165"/>
            <a:chOff x="480" y="1707"/>
            <a:chExt cx="1194" cy="793"/>
          </a:xfrm>
        </p:grpSpPr>
        <p:sp>
          <p:nvSpPr>
            <p:cNvPr id="38932" name="Text Box 4"/>
            <p:cNvSpPr txBox="1"/>
            <p:nvPr/>
          </p:nvSpPr>
          <p:spPr>
            <a:xfrm>
              <a:off x="972" y="1707"/>
              <a:ext cx="2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Text Box 5"/>
            <p:cNvSpPr txBox="1"/>
            <p:nvPr/>
          </p:nvSpPr>
          <p:spPr>
            <a:xfrm>
              <a:off x="480" y="2247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endPara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Text Box 6"/>
            <p:cNvSpPr txBox="1"/>
            <p:nvPr/>
          </p:nvSpPr>
          <p:spPr>
            <a:xfrm>
              <a:off x="1200" y="2269"/>
              <a:ext cx="4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/2)</a:t>
              </a:r>
              <a:endPara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Line 7"/>
            <p:cNvSpPr/>
            <p:nvPr/>
          </p:nvSpPr>
          <p:spPr>
            <a:xfrm flipH="1">
              <a:off x="816" y="1920"/>
              <a:ext cx="24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6" name="Line 8"/>
            <p:cNvSpPr/>
            <p:nvPr/>
          </p:nvSpPr>
          <p:spPr>
            <a:xfrm>
              <a:off x="1066" y="1888"/>
              <a:ext cx="278" cy="3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54"/>
          <p:cNvGrpSpPr/>
          <p:nvPr/>
        </p:nvGrpSpPr>
        <p:grpSpPr>
          <a:xfrm>
            <a:off x="1543050" y="2869168"/>
            <a:ext cx="2840831" cy="1584722"/>
            <a:chOff x="336" y="2557"/>
            <a:chExt cx="2386" cy="1331"/>
          </a:xfrm>
        </p:grpSpPr>
        <p:sp>
          <p:nvSpPr>
            <p:cNvPr id="38938" name="Text Box 22"/>
            <p:cNvSpPr txBox="1"/>
            <p:nvPr/>
          </p:nvSpPr>
          <p:spPr>
            <a:xfrm>
              <a:off x="1356" y="2557"/>
              <a:ext cx="2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Text Box 23"/>
            <p:cNvSpPr txBox="1"/>
            <p:nvPr/>
          </p:nvSpPr>
          <p:spPr>
            <a:xfrm>
              <a:off x="710" y="2967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Text Box 24"/>
            <p:cNvSpPr txBox="1"/>
            <p:nvPr/>
          </p:nvSpPr>
          <p:spPr>
            <a:xfrm>
              <a:off x="1776" y="2989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/2)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Line 25"/>
            <p:cNvSpPr/>
            <p:nvPr/>
          </p:nvSpPr>
          <p:spPr>
            <a:xfrm flipH="1">
              <a:off x="1008" y="2736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2" name="Line 26"/>
            <p:cNvSpPr/>
            <p:nvPr/>
          </p:nvSpPr>
          <p:spPr>
            <a:xfrm>
              <a:off x="1440" y="2736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3" name="Text Box 27"/>
            <p:cNvSpPr txBox="1"/>
            <p:nvPr/>
          </p:nvSpPr>
          <p:spPr>
            <a:xfrm>
              <a:off x="336" y="3543"/>
              <a:ext cx="5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/16)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4" name="Text Box 28"/>
            <p:cNvSpPr txBox="1"/>
            <p:nvPr/>
          </p:nvSpPr>
          <p:spPr>
            <a:xfrm>
              <a:off x="1008" y="3565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5" name="Line 29"/>
            <p:cNvSpPr/>
            <p:nvPr/>
          </p:nvSpPr>
          <p:spPr>
            <a:xfrm flipH="1">
              <a:off x="672" y="3120"/>
              <a:ext cx="24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6" name="Line 30"/>
            <p:cNvSpPr/>
            <p:nvPr/>
          </p:nvSpPr>
          <p:spPr>
            <a:xfrm>
              <a:off x="912" y="3120"/>
              <a:ext cx="336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47" name="Text Box 31"/>
            <p:cNvSpPr txBox="1"/>
            <p:nvPr/>
          </p:nvSpPr>
          <p:spPr>
            <a:xfrm>
              <a:off x="1516" y="3565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/8)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8" name="Text Box 32"/>
            <p:cNvSpPr txBox="1"/>
            <p:nvPr/>
          </p:nvSpPr>
          <p:spPr>
            <a:xfrm>
              <a:off x="2278" y="3565"/>
              <a:ext cx="4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/4)</a:t>
              </a:r>
              <a:r>
                <a:rPr lang="en-US" altLang="zh-CN" sz="1200" baseline="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2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9" name="Line 33"/>
            <p:cNvSpPr/>
            <p:nvPr/>
          </p:nvSpPr>
          <p:spPr>
            <a:xfrm flipH="1">
              <a:off x="1776" y="3168"/>
              <a:ext cx="19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0" name="Line 34"/>
            <p:cNvSpPr/>
            <p:nvPr/>
          </p:nvSpPr>
          <p:spPr>
            <a:xfrm>
              <a:off x="2064" y="3216"/>
              <a:ext cx="38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1" name="Line 35"/>
            <p:cNvSpPr/>
            <p:nvPr/>
          </p:nvSpPr>
          <p:spPr>
            <a:xfrm flipH="1">
              <a:off x="432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2" name="Line 36"/>
            <p:cNvSpPr/>
            <p:nvPr/>
          </p:nvSpPr>
          <p:spPr>
            <a:xfrm>
              <a:off x="528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3" name="Line 37"/>
            <p:cNvSpPr/>
            <p:nvPr/>
          </p:nvSpPr>
          <p:spPr>
            <a:xfrm flipH="1">
              <a:off x="1104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4" name="Line 38"/>
            <p:cNvSpPr/>
            <p:nvPr/>
          </p:nvSpPr>
          <p:spPr>
            <a:xfrm>
              <a:off x="1200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5" name="Line 39"/>
            <p:cNvSpPr/>
            <p:nvPr/>
          </p:nvSpPr>
          <p:spPr>
            <a:xfrm flipH="1">
              <a:off x="1632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6" name="Line 40"/>
            <p:cNvSpPr/>
            <p:nvPr/>
          </p:nvSpPr>
          <p:spPr>
            <a:xfrm>
              <a:off x="1728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7" name="Line 41"/>
            <p:cNvSpPr/>
            <p:nvPr/>
          </p:nvSpPr>
          <p:spPr>
            <a:xfrm flipH="1">
              <a:off x="2352" y="3744"/>
              <a:ext cx="9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8" name="Line 42"/>
            <p:cNvSpPr/>
            <p:nvPr/>
          </p:nvSpPr>
          <p:spPr>
            <a:xfrm>
              <a:off x="2448" y="3744"/>
              <a:ext cx="14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5883" name="Line 43"/>
          <p:cNvSpPr/>
          <p:nvPr/>
        </p:nvSpPr>
        <p:spPr>
          <a:xfrm>
            <a:off x="3714750" y="3539490"/>
            <a:ext cx="800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84" name="Text Box 44"/>
          <p:cNvSpPr txBox="1"/>
          <p:nvPr/>
        </p:nvSpPr>
        <p:spPr>
          <a:xfrm>
            <a:off x="4457700" y="3425190"/>
            <a:ext cx="71183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/16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85" name="Text Box 45"/>
          <p:cNvSpPr txBox="1"/>
          <p:nvPr/>
        </p:nvSpPr>
        <p:spPr>
          <a:xfrm>
            <a:off x="4572000" y="4030028"/>
            <a:ext cx="91503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6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/256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86" name="Line 46"/>
          <p:cNvSpPr/>
          <p:nvPr/>
        </p:nvSpPr>
        <p:spPr>
          <a:xfrm>
            <a:off x="4286250" y="4168140"/>
            <a:ext cx="342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87" name="Line 47"/>
          <p:cNvSpPr/>
          <p:nvPr/>
        </p:nvSpPr>
        <p:spPr>
          <a:xfrm>
            <a:off x="4171950" y="4568190"/>
            <a:ext cx="9715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88" name="Line 48"/>
          <p:cNvSpPr/>
          <p:nvPr/>
        </p:nvSpPr>
        <p:spPr>
          <a:xfrm>
            <a:off x="4743450" y="4282440"/>
            <a:ext cx="0" cy="1714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89" name="Text Box 49"/>
          <p:cNvSpPr txBox="1"/>
          <p:nvPr/>
        </p:nvSpPr>
        <p:spPr>
          <a:xfrm>
            <a:off x="4457700" y="4511040"/>
            <a:ext cx="63690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sz="16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1600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16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迭代方法：使用递归树进行可视化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4" grpId="0"/>
      <p:bldP spid="35885" grpId="0"/>
      <p:bldP spid="358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628650" y="881538"/>
            <a:ext cx="7886700" cy="3263504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zh-CN" altLang="en-US" dirty="0"/>
              <a:t>另一个递归案例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 =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/3) +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chemeClr val="accent2"/>
                </a:solidFill>
              </a:rPr>
              <a:t>(2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/3) +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递归树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9941" name="Text Box 4"/>
          <p:cNvSpPr txBox="1"/>
          <p:nvPr/>
        </p:nvSpPr>
        <p:spPr>
          <a:xfrm>
            <a:off x="3874294" y="1943576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Text Box 5"/>
          <p:cNvSpPr txBox="1"/>
          <p:nvPr/>
        </p:nvSpPr>
        <p:spPr>
          <a:xfrm>
            <a:off x="3131344" y="2515076"/>
            <a:ext cx="4102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Text Box 6"/>
          <p:cNvSpPr txBox="1"/>
          <p:nvPr/>
        </p:nvSpPr>
        <p:spPr>
          <a:xfrm>
            <a:off x="4542235" y="25412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Text Box 7"/>
          <p:cNvSpPr txBox="1"/>
          <p:nvPr/>
        </p:nvSpPr>
        <p:spPr>
          <a:xfrm>
            <a:off x="2674144" y="3200876"/>
            <a:ext cx="4102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5" name="Text Box 8"/>
          <p:cNvSpPr txBox="1"/>
          <p:nvPr/>
        </p:nvSpPr>
        <p:spPr>
          <a:xfrm>
            <a:off x="3570685" y="32270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6" name="Text Box 9"/>
          <p:cNvSpPr txBox="1"/>
          <p:nvPr/>
        </p:nvSpPr>
        <p:spPr>
          <a:xfrm>
            <a:off x="4199335" y="32270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7" name="Text Box 10"/>
          <p:cNvSpPr txBox="1"/>
          <p:nvPr/>
        </p:nvSpPr>
        <p:spPr>
          <a:xfrm>
            <a:off x="5056585" y="3227070"/>
            <a:ext cx="49911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/9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8" name="Line 11"/>
          <p:cNvSpPr/>
          <p:nvPr/>
        </p:nvSpPr>
        <p:spPr>
          <a:xfrm flipH="1">
            <a:off x="3429000" y="2198370"/>
            <a:ext cx="5143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9" name="Line 12"/>
          <p:cNvSpPr/>
          <p:nvPr/>
        </p:nvSpPr>
        <p:spPr>
          <a:xfrm>
            <a:off x="4000500" y="2198370"/>
            <a:ext cx="68580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0" name="Line 13"/>
          <p:cNvSpPr/>
          <p:nvPr/>
        </p:nvSpPr>
        <p:spPr>
          <a:xfrm flipH="1">
            <a:off x="2914650" y="2769870"/>
            <a:ext cx="3429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1" name="Line 14"/>
          <p:cNvSpPr/>
          <p:nvPr/>
        </p:nvSpPr>
        <p:spPr>
          <a:xfrm>
            <a:off x="3314700" y="2769870"/>
            <a:ext cx="4572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2" name="Line 15"/>
          <p:cNvSpPr/>
          <p:nvPr/>
        </p:nvSpPr>
        <p:spPr>
          <a:xfrm flipH="1">
            <a:off x="4514850" y="2827020"/>
            <a:ext cx="228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3" name="Line 16"/>
          <p:cNvSpPr/>
          <p:nvPr/>
        </p:nvSpPr>
        <p:spPr>
          <a:xfrm>
            <a:off x="4800600" y="2827020"/>
            <a:ext cx="457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54" name="Line 17"/>
          <p:cNvSpPr/>
          <p:nvPr/>
        </p:nvSpPr>
        <p:spPr>
          <a:xfrm flipH="1">
            <a:off x="251460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5" name="Line 18"/>
          <p:cNvSpPr/>
          <p:nvPr/>
        </p:nvSpPr>
        <p:spPr>
          <a:xfrm>
            <a:off x="285750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6" name="Line 19"/>
          <p:cNvSpPr/>
          <p:nvPr/>
        </p:nvSpPr>
        <p:spPr>
          <a:xfrm flipH="1">
            <a:off x="34861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7" name="Line 20"/>
          <p:cNvSpPr/>
          <p:nvPr/>
        </p:nvSpPr>
        <p:spPr>
          <a:xfrm>
            <a:off x="38290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8" name="Line 21"/>
          <p:cNvSpPr/>
          <p:nvPr/>
        </p:nvSpPr>
        <p:spPr>
          <a:xfrm flipH="1">
            <a:off x="41719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59" name="Line 22"/>
          <p:cNvSpPr/>
          <p:nvPr/>
        </p:nvSpPr>
        <p:spPr>
          <a:xfrm>
            <a:off x="45148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60" name="Line 23"/>
          <p:cNvSpPr/>
          <p:nvPr/>
        </p:nvSpPr>
        <p:spPr>
          <a:xfrm flipH="1">
            <a:off x="49720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61" name="Line 24"/>
          <p:cNvSpPr/>
          <p:nvPr/>
        </p:nvSpPr>
        <p:spPr>
          <a:xfrm>
            <a:off x="5314950" y="351282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9963" name="Line 26"/>
          <p:cNvSpPr/>
          <p:nvPr/>
        </p:nvSpPr>
        <p:spPr>
          <a:xfrm>
            <a:off x="2114550" y="2998470"/>
            <a:ext cx="0" cy="1028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64" name="Line 27"/>
          <p:cNvSpPr/>
          <p:nvPr/>
        </p:nvSpPr>
        <p:spPr>
          <a:xfrm flipV="1">
            <a:off x="2114550" y="208407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65" name="Line 28"/>
          <p:cNvSpPr/>
          <p:nvPr/>
        </p:nvSpPr>
        <p:spPr>
          <a:xfrm>
            <a:off x="4171950" y="214122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9966" name="Line 29"/>
          <p:cNvSpPr/>
          <p:nvPr/>
        </p:nvSpPr>
        <p:spPr>
          <a:xfrm>
            <a:off x="5086350" y="271272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9967" name="Line 30"/>
          <p:cNvSpPr/>
          <p:nvPr/>
        </p:nvSpPr>
        <p:spPr>
          <a:xfrm>
            <a:off x="5543550" y="3398520"/>
            <a:ext cx="628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39968" name="Text Box 31"/>
          <p:cNvSpPr txBox="1"/>
          <p:nvPr/>
        </p:nvSpPr>
        <p:spPr>
          <a:xfrm>
            <a:off x="6229350" y="1969770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69" name="Text Box 32"/>
          <p:cNvSpPr txBox="1"/>
          <p:nvPr/>
        </p:nvSpPr>
        <p:spPr>
          <a:xfrm>
            <a:off x="6229350" y="2541270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70" name="Text Box 33"/>
          <p:cNvSpPr txBox="1"/>
          <p:nvPr/>
        </p:nvSpPr>
        <p:spPr>
          <a:xfrm>
            <a:off x="6172200" y="3227070"/>
            <a:ext cx="27178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71" name="Line 34"/>
          <p:cNvSpPr/>
          <p:nvPr/>
        </p:nvSpPr>
        <p:spPr>
          <a:xfrm>
            <a:off x="5829300" y="4084320"/>
            <a:ext cx="857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72" name="Text Box 35"/>
          <p:cNvSpPr txBox="1"/>
          <p:nvPr/>
        </p:nvSpPr>
        <p:spPr>
          <a:xfrm>
            <a:off x="5695950" y="4084320"/>
            <a:ext cx="1252220" cy="299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Total: O(</a:t>
            </a:r>
            <a:r>
              <a:rPr lang="en-US" altLang="zh-CN" sz="13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135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35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35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73" name="Line 36"/>
          <p:cNvSpPr/>
          <p:nvPr/>
        </p:nvSpPr>
        <p:spPr>
          <a:xfrm>
            <a:off x="6286500" y="356997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迭代方法：使用递归树进行可视化</a:t>
            </a:r>
            <a:endParaRPr lang="zh-CN" dirty="0"/>
          </a:p>
        </p:txBody>
      </p:sp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2617470"/>
            <a:ext cx="830580" cy="38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下周</a:t>
            </a:r>
            <a:endParaRPr lang="zh-CN" altLang="en-US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879039"/>
            <a:ext cx="7886700" cy="3263504"/>
          </a:xfrm>
        </p:spPr>
        <p:txBody>
          <a:bodyPr vert="horz" wrap="square" lIns="68580" tIns="34290" rIns="68580" bIns="34290"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递归</a:t>
            </a:r>
            <a:r>
              <a:rPr lang="en-US" altLang="zh-CN" dirty="0"/>
              <a:t>: </a:t>
            </a:r>
            <a:r>
              <a:rPr lang="zh-CN" altLang="en-US" dirty="0"/>
              <a:t>主方法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阅读</a:t>
            </a:r>
            <a:r>
              <a:rPr lang="en-US" altLang="zh-CN" dirty="0"/>
              <a:t>: Chapter 4, excluding §4.4</a:t>
            </a:r>
            <a:endParaRPr lang="en-US" altLang="zh-CN" dirty="0"/>
          </a:p>
          <a:p>
            <a:pPr eaLnBrk="1" hangingPunct="1"/>
            <a:r>
              <a:rPr lang="zh-CN" altLang="en-US" dirty="0"/>
              <a:t>分而治之</a:t>
            </a:r>
            <a:r>
              <a:rPr lang="en-US" altLang="zh-CN" dirty="0"/>
              <a:t>: Strassen’s algorithm, polynomial multiplication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Reading: §28.2 and §30.1</a:t>
            </a:r>
            <a:endParaRPr lang="en-US" altLang="zh-CN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Oval 6"/>
          <p:cNvSpPr/>
          <p:nvPr/>
        </p:nvSpPr>
        <p:spPr>
          <a:xfrm>
            <a:off x="2743200" y="233172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8" name="Oval 7"/>
          <p:cNvSpPr/>
          <p:nvPr/>
        </p:nvSpPr>
        <p:spPr>
          <a:xfrm>
            <a:off x="325755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Oval 8"/>
          <p:cNvSpPr/>
          <p:nvPr/>
        </p:nvSpPr>
        <p:spPr>
          <a:xfrm>
            <a:off x="377571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Oval 9"/>
          <p:cNvSpPr/>
          <p:nvPr/>
        </p:nvSpPr>
        <p:spPr>
          <a:xfrm>
            <a:off x="421767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Oval 10"/>
          <p:cNvSpPr/>
          <p:nvPr/>
        </p:nvSpPr>
        <p:spPr>
          <a:xfrm>
            <a:off x="478917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2" name="Oval 11"/>
          <p:cNvSpPr/>
          <p:nvPr/>
        </p:nvSpPr>
        <p:spPr>
          <a:xfrm>
            <a:off x="5238750" y="193548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3" name="Oval 12"/>
          <p:cNvSpPr/>
          <p:nvPr/>
        </p:nvSpPr>
        <p:spPr>
          <a:xfrm>
            <a:off x="575691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4" name="Oval 13"/>
          <p:cNvSpPr/>
          <p:nvPr/>
        </p:nvSpPr>
        <p:spPr>
          <a:xfrm>
            <a:off x="624078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5" name="Oval 14"/>
          <p:cNvSpPr/>
          <p:nvPr/>
        </p:nvSpPr>
        <p:spPr>
          <a:xfrm>
            <a:off x="6705600" y="157353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6" name="Oval 15"/>
          <p:cNvSpPr/>
          <p:nvPr/>
        </p:nvSpPr>
        <p:spPr>
          <a:xfrm>
            <a:off x="7120890" y="120015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7" name="Oval 5"/>
          <p:cNvSpPr/>
          <p:nvPr/>
        </p:nvSpPr>
        <p:spPr>
          <a:xfrm>
            <a:off x="2141220" y="233172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8" name="Oval 4"/>
          <p:cNvSpPr/>
          <p:nvPr/>
        </p:nvSpPr>
        <p:spPr>
          <a:xfrm>
            <a:off x="1508760" y="2331720"/>
            <a:ext cx="285750" cy="2857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01" name="Line 16"/>
          <p:cNvSpPr/>
          <p:nvPr/>
        </p:nvSpPr>
        <p:spPr>
          <a:xfrm flipH="1">
            <a:off x="1885950" y="2618105"/>
            <a:ext cx="414020" cy="81089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2" name="Line 17"/>
          <p:cNvSpPr/>
          <p:nvPr/>
        </p:nvSpPr>
        <p:spPr>
          <a:xfrm>
            <a:off x="2873375" y="2618105"/>
            <a:ext cx="155575" cy="81089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3" name="Line 18"/>
          <p:cNvSpPr/>
          <p:nvPr/>
        </p:nvSpPr>
        <p:spPr>
          <a:xfrm>
            <a:off x="3886200" y="2286000"/>
            <a:ext cx="2286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4" name="Line 19"/>
          <p:cNvSpPr/>
          <p:nvPr/>
        </p:nvSpPr>
        <p:spPr>
          <a:xfrm flipH="1">
            <a:off x="5143500" y="2343150"/>
            <a:ext cx="228600" cy="1085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5" name="Line 20"/>
          <p:cNvSpPr/>
          <p:nvPr/>
        </p:nvSpPr>
        <p:spPr>
          <a:xfrm flipH="1">
            <a:off x="6229350" y="1943100"/>
            <a:ext cx="114300" cy="148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6" name="Line 22"/>
          <p:cNvSpPr/>
          <p:nvPr/>
        </p:nvSpPr>
        <p:spPr>
          <a:xfrm flipH="1">
            <a:off x="7200900" y="1485900"/>
            <a:ext cx="114300" cy="1885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7" name="Text Box 23"/>
          <p:cNvSpPr txBox="1"/>
          <p:nvPr/>
        </p:nvSpPr>
        <p:spPr>
          <a:xfrm>
            <a:off x="2800350" y="3886200"/>
            <a:ext cx="39223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运行时间为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，以合并总</a:t>
            </a:r>
            <a:b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计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线性时间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0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合并两个已排序的数组</a:t>
            </a:r>
            <a:endParaRPr lang="zh-CN" altLang="en-US" dirty="0"/>
          </a:p>
        </p:txBody>
      </p:sp>
      <p:sp>
        <p:nvSpPr>
          <p:cNvPr id="42000" name="Rectangle 3"/>
          <p:cNvSpPr>
            <a:spLocks noGrp="1"/>
          </p:cNvSpPr>
          <p:nvPr>
            <p:ph idx="1"/>
          </p:nvPr>
        </p:nvSpPr>
        <p:spPr>
          <a:xfrm>
            <a:off x="1485900" y="1143000"/>
            <a:ext cx="6172200" cy="3429000"/>
          </a:xfrm>
        </p:spPr>
        <p:txBody>
          <a:bodyPr vert="horz" wrap="square" lIns="68580" tIns="34290" rIns="68580" bIns="34290" anchor="t" anchorCtr="0"/>
          <a:lstStyle/>
          <a:p>
            <a:pPr marL="609600" indent="-609600" eaLnBrk="1" hangingPunct="1">
              <a:buAutoNum type="arabicPlain" startAt="20"/>
            </a:pPr>
            <a:r>
              <a:rPr lang="en-US" altLang="zh-CN" dirty="0"/>
              <a:t>12    20  12    20  12    20  12   20  12  20  12</a:t>
            </a:r>
            <a:endParaRPr lang="en-US" altLang="zh-CN" dirty="0"/>
          </a:p>
          <a:p>
            <a:pPr marL="609600" indent="-609600" eaLnBrk="1" hangingPunct="1">
              <a:buAutoNum type="arabicPlain" startAt="13"/>
            </a:pPr>
            <a:r>
              <a:rPr lang="en-US" altLang="zh-CN" dirty="0"/>
              <a:t>11    13   11   13  11    13  11   13   11  13</a:t>
            </a:r>
            <a:endParaRPr lang="en-US" altLang="zh-CN" dirty="0"/>
          </a:p>
          <a:p>
            <a:pPr marL="609600" indent="-609600" eaLnBrk="1" hangingPunct="1">
              <a:buAutoNum type="arabicPlain" startAt="7"/>
            </a:pPr>
            <a:r>
              <a:rPr lang="en-US" altLang="zh-CN" dirty="0"/>
              <a:t>9       7     9     7     9             9</a:t>
            </a:r>
            <a:endParaRPr lang="en-US" altLang="zh-CN" dirty="0"/>
          </a:p>
          <a:p>
            <a:pPr marL="609600" indent="-609600" eaLnBrk="1" hangingPunct="1">
              <a:buAutoNum type="arabicPlain" startAt="2"/>
            </a:pPr>
            <a:r>
              <a:rPr lang="en-US" altLang="zh-CN" dirty="0"/>
              <a:t>1       2</a:t>
            </a:r>
            <a:endParaRPr lang="en-US" altLang="zh-CN" dirty="0"/>
          </a:p>
          <a:p>
            <a:pPr marL="609600" indent="-609600" eaLnBrk="1" hangingPunct="1">
              <a:buAutoNum type="arabicPlain" startAt="2"/>
            </a:pPr>
            <a:endParaRPr lang="en-US" altLang="zh-CN" dirty="0"/>
          </a:p>
          <a:p>
            <a:pPr marL="609600" indent="-609600" eaLnBrk="1" hangingPunct="1">
              <a:buNone/>
            </a:pPr>
            <a:endParaRPr lang="en-US" altLang="zh-CN" dirty="0"/>
          </a:p>
          <a:p>
            <a:pPr marL="609600" indent="-609600" eaLnBrk="1" hangingPunct="1">
              <a:buNone/>
            </a:pPr>
            <a:r>
              <a:rPr lang="en-US" altLang="zh-CN" dirty="0"/>
              <a:t>   1                2              7            9              11          12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教学进度</a:t>
            </a:r>
            <a:r>
              <a:rPr lang="en-US" altLang="zh-CN" dirty="0"/>
              <a:t> - 1</a:t>
            </a:r>
            <a:endParaRPr lang="en-US" alt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Lec1: </a:t>
            </a:r>
            <a:r>
              <a:rPr lang="zh-CN" altLang="en-US" sz="2400" dirty="0"/>
              <a:t>课程简介、排序算法、算法复杂度分析</a:t>
            </a:r>
            <a:r>
              <a:rPr lang="en-US" altLang="zh-CN" sz="2400" dirty="0"/>
              <a:t>(</a:t>
            </a:r>
            <a:r>
              <a:rPr lang="zh-CN" altLang="en-US" sz="2400" dirty="0"/>
              <a:t>渐进运行时间、</a:t>
            </a:r>
            <a:r>
              <a:rPr lang="en-US" altLang="zh-CN" sz="2400" dirty="0"/>
              <a:t>O</a:t>
            </a:r>
            <a:r>
              <a:rPr lang="zh-CN" altLang="en-US" sz="2400" dirty="0"/>
              <a:t>等符号定义</a:t>
            </a:r>
            <a:r>
              <a:rPr lang="en-US" altLang="zh-CN" sz="2400" dirty="0"/>
              <a:t>)</a:t>
            </a:r>
            <a:r>
              <a:rPr lang="zh-CN" altLang="en-US" sz="2400" dirty="0"/>
              <a:t>、主定理。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Lec2: </a:t>
            </a:r>
            <a:r>
              <a:rPr lang="zh-CN" altLang="en-US" sz="2400" dirty="0"/>
              <a:t>主定理证明和应用、分治法</a:t>
            </a:r>
            <a:r>
              <a:rPr lang="en-US" altLang="zh-CN" sz="2400" dirty="0"/>
              <a:t>(</a:t>
            </a:r>
            <a:r>
              <a:rPr lang="zh-CN" altLang="en-US" sz="2400" dirty="0"/>
              <a:t>以矩阵乘积，多项式乘积和</a:t>
            </a:r>
            <a:r>
              <a:rPr lang="en-US" altLang="zh-CN" sz="2400" dirty="0"/>
              <a:t>FFT</a:t>
            </a:r>
            <a:r>
              <a:rPr lang="zh-CN" altLang="en-US" sz="2400" dirty="0"/>
              <a:t>为例</a:t>
            </a:r>
            <a:r>
              <a:rPr lang="en-US" altLang="zh-CN" sz="2400" dirty="0"/>
              <a:t>)</a:t>
            </a:r>
            <a:r>
              <a:rPr lang="zh-CN" altLang="en-US" sz="2400" dirty="0"/>
              <a:t>、以</a:t>
            </a:r>
            <a:r>
              <a:rPr lang="en-US" altLang="zh-CN" sz="2400" dirty="0"/>
              <a:t>AB=C</a:t>
            </a:r>
            <a:r>
              <a:rPr lang="zh-CN" altLang="en-US" sz="2400" dirty="0"/>
              <a:t>验证为例引入随机算法思想。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Lec3: Randomized Quicksort, </a:t>
            </a:r>
            <a:r>
              <a:rPr lang="zh-CN" altLang="en-US" sz="2400" dirty="0"/>
              <a:t>比较排序下界</a:t>
            </a:r>
            <a:r>
              <a:rPr lang="en-US" altLang="zh-CN" sz="2400" dirty="0"/>
              <a:t>, order statistics</a:t>
            </a:r>
            <a:r>
              <a:rPr lang="zh-CN" altLang="en-US" sz="2400" dirty="0"/>
              <a:t>以及线性时间</a:t>
            </a:r>
            <a:r>
              <a:rPr lang="en-US" altLang="zh-CN" sz="2400" dirty="0"/>
              <a:t>Median</a:t>
            </a:r>
            <a:r>
              <a:rPr lang="zh-CN" altLang="en-US" sz="2400" dirty="0"/>
              <a:t>算法</a:t>
            </a:r>
            <a:r>
              <a:rPr lang="en-US" altLang="zh-CN" sz="2400" dirty="0"/>
              <a:t>(Select)</a:t>
            </a:r>
            <a:r>
              <a:rPr lang="zh-CN" altLang="en-US" sz="2400" dirty="0"/>
              <a:t>，求</a:t>
            </a:r>
            <a:r>
              <a:rPr lang="en-US" altLang="zh-CN" sz="2400" dirty="0"/>
              <a:t>frequent item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Misra-Gries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Lec4: </a:t>
            </a:r>
            <a:r>
              <a:rPr lang="zh-CN" altLang="en-US" sz="2400" dirty="0"/>
              <a:t>哈希函数：全域哈希、</a:t>
            </a:r>
            <a:r>
              <a:rPr lang="en-US" altLang="zh-CN" sz="2400" dirty="0"/>
              <a:t>Perfect hashing</a:t>
            </a:r>
            <a:r>
              <a:rPr lang="zh-CN" altLang="en-US" sz="2400" dirty="0"/>
              <a:t>；简介</a:t>
            </a:r>
            <a:r>
              <a:rPr lang="en-US" altLang="zh-CN" sz="2400" dirty="0"/>
              <a:t>ball-and-bin</a:t>
            </a:r>
            <a:r>
              <a:rPr lang="zh-CN" altLang="en-US" sz="2400" dirty="0"/>
              <a:t>模型，</a:t>
            </a:r>
            <a:r>
              <a:rPr lang="en-US" altLang="zh-CN" sz="2400" dirty="0"/>
              <a:t>two-choices</a:t>
            </a:r>
            <a:r>
              <a:rPr lang="zh-CN" altLang="en-US" sz="2400" dirty="0"/>
              <a:t>扩展，</a:t>
            </a:r>
            <a:r>
              <a:rPr lang="en-US" altLang="zh-CN" sz="2400" dirty="0"/>
              <a:t>consistent hashing</a:t>
            </a:r>
            <a:r>
              <a:rPr lang="zh-CN" altLang="en-US" sz="2400" dirty="0"/>
              <a:t>及分析。</a:t>
            </a:r>
            <a:endParaRPr lang="en-US" altLang="zh-CN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dirty="0"/>
              <a:t>Lec5: </a:t>
            </a:r>
            <a:r>
              <a:rPr lang="zh-CN" altLang="en-US" sz="2400" dirty="0"/>
              <a:t>开放寻址法</a:t>
            </a:r>
            <a:r>
              <a:rPr lang="en-US" altLang="zh-CN" sz="2400" dirty="0"/>
              <a:t>(</a:t>
            </a:r>
            <a:r>
              <a:rPr lang="zh-CN" altLang="en-US" sz="2400" dirty="0"/>
              <a:t>分析</a:t>
            </a:r>
            <a:r>
              <a:rPr lang="en-US" altLang="zh-CN" sz="2400" dirty="0"/>
              <a:t>linear probe)</a:t>
            </a:r>
            <a:r>
              <a:rPr lang="zh-CN" altLang="en-US" sz="2400" dirty="0"/>
              <a:t>，</a:t>
            </a:r>
            <a:r>
              <a:rPr lang="en-US" altLang="zh-CN" sz="2400" dirty="0"/>
              <a:t>Cuckoo hashing</a:t>
            </a:r>
            <a:r>
              <a:rPr lang="zh-CN" altLang="en-US" sz="2400" dirty="0"/>
              <a:t>及分析，</a:t>
            </a:r>
            <a:r>
              <a:rPr lang="en-US" altLang="zh-CN" sz="2400" dirty="0"/>
              <a:t>Bloom filter, Count-sketch.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教学进度</a:t>
            </a:r>
            <a:r>
              <a:rPr lang="en-US" altLang="zh-CN" dirty="0"/>
              <a:t> - 2</a:t>
            </a:r>
            <a:endParaRPr lang="en-US" alt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Lec6: </a:t>
            </a:r>
            <a:r>
              <a:rPr lang="zh-CN" altLang="en-US" sz="2400" dirty="0"/>
              <a:t>平摊分析</a:t>
            </a:r>
            <a:r>
              <a:rPr lang="en-US" altLang="zh-CN" sz="2400" dirty="0"/>
              <a:t>(</a:t>
            </a:r>
            <a:r>
              <a:rPr lang="zh-CN" altLang="en-US" sz="2400" dirty="0"/>
              <a:t>以</a:t>
            </a:r>
            <a:r>
              <a:rPr lang="en-US" altLang="zh-CN" sz="2400" dirty="0"/>
              <a:t>Binary Counter</a:t>
            </a:r>
            <a:r>
              <a:rPr lang="zh-CN" altLang="en-US" sz="2400" dirty="0"/>
              <a:t>和</a:t>
            </a:r>
            <a:r>
              <a:rPr lang="en-US" altLang="zh-CN" sz="2400" dirty="0"/>
              <a:t>Dynamic Table</a:t>
            </a:r>
            <a:r>
              <a:rPr lang="zh-CN" altLang="en-US" sz="2400" dirty="0"/>
              <a:t>为例介绍了</a:t>
            </a:r>
            <a:r>
              <a:rPr lang="en-US" altLang="zh-CN" sz="2400" dirty="0"/>
              <a:t>aggregating, accounting</a:t>
            </a:r>
            <a:r>
              <a:rPr lang="zh-CN" altLang="en-US" sz="2400" dirty="0"/>
              <a:t>和</a:t>
            </a:r>
            <a:r>
              <a:rPr lang="en-US" altLang="zh-CN" sz="2400" dirty="0"/>
              <a:t>potential</a:t>
            </a:r>
            <a:r>
              <a:rPr lang="zh-CN" altLang="en-US" sz="2400" dirty="0"/>
              <a:t>三种分析</a:t>
            </a:r>
            <a:r>
              <a:rPr lang="en-US" altLang="zh-CN" sz="2400" dirty="0"/>
              <a:t>)</a:t>
            </a:r>
            <a:r>
              <a:rPr lang="zh-CN" altLang="en-US" sz="2400" dirty="0"/>
              <a:t>，针对</a:t>
            </a:r>
            <a:r>
              <a:rPr lang="en-US" altLang="zh-CN" sz="2400" dirty="0"/>
              <a:t>self-adjust list</a:t>
            </a:r>
            <a:r>
              <a:rPr lang="zh-CN" altLang="en-US" sz="2400" dirty="0"/>
              <a:t>的</a:t>
            </a:r>
            <a:r>
              <a:rPr lang="en-US" altLang="zh-CN" sz="2400" dirty="0"/>
              <a:t>Move-to-front</a:t>
            </a:r>
            <a:r>
              <a:rPr lang="zh-CN" altLang="en-US" sz="2400" dirty="0"/>
              <a:t>及分析。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Lec7: </a:t>
            </a:r>
            <a:r>
              <a:rPr lang="zh-CN" altLang="en-US" sz="2400" dirty="0"/>
              <a:t>动态规划：强调了</a:t>
            </a:r>
            <a:r>
              <a:rPr lang="en-US" altLang="zh-CN" sz="2400" dirty="0"/>
              <a:t>memorize</a:t>
            </a:r>
            <a:r>
              <a:rPr lang="zh-CN" altLang="en-US" sz="2400" dirty="0"/>
              <a:t>方法；例子：</a:t>
            </a:r>
            <a:r>
              <a:rPr lang="en-US" altLang="zh-CN" sz="2400" dirty="0"/>
              <a:t>weighted interval schedule, </a:t>
            </a:r>
            <a:r>
              <a:rPr lang="zh-CN" altLang="en-US" sz="2400" dirty="0"/>
              <a:t>矩阵连乘，最长公共子序列</a:t>
            </a:r>
            <a:r>
              <a:rPr lang="en-US" altLang="zh-CN" sz="2400" dirty="0"/>
              <a:t>(LCS)</a:t>
            </a:r>
            <a:r>
              <a:rPr lang="zh-CN" altLang="en-US" sz="2400" dirty="0"/>
              <a:t>，带权重的最优二分查找树，多段线性回归，背包问题。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Lec8: </a:t>
            </a:r>
            <a:r>
              <a:rPr lang="zh-CN" altLang="en-US" sz="2400" dirty="0"/>
              <a:t>动态规划：树上的独立集、旅行商问题；贪心法：以单机任务调度、哈夫曼编码、最小生成树算法</a:t>
            </a:r>
            <a:r>
              <a:rPr lang="en-US" altLang="zh-CN" sz="2400" dirty="0"/>
              <a:t>Prim</a:t>
            </a:r>
            <a:r>
              <a:rPr lang="zh-CN" altLang="en-US" sz="2400" dirty="0"/>
              <a:t>和</a:t>
            </a:r>
            <a:r>
              <a:rPr lang="en-US" altLang="zh-CN" sz="2400" dirty="0"/>
              <a:t>Kruskal</a:t>
            </a:r>
            <a:r>
              <a:rPr lang="zh-CN" altLang="en-US" sz="2400" dirty="0"/>
              <a:t>为例。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Lec9: union-find</a:t>
            </a:r>
            <a:r>
              <a:rPr lang="zh-CN" altLang="en-US" sz="2400" dirty="0"/>
              <a:t>数据结构的平摊分析；网络流的定义。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Lec10: </a:t>
            </a:r>
            <a:r>
              <a:rPr lang="zh-CN" altLang="en-US" sz="2400" dirty="0"/>
              <a:t>网络流算法：</a:t>
            </a:r>
            <a:r>
              <a:rPr lang="en-US" altLang="zh-CN" sz="2400" dirty="0"/>
              <a:t>Ford-Fulkerson, </a:t>
            </a:r>
            <a:r>
              <a:rPr lang="en-US" altLang="zh-CN" sz="2400" dirty="0" err="1"/>
              <a:t>Edmons</a:t>
            </a:r>
            <a:r>
              <a:rPr lang="en-US" altLang="zh-CN" sz="2400" dirty="0"/>
              <a:t>-Karp (shortest path, fattest path, capacity scaling), 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算法等。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教学进度</a:t>
            </a:r>
            <a:r>
              <a:rPr lang="en-US" altLang="zh-CN" dirty="0"/>
              <a:t> - 3</a:t>
            </a:r>
            <a:endParaRPr lang="en-US" altLang="zh-CN" dirty="0"/>
          </a:p>
        </p:txBody>
      </p:sp>
      <p:sp>
        <p:nvSpPr>
          <p:cNvPr id="4" name="Rectangle 3"/>
          <p:cNvSpPr txBox="1"/>
          <p:nvPr/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Lec11: Min-cut (RCA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，网络流的应用。</a:t>
            </a:r>
            <a:endParaRPr lang="en-US" altLang="zh-CN" sz="2400" dirty="0"/>
          </a:p>
          <a:p>
            <a:pPr eaLnBrk="1" hangingPunct="1"/>
            <a:endParaRPr lang="zh-CN" altLang="en-US" sz="800" dirty="0"/>
          </a:p>
          <a:p>
            <a:pPr eaLnBrk="1" hangingPunct="1"/>
            <a:r>
              <a:rPr lang="en-US" altLang="zh-CN" sz="2400" dirty="0"/>
              <a:t>Lec12: </a:t>
            </a:r>
            <a:r>
              <a:rPr lang="zh-CN" altLang="en-US" sz="2400" dirty="0"/>
              <a:t>线性规划：建模、</a:t>
            </a:r>
            <a:r>
              <a:rPr lang="en-US" altLang="zh-CN" sz="2400" dirty="0"/>
              <a:t>Primal-dual, weak/strong duality</a:t>
            </a:r>
            <a:r>
              <a:rPr lang="zh-CN" altLang="en-US" sz="2400" dirty="0"/>
              <a:t>定理，应用。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Lec13: Multiplicative update</a:t>
            </a:r>
            <a:r>
              <a:rPr lang="zh-CN" altLang="en-US" sz="2400" dirty="0"/>
              <a:t>及</a:t>
            </a:r>
            <a:r>
              <a:rPr lang="en-US" altLang="zh-CN" sz="2400" dirty="0"/>
              <a:t>gradient descent.</a:t>
            </a:r>
            <a:endParaRPr lang="en-US" altLang="zh-CN" sz="24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en-US" altLang="zh-CN" sz="2400" dirty="0"/>
              <a:t>Lec14: NP</a:t>
            </a:r>
            <a:r>
              <a:rPr lang="zh-CN" altLang="en-US" sz="2400" dirty="0"/>
              <a:t>完全问题：</a:t>
            </a:r>
            <a:r>
              <a:rPr lang="en-US" altLang="zh-CN" sz="2400" dirty="0"/>
              <a:t>P</a:t>
            </a:r>
            <a:r>
              <a:rPr lang="zh-CN" altLang="en-US" sz="2400" dirty="0"/>
              <a:t>和</a:t>
            </a:r>
            <a:r>
              <a:rPr lang="en-US" altLang="zh-CN" sz="2400" dirty="0"/>
              <a:t>NP</a:t>
            </a:r>
            <a:r>
              <a:rPr lang="zh-CN" altLang="en-US" sz="2400" dirty="0"/>
              <a:t>定义、多项式时间归约、</a:t>
            </a:r>
            <a:r>
              <a:rPr lang="en-US" altLang="zh-CN" sz="2400" dirty="0"/>
              <a:t>SAT</a:t>
            </a:r>
            <a:r>
              <a:rPr lang="zh-CN" altLang="en-US" sz="2400" dirty="0"/>
              <a:t>问题；</a:t>
            </a:r>
            <a:r>
              <a:rPr lang="en-US" altLang="zh-CN" sz="2400" dirty="0"/>
              <a:t>NPC</a:t>
            </a:r>
            <a:r>
              <a:rPr lang="zh-CN" altLang="en-US" sz="2400" dirty="0"/>
              <a:t>问题证明：</a:t>
            </a:r>
            <a:r>
              <a:rPr lang="en-US" altLang="zh-CN" sz="2400" dirty="0"/>
              <a:t>Clique, Vertex Cover, Independent Set, 3SAT</a:t>
            </a:r>
            <a:r>
              <a:rPr lang="zh-CN" altLang="en-US" sz="2400" dirty="0"/>
              <a:t>等。</a:t>
            </a:r>
            <a:endParaRPr lang="zh-CN" altLang="en-US" sz="24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en-US" altLang="zh-CN" sz="2400" dirty="0"/>
              <a:t>Lec15: NP</a:t>
            </a:r>
            <a:r>
              <a:rPr lang="zh-CN" altLang="en-US" sz="2400" dirty="0"/>
              <a:t>完全问题证明：</a:t>
            </a:r>
            <a:r>
              <a:rPr lang="en-US" altLang="zh-CN" sz="2400" dirty="0"/>
              <a:t>3-Coloring, </a:t>
            </a:r>
            <a:r>
              <a:rPr lang="zh-CN" altLang="en-US" sz="2400" dirty="0"/>
              <a:t>哈密尔顿回路等；近似算法：近似度定义、</a:t>
            </a:r>
            <a:r>
              <a:rPr lang="en-US" altLang="zh-CN" sz="2400" dirty="0"/>
              <a:t>Vertex Cover, Set Cover, k-center</a:t>
            </a:r>
            <a:r>
              <a:rPr lang="zh-CN" altLang="en-US" sz="2400" dirty="0"/>
              <a:t>问题等。</a:t>
            </a:r>
            <a:endParaRPr lang="zh-CN" altLang="en-US" sz="2400" dirty="0"/>
          </a:p>
          <a:p>
            <a:pPr eaLnBrk="1" hangingPunct="1"/>
            <a:endParaRPr lang="en-US" altLang="zh-CN" sz="800" dirty="0"/>
          </a:p>
          <a:p>
            <a:pPr eaLnBrk="1" hangingPunct="1"/>
            <a:r>
              <a:rPr lang="en-US" altLang="zh-CN" sz="2400" dirty="0"/>
              <a:t>Lec16: </a:t>
            </a:r>
            <a:r>
              <a:rPr lang="zh-CN" altLang="en-US" sz="2400" dirty="0"/>
              <a:t>近似算法：</a:t>
            </a:r>
            <a:r>
              <a:rPr lang="en-US" altLang="zh-CN" sz="2400" dirty="0"/>
              <a:t>Job scheduling, Max SAT</a:t>
            </a:r>
            <a:r>
              <a:rPr lang="zh-CN" altLang="en-US" sz="2400" dirty="0"/>
              <a:t>问题等；</a:t>
            </a:r>
            <a:r>
              <a:rPr lang="en-US" altLang="zh-CN" sz="2400" dirty="0"/>
              <a:t>random rounding</a:t>
            </a:r>
            <a:r>
              <a:rPr lang="zh-CN" altLang="en-US" sz="2400" dirty="0"/>
              <a:t>等方法。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628650" y="969168"/>
            <a:ext cx="7886700" cy="3263504"/>
          </a:xfrm>
        </p:spPr>
        <p:txBody>
          <a:bodyPr vert="horz" wrap="square" lIns="68580" tIns="34290" rIns="68580" bIns="34290" anchor="t" anchorCtr="0">
            <a:normAutofit/>
          </a:bodyPr>
          <a:lstStyle/>
          <a:p>
            <a:pPr eaLnBrk="1" hangingPunct="1"/>
            <a:r>
              <a:rPr lang="zh-CN" altLang="en-US" dirty="0"/>
              <a:t>什么是算法：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任何良定义的计算过程，该过程取某个值或者值的集合作为输入，并产生某个值或值的集合作为输出。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把输入转换成输出的计算步骤的一个序列</a:t>
            </a:r>
            <a:endParaRPr lang="en-US" altLang="zh-CN" dirty="0"/>
          </a:p>
          <a:p>
            <a:pPr eaLnBrk="1" hangingPunct="1"/>
            <a:endParaRPr lang="en-US" altLang="zh-CN" sz="1350" dirty="0"/>
          </a:p>
          <a:p>
            <a:pPr eaLnBrk="1" hangingPunct="1"/>
            <a:r>
              <a:rPr lang="zh-CN" altLang="en-US" dirty="0"/>
              <a:t>算法的引用场景：无处不在！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生物基因分析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互联网海量数据管理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电子商务</a:t>
            </a:r>
            <a:endParaRPr lang="en-US" altLang="zh-CN" dirty="0"/>
          </a:p>
          <a:p>
            <a:pPr eaLnBrk="1" hangingPunct="1"/>
            <a:endParaRPr lang="en-US" altLang="zh-CN" sz="1500" dirty="0"/>
          </a:p>
          <a:p>
            <a:pPr eaLnBrk="1" hangingPunct="1"/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什么是算法？</a:t>
            </a:r>
            <a:endParaRPr lang="zh-CN" dirty="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788535" y="2067560"/>
            <a:ext cx="3495675" cy="2621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案例：高速路由器上的IP包分析</a:t>
            </a:r>
            <a:endParaRPr 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909596" y="1022534"/>
            <a:ext cx="7440019" cy="3278104"/>
            <a:chOff x="2244" y="2381"/>
            <a:chExt cx="10116" cy="4457"/>
          </a:xfrm>
        </p:grpSpPr>
        <p:grpSp>
          <p:nvGrpSpPr>
            <p:cNvPr id="20483" name="组合 20482"/>
            <p:cNvGrpSpPr/>
            <p:nvPr/>
          </p:nvGrpSpPr>
          <p:grpSpPr>
            <a:xfrm>
              <a:off x="4764" y="2604"/>
              <a:ext cx="5614" cy="2524"/>
              <a:chOff x="1422" y="1338"/>
              <a:chExt cx="2994" cy="1346"/>
            </a:xfrm>
          </p:grpSpPr>
          <p:sp>
            <p:nvSpPr>
              <p:cNvPr id="20484" name="文本框 20483"/>
              <p:cNvSpPr txBox="1"/>
              <p:nvPr/>
            </p:nvSpPr>
            <p:spPr>
              <a:xfrm>
                <a:off x="1422" y="2484"/>
                <a:ext cx="2994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1  2  3  4  5  6  7  8  9 10 11 12 13 14 15 16 17 18 19 20</a:t>
                </a:r>
                <a:endParaRPr lang="en-US" altLang="zh-CN" sz="12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5" name="矩形 20484"/>
              <p:cNvSpPr/>
              <p:nvPr/>
            </p:nvSpPr>
            <p:spPr>
              <a:xfrm>
                <a:off x="2658" y="1338"/>
                <a:ext cx="54" cy="114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6" name="矩形 20485"/>
              <p:cNvSpPr/>
              <p:nvPr/>
            </p:nvSpPr>
            <p:spPr>
              <a:xfrm>
                <a:off x="4062" y="2340"/>
                <a:ext cx="45" cy="14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7" name="矩形 20486"/>
              <p:cNvSpPr/>
              <p:nvPr/>
            </p:nvSpPr>
            <p:spPr>
              <a:xfrm>
                <a:off x="4206" y="2412"/>
                <a:ext cx="63" cy="7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8" name="矩形 20487"/>
              <p:cNvSpPr/>
              <p:nvPr/>
            </p:nvSpPr>
            <p:spPr>
              <a:xfrm>
                <a:off x="1470" y="1980"/>
                <a:ext cx="36" cy="50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89" name="矩形 20488"/>
              <p:cNvSpPr/>
              <p:nvPr/>
            </p:nvSpPr>
            <p:spPr>
              <a:xfrm>
                <a:off x="1614" y="2160"/>
                <a:ext cx="36" cy="32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0" name="矩形 20489"/>
              <p:cNvSpPr/>
              <p:nvPr/>
            </p:nvSpPr>
            <p:spPr>
              <a:xfrm>
                <a:off x="1758" y="2106"/>
                <a:ext cx="36" cy="37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1" name="矩形 20490"/>
              <p:cNvSpPr/>
              <p:nvPr/>
            </p:nvSpPr>
            <p:spPr>
              <a:xfrm>
                <a:off x="1902" y="2214"/>
                <a:ext cx="36" cy="27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2" name="矩形 20491"/>
              <p:cNvSpPr/>
              <p:nvPr/>
            </p:nvSpPr>
            <p:spPr>
              <a:xfrm>
                <a:off x="1998" y="1590"/>
                <a:ext cx="54" cy="89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3" name="矩形 20492"/>
              <p:cNvSpPr/>
              <p:nvPr/>
            </p:nvSpPr>
            <p:spPr>
              <a:xfrm>
                <a:off x="2094" y="2442"/>
                <a:ext cx="48" cy="4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4" name="矩形 20493"/>
              <p:cNvSpPr/>
              <p:nvPr/>
            </p:nvSpPr>
            <p:spPr>
              <a:xfrm>
                <a:off x="2814" y="1650"/>
                <a:ext cx="48" cy="83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5" name="矩形 20494"/>
              <p:cNvSpPr/>
              <p:nvPr/>
            </p:nvSpPr>
            <p:spPr>
              <a:xfrm>
                <a:off x="2958" y="1992"/>
                <a:ext cx="48" cy="49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6" name="矩形 20495"/>
              <p:cNvSpPr/>
              <p:nvPr/>
            </p:nvSpPr>
            <p:spPr>
              <a:xfrm>
                <a:off x="3438" y="2436"/>
                <a:ext cx="48" cy="4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7" name="矩形 20496"/>
              <p:cNvSpPr/>
              <p:nvPr/>
            </p:nvSpPr>
            <p:spPr>
              <a:xfrm flipV="1">
                <a:off x="2478" y="2436"/>
                <a:ext cx="48" cy="4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8" name="矩形 20497"/>
              <p:cNvSpPr/>
              <p:nvPr/>
            </p:nvSpPr>
            <p:spPr>
              <a:xfrm flipV="1">
                <a:off x="2238" y="2436"/>
                <a:ext cx="48" cy="4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499" name="矩形 20498"/>
              <p:cNvSpPr/>
              <p:nvPr/>
            </p:nvSpPr>
            <p:spPr>
              <a:xfrm>
                <a:off x="3918" y="2196"/>
                <a:ext cx="45" cy="288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500" name="矩形 20499"/>
              <p:cNvSpPr/>
              <p:nvPr/>
            </p:nvSpPr>
            <p:spPr>
              <a:xfrm>
                <a:off x="3774" y="1932"/>
                <a:ext cx="48" cy="55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</p:grpSp>
        <p:grpSp>
          <p:nvGrpSpPr>
            <p:cNvPr id="20501" name="组合 20500"/>
            <p:cNvGrpSpPr/>
            <p:nvPr/>
          </p:nvGrpSpPr>
          <p:grpSpPr>
            <a:xfrm>
              <a:off x="4134" y="4517"/>
              <a:ext cx="8226" cy="1196"/>
              <a:chOff x="1278" y="2388"/>
              <a:chExt cx="4387" cy="638"/>
            </a:xfrm>
          </p:grpSpPr>
          <p:sp>
            <p:nvSpPr>
              <p:cNvPr id="20502" name="直接连接符 20501"/>
              <p:cNvSpPr/>
              <p:nvPr/>
            </p:nvSpPr>
            <p:spPr>
              <a:xfrm>
                <a:off x="1278" y="2388"/>
                <a:ext cx="3342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03" name="文本框 20502"/>
              <p:cNvSpPr txBox="1"/>
              <p:nvPr/>
            </p:nvSpPr>
            <p:spPr>
              <a:xfrm>
                <a:off x="3808" y="2826"/>
                <a:ext cx="1857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找到所有频率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&gt; 0.1%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的元素</a:t>
                </a:r>
                <a:endPara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4" name="直接连接符 20503"/>
              <p:cNvSpPr/>
              <p:nvPr/>
            </p:nvSpPr>
            <p:spPr>
              <a:xfrm>
                <a:off x="4626" y="2394"/>
                <a:ext cx="198" cy="44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0505" name="组合 20504"/>
            <p:cNvGrpSpPr/>
            <p:nvPr/>
          </p:nvGrpSpPr>
          <p:grpSpPr>
            <a:xfrm>
              <a:off x="2659" y="2381"/>
              <a:ext cx="5278" cy="1303"/>
              <a:chOff x="503" y="1117"/>
              <a:chExt cx="2815" cy="695"/>
            </a:xfrm>
          </p:grpSpPr>
          <p:sp>
            <p:nvSpPr>
              <p:cNvPr id="20506" name="椭圆 20505"/>
              <p:cNvSpPr/>
              <p:nvPr/>
            </p:nvSpPr>
            <p:spPr>
              <a:xfrm>
                <a:off x="2034" y="1158"/>
                <a:ext cx="1284" cy="654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507" name="文本框 20506"/>
              <p:cNvSpPr txBox="1"/>
              <p:nvPr/>
            </p:nvSpPr>
            <p:spPr>
              <a:xfrm>
                <a:off x="503" y="1117"/>
                <a:ext cx="1466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Top-k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个最频繁的元素</a:t>
                </a:r>
                <a:endPara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8" name="直接连接符 20507"/>
              <p:cNvSpPr/>
              <p:nvPr/>
            </p:nvSpPr>
            <p:spPr>
              <a:xfrm flipH="1" flipV="1">
                <a:off x="1655" y="1344"/>
                <a:ext cx="349" cy="20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0509" name="组合 20508"/>
            <p:cNvGrpSpPr/>
            <p:nvPr/>
          </p:nvGrpSpPr>
          <p:grpSpPr>
            <a:xfrm>
              <a:off x="2659" y="4815"/>
              <a:ext cx="2882" cy="1343"/>
              <a:chOff x="503" y="2415"/>
              <a:chExt cx="1537" cy="716"/>
            </a:xfrm>
          </p:grpSpPr>
          <p:sp>
            <p:nvSpPr>
              <p:cNvPr id="20510" name="文本框 20509"/>
              <p:cNvSpPr txBox="1"/>
              <p:nvPr/>
            </p:nvSpPr>
            <p:spPr>
              <a:xfrm>
                <a:off x="503" y="2931"/>
                <a:ext cx="1402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元素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的频数是多少？</a:t>
                </a:r>
                <a:endPara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1" name="直接连接符 20510"/>
              <p:cNvSpPr/>
              <p:nvPr/>
            </p:nvSpPr>
            <p:spPr>
              <a:xfrm flipH="1">
                <a:off x="1610" y="2580"/>
                <a:ext cx="310" cy="351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12" name="椭圆 20511"/>
              <p:cNvSpPr/>
              <p:nvPr/>
            </p:nvSpPr>
            <p:spPr>
              <a:xfrm>
                <a:off x="1902" y="2415"/>
                <a:ext cx="138" cy="198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</p:grpSp>
        <p:grpSp>
          <p:nvGrpSpPr>
            <p:cNvPr id="20513" name="组合 20512"/>
            <p:cNvGrpSpPr/>
            <p:nvPr/>
          </p:nvGrpSpPr>
          <p:grpSpPr>
            <a:xfrm>
              <a:off x="6313" y="4727"/>
              <a:ext cx="4657" cy="1515"/>
              <a:chOff x="2452" y="2368"/>
              <a:chExt cx="2484" cy="808"/>
            </a:xfrm>
          </p:grpSpPr>
          <p:sp>
            <p:nvSpPr>
              <p:cNvPr id="20514" name="椭圆 20513"/>
              <p:cNvSpPr/>
              <p:nvPr/>
            </p:nvSpPr>
            <p:spPr>
              <a:xfrm>
                <a:off x="2542" y="2368"/>
                <a:ext cx="1074" cy="264"/>
              </a:xfrm>
              <a:prstGeom prst="ellipse">
                <a:avLst/>
              </a:prstGeom>
              <a:noFill/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050"/>
              </a:p>
            </p:txBody>
          </p:sp>
          <p:sp>
            <p:nvSpPr>
              <p:cNvPr id="20515" name="文本框 20514"/>
              <p:cNvSpPr txBox="1"/>
              <p:nvPr/>
            </p:nvSpPr>
            <p:spPr>
              <a:xfrm>
                <a:off x="2452" y="2976"/>
                <a:ext cx="2484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14</a:t>
                </a:r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之间的所有元素的总频数是多少？</a:t>
                </a:r>
                <a:endParaRPr lang="zh-CN" altLang="en-US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6" name="直接连接符 20515"/>
              <p:cNvSpPr/>
              <p:nvPr/>
            </p:nvSpPr>
            <p:spPr>
              <a:xfrm>
                <a:off x="3084" y="2652"/>
                <a:ext cx="114" cy="32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0517" name="椭圆 20516"/>
            <p:cNvSpPr/>
            <p:nvPr/>
          </p:nvSpPr>
          <p:spPr>
            <a:xfrm>
              <a:off x="9321" y="3459"/>
              <a:ext cx="889" cy="1733"/>
            </a:xfrm>
            <a:prstGeom prst="ellipse">
              <a:avLst/>
            </a:prstGeom>
            <a:noFill/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0518" name="文本框 20517"/>
            <p:cNvSpPr txBox="1"/>
            <p:nvPr/>
          </p:nvSpPr>
          <p:spPr>
            <a:xfrm>
              <a:off x="9036" y="2550"/>
              <a:ext cx="2939" cy="62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在数列的尾部，总频数为</a:t>
              </a:r>
              <a:endParaRPr lang="zh-CN" altLang="en-US" sz="1200" b="1" dirty="0">
                <a:solidFill>
                  <a:srgbClr val="FF505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0.1%</a:t>
              </a:r>
              <a:r>
                <a: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的所有元素？</a:t>
              </a:r>
              <a:endParaRPr lang="zh-CN" altLang="en-US" sz="1200" b="1" dirty="0">
                <a:solidFill>
                  <a:srgbClr val="FF505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9" name="直接连接符 20518"/>
            <p:cNvSpPr/>
            <p:nvPr/>
          </p:nvSpPr>
          <p:spPr>
            <a:xfrm flipV="1">
              <a:off x="10142" y="3317"/>
              <a:ext cx="375" cy="525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0520" name="组合 20519"/>
            <p:cNvGrpSpPr/>
            <p:nvPr/>
          </p:nvGrpSpPr>
          <p:grpSpPr>
            <a:xfrm>
              <a:off x="2244" y="3876"/>
              <a:ext cx="8539" cy="1151"/>
              <a:chOff x="204" y="2016"/>
              <a:chExt cx="4554" cy="614"/>
            </a:xfrm>
          </p:grpSpPr>
          <p:sp>
            <p:nvSpPr>
              <p:cNvPr id="20521" name="文本框 20520"/>
              <p:cNvSpPr txBox="1"/>
              <p:nvPr/>
            </p:nvSpPr>
            <p:spPr>
              <a:xfrm>
                <a:off x="204" y="2016"/>
                <a:ext cx="1004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平均数＋方差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?</a:t>
                </a:r>
                <a:endParaRPr lang="en-US" altLang="zh-CN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2" name="直接连接符 20521"/>
              <p:cNvSpPr/>
              <p:nvPr/>
            </p:nvSpPr>
            <p:spPr>
              <a:xfrm>
                <a:off x="1416" y="2118"/>
                <a:ext cx="3342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0523" name="文本框 20522"/>
              <p:cNvSpPr txBox="1"/>
              <p:nvPr/>
            </p:nvSpPr>
            <p:spPr>
              <a:xfrm>
                <a:off x="361" y="2430"/>
                <a:ext cx="618" cy="200"/>
              </a:xfrm>
              <a:prstGeom prst="rect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>
                <a:spAutoFit/>
              </a:bodyPr>
              <a:lstStyle/>
              <a:p>
                <a:pPr algn="ctr" eaLnBrk="0" hangingPunct="0"/>
                <a:r>
                  <a:rPr lang="zh-CN" altLang="en-US" sz="1200" b="1" dirty="0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中位数</a:t>
                </a:r>
                <a:r>
                  <a:rPr lang="en-US" altLang="zh-CN" sz="1200" b="1">
                    <a:solidFill>
                      <a:srgbClr val="FF5050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?</a:t>
                </a:r>
                <a:endParaRPr lang="en-US" altLang="zh-CN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直接连接符 20523"/>
              <p:cNvSpPr/>
              <p:nvPr/>
            </p:nvSpPr>
            <p:spPr>
              <a:xfrm flipH="1">
                <a:off x="654" y="2232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525" name="文本框 20524"/>
            <p:cNvSpPr txBox="1"/>
            <p:nvPr/>
          </p:nvSpPr>
          <p:spPr>
            <a:xfrm>
              <a:off x="5460" y="6463"/>
              <a:ext cx="3328" cy="375"/>
            </a:xfrm>
            <a:prstGeom prst="rect">
              <a:avLst/>
            </a:prstGeom>
            <a:noFill/>
            <a:ln w="31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>
              <a:spAutoFit/>
            </a:bodyPr>
            <a:lstStyle/>
            <a:p>
              <a:pPr algn="ctr" eaLnBrk="0" hangingPunct="0"/>
              <a:r>
                <a:rPr lang="zh-CN" altLang="en-US" sz="1200" b="1" dirty="0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多少个元素具有非零的频数</a:t>
              </a:r>
              <a:r>
                <a:rPr lang="en-US" altLang="zh-CN" sz="1200" b="1">
                  <a:solidFill>
                    <a:srgbClr val="FF505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?</a:t>
              </a:r>
              <a:endParaRPr lang="en-US" altLang="zh-CN" sz="1200" b="1">
                <a:solidFill>
                  <a:srgbClr val="FF505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PP_MARK_KEY" val="74759a1c-ad25-4114-a876-744051cc6cd1"/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8823</Words>
  <Application>WPS 演示</Application>
  <PresentationFormat>全屏显示(16:9)</PresentationFormat>
  <Paragraphs>587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47</vt:i4>
      </vt:variant>
    </vt:vector>
  </HeadingPairs>
  <TitlesOfParts>
    <vt:vector size="78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Verdana</vt:lpstr>
      <vt:lpstr>Franklin Gothic Book</vt:lpstr>
      <vt:lpstr>Franklin Gothic Medium</vt:lpstr>
      <vt:lpstr>Arial Unicode MS</vt:lpstr>
      <vt:lpstr>Symbol</vt:lpstr>
      <vt:lpstr>楷体</vt:lpstr>
      <vt:lpstr>默认设计模板</vt:lpstr>
      <vt:lpstr>2_Office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998</cp:revision>
  <dcterms:created xsi:type="dcterms:W3CDTF">2014-04-28T11:40:00Z</dcterms:created>
  <dcterms:modified xsi:type="dcterms:W3CDTF">2023-02-27T16:05:40Z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2052-11.1.0.13703</vt:lpwstr>
  </property>
  <property fmtid="{D5CDD505-2E9C-101B-9397-08002B2CF9AE}" pid="5" name="ICV">
    <vt:lpwstr>3E76A3C092F8457E8774D432A7CB1642</vt:lpwstr>
  </property>
</Properties>
</file>