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6"/>
  </p:handoutMasterIdLst>
  <p:sldIdLst>
    <p:sldId id="1349" r:id="rId4"/>
    <p:sldId id="1354" r:id="rId6"/>
    <p:sldId id="2540" r:id="rId7"/>
    <p:sldId id="2614" r:id="rId8"/>
    <p:sldId id="2615" r:id="rId9"/>
    <p:sldId id="2541" r:id="rId10"/>
    <p:sldId id="2646" r:id="rId11"/>
    <p:sldId id="2542" r:id="rId12"/>
    <p:sldId id="2543" r:id="rId13"/>
    <p:sldId id="2616" r:id="rId14"/>
    <p:sldId id="2545" r:id="rId15"/>
    <p:sldId id="2546" r:id="rId16"/>
    <p:sldId id="2647" r:id="rId17"/>
    <p:sldId id="2547" r:id="rId18"/>
    <p:sldId id="2548" r:id="rId19"/>
    <p:sldId id="2549" r:id="rId20"/>
    <p:sldId id="2550" r:id="rId21"/>
    <p:sldId id="2648" r:id="rId22"/>
    <p:sldId id="2574" r:id="rId23"/>
    <p:sldId id="2575" r:id="rId24"/>
    <p:sldId id="2585" r:id="rId25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220" y="52"/>
      </p:cViewPr>
      <p:guideLst>
        <p:guide orient="horz" pos="2052"/>
        <p:guide pos="3896"/>
        <p:guide orient="horz" pos="1619"/>
        <p:guide pos="2880"/>
        <p:guide orient="horz" pos="2378"/>
        <p:guide orient="horz" pos="8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4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第七讲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基本数据结构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链表的搜索、插入和删除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007745"/>
            <a:ext cx="3155950" cy="14287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518660" y="1126490"/>
            <a:ext cx="42424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List-search</a:t>
            </a:r>
            <a:r>
              <a:rPr lang="zh-CN" altLang="en-US" sz="2000"/>
              <a:t>操作在最坏情况下的开销是</a:t>
            </a:r>
            <a:r>
              <a:rPr lang="en-US" altLang="zh-CN" sz="2000"/>
              <a:t>Θ(n)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List-Insert</a:t>
            </a:r>
            <a:r>
              <a:rPr lang="zh-CN" altLang="en-US" sz="2000"/>
              <a:t>操作的开销是</a:t>
            </a:r>
            <a:r>
              <a:rPr lang="en-US" altLang="zh-CN" sz="2000"/>
              <a:t>O(1)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List-delete</a:t>
            </a:r>
            <a:r>
              <a:rPr lang="zh-CN" altLang="en-US" sz="2000"/>
              <a:t>操作的开销是</a:t>
            </a:r>
            <a:r>
              <a:rPr lang="en-US" altLang="zh-CN" sz="2000"/>
              <a:t>O(1)</a:t>
            </a:r>
            <a:endParaRPr lang="en-US" altLang="zh-CN" sz="20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2848610"/>
            <a:ext cx="2482850" cy="1606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005" y="2848610"/>
            <a:ext cx="2997200" cy="1682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使用哨兵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哨兵（</a:t>
            </a:r>
            <a:r>
              <a:rPr lang="en-US" altLang="zh-CN" dirty="0">
                <a:solidFill>
                  <a:srgbClr val="000000"/>
                </a:solidFill>
              </a:rPr>
              <a:t>sentinel</a:t>
            </a:r>
            <a:r>
              <a:rPr lang="zh-CN" altLang="en-US" dirty="0">
                <a:solidFill>
                  <a:srgbClr val="000000"/>
                </a:solidFill>
              </a:rPr>
              <a:t>）是一个哑对象，其作用是简化边界条件的处理。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/>
              <a:t>有哨兵的双星循环链表（</a:t>
            </a:r>
            <a:r>
              <a:rPr lang="en-US" altLang="zh-CN" dirty="0"/>
              <a:t>circular, doubly linked list with a sentinel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L.nil.next</a:t>
            </a:r>
            <a:r>
              <a:rPr lang="zh-CN" altLang="en-US" dirty="0"/>
              <a:t>指向表头，</a:t>
            </a:r>
            <a:r>
              <a:rPr lang="en-US" altLang="zh-CN" dirty="0"/>
              <a:t>L.nil.prev</a:t>
            </a:r>
            <a:r>
              <a:rPr lang="zh-CN" altLang="en-US" dirty="0"/>
              <a:t>指向表尾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225" y="2164715"/>
            <a:ext cx="7196455" cy="24974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有哨兵的操作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795" y="716280"/>
            <a:ext cx="3130550" cy="1358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2285365"/>
            <a:ext cx="2273300" cy="1320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" y="3743960"/>
            <a:ext cx="2355850" cy="8572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401820" y="595630"/>
            <a:ext cx="2678430" cy="4077970"/>
            <a:chOff x="6932" y="938"/>
            <a:chExt cx="4970" cy="756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2" y="938"/>
              <a:ext cx="4970" cy="225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32" y="3188"/>
              <a:ext cx="3910" cy="253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32" y="5854"/>
              <a:ext cx="4720" cy="2650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6945630" y="1854200"/>
            <a:ext cx="1908810" cy="17519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800"/>
              <a:t>代码更加简洁</a:t>
            </a:r>
            <a:endParaRPr lang="zh-CN" altLang="en-US" sz="18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800"/>
              <a:t>基本不能降低渐近时间界</a:t>
            </a:r>
            <a:endParaRPr lang="zh-CN" altLang="en-US" sz="18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800"/>
              <a:t>可以降低常数因子</a:t>
            </a:r>
            <a:endParaRPr lang="zh-CN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一、栈和队列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二、链表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三、指针和对象的实现</a:t>
            </a:r>
            <a:endParaRPr lang="zh-CN" altLang="en-US" sz="2400" b="1" dirty="0">
              <a:solidFill>
                <a:srgbClr val="FFFF00"/>
              </a:solidFill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基本数据结构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四、有根树的表示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对象的多数组表示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dirty="0">
                <a:solidFill>
                  <a:srgbClr val="000000"/>
                </a:solidFill>
              </a:rPr>
              <a:t>数组</a:t>
            </a:r>
            <a:r>
              <a:rPr lang="en-US" altLang="zh-CN" dirty="0">
                <a:solidFill>
                  <a:srgbClr val="000000"/>
                </a:solidFill>
              </a:rPr>
              <a:t>key</a:t>
            </a:r>
            <a:r>
              <a:rPr lang="zh-CN" altLang="en-US" dirty="0">
                <a:solidFill>
                  <a:srgbClr val="000000"/>
                </a:solidFill>
              </a:rPr>
              <a:t>存放该动态集合中现有的关键字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数组</a:t>
            </a:r>
            <a:r>
              <a:rPr lang="en-US" altLang="zh-CN" dirty="0">
                <a:solidFill>
                  <a:srgbClr val="000000"/>
                </a:solidFill>
              </a:rPr>
              <a:t>next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prev</a:t>
            </a:r>
            <a:r>
              <a:rPr lang="zh-CN" altLang="en-US" dirty="0">
                <a:solidFill>
                  <a:srgbClr val="000000"/>
                </a:solidFill>
              </a:rPr>
              <a:t>存储指针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变量</a:t>
            </a:r>
            <a:r>
              <a:rPr lang="en-US" altLang="zh-CN" dirty="0">
                <a:solidFill>
                  <a:srgbClr val="000000"/>
                </a:solidFill>
              </a:rPr>
              <a:t>L</a:t>
            </a:r>
            <a:r>
              <a:rPr lang="zh-CN" altLang="en-US" dirty="0">
                <a:solidFill>
                  <a:srgbClr val="000000"/>
                </a:solidFill>
              </a:rPr>
              <a:t>存放表头元素的下标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890" y="2237740"/>
            <a:ext cx="4063365" cy="23641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对象的单数组表示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olidFill>
                  <a:srgbClr val="000000"/>
                </a:solidFill>
              </a:rPr>
              <a:t>一个对象占用一段连续的子数组</a:t>
            </a:r>
            <a:r>
              <a:rPr lang="en-US" altLang="zh-CN" dirty="0">
                <a:solidFill>
                  <a:srgbClr val="000000"/>
                </a:solidFill>
              </a:rPr>
              <a:t>A[j..k]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对象中的每个属性对应于从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到</a:t>
            </a:r>
            <a:r>
              <a:rPr lang="en-US" altLang="zh-CN" dirty="0">
                <a:solidFill>
                  <a:srgbClr val="000000"/>
                </a:solidFill>
              </a:rPr>
              <a:t>k-j</a:t>
            </a:r>
            <a:r>
              <a:rPr lang="zh-CN" altLang="en-US" dirty="0">
                <a:solidFill>
                  <a:srgbClr val="000000"/>
                </a:solidFill>
              </a:rPr>
              <a:t>之间的一个偏移量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下图中，对应于属性</a:t>
            </a:r>
            <a:r>
              <a:rPr lang="en-US" altLang="zh-CN" dirty="0">
                <a:solidFill>
                  <a:srgbClr val="000000"/>
                </a:solidFill>
              </a:rPr>
              <a:t>key, next, prev</a:t>
            </a:r>
            <a:r>
              <a:rPr lang="zh-CN" altLang="en-US" dirty="0">
                <a:solidFill>
                  <a:srgbClr val="000000"/>
                </a:solidFill>
              </a:rPr>
              <a:t>的偏移量分别是</a:t>
            </a:r>
            <a:r>
              <a:rPr lang="en-US" altLang="zh-CN" dirty="0">
                <a:solidFill>
                  <a:srgbClr val="000000"/>
                </a:solidFill>
              </a:rPr>
              <a:t>0, 1, 2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变量</a:t>
            </a:r>
            <a:r>
              <a:rPr lang="en-US" altLang="zh-CN" dirty="0">
                <a:solidFill>
                  <a:srgbClr val="000000"/>
                </a:solidFill>
              </a:rPr>
              <a:t>L</a:t>
            </a:r>
            <a:r>
              <a:rPr lang="zh-CN" altLang="en-US" dirty="0">
                <a:solidFill>
                  <a:srgbClr val="000000"/>
                </a:solidFill>
              </a:rPr>
              <a:t>存放表头元素的下标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2673985"/>
            <a:ext cx="720725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把自由对象保存在一个单链表中，称为自由表（</a:t>
            </a:r>
            <a:r>
              <a:rPr lang="en-US" altLang="zh-CN" dirty="0"/>
              <a:t>free list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自由表只使用</a:t>
            </a:r>
            <a:r>
              <a:rPr lang="en-US" altLang="zh-CN" dirty="0"/>
              <a:t>next</a:t>
            </a:r>
            <a:r>
              <a:rPr lang="zh-CN" altLang="en-US" dirty="0"/>
              <a:t>数组，该数组只存储表中的</a:t>
            </a:r>
            <a:r>
              <a:rPr lang="en-US" altLang="zh-CN" dirty="0"/>
              <a:t>next</a:t>
            </a:r>
            <a:r>
              <a:rPr lang="zh-CN" altLang="en-US" dirty="0"/>
              <a:t>指针。</a:t>
            </a:r>
            <a:endParaRPr lang="zh-CN" altLang="en-US" dirty="0"/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对象的分配与释放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0" y="1713865"/>
            <a:ext cx="6421120" cy="31102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99050" y="3609340"/>
            <a:ext cx="28149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(a) </a:t>
            </a:r>
            <a:r>
              <a:rPr lang="zh-CN" altLang="en-US" sz="1600"/>
              <a:t>已经分配了</a:t>
            </a:r>
            <a:r>
              <a:rPr lang="en-US" altLang="zh-CN" sz="1600"/>
              <a:t>4</a:t>
            </a:r>
            <a:r>
              <a:rPr lang="zh-CN" altLang="en-US" sz="1600"/>
              <a:t>个对象的链表</a:t>
            </a:r>
            <a:endParaRPr lang="zh-CN" altLang="en-US" sz="1600"/>
          </a:p>
          <a:p>
            <a:r>
              <a:rPr lang="en-US" altLang="zh-CN" sz="1600"/>
              <a:t>(b) </a:t>
            </a:r>
            <a:r>
              <a:rPr lang="zh-CN" altLang="en-US" sz="1600"/>
              <a:t>新申请一个对象，</a:t>
            </a:r>
            <a:r>
              <a:rPr lang="en-US" altLang="zh-CN" sz="1600"/>
              <a:t>key=25</a:t>
            </a:r>
            <a:endParaRPr lang="en-US" altLang="zh-CN" sz="1600"/>
          </a:p>
          <a:p>
            <a:r>
              <a:rPr lang="en-US" altLang="zh-CN" sz="1600"/>
              <a:t>(c) </a:t>
            </a:r>
            <a:r>
              <a:rPr lang="zh-CN" altLang="en-US" sz="1600"/>
              <a:t>释放了</a:t>
            </a:r>
            <a:r>
              <a:rPr lang="en-US" altLang="zh-CN" sz="1600"/>
              <a:t>key=16</a:t>
            </a:r>
            <a:r>
              <a:rPr lang="zh-CN" altLang="en-US" sz="1600"/>
              <a:t>的对象</a:t>
            </a:r>
            <a:endParaRPr lang="zh-CN" alt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申请、释放空间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080" y="1254125"/>
            <a:ext cx="2584450" cy="2635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9160" y="4116705"/>
            <a:ext cx="3338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/>
              <a:t>这两个过程的运行时间都是</a:t>
            </a:r>
            <a:r>
              <a:rPr lang="en-US" altLang="zh-CN" sz="1800"/>
              <a:t>O(1)</a:t>
            </a:r>
            <a:endParaRPr lang="en-US" altLang="zh-CN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45" y="1571625"/>
            <a:ext cx="4905375" cy="1501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07635" y="341884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/>
              <a:t>多个链表共用一个自由表</a:t>
            </a:r>
            <a:endParaRPr lang="zh-CN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一、栈和队列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二、链表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三、指针和对象的实现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基本数据结构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四、有根树的表示</a:t>
            </a:r>
            <a:endParaRPr lang="zh-CN" altLang="en-US" sz="2400" b="1" dirty="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9410" y="1336675"/>
            <a:ext cx="6210300" cy="3454400"/>
          </a:xfrm>
          <a:prstGeom prst="rect">
            <a:avLst/>
          </a:prstGeom>
        </p:spPr>
      </p:pic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二叉树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属性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left</a:t>
            </a:r>
            <a:r>
              <a:rPr lang="zh-CN" altLang="en-US" dirty="0"/>
              <a:t>和</a:t>
            </a:r>
            <a:r>
              <a:rPr lang="en-US" altLang="zh-CN" dirty="0"/>
              <a:t>right</a:t>
            </a:r>
            <a:r>
              <a:rPr lang="zh-CN" altLang="en-US" dirty="0"/>
              <a:t>存放指向父节点、左孩子、右孩子的指针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80050" y="1336675"/>
            <a:ext cx="3128645" cy="588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90000"/>
              </a:lnSpc>
            </a:pPr>
            <a:r>
              <a:rPr lang="en-US" altLang="zh-CN" sz="1800" dirty="0">
                <a:sym typeface="+mn-ea"/>
              </a:rPr>
              <a:t>x.p = NIL</a:t>
            </a:r>
            <a:r>
              <a:rPr lang="zh-CN" altLang="en-US" sz="1800" dirty="0">
                <a:sym typeface="+mn-ea"/>
              </a:rPr>
              <a:t>，则</a:t>
            </a:r>
            <a:r>
              <a:rPr lang="en-US" altLang="zh-CN" sz="1800" dirty="0">
                <a:sym typeface="+mn-ea"/>
              </a:rPr>
              <a:t>x</a:t>
            </a:r>
            <a:r>
              <a:rPr lang="zh-CN" altLang="en-US" sz="1800" dirty="0">
                <a:sym typeface="+mn-ea"/>
              </a:rPr>
              <a:t>是根结点</a:t>
            </a:r>
            <a:endParaRPr lang="zh-CN" altLang="en-US" sz="1800" dirty="0"/>
          </a:p>
          <a:p>
            <a:pPr>
              <a:lnSpc>
                <a:spcPct val="90000"/>
              </a:lnSpc>
            </a:pPr>
            <a:r>
              <a:rPr lang="zh-CN" altLang="en-US" sz="1800" dirty="0">
                <a:sym typeface="+mn-ea"/>
              </a:rPr>
              <a:t>如果</a:t>
            </a:r>
            <a:r>
              <a:rPr lang="en-US" altLang="zh-CN" sz="1800" dirty="0">
                <a:sym typeface="+mn-ea"/>
              </a:rPr>
              <a:t>T.root = NIL</a:t>
            </a:r>
            <a:r>
              <a:rPr lang="zh-CN" altLang="en-US" sz="1800" dirty="0">
                <a:sym typeface="+mn-ea"/>
              </a:rPr>
              <a:t>，则该树为空</a:t>
            </a: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一、栈和队列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二、链表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三、指针和对象的实现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基本数据结构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四、有根树的表示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分枝无限的有根树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590550"/>
            <a:ext cx="74295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本章讨论如何通过使用指针的简单数据结构来表示动态集合</a:t>
            </a:r>
            <a:endParaRPr lang="zh-CN" altLang="en-US" dirty="0"/>
          </a:p>
          <a:p>
            <a:r>
              <a:rPr lang="zh-CN" altLang="en-US" dirty="0"/>
              <a:t>栈、队列、链表、有根树</a:t>
            </a:r>
            <a:endParaRPr lang="zh-CN" altLang="en-US" dirty="0"/>
          </a:p>
          <a:p>
            <a:r>
              <a:rPr lang="zh-CN" altLang="en-US" dirty="0"/>
              <a:t>有数组构造对象和指针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栈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后进先出（</a:t>
            </a:r>
            <a:r>
              <a:rPr lang="en-US" altLang="zh-CN" dirty="0">
                <a:solidFill>
                  <a:srgbClr val="000000"/>
                </a:solidFill>
              </a:rPr>
              <a:t>Last-in, First-out, LIFO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用数组</a:t>
            </a:r>
            <a:r>
              <a:rPr lang="en-US" altLang="zh-CN" dirty="0">
                <a:solidFill>
                  <a:srgbClr val="000000"/>
                </a:solidFill>
              </a:rPr>
              <a:t>S[1..n]</a:t>
            </a:r>
            <a:r>
              <a:rPr lang="zh-CN" altLang="en-US" dirty="0">
                <a:solidFill>
                  <a:srgbClr val="000000"/>
                </a:solidFill>
              </a:rPr>
              <a:t>来实现一个最多可容纳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个元素的栈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S.top</a:t>
            </a:r>
            <a:r>
              <a:rPr lang="zh-CN" altLang="en-US" dirty="0">
                <a:solidFill>
                  <a:srgbClr val="000000"/>
                </a:solidFill>
              </a:rPr>
              <a:t>指向最新插入的元素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370" y="2283460"/>
            <a:ext cx="2190750" cy="1498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45" y="2283460"/>
            <a:ext cx="2139950" cy="155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070" y="2283460"/>
            <a:ext cx="2190750" cy="14922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47725" y="3962400"/>
            <a:ext cx="1276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栈</a:t>
            </a:r>
            <a:r>
              <a:rPr lang="en-US" altLang="zh-CN"/>
              <a:t>S</a:t>
            </a:r>
            <a:r>
              <a:rPr lang="zh-CN" altLang="en-US"/>
              <a:t>有</a:t>
            </a:r>
            <a:r>
              <a:rPr lang="en-US" altLang="zh-CN"/>
              <a:t>4</a:t>
            </a:r>
            <a:r>
              <a:rPr lang="zh-CN" altLang="en-US"/>
              <a:t>个元素</a:t>
            </a:r>
            <a:endParaRPr lang="zh-CN" altLang="en-US"/>
          </a:p>
          <a:p>
            <a:r>
              <a:rPr lang="zh-CN" altLang="en-US"/>
              <a:t>栈顶元素是</a:t>
            </a:r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739515" y="3962400"/>
            <a:ext cx="10471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Push(S, 17)</a:t>
            </a:r>
            <a:endParaRPr lang="en-US"/>
          </a:p>
          <a:p>
            <a:r>
              <a:rPr lang="en-US"/>
              <a:t>Push(S, 3)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712585" y="3962400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Pop(S)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栈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9535" y="790575"/>
            <a:ext cx="2736850" cy="3740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18660" y="1126490"/>
            <a:ext cx="424243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当</a:t>
            </a:r>
            <a:r>
              <a:rPr lang="en-US" altLang="zh-CN" sz="2000"/>
              <a:t>S.top = 0 </a:t>
            </a:r>
            <a:r>
              <a:rPr lang="zh-CN" altLang="en-US" sz="2000"/>
              <a:t>时，栈中不包含任何元素，即栈是空的。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要测试一个栈是否为空可以用查询操作</a:t>
            </a:r>
            <a:r>
              <a:rPr lang="en-US" altLang="zh-CN" sz="2000"/>
              <a:t>STACK-EMPTY</a:t>
            </a:r>
            <a:r>
              <a:rPr lang="zh-CN" altLang="en-US" sz="2000"/>
              <a:t>。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如果试图对一个空栈执行弹出操作，则称栈下溢，这通常是一个错误。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如果</a:t>
            </a:r>
            <a:r>
              <a:rPr lang="en-US" altLang="zh-CN" sz="2000"/>
              <a:t>S.top</a:t>
            </a:r>
            <a:r>
              <a:rPr lang="zh-CN" altLang="en-US" sz="2000"/>
              <a:t>超过了</a:t>
            </a:r>
            <a:r>
              <a:rPr lang="en-US" altLang="zh-CN" sz="2000"/>
              <a:t>n</a:t>
            </a:r>
            <a:r>
              <a:rPr lang="zh-CN" altLang="en-US" sz="2000"/>
              <a:t>，则称栈上溢。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三种栈操作的执行时间都是</a:t>
            </a:r>
            <a:r>
              <a:rPr lang="en-US" altLang="zh-CN" sz="2000"/>
              <a:t>O(1)</a:t>
            </a:r>
            <a:endParaRPr lang="en-US" altLang="zh-CN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队列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370" y="939800"/>
            <a:ext cx="4053205" cy="3263265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先进后出（</a:t>
            </a:r>
            <a:r>
              <a:rPr lang="en-US" altLang="zh-CN" dirty="0">
                <a:solidFill>
                  <a:srgbClr val="000000"/>
                </a:solidFill>
              </a:rPr>
              <a:t>First</a:t>
            </a:r>
            <a:r>
              <a:rPr lang="en-US" altLang="zh-CN" dirty="0">
                <a:solidFill>
                  <a:srgbClr val="000000"/>
                </a:solidFill>
              </a:rPr>
              <a:t>-in, Last-out, FILO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用数组</a:t>
            </a:r>
            <a:r>
              <a:rPr lang="en-US" altLang="zh-CN" dirty="0">
                <a:solidFill>
                  <a:srgbClr val="000000"/>
                </a:solidFill>
              </a:rPr>
              <a:t>Q</a:t>
            </a:r>
            <a:r>
              <a:rPr lang="en-US" altLang="zh-CN" dirty="0">
                <a:solidFill>
                  <a:srgbClr val="000000"/>
                </a:solidFill>
              </a:rPr>
              <a:t>[1..n]</a:t>
            </a:r>
            <a:r>
              <a:rPr lang="zh-CN" altLang="en-US" dirty="0">
                <a:solidFill>
                  <a:srgbClr val="000000"/>
                </a:solidFill>
              </a:rPr>
              <a:t>来实现一个最多可容纳</a:t>
            </a:r>
            <a:r>
              <a:rPr lang="en-US" altLang="zh-CN" dirty="0">
                <a:solidFill>
                  <a:srgbClr val="000000"/>
                </a:solidFill>
              </a:rPr>
              <a:t>n-1</a:t>
            </a:r>
            <a:r>
              <a:rPr lang="zh-CN" altLang="en-US" dirty="0">
                <a:solidFill>
                  <a:srgbClr val="000000"/>
                </a:solidFill>
              </a:rPr>
              <a:t>个元素的栈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Q.head</a:t>
            </a:r>
            <a:r>
              <a:rPr lang="zh-CN" altLang="en-US" dirty="0">
                <a:solidFill>
                  <a:srgbClr val="000000"/>
                </a:solidFill>
              </a:rPr>
              <a:t>指向队头元素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Q.Tail</a:t>
            </a:r>
            <a:r>
              <a:rPr lang="zh-CN" altLang="en-US" dirty="0">
                <a:solidFill>
                  <a:srgbClr val="000000"/>
                </a:solidFill>
              </a:rPr>
              <a:t>指向下一个新元素即将插入的位置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若</a:t>
            </a:r>
            <a:r>
              <a:rPr lang="en-US" altLang="zh-CN" dirty="0">
                <a:solidFill>
                  <a:srgbClr val="000000"/>
                </a:solidFill>
              </a:rPr>
              <a:t>Q.head = Q.tail</a:t>
            </a:r>
            <a:r>
              <a:rPr lang="zh-CN" altLang="en-US" dirty="0">
                <a:solidFill>
                  <a:srgbClr val="000000"/>
                </a:solidFill>
              </a:rPr>
              <a:t>，则是空的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若</a:t>
            </a:r>
            <a:r>
              <a:rPr lang="en-US" altLang="zh-CN" dirty="0">
                <a:solidFill>
                  <a:srgbClr val="000000"/>
                </a:solidFill>
              </a:rPr>
              <a:t>Q.head = Q.tail+1</a:t>
            </a:r>
            <a:r>
              <a:rPr lang="zh-CN" altLang="en-US" dirty="0">
                <a:solidFill>
                  <a:srgbClr val="000000"/>
                </a:solidFill>
              </a:rPr>
              <a:t>，则是满的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8840" y="771525"/>
            <a:ext cx="4375150" cy="3778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队列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1040765"/>
            <a:ext cx="30734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一、栈和队列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二、链表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三、指针和对象的实现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基本数据结构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四、有根树的表示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双向链表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83041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每个元素都是一个对象，每个对象有一个关键字</a:t>
            </a:r>
            <a:r>
              <a:rPr lang="en-US" altLang="zh-CN" dirty="0">
                <a:solidFill>
                  <a:schemeClr val="tx1"/>
                </a:solidFill>
              </a:rPr>
              <a:t>key</a:t>
            </a:r>
            <a:r>
              <a:rPr lang="zh-CN" altLang="en-US" dirty="0">
                <a:solidFill>
                  <a:schemeClr val="tx1"/>
                </a:solidFill>
              </a:rPr>
              <a:t>和两个指针：</a:t>
            </a:r>
            <a:r>
              <a:rPr lang="en-US" altLang="zh-CN" dirty="0">
                <a:solidFill>
                  <a:schemeClr val="tx1"/>
                </a:solidFill>
              </a:rPr>
              <a:t>next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prev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x.next</a:t>
            </a:r>
            <a:r>
              <a:rPr lang="zh-CN" altLang="en-US" dirty="0">
                <a:solidFill>
                  <a:schemeClr val="tx1"/>
                </a:solidFill>
              </a:rPr>
              <a:t>指向后继元素，</a:t>
            </a:r>
            <a:r>
              <a:rPr lang="en-US" altLang="zh-CN" dirty="0">
                <a:solidFill>
                  <a:schemeClr val="tx1"/>
                </a:solidFill>
              </a:rPr>
              <a:t>x.prev</a:t>
            </a:r>
            <a:r>
              <a:rPr lang="zh-CN" altLang="en-US" dirty="0">
                <a:solidFill>
                  <a:schemeClr val="tx1"/>
                </a:solidFill>
              </a:rPr>
              <a:t>指向前驱元素。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属性</a:t>
            </a:r>
            <a:r>
              <a:rPr lang="en-US" altLang="zh-CN" dirty="0">
                <a:solidFill>
                  <a:schemeClr val="tx1"/>
                </a:solidFill>
              </a:rPr>
              <a:t>L.head</a:t>
            </a:r>
            <a:r>
              <a:rPr lang="zh-CN" altLang="en-US" dirty="0">
                <a:solidFill>
                  <a:schemeClr val="tx1"/>
                </a:solidFill>
              </a:rPr>
              <a:t>指向链表的第一个元素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0" y="2398395"/>
            <a:ext cx="78613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链表的多种形式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370" y="939800"/>
            <a:ext cx="7886700" cy="231902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000" dirty="0"/>
              <a:t>如果一个链表是单链接的（</a:t>
            </a:r>
            <a:r>
              <a:rPr lang="en-US" altLang="zh-CN" sz="2000" dirty="0"/>
              <a:t>singly linked</a:t>
            </a:r>
            <a:r>
              <a:rPr lang="zh-CN" altLang="en-US" sz="2000" dirty="0"/>
              <a:t>），则省略每个元素中的</a:t>
            </a:r>
            <a:r>
              <a:rPr lang="en-US" altLang="zh-CN" sz="2000" dirty="0"/>
              <a:t>prev</a:t>
            </a:r>
            <a:r>
              <a:rPr lang="zh-CN" altLang="en-US" sz="2000" dirty="0"/>
              <a:t>指针</a:t>
            </a:r>
            <a:endParaRPr lang="zh-CN" altLang="en-US" sz="2000" dirty="0"/>
          </a:p>
          <a:p>
            <a:r>
              <a:rPr lang="zh-CN" altLang="en-US" sz="2000" dirty="0"/>
              <a:t>如果链表是已排序的，则链表的线性顺序与链表元素中关键字的线性顺序一致，最小的是元素是表头元素，最大元素是表尾元素</a:t>
            </a:r>
            <a:endParaRPr lang="zh-CN" altLang="en-US" sz="2000" dirty="0"/>
          </a:p>
          <a:p>
            <a:r>
              <a:rPr lang="zh-CN" altLang="en-US" sz="2000" dirty="0"/>
              <a:t>如果链表是未排序的，则各元素可以以任何顺序出现。</a:t>
            </a:r>
            <a:endParaRPr lang="zh-CN" altLang="en-US" sz="2000" dirty="0"/>
          </a:p>
          <a:p>
            <a:r>
              <a:rPr lang="zh-CN" altLang="en-US" sz="2000" dirty="0"/>
              <a:t>在循环链表（</a:t>
            </a:r>
            <a:r>
              <a:rPr lang="en-US" altLang="zh-CN" sz="2000" dirty="0"/>
              <a:t>circular list</a:t>
            </a:r>
            <a:r>
              <a:rPr lang="zh-CN" altLang="en-US" sz="2000" dirty="0"/>
              <a:t>）中，表头元素的</a:t>
            </a:r>
            <a:r>
              <a:rPr lang="en-US" altLang="zh-CN" sz="2000" dirty="0"/>
              <a:t>prev</a:t>
            </a:r>
            <a:r>
              <a:rPr lang="zh-CN" altLang="en-US" sz="2000" dirty="0"/>
              <a:t>指针指向表尾元素，表尾元素的</a:t>
            </a:r>
            <a:r>
              <a:rPr lang="en-US" altLang="zh-CN" sz="2000" dirty="0"/>
              <a:t>next</a:t>
            </a:r>
            <a:r>
              <a:rPr lang="zh-CN" altLang="en-US" sz="2000" dirty="0"/>
              <a:t>指针指向表头元素。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" y="3202940"/>
            <a:ext cx="6743700" cy="9842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128520" y="4439285"/>
            <a:ext cx="447675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b="1" dirty="0">
                <a:solidFill>
                  <a:schemeClr val="tx2"/>
                </a:solidFill>
                <a:sym typeface="+mn-ea"/>
              </a:rPr>
              <a:t>本节余下部分，均假设是未排序，且是双链接的</a:t>
            </a:r>
            <a:endParaRPr lang="zh-CN" altLang="en-US" sz="1600" b="1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7491095" y="2935605"/>
            <a:ext cx="1276985" cy="50101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如何修改？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ARTICULATE_SLIDE_THUMBNAIL_REFRESH" val="1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1571</Words>
  <Application>WPS 演示</Application>
  <PresentationFormat>全屏显示(16:9)</PresentationFormat>
  <Paragraphs>178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Symbol</vt:lpstr>
      <vt:lpstr>Franklin Gothic Book</vt:lpstr>
      <vt:lpstr>Arial Unicode MS</vt:lpstr>
      <vt:lpstr>Franklin Gothic Medium</vt:lpstr>
      <vt:lpstr>默认设计模板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</cp:lastModifiedBy>
  <cp:revision>1208</cp:revision>
  <dcterms:created xsi:type="dcterms:W3CDTF">2014-04-28T11:40:00Z</dcterms:created>
  <dcterms:modified xsi:type="dcterms:W3CDTF">2022-03-24T05:11:27Z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