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9"/>
  </p:handoutMasterIdLst>
  <p:sldIdLst>
    <p:sldId id="1349" r:id="rId4"/>
    <p:sldId id="1354" r:id="rId6"/>
    <p:sldId id="2331" r:id="rId7"/>
    <p:sldId id="2399" r:id="rId8"/>
    <p:sldId id="2400" r:id="rId9"/>
    <p:sldId id="2401" r:id="rId10"/>
    <p:sldId id="2473" r:id="rId11"/>
    <p:sldId id="2402" r:id="rId12"/>
    <p:sldId id="2403" r:id="rId13"/>
    <p:sldId id="2405" r:id="rId14"/>
    <p:sldId id="2406" r:id="rId15"/>
    <p:sldId id="2407" r:id="rId16"/>
    <p:sldId id="2408" r:id="rId17"/>
    <p:sldId id="2458" r:id="rId18"/>
    <p:sldId id="2410" r:id="rId19"/>
    <p:sldId id="2411" r:id="rId20"/>
    <p:sldId id="2412" r:id="rId21"/>
    <p:sldId id="2413" r:id="rId22"/>
    <p:sldId id="2414" r:id="rId23"/>
    <p:sldId id="2415" r:id="rId24"/>
    <p:sldId id="2416" r:id="rId25"/>
    <p:sldId id="2474" r:id="rId26"/>
    <p:sldId id="2459" r:id="rId27"/>
    <p:sldId id="2475" r:id="rId28"/>
    <p:sldId id="2476" r:id="rId29"/>
    <p:sldId id="2457" r:id="rId30"/>
    <p:sldId id="2417" r:id="rId31"/>
    <p:sldId id="2418" r:id="rId32"/>
    <p:sldId id="2419" r:id="rId33"/>
    <p:sldId id="2420" r:id="rId34"/>
    <p:sldId id="2421" r:id="rId35"/>
    <p:sldId id="2477" r:id="rId36"/>
    <p:sldId id="2478" r:id="rId37"/>
    <p:sldId id="2479" r:id="rId38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>
        <p:scale>
          <a:sx n="70" d="100"/>
          <a:sy n="70" d="100"/>
        </p:scale>
        <p:origin x="1052" y="152"/>
      </p:cViewPr>
      <p:guideLst>
        <p:guide orient="horz" pos="2116"/>
        <p:guide pos="3838"/>
        <p:guide orient="horz" pos="1689"/>
        <p:guide pos="2880"/>
        <p:guide orient="horz" pos="2405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6A3B-78AE-499E-9F3C-AA123F24A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7A7D-6C39-4165-A079-2745BB37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三</a:t>
            </a: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堆排序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文本占位符 11266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609600" indent="-609600">
              <a:buFontTx/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2</a:t>
            </a:r>
            <a:r>
              <a:rPr lang="en-US" altLang="zh-CN"/>
              <a:t>)</a:t>
            </a: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endParaRPr lang="en-US" altLang="zh-CN"/>
          </a:p>
        </p:txBody>
      </p:sp>
      <p:grpSp>
        <p:nvGrpSpPr>
          <p:cNvPr id="24580" name="组合 11297"/>
          <p:cNvGrpSpPr/>
          <p:nvPr/>
        </p:nvGrpSpPr>
        <p:grpSpPr>
          <a:xfrm>
            <a:off x="2376488" y="1543050"/>
            <a:ext cx="4570809" cy="1943100"/>
            <a:chOff x="1036" y="1296"/>
            <a:chExt cx="3839" cy="1632"/>
          </a:xfrm>
        </p:grpSpPr>
        <p:sp>
          <p:nvSpPr>
            <p:cNvPr id="24581" name="椭圆 11267"/>
            <p:cNvSpPr/>
            <p:nvPr/>
          </p:nvSpPr>
          <p:spPr>
            <a:xfrm>
              <a:off x="3158" y="15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2" name="椭圆 11268"/>
            <p:cNvSpPr/>
            <p:nvPr/>
          </p:nvSpPr>
          <p:spPr>
            <a:xfrm>
              <a:off x="215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椭圆 11269"/>
            <p:cNvSpPr/>
            <p:nvPr/>
          </p:nvSpPr>
          <p:spPr>
            <a:xfrm>
              <a:off x="407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椭圆 11270"/>
            <p:cNvSpPr/>
            <p:nvPr/>
          </p:nvSpPr>
          <p:spPr>
            <a:xfrm>
              <a:off x="1334" y="22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椭圆 11271"/>
            <p:cNvSpPr/>
            <p:nvPr/>
          </p:nvSpPr>
          <p:spPr>
            <a:xfrm>
              <a:off x="2870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椭圆 11272"/>
            <p:cNvSpPr/>
            <p:nvPr/>
          </p:nvSpPr>
          <p:spPr>
            <a:xfrm>
              <a:off x="104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椭圆 11273"/>
            <p:cNvSpPr/>
            <p:nvPr/>
          </p:nvSpPr>
          <p:spPr>
            <a:xfrm>
              <a:off x="171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椭圆 11274"/>
            <p:cNvSpPr/>
            <p:nvPr/>
          </p:nvSpPr>
          <p:spPr>
            <a:xfrm>
              <a:off x="248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椭圆 11275"/>
            <p:cNvSpPr/>
            <p:nvPr/>
          </p:nvSpPr>
          <p:spPr>
            <a:xfrm>
              <a:off x="3542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椭圆 11276"/>
            <p:cNvSpPr/>
            <p:nvPr/>
          </p:nvSpPr>
          <p:spPr>
            <a:xfrm>
              <a:off x="459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1" name="直接连接符 11277"/>
            <p:cNvSpPr/>
            <p:nvPr/>
          </p:nvSpPr>
          <p:spPr>
            <a:xfrm flipH="1">
              <a:off x="2390" y="1728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2" name="直接连接符 11278"/>
            <p:cNvSpPr/>
            <p:nvPr/>
          </p:nvSpPr>
          <p:spPr>
            <a:xfrm>
              <a:off x="3398" y="1728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3" name="直接连接符 11279"/>
            <p:cNvSpPr/>
            <p:nvPr/>
          </p:nvSpPr>
          <p:spPr>
            <a:xfrm flipH="1">
              <a:off x="1574" y="2112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4" name="直接连接符 11280"/>
            <p:cNvSpPr/>
            <p:nvPr/>
          </p:nvSpPr>
          <p:spPr>
            <a:xfrm flipH="1">
              <a:off x="1190" y="249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5" name="直接连接符 11281"/>
            <p:cNvSpPr/>
            <p:nvPr/>
          </p:nvSpPr>
          <p:spPr>
            <a:xfrm>
              <a:off x="1526" y="2496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6" name="直接连接符 11282"/>
            <p:cNvSpPr/>
            <p:nvPr/>
          </p:nvSpPr>
          <p:spPr>
            <a:xfrm>
              <a:off x="2390" y="2112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7" name="直接连接符 11283"/>
            <p:cNvSpPr/>
            <p:nvPr/>
          </p:nvSpPr>
          <p:spPr>
            <a:xfrm flipH="1">
              <a:off x="2678" y="2544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8" name="直接连接符 11284"/>
            <p:cNvSpPr/>
            <p:nvPr/>
          </p:nvSpPr>
          <p:spPr>
            <a:xfrm flipH="1">
              <a:off x="3734" y="2112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9" name="直接连接符 11285"/>
            <p:cNvSpPr/>
            <p:nvPr/>
          </p:nvSpPr>
          <p:spPr>
            <a:xfrm>
              <a:off x="4262" y="2112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0" name="文本框 11286"/>
            <p:cNvSpPr txBox="1"/>
            <p:nvPr/>
          </p:nvSpPr>
          <p:spPr>
            <a:xfrm>
              <a:off x="3148" y="129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1" name="文本框 11287"/>
            <p:cNvSpPr txBox="1"/>
            <p:nvPr/>
          </p:nvSpPr>
          <p:spPr>
            <a:xfrm>
              <a:off x="2188" y="165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2" name="文本框 11288"/>
            <p:cNvSpPr txBox="1"/>
            <p:nvPr/>
          </p:nvSpPr>
          <p:spPr>
            <a:xfrm>
              <a:off x="4070" y="165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3" name="文本框 11289"/>
            <p:cNvSpPr txBox="1"/>
            <p:nvPr/>
          </p:nvSpPr>
          <p:spPr>
            <a:xfrm>
              <a:off x="1372" y="199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4" name="文本框 11290"/>
            <p:cNvSpPr txBox="1"/>
            <p:nvPr/>
          </p:nvSpPr>
          <p:spPr>
            <a:xfrm>
              <a:off x="2898" y="201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5" name="文本框 11291"/>
            <p:cNvSpPr txBox="1"/>
            <p:nvPr/>
          </p:nvSpPr>
          <p:spPr>
            <a:xfrm>
              <a:off x="3580" y="204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6" name="文本框 11292"/>
            <p:cNvSpPr txBox="1"/>
            <p:nvPr/>
          </p:nvSpPr>
          <p:spPr>
            <a:xfrm>
              <a:off x="4636" y="199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7" name="文本框 11293"/>
            <p:cNvSpPr txBox="1"/>
            <p:nvPr/>
          </p:nvSpPr>
          <p:spPr>
            <a:xfrm>
              <a:off x="1036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8" name="文本框 11294"/>
            <p:cNvSpPr txBox="1"/>
            <p:nvPr/>
          </p:nvSpPr>
          <p:spPr>
            <a:xfrm>
              <a:off x="1756" y="244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9" name="文本框 11295"/>
            <p:cNvSpPr txBox="1"/>
            <p:nvPr/>
          </p:nvSpPr>
          <p:spPr>
            <a:xfrm>
              <a:off x="2438" y="2448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0" name="文本框 11296"/>
            <p:cNvSpPr txBox="1"/>
            <p:nvPr/>
          </p:nvSpPr>
          <p:spPr>
            <a:xfrm>
              <a:off x="1958" y="1754"/>
              <a:ext cx="20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b="1" i="1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1" i="1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文本占位符 12290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609600" indent="-609600">
              <a:buFontTx/>
              <a:buAutoNum type="arabicPeriod" startAt="2"/>
            </a:pPr>
            <a:r>
              <a:rPr lang="zh-CN" altLang="en-US"/>
              <a:t>交换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[2]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[4]</a:t>
            </a:r>
            <a:r>
              <a:rPr lang="en-US" altLang="zh-CN"/>
              <a:t> </a:t>
            </a:r>
            <a:r>
              <a:rPr lang="zh-CN" altLang="en-US"/>
              <a:t>，且递归调用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4</a:t>
            </a:r>
            <a:r>
              <a:rPr lang="en-US" altLang="zh-CN"/>
              <a:t>)</a:t>
            </a:r>
            <a:endParaRPr lang="en-US" altLang="zh-CN"/>
          </a:p>
        </p:txBody>
      </p:sp>
      <p:grpSp>
        <p:nvGrpSpPr>
          <p:cNvPr id="25604" name="组合 12321"/>
          <p:cNvGrpSpPr/>
          <p:nvPr/>
        </p:nvGrpSpPr>
        <p:grpSpPr>
          <a:xfrm>
            <a:off x="2490788" y="2057400"/>
            <a:ext cx="4570809" cy="1943100"/>
            <a:chOff x="1132" y="1728"/>
            <a:chExt cx="3839" cy="1632"/>
          </a:xfrm>
        </p:grpSpPr>
        <p:sp>
          <p:nvSpPr>
            <p:cNvPr id="25605" name="椭圆 12291"/>
            <p:cNvSpPr/>
            <p:nvPr/>
          </p:nvSpPr>
          <p:spPr>
            <a:xfrm>
              <a:off x="3254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椭圆 12292"/>
            <p:cNvSpPr/>
            <p:nvPr/>
          </p:nvSpPr>
          <p:spPr>
            <a:xfrm>
              <a:off x="224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椭圆 12293"/>
            <p:cNvSpPr/>
            <p:nvPr/>
          </p:nvSpPr>
          <p:spPr>
            <a:xfrm>
              <a:off x="416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椭圆 12294"/>
            <p:cNvSpPr/>
            <p:nvPr/>
          </p:nvSpPr>
          <p:spPr>
            <a:xfrm>
              <a:off x="143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9" name="椭圆 12295"/>
            <p:cNvSpPr/>
            <p:nvPr/>
          </p:nvSpPr>
          <p:spPr>
            <a:xfrm>
              <a:off x="29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椭圆 12296"/>
            <p:cNvSpPr/>
            <p:nvPr/>
          </p:nvSpPr>
          <p:spPr>
            <a:xfrm>
              <a:off x="114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椭圆 12297"/>
            <p:cNvSpPr/>
            <p:nvPr/>
          </p:nvSpPr>
          <p:spPr>
            <a:xfrm>
              <a:off x="18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2" name="椭圆 12298"/>
            <p:cNvSpPr/>
            <p:nvPr/>
          </p:nvSpPr>
          <p:spPr>
            <a:xfrm>
              <a:off x="258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3" name="椭圆 12299"/>
            <p:cNvSpPr/>
            <p:nvPr/>
          </p:nvSpPr>
          <p:spPr>
            <a:xfrm>
              <a:off x="36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4" name="椭圆 12300"/>
            <p:cNvSpPr/>
            <p:nvPr/>
          </p:nvSpPr>
          <p:spPr>
            <a:xfrm>
              <a:off x="4694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直接连接符 12301"/>
            <p:cNvSpPr/>
            <p:nvPr/>
          </p:nvSpPr>
          <p:spPr>
            <a:xfrm flipH="1">
              <a:off x="2486" y="2160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6" name="直接连接符 12302"/>
            <p:cNvSpPr/>
            <p:nvPr/>
          </p:nvSpPr>
          <p:spPr>
            <a:xfrm>
              <a:off x="3494" y="216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7" name="直接连接符 12303"/>
            <p:cNvSpPr/>
            <p:nvPr/>
          </p:nvSpPr>
          <p:spPr>
            <a:xfrm flipH="1">
              <a:off x="1670" y="2544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8" name="直接连接符 12304"/>
            <p:cNvSpPr/>
            <p:nvPr/>
          </p:nvSpPr>
          <p:spPr>
            <a:xfrm flipH="1">
              <a:off x="1286" y="292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9" name="直接连接符 12305"/>
            <p:cNvSpPr/>
            <p:nvPr/>
          </p:nvSpPr>
          <p:spPr>
            <a:xfrm>
              <a:off x="1622" y="292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0" name="直接连接符 12306"/>
            <p:cNvSpPr/>
            <p:nvPr/>
          </p:nvSpPr>
          <p:spPr>
            <a:xfrm>
              <a:off x="2486" y="254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1" name="直接连接符 12307"/>
            <p:cNvSpPr/>
            <p:nvPr/>
          </p:nvSpPr>
          <p:spPr>
            <a:xfrm flipH="1">
              <a:off x="2774" y="297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2" name="直接连接符 12308"/>
            <p:cNvSpPr/>
            <p:nvPr/>
          </p:nvSpPr>
          <p:spPr>
            <a:xfrm flipH="1">
              <a:off x="3830" y="254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3" name="直接连接符 12309"/>
            <p:cNvSpPr/>
            <p:nvPr/>
          </p:nvSpPr>
          <p:spPr>
            <a:xfrm>
              <a:off x="4358" y="254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4" name="文本框 12310"/>
            <p:cNvSpPr txBox="1"/>
            <p:nvPr/>
          </p:nvSpPr>
          <p:spPr>
            <a:xfrm>
              <a:off x="3292" y="172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文本框 12311"/>
            <p:cNvSpPr txBox="1"/>
            <p:nvPr/>
          </p:nvSpPr>
          <p:spPr>
            <a:xfrm>
              <a:off x="2284" y="209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文本框 12312"/>
            <p:cNvSpPr txBox="1"/>
            <p:nvPr/>
          </p:nvSpPr>
          <p:spPr>
            <a:xfrm>
              <a:off x="4166" y="209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文本框 12313"/>
            <p:cNvSpPr txBox="1"/>
            <p:nvPr/>
          </p:nvSpPr>
          <p:spPr>
            <a:xfrm>
              <a:off x="1468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文本框 12314"/>
            <p:cNvSpPr txBox="1"/>
            <p:nvPr/>
          </p:nvSpPr>
          <p:spPr>
            <a:xfrm>
              <a:off x="2994" y="244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文本框 12315"/>
            <p:cNvSpPr txBox="1"/>
            <p:nvPr/>
          </p:nvSpPr>
          <p:spPr>
            <a:xfrm>
              <a:off x="3676" y="247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文本框 12316"/>
            <p:cNvSpPr txBox="1"/>
            <p:nvPr/>
          </p:nvSpPr>
          <p:spPr>
            <a:xfrm>
              <a:off x="4732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1" name="文本框 12317"/>
            <p:cNvSpPr txBox="1"/>
            <p:nvPr/>
          </p:nvSpPr>
          <p:spPr>
            <a:xfrm>
              <a:off x="1132" y="285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2" name="文本框 12318"/>
            <p:cNvSpPr txBox="1"/>
            <p:nvPr/>
          </p:nvSpPr>
          <p:spPr>
            <a:xfrm>
              <a:off x="1852" y="288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3" name="文本框 12319"/>
            <p:cNvSpPr txBox="1"/>
            <p:nvPr/>
          </p:nvSpPr>
          <p:spPr>
            <a:xfrm>
              <a:off x="2534" y="2880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4" name="文本框 12320"/>
            <p:cNvSpPr txBox="1"/>
            <p:nvPr/>
          </p:nvSpPr>
          <p:spPr>
            <a:xfrm>
              <a:off x="1286" y="2570"/>
              <a:ext cx="20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b="1" i="1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1" i="1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案例（续）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文本占位符 13314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609600" indent="-609600">
              <a:buFontTx/>
              <a:buAutoNum type="arabicPeriod" startAt="3"/>
            </a:pPr>
            <a:r>
              <a:rPr lang="zh-CN" altLang="en-US"/>
              <a:t>交换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[4]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[9]</a:t>
            </a:r>
            <a:r>
              <a:rPr lang="en-US" altLang="zh-CN"/>
              <a:t> </a:t>
            </a:r>
            <a:r>
              <a:rPr lang="zh-CN" altLang="en-US"/>
              <a:t>，且递归调用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9</a:t>
            </a:r>
            <a:r>
              <a:rPr lang="en-US" altLang="zh-CN"/>
              <a:t>)</a:t>
            </a:r>
            <a:endParaRPr lang="en-US" altLang="zh-CN"/>
          </a:p>
        </p:txBody>
      </p:sp>
      <p:grpSp>
        <p:nvGrpSpPr>
          <p:cNvPr id="26628" name="组合 13345"/>
          <p:cNvGrpSpPr/>
          <p:nvPr/>
        </p:nvGrpSpPr>
        <p:grpSpPr>
          <a:xfrm>
            <a:off x="2457450" y="2057400"/>
            <a:ext cx="4570809" cy="1943100"/>
            <a:chOff x="1104" y="1728"/>
            <a:chExt cx="3839" cy="1632"/>
          </a:xfrm>
        </p:grpSpPr>
        <p:sp>
          <p:nvSpPr>
            <p:cNvPr id="26629" name="椭圆 13315"/>
            <p:cNvSpPr/>
            <p:nvPr/>
          </p:nvSpPr>
          <p:spPr>
            <a:xfrm>
              <a:off x="3226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0" name="椭圆 13316"/>
            <p:cNvSpPr/>
            <p:nvPr/>
          </p:nvSpPr>
          <p:spPr>
            <a:xfrm>
              <a:off x="221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椭圆 13317"/>
            <p:cNvSpPr/>
            <p:nvPr/>
          </p:nvSpPr>
          <p:spPr>
            <a:xfrm>
              <a:off x="413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椭圆 13318"/>
            <p:cNvSpPr/>
            <p:nvPr/>
          </p:nvSpPr>
          <p:spPr>
            <a:xfrm>
              <a:off x="1402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椭圆 13319"/>
            <p:cNvSpPr/>
            <p:nvPr/>
          </p:nvSpPr>
          <p:spPr>
            <a:xfrm>
              <a:off x="29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椭圆 13320"/>
            <p:cNvSpPr/>
            <p:nvPr/>
          </p:nvSpPr>
          <p:spPr>
            <a:xfrm>
              <a:off x="11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椭圆 13321"/>
            <p:cNvSpPr/>
            <p:nvPr/>
          </p:nvSpPr>
          <p:spPr>
            <a:xfrm>
              <a:off x="1786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椭圆 13322"/>
            <p:cNvSpPr/>
            <p:nvPr/>
          </p:nvSpPr>
          <p:spPr>
            <a:xfrm>
              <a:off x="255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椭圆 13323"/>
            <p:cNvSpPr/>
            <p:nvPr/>
          </p:nvSpPr>
          <p:spPr>
            <a:xfrm>
              <a:off x="3610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椭圆 13324"/>
            <p:cNvSpPr/>
            <p:nvPr/>
          </p:nvSpPr>
          <p:spPr>
            <a:xfrm>
              <a:off x="46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直接连接符 13325"/>
            <p:cNvSpPr/>
            <p:nvPr/>
          </p:nvSpPr>
          <p:spPr>
            <a:xfrm flipH="1">
              <a:off x="2458" y="2160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直接连接符 13326"/>
            <p:cNvSpPr/>
            <p:nvPr/>
          </p:nvSpPr>
          <p:spPr>
            <a:xfrm>
              <a:off x="3466" y="216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1" name="直接连接符 13327"/>
            <p:cNvSpPr/>
            <p:nvPr/>
          </p:nvSpPr>
          <p:spPr>
            <a:xfrm flipH="1">
              <a:off x="1642" y="2544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2" name="直接连接符 13328"/>
            <p:cNvSpPr/>
            <p:nvPr/>
          </p:nvSpPr>
          <p:spPr>
            <a:xfrm flipH="1">
              <a:off x="1258" y="292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3" name="直接连接符 13329"/>
            <p:cNvSpPr/>
            <p:nvPr/>
          </p:nvSpPr>
          <p:spPr>
            <a:xfrm>
              <a:off x="1594" y="292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4" name="直接连接符 13330"/>
            <p:cNvSpPr/>
            <p:nvPr/>
          </p:nvSpPr>
          <p:spPr>
            <a:xfrm>
              <a:off x="2458" y="254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5" name="直接连接符 13331"/>
            <p:cNvSpPr/>
            <p:nvPr/>
          </p:nvSpPr>
          <p:spPr>
            <a:xfrm flipH="1">
              <a:off x="2746" y="297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6" name="直接连接符 13332"/>
            <p:cNvSpPr/>
            <p:nvPr/>
          </p:nvSpPr>
          <p:spPr>
            <a:xfrm flipH="1">
              <a:off x="3802" y="254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7" name="直接连接符 13333"/>
            <p:cNvSpPr/>
            <p:nvPr/>
          </p:nvSpPr>
          <p:spPr>
            <a:xfrm>
              <a:off x="4330" y="254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8" name="文本框 13334"/>
            <p:cNvSpPr txBox="1"/>
            <p:nvPr/>
          </p:nvSpPr>
          <p:spPr>
            <a:xfrm>
              <a:off x="3264" y="172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9" name="文本框 13335"/>
            <p:cNvSpPr txBox="1"/>
            <p:nvPr/>
          </p:nvSpPr>
          <p:spPr>
            <a:xfrm>
              <a:off x="2256" y="209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文本框 13336"/>
            <p:cNvSpPr txBox="1"/>
            <p:nvPr/>
          </p:nvSpPr>
          <p:spPr>
            <a:xfrm>
              <a:off x="4138" y="209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文本框 13337"/>
            <p:cNvSpPr txBox="1"/>
            <p:nvPr/>
          </p:nvSpPr>
          <p:spPr>
            <a:xfrm>
              <a:off x="1440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文本框 13338"/>
            <p:cNvSpPr txBox="1"/>
            <p:nvPr/>
          </p:nvSpPr>
          <p:spPr>
            <a:xfrm>
              <a:off x="2966" y="244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文本框 13339"/>
            <p:cNvSpPr txBox="1"/>
            <p:nvPr/>
          </p:nvSpPr>
          <p:spPr>
            <a:xfrm>
              <a:off x="3648" y="247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文本框 13340"/>
            <p:cNvSpPr txBox="1"/>
            <p:nvPr/>
          </p:nvSpPr>
          <p:spPr>
            <a:xfrm>
              <a:off x="4704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文本框 13341"/>
            <p:cNvSpPr txBox="1"/>
            <p:nvPr/>
          </p:nvSpPr>
          <p:spPr>
            <a:xfrm>
              <a:off x="1104" y="285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文本框 13342"/>
            <p:cNvSpPr txBox="1"/>
            <p:nvPr/>
          </p:nvSpPr>
          <p:spPr>
            <a:xfrm>
              <a:off x="1824" y="288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文本框 13343"/>
            <p:cNvSpPr txBox="1"/>
            <p:nvPr/>
          </p:nvSpPr>
          <p:spPr>
            <a:xfrm>
              <a:off x="2506" y="2880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文本框 13344"/>
            <p:cNvSpPr txBox="1"/>
            <p:nvPr/>
          </p:nvSpPr>
          <p:spPr>
            <a:xfrm>
              <a:off x="2054" y="2954"/>
              <a:ext cx="20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b="1" i="1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1" i="1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案例（续）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文本占位符 14338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609600" indent="-609600">
              <a:buFontTx/>
              <a:buAutoNum type="arabicPeriod" startAt="4"/>
            </a:pPr>
            <a:r>
              <a:rPr lang="zh-CN" altLang="en-US"/>
              <a:t>节点</a:t>
            </a:r>
            <a:r>
              <a:rPr lang="en-US" altLang="zh-CN">
                <a:solidFill>
                  <a:schemeClr val="accent2"/>
                </a:solidFill>
              </a:rPr>
              <a:t>9</a:t>
            </a:r>
            <a:r>
              <a:rPr lang="en-US" altLang="zh-CN"/>
              <a:t> </a:t>
            </a:r>
            <a:r>
              <a:rPr lang="zh-CN" altLang="en-US"/>
              <a:t>无子节点，操作结束</a:t>
            </a:r>
            <a:r>
              <a:rPr lang="en-US" altLang="zh-CN"/>
              <a:t>.</a:t>
            </a:r>
            <a:endParaRPr lang="en-US" altLang="zh-CN"/>
          </a:p>
        </p:txBody>
      </p:sp>
      <p:grpSp>
        <p:nvGrpSpPr>
          <p:cNvPr id="27652" name="组合 14369"/>
          <p:cNvGrpSpPr/>
          <p:nvPr/>
        </p:nvGrpSpPr>
        <p:grpSpPr>
          <a:xfrm>
            <a:off x="2457450" y="2000250"/>
            <a:ext cx="4570809" cy="1943100"/>
            <a:chOff x="1104" y="1680"/>
            <a:chExt cx="3839" cy="1632"/>
          </a:xfrm>
        </p:grpSpPr>
        <p:sp>
          <p:nvSpPr>
            <p:cNvPr id="27653" name="椭圆 14339"/>
            <p:cNvSpPr/>
            <p:nvPr/>
          </p:nvSpPr>
          <p:spPr>
            <a:xfrm>
              <a:off x="3226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椭圆 14340"/>
            <p:cNvSpPr/>
            <p:nvPr/>
          </p:nvSpPr>
          <p:spPr>
            <a:xfrm>
              <a:off x="221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椭圆 14341"/>
            <p:cNvSpPr/>
            <p:nvPr/>
          </p:nvSpPr>
          <p:spPr>
            <a:xfrm>
              <a:off x="413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椭圆 14342"/>
            <p:cNvSpPr/>
            <p:nvPr/>
          </p:nvSpPr>
          <p:spPr>
            <a:xfrm>
              <a:off x="1402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椭圆 14343"/>
            <p:cNvSpPr/>
            <p:nvPr/>
          </p:nvSpPr>
          <p:spPr>
            <a:xfrm>
              <a:off x="293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椭圆 14344"/>
            <p:cNvSpPr/>
            <p:nvPr/>
          </p:nvSpPr>
          <p:spPr>
            <a:xfrm>
              <a:off x="111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椭圆 14345"/>
            <p:cNvSpPr/>
            <p:nvPr/>
          </p:nvSpPr>
          <p:spPr>
            <a:xfrm>
              <a:off x="1786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椭圆 14346"/>
            <p:cNvSpPr/>
            <p:nvPr/>
          </p:nvSpPr>
          <p:spPr>
            <a:xfrm>
              <a:off x="255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椭圆 14347"/>
            <p:cNvSpPr/>
            <p:nvPr/>
          </p:nvSpPr>
          <p:spPr>
            <a:xfrm>
              <a:off x="361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椭圆 14348"/>
            <p:cNvSpPr/>
            <p:nvPr/>
          </p:nvSpPr>
          <p:spPr>
            <a:xfrm>
              <a:off x="46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直接连接符 14349"/>
            <p:cNvSpPr/>
            <p:nvPr/>
          </p:nvSpPr>
          <p:spPr>
            <a:xfrm flipH="1">
              <a:off x="2458" y="2112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4" name="直接连接符 14350"/>
            <p:cNvSpPr/>
            <p:nvPr/>
          </p:nvSpPr>
          <p:spPr>
            <a:xfrm>
              <a:off x="3466" y="2112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5" name="直接连接符 14351"/>
            <p:cNvSpPr/>
            <p:nvPr/>
          </p:nvSpPr>
          <p:spPr>
            <a:xfrm flipH="1">
              <a:off x="1642" y="249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6" name="直接连接符 14352"/>
            <p:cNvSpPr/>
            <p:nvPr/>
          </p:nvSpPr>
          <p:spPr>
            <a:xfrm flipH="1">
              <a:off x="1258" y="288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7" name="直接连接符 14353"/>
            <p:cNvSpPr/>
            <p:nvPr/>
          </p:nvSpPr>
          <p:spPr>
            <a:xfrm>
              <a:off x="1594" y="2880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8" name="直接连接符 14354"/>
            <p:cNvSpPr/>
            <p:nvPr/>
          </p:nvSpPr>
          <p:spPr>
            <a:xfrm>
              <a:off x="2458" y="2496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9" name="直接连接符 14355"/>
            <p:cNvSpPr/>
            <p:nvPr/>
          </p:nvSpPr>
          <p:spPr>
            <a:xfrm flipH="1">
              <a:off x="2746" y="292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0" name="直接连接符 14356"/>
            <p:cNvSpPr/>
            <p:nvPr/>
          </p:nvSpPr>
          <p:spPr>
            <a:xfrm flipH="1">
              <a:off x="3802" y="2496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1" name="直接连接符 14357"/>
            <p:cNvSpPr/>
            <p:nvPr/>
          </p:nvSpPr>
          <p:spPr>
            <a:xfrm>
              <a:off x="4330" y="2496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2" name="文本框 14358"/>
            <p:cNvSpPr txBox="1"/>
            <p:nvPr/>
          </p:nvSpPr>
          <p:spPr>
            <a:xfrm>
              <a:off x="3264" y="168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文本框 14359"/>
            <p:cNvSpPr txBox="1"/>
            <p:nvPr/>
          </p:nvSpPr>
          <p:spPr>
            <a:xfrm>
              <a:off x="2256" y="204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文本框 14360"/>
            <p:cNvSpPr txBox="1"/>
            <p:nvPr/>
          </p:nvSpPr>
          <p:spPr>
            <a:xfrm>
              <a:off x="4138" y="204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文本框 14361"/>
            <p:cNvSpPr txBox="1"/>
            <p:nvPr/>
          </p:nvSpPr>
          <p:spPr>
            <a:xfrm>
              <a:off x="1440" y="237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文本框 14362"/>
            <p:cNvSpPr txBox="1"/>
            <p:nvPr/>
          </p:nvSpPr>
          <p:spPr>
            <a:xfrm>
              <a:off x="2966" y="24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7" name="文本框 14363"/>
            <p:cNvSpPr txBox="1"/>
            <p:nvPr/>
          </p:nvSpPr>
          <p:spPr>
            <a:xfrm>
              <a:off x="3648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文本框 14364"/>
            <p:cNvSpPr txBox="1"/>
            <p:nvPr/>
          </p:nvSpPr>
          <p:spPr>
            <a:xfrm>
              <a:off x="4704" y="237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9" name="文本框 14365"/>
            <p:cNvSpPr txBox="1"/>
            <p:nvPr/>
          </p:nvSpPr>
          <p:spPr>
            <a:xfrm>
              <a:off x="1104" y="281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文本框 14366"/>
            <p:cNvSpPr txBox="1"/>
            <p:nvPr/>
          </p:nvSpPr>
          <p:spPr>
            <a:xfrm>
              <a:off x="1824" y="283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1" name="文本框 14367"/>
            <p:cNvSpPr txBox="1"/>
            <p:nvPr/>
          </p:nvSpPr>
          <p:spPr>
            <a:xfrm>
              <a:off x="2506" y="2832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案例（续）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二、建堆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三、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堆排序算法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堆排序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ym typeface="+mn-ea"/>
              </a:rPr>
              <a:t>优先队列</a:t>
            </a:r>
            <a:endParaRPr lang="zh-CN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文本占位符 17410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609600" indent="-609600">
              <a:lnSpc>
                <a:spcPct val="90000"/>
              </a:lnSpc>
            </a:pPr>
            <a:r>
              <a:rPr lang="zh-CN" altLang="en-US"/>
              <a:t>将数组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[1..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] </a:t>
            </a:r>
            <a:r>
              <a:rPr lang="zh-CN" altLang="en-US"/>
              <a:t>转化成一个堆，其中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 = length[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  <a:r>
              <a:rPr lang="zh-CN" altLang="en-US"/>
              <a:t>。</a:t>
            </a:r>
            <a:endParaRPr lang="en-US" altLang="zh-CN"/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注意：在子数组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/2+1)..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  <a:r>
              <a:rPr lang="en-US" altLang="zh-CN"/>
              <a:t> </a:t>
            </a:r>
            <a:r>
              <a:rPr lang="zh-CN" altLang="en-US"/>
              <a:t>中的元素就已经是包含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个元素的堆</a:t>
            </a:r>
            <a:r>
              <a:rPr lang="en-US" altLang="zh-CN"/>
              <a:t>.</a:t>
            </a:r>
            <a:endParaRPr lang="en-US" altLang="zh-CN"/>
          </a:p>
          <a:p>
            <a:pPr marL="609600" indent="-609600">
              <a:lnSpc>
                <a:spcPct val="90000"/>
              </a:lnSpc>
            </a:pPr>
            <a:endParaRPr lang="en-US" altLang="zh-CN" sz="150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BUILD-MAX-HEAP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</a:t>
            </a:r>
            <a:endParaRPr lang="en-US" altLang="zh-CN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/>
              <a:t>for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>
                <a:sym typeface="Symbol" panose="05050102010706020507" pitchFamily="18" charset="2"/>
              </a:rPr>
              <a:t> downto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   do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构建堆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文本占位符 26626"/>
          <p:cNvSpPr>
            <a:spLocks noGrp="1"/>
          </p:cNvSpPr>
          <p:nvPr>
            <p:ph idx="1"/>
          </p:nvPr>
        </p:nvSpPr>
        <p:spPr>
          <a:xfrm>
            <a:off x="1943100" y="1187450"/>
            <a:ext cx="6572250" cy="3263265"/>
          </a:xfrm>
        </p:spPr>
        <p:txBody>
          <a:bodyPr anchor="t" anchorCtr="0"/>
          <a:p>
            <a:pPr>
              <a:buNone/>
            </a:pP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30724" name="组合 26637"/>
          <p:cNvGrpSpPr/>
          <p:nvPr/>
        </p:nvGrpSpPr>
        <p:grpSpPr>
          <a:xfrm>
            <a:off x="2228850" y="1200150"/>
            <a:ext cx="3371850" cy="342900"/>
            <a:chOff x="912" y="1008"/>
            <a:chExt cx="2832" cy="288"/>
          </a:xfrm>
        </p:grpSpPr>
        <p:sp>
          <p:nvSpPr>
            <p:cNvPr id="30725" name="矩形 26627"/>
            <p:cNvSpPr/>
            <p:nvPr/>
          </p:nvSpPr>
          <p:spPr>
            <a:xfrm>
              <a:off x="912" y="1008"/>
              <a:ext cx="2832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4    1    3    2    16   9   10   14   8   7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直接连接符 26628"/>
            <p:cNvSpPr/>
            <p:nvPr/>
          </p:nvSpPr>
          <p:spPr>
            <a:xfrm flipH="1">
              <a:off x="1152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7" name="直接连接符 26629"/>
            <p:cNvSpPr/>
            <p:nvPr/>
          </p:nvSpPr>
          <p:spPr>
            <a:xfrm flipH="1">
              <a:off x="1440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8" name="直接连接符 26630"/>
            <p:cNvSpPr/>
            <p:nvPr/>
          </p:nvSpPr>
          <p:spPr>
            <a:xfrm flipH="1">
              <a:off x="1728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9" name="直接连接符 26631"/>
            <p:cNvSpPr/>
            <p:nvPr/>
          </p:nvSpPr>
          <p:spPr>
            <a:xfrm flipH="1">
              <a:off x="2016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0" name="直接连接符 26632"/>
            <p:cNvSpPr/>
            <p:nvPr/>
          </p:nvSpPr>
          <p:spPr>
            <a:xfrm flipH="1">
              <a:off x="2400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1" name="直接连接符 26633"/>
            <p:cNvSpPr/>
            <p:nvPr/>
          </p:nvSpPr>
          <p:spPr>
            <a:xfrm flipH="1">
              <a:off x="2640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2" name="直接连接符 26634"/>
            <p:cNvSpPr/>
            <p:nvPr/>
          </p:nvSpPr>
          <p:spPr>
            <a:xfrm flipH="1">
              <a:off x="2976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3" name="直接连接符 26635"/>
            <p:cNvSpPr/>
            <p:nvPr/>
          </p:nvSpPr>
          <p:spPr>
            <a:xfrm flipH="1">
              <a:off x="3312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4" name="直接连接符 26636"/>
            <p:cNvSpPr/>
            <p:nvPr/>
          </p:nvSpPr>
          <p:spPr>
            <a:xfrm flipH="1">
              <a:off x="3552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700" name="组合 26699"/>
          <p:cNvGrpSpPr/>
          <p:nvPr/>
        </p:nvGrpSpPr>
        <p:grpSpPr>
          <a:xfrm>
            <a:off x="1443038" y="1875235"/>
            <a:ext cx="2755107" cy="2525315"/>
            <a:chOff x="252" y="1575"/>
            <a:chExt cx="2314" cy="2121"/>
          </a:xfrm>
        </p:grpSpPr>
        <p:sp>
          <p:nvSpPr>
            <p:cNvPr id="30736" name="椭圆 26638"/>
            <p:cNvSpPr/>
            <p:nvPr/>
          </p:nvSpPr>
          <p:spPr>
            <a:xfrm>
              <a:off x="1344" y="1776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椭圆 26639"/>
            <p:cNvSpPr/>
            <p:nvPr/>
          </p:nvSpPr>
          <p:spPr>
            <a:xfrm>
              <a:off x="864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椭圆 26640"/>
            <p:cNvSpPr/>
            <p:nvPr/>
          </p:nvSpPr>
          <p:spPr>
            <a:xfrm>
              <a:off x="1872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椭圆 26641"/>
            <p:cNvSpPr/>
            <p:nvPr/>
          </p:nvSpPr>
          <p:spPr>
            <a:xfrm>
              <a:off x="480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椭圆 26642"/>
            <p:cNvSpPr/>
            <p:nvPr/>
          </p:nvSpPr>
          <p:spPr>
            <a:xfrm>
              <a:off x="1248" y="2736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椭圆 26643"/>
            <p:cNvSpPr/>
            <p:nvPr/>
          </p:nvSpPr>
          <p:spPr>
            <a:xfrm>
              <a:off x="1632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椭圆 26644"/>
            <p:cNvSpPr/>
            <p:nvPr/>
          </p:nvSpPr>
          <p:spPr>
            <a:xfrm>
              <a:off x="28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椭圆 26645"/>
            <p:cNvSpPr/>
            <p:nvPr/>
          </p:nvSpPr>
          <p:spPr>
            <a:xfrm>
              <a:off x="76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椭圆 26646"/>
            <p:cNvSpPr/>
            <p:nvPr/>
          </p:nvSpPr>
          <p:spPr>
            <a:xfrm>
              <a:off x="1104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直接连接符 26647"/>
            <p:cNvSpPr/>
            <p:nvPr/>
          </p:nvSpPr>
          <p:spPr>
            <a:xfrm flipH="1">
              <a:off x="1104" y="2016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6" name="直接连接符 26648"/>
            <p:cNvSpPr/>
            <p:nvPr/>
          </p:nvSpPr>
          <p:spPr>
            <a:xfrm>
              <a:off x="1584" y="2016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7" name="直接连接符 26649"/>
            <p:cNvSpPr/>
            <p:nvPr/>
          </p:nvSpPr>
          <p:spPr>
            <a:xfrm flipH="1">
              <a:off x="672" y="2448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8" name="直接连接符 26650"/>
            <p:cNvSpPr/>
            <p:nvPr/>
          </p:nvSpPr>
          <p:spPr>
            <a:xfrm>
              <a:off x="1104" y="2448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9" name="直接连接符 26651"/>
            <p:cNvSpPr/>
            <p:nvPr/>
          </p:nvSpPr>
          <p:spPr>
            <a:xfrm flipH="1">
              <a:off x="432" y="3024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0" name="直接连接符 26652"/>
            <p:cNvSpPr/>
            <p:nvPr/>
          </p:nvSpPr>
          <p:spPr>
            <a:xfrm>
              <a:off x="624" y="3024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1" name="直接连接符 26653"/>
            <p:cNvSpPr/>
            <p:nvPr/>
          </p:nvSpPr>
          <p:spPr>
            <a:xfrm flipH="1">
              <a:off x="1248" y="3024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2" name="直接连接符 26654"/>
            <p:cNvSpPr/>
            <p:nvPr/>
          </p:nvSpPr>
          <p:spPr>
            <a:xfrm flipH="1">
              <a:off x="1824" y="249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3" name="椭圆 26655"/>
            <p:cNvSpPr/>
            <p:nvPr/>
          </p:nvSpPr>
          <p:spPr>
            <a:xfrm>
              <a:off x="2256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直接连接符 26656"/>
            <p:cNvSpPr/>
            <p:nvPr/>
          </p:nvSpPr>
          <p:spPr>
            <a:xfrm>
              <a:off x="2112" y="2448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5" name="文本框 26657"/>
            <p:cNvSpPr txBox="1"/>
            <p:nvPr/>
          </p:nvSpPr>
          <p:spPr>
            <a:xfrm>
              <a:off x="1382" y="1575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文本框 26658"/>
            <p:cNvSpPr txBox="1"/>
            <p:nvPr/>
          </p:nvSpPr>
          <p:spPr>
            <a:xfrm>
              <a:off x="924" y="1968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7" name="文本框 26659"/>
            <p:cNvSpPr txBox="1"/>
            <p:nvPr/>
          </p:nvSpPr>
          <p:spPr>
            <a:xfrm>
              <a:off x="1910" y="1959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文本框 26660"/>
            <p:cNvSpPr txBox="1"/>
            <p:nvPr/>
          </p:nvSpPr>
          <p:spPr>
            <a:xfrm>
              <a:off x="518" y="2493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9" name="文本框 26661"/>
            <p:cNvSpPr txBox="1"/>
            <p:nvPr/>
          </p:nvSpPr>
          <p:spPr>
            <a:xfrm>
              <a:off x="1308" y="2482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0" name="文本框 26662"/>
            <p:cNvSpPr txBox="1"/>
            <p:nvPr/>
          </p:nvSpPr>
          <p:spPr>
            <a:xfrm>
              <a:off x="1670" y="2482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1" name="文本框 26663"/>
            <p:cNvSpPr txBox="1"/>
            <p:nvPr/>
          </p:nvSpPr>
          <p:spPr>
            <a:xfrm>
              <a:off x="2316" y="2482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2" name="文本框 26664"/>
            <p:cNvSpPr txBox="1"/>
            <p:nvPr/>
          </p:nvSpPr>
          <p:spPr>
            <a:xfrm>
              <a:off x="252" y="3159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3" name="文本框 26665"/>
            <p:cNvSpPr txBox="1"/>
            <p:nvPr/>
          </p:nvSpPr>
          <p:spPr>
            <a:xfrm>
              <a:off x="828" y="3159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4" name="文本框 26666"/>
            <p:cNvSpPr txBox="1"/>
            <p:nvPr/>
          </p:nvSpPr>
          <p:spPr>
            <a:xfrm>
              <a:off x="1056" y="3159"/>
              <a:ext cx="346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701" name="组合 26700"/>
          <p:cNvGrpSpPr/>
          <p:nvPr/>
        </p:nvGrpSpPr>
        <p:grpSpPr>
          <a:xfrm>
            <a:off x="4643438" y="1828800"/>
            <a:ext cx="2755107" cy="2525316"/>
            <a:chOff x="2940" y="1536"/>
            <a:chExt cx="2314" cy="2121"/>
          </a:xfrm>
        </p:grpSpPr>
        <p:sp>
          <p:nvSpPr>
            <p:cNvPr id="30766" name="椭圆 26667"/>
            <p:cNvSpPr/>
            <p:nvPr/>
          </p:nvSpPr>
          <p:spPr>
            <a:xfrm>
              <a:off x="4032" y="1737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椭圆 26668"/>
            <p:cNvSpPr/>
            <p:nvPr/>
          </p:nvSpPr>
          <p:spPr>
            <a:xfrm>
              <a:off x="3552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椭圆 26669"/>
            <p:cNvSpPr/>
            <p:nvPr/>
          </p:nvSpPr>
          <p:spPr>
            <a:xfrm>
              <a:off x="4560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椭圆 26670"/>
            <p:cNvSpPr/>
            <p:nvPr/>
          </p:nvSpPr>
          <p:spPr>
            <a:xfrm>
              <a:off x="3168" y="2697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椭圆 26671"/>
            <p:cNvSpPr/>
            <p:nvPr/>
          </p:nvSpPr>
          <p:spPr>
            <a:xfrm>
              <a:off x="3936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1" name="椭圆 26672"/>
            <p:cNvSpPr/>
            <p:nvPr/>
          </p:nvSpPr>
          <p:spPr>
            <a:xfrm>
              <a:off x="4320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椭圆 26673"/>
            <p:cNvSpPr/>
            <p:nvPr/>
          </p:nvSpPr>
          <p:spPr>
            <a:xfrm>
              <a:off x="297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3" name="椭圆 26674"/>
            <p:cNvSpPr/>
            <p:nvPr/>
          </p:nvSpPr>
          <p:spPr>
            <a:xfrm>
              <a:off x="345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4" name="椭圆 26675"/>
            <p:cNvSpPr/>
            <p:nvPr/>
          </p:nvSpPr>
          <p:spPr>
            <a:xfrm>
              <a:off x="3792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直接连接符 26676"/>
            <p:cNvSpPr/>
            <p:nvPr/>
          </p:nvSpPr>
          <p:spPr>
            <a:xfrm flipH="1">
              <a:off x="3792" y="1977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6" name="直接连接符 26677"/>
            <p:cNvSpPr/>
            <p:nvPr/>
          </p:nvSpPr>
          <p:spPr>
            <a:xfrm>
              <a:off x="4272" y="1977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7" name="直接连接符 26678"/>
            <p:cNvSpPr/>
            <p:nvPr/>
          </p:nvSpPr>
          <p:spPr>
            <a:xfrm flipH="1">
              <a:off x="3360" y="2409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8" name="直接连接符 26679"/>
            <p:cNvSpPr/>
            <p:nvPr/>
          </p:nvSpPr>
          <p:spPr>
            <a:xfrm>
              <a:off x="3792" y="2409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9" name="直接连接符 26680"/>
            <p:cNvSpPr/>
            <p:nvPr/>
          </p:nvSpPr>
          <p:spPr>
            <a:xfrm flipH="1">
              <a:off x="3120" y="2985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0" name="直接连接符 26681"/>
            <p:cNvSpPr/>
            <p:nvPr/>
          </p:nvSpPr>
          <p:spPr>
            <a:xfrm>
              <a:off x="3312" y="2985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1" name="直接连接符 26682"/>
            <p:cNvSpPr/>
            <p:nvPr/>
          </p:nvSpPr>
          <p:spPr>
            <a:xfrm flipH="1">
              <a:off x="3936" y="2985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2" name="直接连接符 26683"/>
            <p:cNvSpPr/>
            <p:nvPr/>
          </p:nvSpPr>
          <p:spPr>
            <a:xfrm flipH="1">
              <a:off x="4512" y="2457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3" name="椭圆 26684"/>
            <p:cNvSpPr/>
            <p:nvPr/>
          </p:nvSpPr>
          <p:spPr>
            <a:xfrm>
              <a:off x="4944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84" name="直接连接符 26685"/>
            <p:cNvSpPr/>
            <p:nvPr/>
          </p:nvSpPr>
          <p:spPr>
            <a:xfrm>
              <a:off x="4800" y="2409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5" name="文本框 26686"/>
            <p:cNvSpPr txBox="1"/>
            <p:nvPr/>
          </p:nvSpPr>
          <p:spPr>
            <a:xfrm>
              <a:off x="4070" y="153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86" name="文本框 26687"/>
            <p:cNvSpPr txBox="1"/>
            <p:nvPr/>
          </p:nvSpPr>
          <p:spPr>
            <a:xfrm>
              <a:off x="3612" y="1905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87" name="文本框 26688"/>
            <p:cNvSpPr txBox="1"/>
            <p:nvPr/>
          </p:nvSpPr>
          <p:spPr>
            <a:xfrm>
              <a:off x="4598" y="189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88" name="文本框 26689"/>
            <p:cNvSpPr txBox="1"/>
            <p:nvPr/>
          </p:nvSpPr>
          <p:spPr>
            <a:xfrm>
              <a:off x="3206" y="2454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89" name="文本框 26690"/>
            <p:cNvSpPr txBox="1"/>
            <p:nvPr/>
          </p:nvSpPr>
          <p:spPr>
            <a:xfrm>
              <a:off x="3996" y="2443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90" name="文本框 26691"/>
            <p:cNvSpPr txBox="1"/>
            <p:nvPr/>
          </p:nvSpPr>
          <p:spPr>
            <a:xfrm>
              <a:off x="4358" y="2443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91" name="文本框 26692"/>
            <p:cNvSpPr txBox="1"/>
            <p:nvPr/>
          </p:nvSpPr>
          <p:spPr>
            <a:xfrm>
              <a:off x="5004" y="2443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92" name="文本框 26693"/>
            <p:cNvSpPr txBox="1"/>
            <p:nvPr/>
          </p:nvSpPr>
          <p:spPr>
            <a:xfrm>
              <a:off x="2940" y="3120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93" name="文本框 26694"/>
            <p:cNvSpPr txBox="1"/>
            <p:nvPr/>
          </p:nvSpPr>
          <p:spPr>
            <a:xfrm>
              <a:off x="3516" y="3109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94" name="文本框 26695"/>
            <p:cNvSpPr txBox="1"/>
            <p:nvPr/>
          </p:nvSpPr>
          <p:spPr>
            <a:xfrm>
              <a:off x="3744" y="3120"/>
              <a:ext cx="346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97" name="文本框 26696"/>
          <p:cNvSpPr txBox="1"/>
          <p:nvPr/>
        </p:nvSpPr>
        <p:spPr>
          <a:xfrm>
            <a:off x="4286250" y="2883694"/>
            <a:ext cx="31432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lang="en-US" altLang="zh-CN" sz="1050">
              <a:solidFill>
                <a:srgbClr val="CD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714" name="组合 27713"/>
          <p:cNvGrpSpPr/>
          <p:nvPr/>
        </p:nvGrpSpPr>
        <p:grpSpPr>
          <a:xfrm>
            <a:off x="1614488" y="1303735"/>
            <a:ext cx="2767013" cy="2639615"/>
            <a:chOff x="396" y="1095"/>
            <a:chExt cx="2324" cy="2217"/>
          </a:xfrm>
        </p:grpSpPr>
        <p:sp>
          <p:nvSpPr>
            <p:cNvPr id="31749" name="椭圆 27651"/>
            <p:cNvSpPr/>
            <p:nvPr/>
          </p:nvSpPr>
          <p:spPr>
            <a:xfrm>
              <a:off x="1488" y="139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椭圆 27652"/>
            <p:cNvSpPr/>
            <p:nvPr/>
          </p:nvSpPr>
          <p:spPr>
            <a:xfrm>
              <a:off x="1008" y="1824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椭圆 27653"/>
            <p:cNvSpPr/>
            <p:nvPr/>
          </p:nvSpPr>
          <p:spPr>
            <a:xfrm>
              <a:off x="2016" y="1824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椭圆 27654"/>
            <p:cNvSpPr/>
            <p:nvPr/>
          </p:nvSpPr>
          <p:spPr>
            <a:xfrm>
              <a:off x="624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椭圆 27655"/>
            <p:cNvSpPr/>
            <p:nvPr/>
          </p:nvSpPr>
          <p:spPr>
            <a:xfrm>
              <a:off x="1392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椭圆 27656"/>
            <p:cNvSpPr/>
            <p:nvPr/>
          </p:nvSpPr>
          <p:spPr>
            <a:xfrm>
              <a:off x="1776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5" name="椭圆 27657"/>
            <p:cNvSpPr/>
            <p:nvPr/>
          </p:nvSpPr>
          <p:spPr>
            <a:xfrm>
              <a:off x="43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椭圆 27658"/>
            <p:cNvSpPr/>
            <p:nvPr/>
          </p:nvSpPr>
          <p:spPr>
            <a:xfrm>
              <a:off x="91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椭圆 27659"/>
            <p:cNvSpPr/>
            <p:nvPr/>
          </p:nvSpPr>
          <p:spPr>
            <a:xfrm>
              <a:off x="1248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直接连接符 27660"/>
            <p:cNvSpPr/>
            <p:nvPr/>
          </p:nvSpPr>
          <p:spPr>
            <a:xfrm flipH="1">
              <a:off x="1248" y="1632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9" name="直接连接符 27661"/>
            <p:cNvSpPr/>
            <p:nvPr/>
          </p:nvSpPr>
          <p:spPr>
            <a:xfrm>
              <a:off x="1728" y="1632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0" name="直接连接符 27662"/>
            <p:cNvSpPr/>
            <p:nvPr/>
          </p:nvSpPr>
          <p:spPr>
            <a:xfrm flipH="1">
              <a:off x="816" y="20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1" name="直接连接符 27663"/>
            <p:cNvSpPr/>
            <p:nvPr/>
          </p:nvSpPr>
          <p:spPr>
            <a:xfrm>
              <a:off x="1248" y="20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2" name="直接连接符 27664"/>
            <p:cNvSpPr/>
            <p:nvPr/>
          </p:nvSpPr>
          <p:spPr>
            <a:xfrm flipH="1">
              <a:off x="576" y="2640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3" name="直接连接符 27665"/>
            <p:cNvSpPr/>
            <p:nvPr/>
          </p:nvSpPr>
          <p:spPr>
            <a:xfrm>
              <a:off x="768" y="2640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4" name="直接连接符 27666"/>
            <p:cNvSpPr/>
            <p:nvPr/>
          </p:nvSpPr>
          <p:spPr>
            <a:xfrm flipH="1">
              <a:off x="1392" y="2640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5" name="直接连接符 27667"/>
            <p:cNvSpPr/>
            <p:nvPr/>
          </p:nvSpPr>
          <p:spPr>
            <a:xfrm flipH="1">
              <a:off x="1968" y="2112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6" name="椭圆 27668"/>
            <p:cNvSpPr/>
            <p:nvPr/>
          </p:nvSpPr>
          <p:spPr>
            <a:xfrm>
              <a:off x="2400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7" name="直接连接符 27669"/>
            <p:cNvSpPr/>
            <p:nvPr/>
          </p:nvSpPr>
          <p:spPr>
            <a:xfrm>
              <a:off x="2256" y="20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8" name="文本框 27670"/>
            <p:cNvSpPr txBox="1"/>
            <p:nvPr/>
          </p:nvSpPr>
          <p:spPr>
            <a:xfrm>
              <a:off x="1526" y="1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9" name="文本框 27671"/>
            <p:cNvSpPr txBox="1"/>
            <p:nvPr/>
          </p:nvSpPr>
          <p:spPr>
            <a:xfrm>
              <a:off x="1068" y="1560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0" name="文本框 27672"/>
            <p:cNvSpPr txBox="1"/>
            <p:nvPr/>
          </p:nvSpPr>
          <p:spPr>
            <a:xfrm>
              <a:off x="2054" y="1551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1" name="文本框 27673"/>
            <p:cNvSpPr txBox="1"/>
            <p:nvPr/>
          </p:nvSpPr>
          <p:spPr>
            <a:xfrm>
              <a:off x="662" y="208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2" name="文本框 27674"/>
            <p:cNvSpPr txBox="1"/>
            <p:nvPr/>
          </p:nvSpPr>
          <p:spPr>
            <a:xfrm>
              <a:off x="1452" y="208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3" name="文本框 27675"/>
            <p:cNvSpPr txBox="1"/>
            <p:nvPr/>
          </p:nvSpPr>
          <p:spPr>
            <a:xfrm>
              <a:off x="1814" y="208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4" name="文本框 27676"/>
            <p:cNvSpPr txBox="1"/>
            <p:nvPr/>
          </p:nvSpPr>
          <p:spPr>
            <a:xfrm>
              <a:off x="2460" y="208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5" name="文本框 27677"/>
            <p:cNvSpPr txBox="1"/>
            <p:nvPr/>
          </p:nvSpPr>
          <p:spPr>
            <a:xfrm>
              <a:off x="396" y="275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6" name="文本框 27678"/>
            <p:cNvSpPr txBox="1"/>
            <p:nvPr/>
          </p:nvSpPr>
          <p:spPr>
            <a:xfrm>
              <a:off x="972" y="275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7" name="文本框 27679"/>
            <p:cNvSpPr txBox="1"/>
            <p:nvPr/>
          </p:nvSpPr>
          <p:spPr>
            <a:xfrm>
              <a:off x="1200" y="2758"/>
              <a:ext cx="36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715" name="组合 27714"/>
          <p:cNvGrpSpPr/>
          <p:nvPr/>
        </p:nvGrpSpPr>
        <p:grpSpPr>
          <a:xfrm>
            <a:off x="4743450" y="1343025"/>
            <a:ext cx="2767013" cy="2611041"/>
            <a:chOff x="3024" y="1128"/>
            <a:chExt cx="2324" cy="2193"/>
          </a:xfrm>
        </p:grpSpPr>
        <p:sp>
          <p:nvSpPr>
            <p:cNvPr id="31779" name="椭圆 27680"/>
            <p:cNvSpPr/>
            <p:nvPr/>
          </p:nvSpPr>
          <p:spPr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0" name="椭圆 27681"/>
            <p:cNvSpPr/>
            <p:nvPr/>
          </p:nvSpPr>
          <p:spPr>
            <a:xfrm>
              <a:off x="3636" y="1833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1" name="椭圆 27682"/>
            <p:cNvSpPr/>
            <p:nvPr/>
          </p:nvSpPr>
          <p:spPr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2" name="椭圆 27683"/>
            <p:cNvSpPr/>
            <p:nvPr/>
          </p:nvSpPr>
          <p:spPr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3" name="椭圆 27684"/>
            <p:cNvSpPr/>
            <p:nvPr/>
          </p:nvSpPr>
          <p:spPr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4" name="椭圆 27685"/>
            <p:cNvSpPr/>
            <p:nvPr/>
          </p:nvSpPr>
          <p:spPr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5" name="椭圆 27686"/>
            <p:cNvSpPr/>
            <p:nvPr/>
          </p:nvSpPr>
          <p:spPr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6" name="椭圆 27687"/>
            <p:cNvSpPr/>
            <p:nvPr/>
          </p:nvSpPr>
          <p:spPr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7" name="椭圆 27688"/>
            <p:cNvSpPr/>
            <p:nvPr/>
          </p:nvSpPr>
          <p:spPr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8" name="直接连接符 27689"/>
            <p:cNvSpPr/>
            <p:nvPr/>
          </p:nvSpPr>
          <p:spPr>
            <a:xfrm flipH="1">
              <a:off x="3876" y="1641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9" name="直接连接符 27690"/>
            <p:cNvSpPr/>
            <p:nvPr/>
          </p:nvSpPr>
          <p:spPr>
            <a:xfrm>
              <a:off x="4356" y="1641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0" name="直接连接符 27691"/>
            <p:cNvSpPr/>
            <p:nvPr/>
          </p:nvSpPr>
          <p:spPr>
            <a:xfrm flipH="1">
              <a:off x="344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1" name="直接连接符 27692"/>
            <p:cNvSpPr/>
            <p:nvPr/>
          </p:nvSpPr>
          <p:spPr>
            <a:xfrm>
              <a:off x="3876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2" name="直接连接符 27693"/>
            <p:cNvSpPr/>
            <p:nvPr/>
          </p:nvSpPr>
          <p:spPr>
            <a:xfrm flipH="1">
              <a:off x="3204" y="2649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3" name="直接连接符 27694"/>
            <p:cNvSpPr/>
            <p:nvPr/>
          </p:nvSpPr>
          <p:spPr>
            <a:xfrm>
              <a:off x="3396" y="2649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4" name="直接连接符 27695"/>
            <p:cNvSpPr/>
            <p:nvPr/>
          </p:nvSpPr>
          <p:spPr>
            <a:xfrm flipH="1">
              <a:off x="4020" y="2649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5" name="直接连接符 27696"/>
            <p:cNvSpPr/>
            <p:nvPr/>
          </p:nvSpPr>
          <p:spPr>
            <a:xfrm flipH="1">
              <a:off x="4596" y="2121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6" name="椭圆 27697"/>
            <p:cNvSpPr/>
            <p:nvPr/>
          </p:nvSpPr>
          <p:spPr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97" name="直接连接符 27698"/>
            <p:cNvSpPr/>
            <p:nvPr/>
          </p:nvSpPr>
          <p:spPr>
            <a:xfrm>
              <a:off x="488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8" name="文本框 27699"/>
            <p:cNvSpPr txBox="1"/>
            <p:nvPr/>
          </p:nvSpPr>
          <p:spPr>
            <a:xfrm>
              <a:off x="4154" y="112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99" name="文本框 27700"/>
            <p:cNvSpPr txBox="1"/>
            <p:nvPr/>
          </p:nvSpPr>
          <p:spPr>
            <a:xfrm>
              <a:off x="3696" y="156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00" name="文本框 27701"/>
            <p:cNvSpPr txBox="1"/>
            <p:nvPr/>
          </p:nvSpPr>
          <p:spPr>
            <a:xfrm>
              <a:off x="4682" y="1554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01" name="文本框 27702"/>
            <p:cNvSpPr txBox="1"/>
            <p:nvPr/>
          </p:nvSpPr>
          <p:spPr>
            <a:xfrm>
              <a:off x="3290" y="208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02" name="文本框 27703"/>
            <p:cNvSpPr txBox="1"/>
            <p:nvPr/>
          </p:nvSpPr>
          <p:spPr>
            <a:xfrm>
              <a:off x="4080" y="208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03" name="文本框 27704"/>
            <p:cNvSpPr txBox="1"/>
            <p:nvPr/>
          </p:nvSpPr>
          <p:spPr>
            <a:xfrm>
              <a:off x="4442" y="208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04" name="文本框 27705"/>
            <p:cNvSpPr txBox="1"/>
            <p:nvPr/>
          </p:nvSpPr>
          <p:spPr>
            <a:xfrm>
              <a:off x="5088" y="208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05" name="文本框 27706"/>
            <p:cNvSpPr txBox="1"/>
            <p:nvPr/>
          </p:nvSpPr>
          <p:spPr>
            <a:xfrm>
              <a:off x="3024" y="277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06" name="文本框 27707"/>
            <p:cNvSpPr txBox="1"/>
            <p:nvPr/>
          </p:nvSpPr>
          <p:spPr>
            <a:xfrm>
              <a:off x="3600" y="277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07" name="文本框 27708"/>
            <p:cNvSpPr txBox="1"/>
            <p:nvPr/>
          </p:nvSpPr>
          <p:spPr>
            <a:xfrm>
              <a:off x="3828" y="2778"/>
              <a:ext cx="36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712" name="文本框 27711"/>
          <p:cNvSpPr txBox="1"/>
          <p:nvPr/>
        </p:nvSpPr>
        <p:spPr>
          <a:xfrm>
            <a:off x="4445794" y="2457450"/>
            <a:ext cx="4083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lang="en-US" altLang="zh-CN" sz="1800">
              <a:solidFill>
                <a:srgbClr val="CD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案例（续）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737" name="组合 28736"/>
          <p:cNvGrpSpPr/>
          <p:nvPr/>
        </p:nvGrpSpPr>
        <p:grpSpPr>
          <a:xfrm>
            <a:off x="1657350" y="1350169"/>
            <a:ext cx="2731294" cy="2603897"/>
            <a:chOff x="432" y="1134"/>
            <a:chExt cx="2294" cy="2187"/>
          </a:xfrm>
        </p:grpSpPr>
        <p:sp>
          <p:nvSpPr>
            <p:cNvPr id="32773" name="椭圆 28675"/>
            <p:cNvSpPr/>
            <p:nvPr/>
          </p:nvSpPr>
          <p:spPr>
            <a:xfrm>
              <a:off x="1524" y="1401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椭圆 28676"/>
            <p:cNvSpPr/>
            <p:nvPr/>
          </p:nvSpPr>
          <p:spPr>
            <a:xfrm>
              <a:off x="10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椭圆 28677"/>
            <p:cNvSpPr/>
            <p:nvPr/>
          </p:nvSpPr>
          <p:spPr>
            <a:xfrm>
              <a:off x="2052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椭圆 28678"/>
            <p:cNvSpPr/>
            <p:nvPr/>
          </p:nvSpPr>
          <p:spPr>
            <a:xfrm>
              <a:off x="66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椭圆 28679"/>
            <p:cNvSpPr/>
            <p:nvPr/>
          </p:nvSpPr>
          <p:spPr>
            <a:xfrm>
              <a:off x="14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椭圆 28680"/>
            <p:cNvSpPr/>
            <p:nvPr/>
          </p:nvSpPr>
          <p:spPr>
            <a:xfrm>
              <a:off x="181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椭圆 28681"/>
            <p:cNvSpPr/>
            <p:nvPr/>
          </p:nvSpPr>
          <p:spPr>
            <a:xfrm>
              <a:off x="46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椭圆 28682"/>
            <p:cNvSpPr/>
            <p:nvPr/>
          </p:nvSpPr>
          <p:spPr>
            <a:xfrm>
              <a:off x="94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椭圆 28683"/>
            <p:cNvSpPr/>
            <p:nvPr/>
          </p:nvSpPr>
          <p:spPr>
            <a:xfrm>
              <a:off x="1284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直接连接符 28684"/>
            <p:cNvSpPr/>
            <p:nvPr/>
          </p:nvSpPr>
          <p:spPr>
            <a:xfrm flipH="1">
              <a:off x="1284" y="1641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3" name="直接连接符 28685"/>
            <p:cNvSpPr/>
            <p:nvPr/>
          </p:nvSpPr>
          <p:spPr>
            <a:xfrm>
              <a:off x="1764" y="1641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4" name="直接连接符 28686"/>
            <p:cNvSpPr/>
            <p:nvPr/>
          </p:nvSpPr>
          <p:spPr>
            <a:xfrm flipH="1">
              <a:off x="852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5" name="直接连接符 28687"/>
            <p:cNvSpPr/>
            <p:nvPr/>
          </p:nvSpPr>
          <p:spPr>
            <a:xfrm>
              <a:off x="128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6" name="直接连接符 28688"/>
            <p:cNvSpPr/>
            <p:nvPr/>
          </p:nvSpPr>
          <p:spPr>
            <a:xfrm flipH="1">
              <a:off x="612" y="2649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7" name="直接连接符 28689"/>
            <p:cNvSpPr/>
            <p:nvPr/>
          </p:nvSpPr>
          <p:spPr>
            <a:xfrm>
              <a:off x="804" y="2649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8" name="直接连接符 28690"/>
            <p:cNvSpPr/>
            <p:nvPr/>
          </p:nvSpPr>
          <p:spPr>
            <a:xfrm flipH="1">
              <a:off x="1428" y="2649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9" name="直接连接符 28691"/>
            <p:cNvSpPr/>
            <p:nvPr/>
          </p:nvSpPr>
          <p:spPr>
            <a:xfrm flipH="1">
              <a:off x="2004" y="2121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0" name="椭圆 28692"/>
            <p:cNvSpPr/>
            <p:nvPr/>
          </p:nvSpPr>
          <p:spPr>
            <a:xfrm>
              <a:off x="2436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直接连接符 28693"/>
            <p:cNvSpPr/>
            <p:nvPr/>
          </p:nvSpPr>
          <p:spPr>
            <a:xfrm>
              <a:off x="2292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2" name="文本框 28694"/>
            <p:cNvSpPr txBox="1"/>
            <p:nvPr/>
          </p:nvSpPr>
          <p:spPr>
            <a:xfrm>
              <a:off x="1562" y="1134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文本框 28695"/>
            <p:cNvSpPr txBox="1"/>
            <p:nvPr/>
          </p:nvSpPr>
          <p:spPr>
            <a:xfrm>
              <a:off x="1104" y="15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文本框 28696"/>
            <p:cNvSpPr txBox="1"/>
            <p:nvPr/>
          </p:nvSpPr>
          <p:spPr>
            <a:xfrm>
              <a:off x="2090" y="15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5" name="文本框 28697"/>
            <p:cNvSpPr txBox="1"/>
            <p:nvPr/>
          </p:nvSpPr>
          <p:spPr>
            <a:xfrm>
              <a:off x="668" y="2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文本框 28698"/>
            <p:cNvSpPr txBox="1"/>
            <p:nvPr/>
          </p:nvSpPr>
          <p:spPr>
            <a:xfrm>
              <a:off x="1458" y="2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文本框 28699"/>
            <p:cNvSpPr txBox="1"/>
            <p:nvPr/>
          </p:nvSpPr>
          <p:spPr>
            <a:xfrm>
              <a:off x="1820" y="2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8" name="文本框 28700"/>
            <p:cNvSpPr txBox="1"/>
            <p:nvPr/>
          </p:nvSpPr>
          <p:spPr>
            <a:xfrm>
              <a:off x="2466" y="2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文本框 28701"/>
            <p:cNvSpPr txBox="1"/>
            <p:nvPr/>
          </p:nvSpPr>
          <p:spPr>
            <a:xfrm>
              <a:off x="432" y="27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0" name="文本框 28702"/>
            <p:cNvSpPr txBox="1"/>
            <p:nvPr/>
          </p:nvSpPr>
          <p:spPr>
            <a:xfrm>
              <a:off x="1008" y="27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文本框 28703"/>
            <p:cNvSpPr txBox="1"/>
            <p:nvPr/>
          </p:nvSpPr>
          <p:spPr>
            <a:xfrm>
              <a:off x="1236" y="2766"/>
              <a:ext cx="36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736" name="组合 28735"/>
          <p:cNvGrpSpPr/>
          <p:nvPr/>
        </p:nvGrpSpPr>
        <p:grpSpPr>
          <a:xfrm>
            <a:off x="4743450" y="1343025"/>
            <a:ext cx="2731294" cy="2611041"/>
            <a:chOff x="3024" y="1128"/>
            <a:chExt cx="2294" cy="2193"/>
          </a:xfrm>
        </p:grpSpPr>
        <p:sp>
          <p:nvSpPr>
            <p:cNvPr id="32803" name="椭圆 28704"/>
            <p:cNvSpPr/>
            <p:nvPr/>
          </p:nvSpPr>
          <p:spPr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4" name="椭圆 28705"/>
            <p:cNvSpPr/>
            <p:nvPr/>
          </p:nvSpPr>
          <p:spPr>
            <a:xfrm>
              <a:off x="3636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椭圆 28706"/>
            <p:cNvSpPr/>
            <p:nvPr/>
          </p:nvSpPr>
          <p:spPr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6" name="椭圆 28707"/>
            <p:cNvSpPr/>
            <p:nvPr/>
          </p:nvSpPr>
          <p:spPr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7" name="椭圆 28708"/>
            <p:cNvSpPr/>
            <p:nvPr/>
          </p:nvSpPr>
          <p:spPr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8" name="椭圆 28709"/>
            <p:cNvSpPr/>
            <p:nvPr/>
          </p:nvSpPr>
          <p:spPr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9" name="椭圆 28710"/>
            <p:cNvSpPr/>
            <p:nvPr/>
          </p:nvSpPr>
          <p:spPr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0" name="椭圆 28711"/>
            <p:cNvSpPr/>
            <p:nvPr/>
          </p:nvSpPr>
          <p:spPr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椭圆 28712"/>
            <p:cNvSpPr/>
            <p:nvPr/>
          </p:nvSpPr>
          <p:spPr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2" name="直接连接符 28713"/>
            <p:cNvSpPr/>
            <p:nvPr/>
          </p:nvSpPr>
          <p:spPr>
            <a:xfrm flipH="1">
              <a:off x="3876" y="1641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3" name="直接连接符 28714"/>
            <p:cNvSpPr/>
            <p:nvPr/>
          </p:nvSpPr>
          <p:spPr>
            <a:xfrm>
              <a:off x="4356" y="1641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4" name="直接连接符 28715"/>
            <p:cNvSpPr/>
            <p:nvPr/>
          </p:nvSpPr>
          <p:spPr>
            <a:xfrm flipH="1">
              <a:off x="344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5" name="直接连接符 28716"/>
            <p:cNvSpPr/>
            <p:nvPr/>
          </p:nvSpPr>
          <p:spPr>
            <a:xfrm>
              <a:off x="3876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6" name="直接连接符 28717"/>
            <p:cNvSpPr/>
            <p:nvPr/>
          </p:nvSpPr>
          <p:spPr>
            <a:xfrm flipH="1">
              <a:off x="3204" y="2649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7" name="直接连接符 28718"/>
            <p:cNvSpPr/>
            <p:nvPr/>
          </p:nvSpPr>
          <p:spPr>
            <a:xfrm>
              <a:off x="3396" y="2649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8" name="直接连接符 28719"/>
            <p:cNvSpPr/>
            <p:nvPr/>
          </p:nvSpPr>
          <p:spPr>
            <a:xfrm flipH="1">
              <a:off x="4020" y="2649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9" name="直接连接符 28720"/>
            <p:cNvSpPr/>
            <p:nvPr/>
          </p:nvSpPr>
          <p:spPr>
            <a:xfrm flipH="1">
              <a:off x="4596" y="2121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20" name="椭圆 28721"/>
            <p:cNvSpPr/>
            <p:nvPr/>
          </p:nvSpPr>
          <p:spPr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1" name="直接连接符 28722"/>
            <p:cNvSpPr/>
            <p:nvPr/>
          </p:nvSpPr>
          <p:spPr>
            <a:xfrm>
              <a:off x="488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22" name="文本框 28723"/>
            <p:cNvSpPr txBox="1"/>
            <p:nvPr/>
          </p:nvSpPr>
          <p:spPr>
            <a:xfrm>
              <a:off x="4154" y="112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3" name="文本框 28724"/>
            <p:cNvSpPr txBox="1"/>
            <p:nvPr/>
          </p:nvSpPr>
          <p:spPr>
            <a:xfrm>
              <a:off x="3696" y="154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4" name="文本框 28725"/>
            <p:cNvSpPr txBox="1"/>
            <p:nvPr/>
          </p:nvSpPr>
          <p:spPr>
            <a:xfrm>
              <a:off x="4682" y="154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5" name="文本框 28726"/>
            <p:cNvSpPr txBox="1"/>
            <p:nvPr/>
          </p:nvSpPr>
          <p:spPr>
            <a:xfrm>
              <a:off x="3260" y="2089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6" name="文本框 28727"/>
            <p:cNvSpPr txBox="1"/>
            <p:nvPr/>
          </p:nvSpPr>
          <p:spPr>
            <a:xfrm>
              <a:off x="4050" y="2089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7" name="文本框 28728"/>
            <p:cNvSpPr txBox="1"/>
            <p:nvPr/>
          </p:nvSpPr>
          <p:spPr>
            <a:xfrm>
              <a:off x="4412" y="2089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8" name="文本框 28729"/>
            <p:cNvSpPr txBox="1"/>
            <p:nvPr/>
          </p:nvSpPr>
          <p:spPr>
            <a:xfrm>
              <a:off x="5058" y="2089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9" name="文本框 28730"/>
            <p:cNvSpPr txBox="1"/>
            <p:nvPr/>
          </p:nvSpPr>
          <p:spPr>
            <a:xfrm>
              <a:off x="3024" y="27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30" name="文本框 28731"/>
            <p:cNvSpPr txBox="1"/>
            <p:nvPr/>
          </p:nvSpPr>
          <p:spPr>
            <a:xfrm>
              <a:off x="3600" y="27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31" name="文本框 28732"/>
            <p:cNvSpPr txBox="1"/>
            <p:nvPr/>
          </p:nvSpPr>
          <p:spPr>
            <a:xfrm>
              <a:off x="3828" y="2766"/>
              <a:ext cx="36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734" name="文本框 28733"/>
          <p:cNvSpPr txBox="1"/>
          <p:nvPr/>
        </p:nvSpPr>
        <p:spPr>
          <a:xfrm>
            <a:off x="4457700" y="2457450"/>
            <a:ext cx="4083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lang="en-US" altLang="zh-CN" sz="1800">
              <a:solidFill>
                <a:srgbClr val="CD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文本占位符 18434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p>
            <a:r>
              <a:rPr lang="zh-CN" altLang="en-US">
                <a:solidFill>
                  <a:srgbClr val="CD0000"/>
                </a:solidFill>
              </a:rPr>
              <a:t>正确性（循环不变量）</a:t>
            </a:r>
            <a:endParaRPr lang="zh-CN" altLang="en-US">
              <a:solidFill>
                <a:srgbClr val="CD0000"/>
              </a:solidFill>
            </a:endParaRPr>
          </a:p>
          <a:p>
            <a:pPr lvl="1"/>
            <a:r>
              <a:rPr lang="zh-CN" altLang="en-US">
                <a:solidFill>
                  <a:srgbClr val="CD0000"/>
                </a:solidFill>
              </a:rPr>
              <a:t>初始化：</a:t>
            </a:r>
            <a:r>
              <a:rPr lang="zh-CN" altLang="en-US">
                <a:solidFill>
                  <a:schemeClr val="tx1"/>
                </a:solidFill>
              </a:rPr>
              <a:t>在第一次循环迭代前，</a:t>
            </a:r>
            <a:r>
              <a:rPr lang="en-US" altLang="zh-CN">
                <a:solidFill>
                  <a:schemeClr val="tx1"/>
                </a:solidFill>
              </a:rPr>
              <a:t>i=n/2</a:t>
            </a:r>
            <a:r>
              <a:rPr lang="zh-CN" altLang="en-US">
                <a:solidFill>
                  <a:schemeClr val="tx1"/>
                </a:solidFill>
              </a:rPr>
              <a:t>的下界，后面任一结点都是叶结点。</a:t>
            </a:r>
            <a:endParaRPr lang="zh-CN" altLang="en-US">
              <a:solidFill>
                <a:srgbClr val="CD0000"/>
              </a:solidFill>
            </a:endParaRPr>
          </a:p>
          <a:p>
            <a:pPr lvl="1"/>
            <a:r>
              <a:rPr lang="zh-CN" altLang="en-US">
                <a:solidFill>
                  <a:srgbClr val="CD0000"/>
                </a:solidFill>
              </a:rPr>
              <a:t>保持：</a:t>
            </a:r>
            <a:r>
              <a:rPr lang="zh-CN" altLang="en-US">
                <a:solidFill>
                  <a:schemeClr val="tx1"/>
                </a:solidFill>
              </a:rPr>
              <a:t>每次调用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AX-HEAPIFY</a:t>
            </a:r>
            <a:r>
              <a:rPr lang="zh-CN" altLang="en-US">
                <a:sym typeface="+mn-ea"/>
              </a:rPr>
              <a:t>时，结点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的子树们都是堆</a:t>
            </a:r>
            <a:endParaRPr lang="zh-CN" altLang="en-US">
              <a:solidFill>
                <a:srgbClr val="CD0000"/>
              </a:solidFill>
            </a:endParaRPr>
          </a:p>
          <a:p>
            <a:pPr lvl="1"/>
            <a:r>
              <a:rPr lang="zh-CN" altLang="en-US">
                <a:solidFill>
                  <a:srgbClr val="CD0000"/>
                </a:solidFill>
              </a:rPr>
              <a:t>终止：</a:t>
            </a:r>
            <a:r>
              <a:rPr lang="zh-CN" altLang="en-US">
                <a:solidFill>
                  <a:schemeClr val="tx1"/>
                </a:solidFill>
              </a:rPr>
              <a:t>过程终止时</a:t>
            </a:r>
            <a:r>
              <a:rPr lang="en-US" altLang="zh-CN">
                <a:solidFill>
                  <a:schemeClr val="tx1"/>
                </a:solidFill>
              </a:rPr>
              <a:t>i=0</a:t>
            </a:r>
            <a:r>
              <a:rPr lang="zh-CN" altLang="en-US">
                <a:solidFill>
                  <a:schemeClr val="tx1"/>
                </a:solidFill>
              </a:rPr>
              <a:t>时，每个结点</a:t>
            </a:r>
            <a:r>
              <a:rPr lang="en-US" altLang="zh-CN">
                <a:solidFill>
                  <a:schemeClr val="tx1"/>
                </a:solidFill>
              </a:rPr>
              <a:t>1,2,...</a:t>
            </a:r>
            <a:r>
              <a:rPr lang="zh-CN" altLang="en-US">
                <a:solidFill>
                  <a:schemeClr val="tx1"/>
                </a:solidFill>
              </a:rPr>
              <a:t>都是最大堆的根</a:t>
            </a:r>
            <a:endParaRPr lang="zh-CN" altLang="en-US">
              <a:solidFill>
                <a:srgbClr val="CD0000"/>
              </a:solidFill>
            </a:endParaRPr>
          </a:p>
          <a:p>
            <a:endParaRPr lang="zh-CN" altLang="en-US">
              <a:solidFill>
                <a:srgbClr val="CD0000"/>
              </a:solidFill>
            </a:endParaRPr>
          </a:p>
          <a:p>
            <a:r>
              <a:rPr lang="zh-CN" altLang="en-US">
                <a:solidFill>
                  <a:srgbClr val="CD0000"/>
                </a:solidFill>
              </a:rPr>
              <a:t>运行时间</a:t>
            </a:r>
            <a:r>
              <a:rPr lang="en-US" altLang="zh-CN"/>
              <a:t>: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/>
              <a:t> </a:t>
            </a:r>
            <a:r>
              <a:rPr lang="zh-CN" altLang="en-US"/>
              <a:t>次调用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/>
              <a:t>=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O(lg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 = O(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lg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/>
              <a:t>这个分析对于推导出堆排序的界是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O(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lg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已经足够用了，但有时我们基于其他原因来创建堆，因此</a:t>
            </a:r>
            <a:r>
              <a:rPr lang="en-US" altLang="zh-CN"/>
              <a:t>…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初步分析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一、堆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、建堆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三、</a:t>
            </a:r>
            <a:r>
              <a:rPr lang="zh-CN" altLang="en-US" sz="2400" b="1" dirty="0">
                <a:latin typeface="+mn-ea"/>
                <a:sym typeface="+mn-ea"/>
              </a:rPr>
              <a:t>堆排序算法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堆排序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ym typeface="+mn-ea"/>
              </a:rPr>
              <a:t>优先队列</a:t>
            </a:r>
            <a:endParaRPr lang="zh-CN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文本占位符 19458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609600" indent="-609600">
              <a:buNone/>
            </a:pPr>
            <a:r>
              <a:rPr lang="zh-CN" altLang="en-US">
                <a:solidFill>
                  <a:srgbClr val="CD0000"/>
                </a:solidFill>
              </a:rPr>
              <a:t>节点的高</a:t>
            </a:r>
            <a:r>
              <a:rPr lang="en-US" altLang="zh-CN"/>
              <a:t>: </a:t>
            </a:r>
            <a:r>
              <a:rPr lang="zh-CN" altLang="en-US"/>
              <a:t>从当前节点到叶节点的最长路径</a:t>
            </a:r>
            <a:endParaRPr lang="en-US" altLang="zh-CN"/>
          </a:p>
          <a:p>
            <a:pPr marL="609600" indent="-609600">
              <a:buNone/>
            </a:pPr>
            <a:r>
              <a:rPr lang="zh-CN" altLang="en-US">
                <a:solidFill>
                  <a:srgbClr val="CD0000"/>
                </a:solidFill>
              </a:rPr>
              <a:t>树高</a:t>
            </a:r>
            <a:r>
              <a:rPr lang="en-US" altLang="zh-CN"/>
              <a:t>: </a:t>
            </a:r>
            <a:r>
              <a:rPr lang="zh-CN" altLang="en-US"/>
              <a:t>根节点的高</a:t>
            </a:r>
            <a:endParaRPr lang="en-US" altLang="zh-CN"/>
          </a:p>
          <a:p>
            <a:pPr marL="609600" indent="-609600">
              <a:buNone/>
            </a:pPr>
            <a:r>
              <a:rPr lang="en-US" altLang="zh-CN"/>
              <a:t>Build-MAX-Heap(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</a:t>
            </a:r>
            <a:endParaRPr lang="en-US" altLang="zh-CN"/>
          </a:p>
          <a:p>
            <a:pPr marL="990600" lvl="1" indent="-533400">
              <a:buFontTx/>
              <a:buAutoNum type="arabicPeriod"/>
            </a:pPr>
            <a:r>
              <a:rPr lang="en-US" altLang="zh-CN"/>
              <a:t>A.heap-size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/>
              <a:t>A.length</a:t>
            </a:r>
            <a:endParaRPr lang="en-US" altLang="zh-CN"/>
          </a:p>
          <a:p>
            <a:pPr marL="990600" lvl="1" indent="-533400">
              <a:buFontTx/>
              <a:buAutoNum type="arabicPeriod"/>
            </a:pPr>
            <a:r>
              <a:rPr lang="en-US" altLang="zh-CN"/>
              <a:t>for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>
                <a:sym typeface="+mn-ea"/>
              </a:rPr>
              <a:t>A.heap-size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>
                <a:sym typeface="Symbol" panose="05050102010706020507" pitchFamily="18" charset="2"/>
              </a:rPr>
              <a:t> downto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   do MAX-Heapify(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r>
              <a:rPr lang="en-US" altLang="zh-CN"/>
              <a:t>MAX-Heapify </a:t>
            </a:r>
            <a:r>
              <a:rPr lang="zh-CN" altLang="en-US"/>
              <a:t>的时间</a:t>
            </a:r>
            <a:r>
              <a:rPr lang="en-US" altLang="zh-CN"/>
              <a:t> = O(</a:t>
            </a:r>
            <a:r>
              <a:rPr lang="zh-CN" altLang="en-US"/>
              <a:t>根节点在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i </a:t>
            </a:r>
            <a:r>
              <a:rPr lang="zh-CN" altLang="en-US">
                <a:sym typeface="+mn-ea"/>
              </a:rPr>
              <a:t>的子树的树高</a:t>
            </a:r>
            <a:r>
              <a:rPr lang="en-US" altLang="zh-CN"/>
              <a:t>)</a:t>
            </a:r>
            <a:endParaRPr lang="en-US" altLang="zh-CN"/>
          </a:p>
          <a:p>
            <a:pPr marL="609600" indent="-609600">
              <a:buNone/>
            </a:pPr>
            <a:r>
              <a:rPr lang="zh-CN" altLang="en-US"/>
              <a:t>假设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=2</a:t>
            </a:r>
            <a:r>
              <a:rPr lang="en-US" altLang="zh-CN" i="1" baseline="30000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 – 1</a:t>
            </a:r>
            <a:r>
              <a:rPr lang="en-US" altLang="zh-CN"/>
              <a:t> (</a:t>
            </a:r>
            <a:r>
              <a:rPr lang="zh-CN" altLang="en-US"/>
              <a:t>一棵完全二叉树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4820" name="矩形 19459"/>
          <p:cNvSpPr/>
          <p:nvPr/>
        </p:nvSpPr>
        <p:spPr>
          <a:xfrm>
            <a:off x="659765" y="2057400"/>
            <a:ext cx="3982085" cy="140271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更细致的分析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更细致的分析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7275" y="619125"/>
            <a:ext cx="70294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、建堆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三、</a:t>
            </a:r>
            <a:r>
              <a:rPr lang="zh-CN" altLang="en-US" sz="2400" b="1" dirty="0">
                <a:solidFill>
                  <a:srgbClr val="FFFF00"/>
                </a:solidFill>
                <a:sym typeface="+mn-ea"/>
              </a:rPr>
              <a:t>堆排序算法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堆排序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sym typeface="+mn-ea"/>
              </a:rPr>
              <a:t>优先队列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文本占位符 15362"/>
          <p:cNvSpPr>
            <a:spLocks noGrp="1"/>
          </p:cNvSpPr>
          <p:nvPr>
            <p:ph idx="1"/>
          </p:nvPr>
        </p:nvSpPr>
        <p:spPr>
          <a:xfrm>
            <a:off x="628650" y="1021873"/>
            <a:ext cx="7886700" cy="3263504"/>
          </a:xfrm>
        </p:spPr>
        <p:txBody>
          <a:bodyPr anchor="t" anchorCtr="0">
            <a:normAutofit lnSpcReduction="10000"/>
          </a:bodyPr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Heapsort(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                                       		</a:t>
            </a:r>
            <a:r>
              <a:rPr lang="zh-CN" altLang="en-US"/>
              <a:t>分析</a:t>
            </a:r>
            <a:endParaRPr lang="en-US" altLang="zh-CN">
              <a:solidFill>
                <a:srgbClr val="CD0000"/>
              </a:solidFill>
            </a:endParaRP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/>
              <a:t>Build-MAX-Heap(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                                 ??</a:t>
            </a:r>
            <a:endParaRPr lang="en-US" altLang="zh-CN"/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/>
              <a:t>for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downto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2                              	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times</a:t>
            </a:r>
            <a:endParaRPr lang="en-US" altLang="zh-CN">
              <a:sym typeface="Symbol" panose="05050102010706020507" pitchFamily="18" charset="2"/>
            </a:endParaRP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exchange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[1]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]               		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A.heap-size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A.heap-size – 1	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MAX-Heapify(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>
                <a:sym typeface="Symbol" panose="05050102010706020507" pitchFamily="18" charset="2"/>
              </a:rPr>
              <a:t>)                            	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(lg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altLang="zh-CN" sz="135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>
                <a:solidFill>
                  <a:srgbClr val="CD0000"/>
                </a:solidFill>
              </a:rPr>
              <a:t>总运行时间</a:t>
            </a:r>
            <a:r>
              <a:rPr lang="en-US" altLang="zh-CN"/>
              <a:t>: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i="1">
                <a:solidFill>
                  <a:schemeClr val="accent2"/>
                </a:solidFill>
              </a:rPr>
              <a:t>O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lg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 + Build-MAX-Heap(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 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堆排序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774700"/>
            <a:ext cx="782955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835025"/>
            <a:ext cx="7766050" cy="347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、建堆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三、</a:t>
            </a:r>
            <a:r>
              <a:rPr lang="zh-CN" altLang="en-US" sz="2400" b="1" dirty="0">
                <a:latin typeface="+mn-ea"/>
                <a:sym typeface="+mn-ea"/>
              </a:rPr>
              <a:t>堆排序算法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堆排序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四、</a:t>
            </a:r>
            <a:r>
              <a:rPr lang="zh-CN" altLang="en-US" sz="2400" b="1" dirty="0">
                <a:solidFill>
                  <a:srgbClr val="FFFF00"/>
                </a:solidFill>
                <a:sym typeface="+mn-ea"/>
              </a:rPr>
              <a:t>优先队列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文本占位符 21506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buNone/>
            </a:pPr>
            <a:r>
              <a:rPr lang="zh-CN" altLang="en-US"/>
              <a:t>维护一个集合，需要支持以下操作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 sz="1200"/>
          </a:p>
          <a:p>
            <a:r>
              <a:rPr lang="en-US" altLang="zh-CN" i="1"/>
              <a:t>Dynamic</a:t>
            </a:r>
            <a:r>
              <a:rPr lang="en-US" altLang="zh-CN"/>
              <a:t> Sets/Operations</a:t>
            </a:r>
            <a:endParaRPr lang="en-US" altLang="zh-CN"/>
          </a:p>
          <a:p>
            <a:pPr lvl="1"/>
            <a:r>
              <a:rPr lang="en-US" altLang="zh-CN"/>
              <a:t>Insert(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/>
              <a:t>):    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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sym typeface="Symbol" panose="05050102010706020507" pitchFamily="18" charset="2"/>
              </a:rPr>
              <a:t>Delete(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):   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–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Static Sets/Operations</a:t>
            </a:r>
            <a:endParaRPr lang="en-US" altLang="zh-CN"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sym typeface="Symbol" panose="05050102010706020507" pitchFamily="18" charset="2"/>
              </a:rPr>
              <a:t>Min(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):               smallest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sym typeface="Symbol" panose="05050102010706020507" pitchFamily="18" charset="2"/>
              </a:rPr>
              <a:t>Search(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):       return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with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动态集的数据结构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文本占位符 22530"/>
          <p:cNvSpPr>
            <a:spLocks noGrp="1"/>
          </p:cNvSpPr>
          <p:nvPr>
            <p:ph idx="1"/>
          </p:nvPr>
        </p:nvSpPr>
        <p:spPr>
          <a:xfrm>
            <a:off x="628650" y="908685"/>
            <a:ext cx="7886700" cy="3723640"/>
          </a:xfrm>
        </p:spPr>
        <p:txBody>
          <a:bodyPr anchor="t" anchorCtr="0">
            <a:normAutofit lnSpcReduction="10000"/>
          </a:bodyPr>
          <a:p>
            <a:pPr>
              <a:lnSpc>
                <a:spcPct val="90000"/>
              </a:lnSpc>
              <a:buNone/>
            </a:pPr>
            <a:r>
              <a:rPr lang="zh-CN" altLang="en-US"/>
              <a:t>支持以下操作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Insert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Extract-Min – </a:t>
            </a:r>
            <a:r>
              <a:rPr lang="zh-CN" altLang="en-US"/>
              <a:t>移除并返回最小元素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两种情况：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情况一</a:t>
            </a:r>
            <a:endParaRPr lang="zh-CN" altLang="en-US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+mn-ea"/>
              </a:rPr>
              <a:t>Insert –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O(1)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Extract-Min –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O(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time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情况二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Insert – </a:t>
            </a:r>
            <a:r>
              <a:rPr lang="en-US" altLang="zh-CN">
                <a:solidFill>
                  <a:schemeClr val="accent2"/>
                </a:solidFill>
              </a:rPr>
              <a:t>O(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 time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Extract-Min –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O(1)</a:t>
            </a:r>
            <a:endParaRPr lang="en-US" altLang="zh-CN">
              <a:solidFill>
                <a:schemeClr val="accent2"/>
              </a:solidFill>
            </a:endParaRPr>
          </a:p>
        </p:txBody>
      </p:sp>
      <p:grpSp>
        <p:nvGrpSpPr>
          <p:cNvPr id="37892" name="组合 22544"/>
          <p:cNvGrpSpPr/>
          <p:nvPr/>
        </p:nvGrpSpPr>
        <p:grpSpPr>
          <a:xfrm>
            <a:off x="4102735" y="2235835"/>
            <a:ext cx="4654550" cy="671830"/>
            <a:chOff x="435" y="2112"/>
            <a:chExt cx="4989" cy="720"/>
          </a:xfrm>
        </p:grpSpPr>
        <p:sp>
          <p:nvSpPr>
            <p:cNvPr id="37893" name="矩形 22531"/>
            <p:cNvSpPr/>
            <p:nvPr/>
          </p:nvSpPr>
          <p:spPr>
            <a:xfrm>
              <a:off x="480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直接连接符 22532"/>
            <p:cNvSpPr/>
            <p:nvPr/>
          </p:nvSpPr>
          <p:spPr>
            <a:xfrm>
              <a:off x="912" y="24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5" name="矩形 22533"/>
            <p:cNvSpPr/>
            <p:nvPr/>
          </p:nvSpPr>
          <p:spPr>
            <a:xfrm>
              <a:off x="187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直接连接符 22534"/>
            <p:cNvSpPr/>
            <p:nvPr/>
          </p:nvSpPr>
          <p:spPr>
            <a:xfrm>
              <a:off x="2304" y="24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7" name="矩形 22535"/>
            <p:cNvSpPr/>
            <p:nvPr/>
          </p:nvSpPr>
          <p:spPr>
            <a:xfrm>
              <a:off x="3216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直接连接符 22536"/>
            <p:cNvSpPr/>
            <p:nvPr/>
          </p:nvSpPr>
          <p:spPr>
            <a:xfrm>
              <a:off x="3648" y="24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9" name="矩形 22537"/>
            <p:cNvSpPr/>
            <p:nvPr/>
          </p:nvSpPr>
          <p:spPr>
            <a:xfrm>
              <a:off x="451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直接连接符 22538"/>
            <p:cNvSpPr/>
            <p:nvPr/>
          </p:nvSpPr>
          <p:spPr>
            <a:xfrm>
              <a:off x="4944" y="24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1" name="直接连接符 22539"/>
            <p:cNvSpPr/>
            <p:nvPr/>
          </p:nvSpPr>
          <p:spPr>
            <a:xfrm flipV="1">
              <a:off x="4944" y="2496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2" name="直接连接符 22540"/>
            <p:cNvSpPr/>
            <p:nvPr/>
          </p:nvSpPr>
          <p:spPr>
            <a:xfrm>
              <a:off x="1152" y="268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03" name="直接连接符 22541"/>
            <p:cNvSpPr/>
            <p:nvPr/>
          </p:nvSpPr>
          <p:spPr>
            <a:xfrm>
              <a:off x="2544" y="268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04" name="直接连接符 22542"/>
            <p:cNvSpPr/>
            <p:nvPr/>
          </p:nvSpPr>
          <p:spPr>
            <a:xfrm>
              <a:off x="3888" y="268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05" name="文本框 22543"/>
            <p:cNvSpPr txBox="1"/>
            <p:nvPr/>
          </p:nvSpPr>
          <p:spPr>
            <a:xfrm>
              <a:off x="435" y="2112"/>
              <a:ext cx="1437" cy="3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800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单向链表</a:t>
              </a:r>
              <a:endParaRPr lang="zh-CN" altLang="en-US" sz="1800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普通的单向链表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4205" y="381698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这是哪种情况？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文本占位符 23554"/>
          <p:cNvSpPr>
            <a:spLocks noGrp="1"/>
          </p:cNvSpPr>
          <p:nvPr>
            <p:ph idx="1"/>
          </p:nvPr>
        </p:nvSpPr>
        <p:spPr>
          <a:xfrm>
            <a:off x="628650" y="798830"/>
            <a:ext cx="7886700" cy="3833495"/>
          </a:xfrm>
        </p:spPr>
        <p:txBody>
          <a:bodyPr anchor="t" anchorCtr="0">
            <a:normAutofit/>
          </a:bodyPr>
          <a:p>
            <a:pPr>
              <a:lnSpc>
                <a:spcPct val="90000"/>
              </a:lnSpc>
              <a:buNone/>
            </a:pPr>
            <a:r>
              <a:rPr lang="zh-CN" altLang="en-US"/>
              <a:t>最小堆使用优先级队列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</a:t>
            </a:r>
            <a:r>
              <a:rPr lang="en-US" altLang="zh-CN" sz="1800"/>
              <a:t>Heap-Insert(</a:t>
            </a:r>
            <a:r>
              <a:rPr lang="en-US" altLang="zh-CN" sz="1800" i="1">
                <a:solidFill>
                  <a:schemeClr val="accent2"/>
                </a:solidFill>
              </a:rPr>
              <a:t>A</a:t>
            </a:r>
            <a:r>
              <a:rPr lang="en-US" altLang="zh-CN" sz="1800">
                <a:solidFill>
                  <a:schemeClr val="accent2"/>
                </a:solidFill>
              </a:rPr>
              <a:t>, </a:t>
            </a:r>
            <a:r>
              <a:rPr lang="en-US" altLang="zh-CN" sz="1800" i="1">
                <a:solidFill>
                  <a:schemeClr val="accent2"/>
                </a:solidFill>
              </a:rPr>
              <a:t>key</a:t>
            </a:r>
            <a:r>
              <a:rPr lang="en-US" altLang="zh-CN" sz="1800"/>
              <a:t>)</a:t>
            </a:r>
            <a:endParaRPr lang="en-US" altLang="zh-CN" sz="1800"/>
          </a:p>
          <a:p>
            <a:pPr>
              <a:lnSpc>
                <a:spcPct val="90000"/>
              </a:lnSpc>
              <a:buNone/>
            </a:pPr>
            <a:r>
              <a:rPr lang="en-US" altLang="zh-CN" sz="1800"/>
              <a:t>       1 </a:t>
            </a:r>
            <a:r>
              <a:rPr lang="en-US" altLang="zh-CN" sz="1800" i="1">
                <a:solidFill>
                  <a:schemeClr val="accent2"/>
                </a:solidFill>
              </a:rPr>
              <a:t>heap-size</a:t>
            </a:r>
            <a:r>
              <a:rPr lang="en-US" altLang="zh-CN" sz="1800">
                <a:solidFill>
                  <a:schemeClr val="accent2"/>
                </a:solidFill>
              </a:rPr>
              <a:t>[</a:t>
            </a:r>
            <a:r>
              <a:rPr lang="en-US" altLang="zh-CN" sz="1800" i="1">
                <a:solidFill>
                  <a:schemeClr val="accent2"/>
                </a:solidFill>
              </a:rPr>
              <a:t>A</a:t>
            </a:r>
            <a:r>
              <a:rPr lang="en-US" altLang="zh-CN" sz="1800">
                <a:solidFill>
                  <a:schemeClr val="accent2"/>
                </a:solidFill>
              </a:rPr>
              <a:t>] 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] + 1</a:t>
            </a:r>
            <a:endParaRPr lang="en-US" altLang="zh-CN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2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3 while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1</a:t>
            </a:r>
            <a:r>
              <a:rPr lang="en-US" altLang="zh-CN" sz="1800">
                <a:sym typeface="Symbol" panose="05050102010706020507" pitchFamily="18" charset="2"/>
              </a:rPr>
              <a:t> and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)] &lt;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endParaRPr lang="en-US" altLang="zh-CN" sz="18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4          do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)]</a:t>
            </a:r>
            <a:endParaRPr lang="en-US" altLang="zh-CN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5               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 Parent(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6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1800" i="1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endParaRPr lang="zh-CN" altLang="en-US"/>
          </a:p>
        </p:txBody>
      </p:sp>
      <p:sp>
        <p:nvSpPr>
          <p:cNvPr id="38916" name="矩形 23555"/>
          <p:cNvSpPr/>
          <p:nvPr/>
        </p:nvSpPr>
        <p:spPr>
          <a:xfrm>
            <a:off x="750570" y="1193165"/>
            <a:ext cx="3822065" cy="2574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优先级队列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9800" y="1002665"/>
            <a:ext cx="42278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优先级队列是一种用来维护由一组元素构成的集合</a:t>
            </a:r>
            <a:r>
              <a:rPr lang="en-US" altLang="zh-CN" sz="1800"/>
              <a:t>S</a:t>
            </a:r>
            <a:r>
              <a:rPr lang="zh-CN" altLang="en-US" sz="1800"/>
              <a:t>的数据结构，其中每个元素都有一个相关的值，称为关键字（</a:t>
            </a:r>
            <a:r>
              <a:rPr lang="en-US" altLang="zh-CN" sz="1800"/>
              <a:t>key</a:t>
            </a:r>
            <a:r>
              <a:rPr lang="zh-CN" altLang="en-US" sz="1800"/>
              <a:t>）。</a:t>
            </a:r>
            <a:endParaRPr lang="zh-CN" altLang="en-US" sz="1800"/>
          </a:p>
          <a:p>
            <a:r>
              <a:rPr lang="en-US" altLang="zh-CN" sz="1800"/>
              <a:t>INSERT(S, x)</a:t>
            </a:r>
            <a:r>
              <a:rPr lang="zh-CN" altLang="en-US" sz="1800"/>
              <a:t>：把元素</a:t>
            </a:r>
            <a:r>
              <a:rPr lang="en-US" altLang="zh-CN" sz="1800"/>
              <a:t>x</a:t>
            </a:r>
            <a:r>
              <a:rPr lang="zh-CN" altLang="en-US" sz="1800"/>
              <a:t>插入集合</a:t>
            </a:r>
            <a:r>
              <a:rPr lang="en-US" altLang="zh-CN" sz="1800"/>
              <a:t>S</a:t>
            </a:r>
            <a:r>
              <a:rPr lang="zh-CN" altLang="en-US" sz="1800"/>
              <a:t>中。（用堆实现，</a:t>
            </a:r>
            <a:r>
              <a:rPr lang="en-US" altLang="zh-CN" sz="1800">
                <a:solidFill>
                  <a:schemeClr val="accent2"/>
                </a:solidFill>
                <a:sym typeface="+mn-ea"/>
              </a:rPr>
              <a:t>O(lg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180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时间）</a:t>
            </a:r>
            <a:endParaRPr lang="zh-CN" altLang="en-US" sz="1800"/>
          </a:p>
          <a:p>
            <a:r>
              <a:rPr lang="en-US" altLang="zh-CN" sz="1800"/>
              <a:t>MAXIMUM(S)</a:t>
            </a:r>
            <a:r>
              <a:rPr lang="zh-CN" altLang="en-US" sz="1800"/>
              <a:t>：返回</a:t>
            </a:r>
            <a:r>
              <a:rPr lang="en-US" altLang="zh-CN" sz="1800"/>
              <a:t>S</a:t>
            </a:r>
            <a:r>
              <a:rPr lang="zh-CN" altLang="en-US" sz="1800"/>
              <a:t>中具有最大键字的元素。</a:t>
            </a:r>
            <a:endParaRPr lang="zh-CN" altLang="en-US" sz="1800"/>
          </a:p>
          <a:p>
            <a:r>
              <a:rPr lang="en-US" altLang="zh-CN" sz="1800"/>
              <a:t>EXTRACT-MAX(S)</a:t>
            </a:r>
            <a:r>
              <a:rPr lang="zh-CN" altLang="en-US" sz="1800"/>
              <a:t>：去掉并返回</a:t>
            </a:r>
            <a:r>
              <a:rPr lang="en-US" altLang="zh-CN" sz="1800"/>
              <a:t>S</a:t>
            </a:r>
            <a:r>
              <a:rPr lang="zh-CN" altLang="en-US" sz="1800"/>
              <a:t>中的具有最大键字的元素。（用堆实现，</a:t>
            </a:r>
            <a:r>
              <a:rPr lang="en-US" altLang="zh-CN" sz="1800">
                <a:solidFill>
                  <a:schemeClr val="accent2"/>
                </a:solidFill>
                <a:sym typeface="+mn-ea"/>
              </a:rPr>
              <a:t>O(lg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180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时间）</a:t>
            </a:r>
            <a:endParaRPr lang="zh-CN" altLang="en-US" sz="1800"/>
          </a:p>
          <a:p>
            <a:r>
              <a:rPr lang="en-US" altLang="zh-CN" sz="1800"/>
              <a:t>INCREASE-KEY(S, x, k)</a:t>
            </a:r>
            <a:r>
              <a:rPr lang="zh-CN" altLang="en-US" sz="1800"/>
              <a:t>：将元素</a:t>
            </a:r>
            <a:r>
              <a:rPr lang="en-US" altLang="zh-CN" sz="1800"/>
              <a:t>x</a:t>
            </a:r>
            <a:r>
              <a:rPr lang="zh-CN" altLang="en-US" sz="1800"/>
              <a:t>的关键字值增加到</a:t>
            </a:r>
            <a:r>
              <a:rPr lang="en-US" altLang="zh-CN" sz="1800"/>
              <a:t>k</a:t>
            </a:r>
            <a:r>
              <a:rPr lang="zh-CN" altLang="en-US" sz="1800"/>
              <a:t>，这里假设</a:t>
            </a:r>
            <a:r>
              <a:rPr lang="en-US" altLang="zh-CN" sz="1800"/>
              <a:t>k</a:t>
            </a:r>
            <a:r>
              <a:rPr lang="zh-CN" altLang="en-US" sz="1800"/>
              <a:t>的值不小于</a:t>
            </a:r>
            <a:r>
              <a:rPr lang="en-US" altLang="zh-CN" sz="1800"/>
              <a:t>x</a:t>
            </a:r>
            <a:r>
              <a:rPr lang="zh-CN" altLang="en-US" sz="1800"/>
              <a:t>的关键字值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1120140" y="416306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solidFill>
                  <a:srgbClr val="C00000"/>
                </a:solidFill>
              </a:rPr>
              <a:t>参考书本，递归函数的版本</a:t>
            </a:r>
            <a:endParaRPr lang="zh-CN" altLang="en-US" sz="18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堆排序（</a:t>
            </a:r>
            <a:r>
              <a:rPr lang="en-US" altLang="zh-CN">
                <a:sym typeface="+mn-ea"/>
              </a:rPr>
              <a:t>Heapsort</a:t>
            </a:r>
            <a:r>
              <a:rPr lang="zh-CN" altLang="en-US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>
                <a:solidFill>
                  <a:srgbClr val="CD0000"/>
                </a:solidFill>
                <a:sym typeface="+mn-ea"/>
              </a:rPr>
              <a:t>属性</a:t>
            </a:r>
            <a:r>
              <a:rPr lang="en-US" altLang="zh-CN" sz="2100">
                <a:solidFill>
                  <a:srgbClr val="CD0000"/>
                </a:solidFill>
                <a:sym typeface="+mn-ea"/>
              </a:rPr>
              <a:t>:</a:t>
            </a:r>
            <a:endParaRPr lang="en-US" altLang="zh-CN" sz="2100">
              <a:solidFill>
                <a:srgbClr val="CD0000"/>
              </a:solidFill>
            </a:endParaRPr>
          </a:p>
          <a:p>
            <a:pPr lvl="1"/>
            <a:r>
              <a:rPr lang="en-US" altLang="zh-CN" sz="2100">
                <a:solidFill>
                  <a:schemeClr val="accent2"/>
                </a:solidFill>
                <a:sym typeface="+mn-ea"/>
              </a:rPr>
              <a:t>O(</a:t>
            </a:r>
            <a:r>
              <a:rPr lang="en-US" altLang="zh-CN" sz="2100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lg</a:t>
            </a:r>
            <a:r>
              <a:rPr lang="en-US" altLang="zh-CN" sz="2100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100">
                <a:sym typeface="+mn-ea"/>
              </a:rPr>
              <a:t> – </a:t>
            </a:r>
            <a:r>
              <a:rPr lang="zh-CN" altLang="en-US" sz="2100">
                <a:sym typeface="+mn-ea"/>
              </a:rPr>
              <a:t>与归并排序类似，但与插入排序不同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空间原址性</a:t>
            </a:r>
            <a:r>
              <a:rPr lang="en-US" altLang="zh-CN" sz="2100">
                <a:sym typeface="+mn-ea"/>
              </a:rPr>
              <a:t> – </a:t>
            </a:r>
            <a:r>
              <a:rPr lang="zh-CN" altLang="en-US" sz="2100">
                <a:sym typeface="+mn-ea"/>
              </a:rPr>
              <a:t>与插入排序类似，但与归并排序不同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堆排序结合了这两种排序算法的优点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642" name="组合 24641"/>
          <p:cNvGrpSpPr/>
          <p:nvPr/>
        </p:nvGrpSpPr>
        <p:grpSpPr>
          <a:xfrm>
            <a:off x="2057400" y="897732"/>
            <a:ext cx="4583906" cy="1959769"/>
            <a:chOff x="768" y="754"/>
            <a:chExt cx="3850" cy="1646"/>
          </a:xfrm>
        </p:grpSpPr>
        <p:sp>
          <p:nvSpPr>
            <p:cNvPr id="39941" name="椭圆 24579"/>
            <p:cNvSpPr/>
            <p:nvPr/>
          </p:nvSpPr>
          <p:spPr>
            <a:xfrm>
              <a:off x="2890" y="10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椭圆 24580"/>
            <p:cNvSpPr/>
            <p:nvPr/>
          </p:nvSpPr>
          <p:spPr>
            <a:xfrm>
              <a:off x="188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椭圆 24581"/>
            <p:cNvSpPr/>
            <p:nvPr/>
          </p:nvSpPr>
          <p:spPr>
            <a:xfrm>
              <a:off x="380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椭圆 24582"/>
            <p:cNvSpPr/>
            <p:nvPr/>
          </p:nvSpPr>
          <p:spPr>
            <a:xfrm>
              <a:off x="1066" y="172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椭圆 24583"/>
            <p:cNvSpPr/>
            <p:nvPr/>
          </p:nvSpPr>
          <p:spPr>
            <a:xfrm>
              <a:off x="260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椭圆 24584"/>
            <p:cNvSpPr/>
            <p:nvPr/>
          </p:nvSpPr>
          <p:spPr>
            <a:xfrm>
              <a:off x="77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椭圆 24585"/>
            <p:cNvSpPr/>
            <p:nvPr/>
          </p:nvSpPr>
          <p:spPr>
            <a:xfrm>
              <a:off x="1450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椭圆 24586"/>
            <p:cNvSpPr/>
            <p:nvPr/>
          </p:nvSpPr>
          <p:spPr>
            <a:xfrm>
              <a:off x="221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椭圆 24587"/>
            <p:cNvSpPr/>
            <p:nvPr/>
          </p:nvSpPr>
          <p:spPr>
            <a:xfrm>
              <a:off x="3274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椭圆 24588"/>
            <p:cNvSpPr/>
            <p:nvPr/>
          </p:nvSpPr>
          <p:spPr>
            <a:xfrm>
              <a:off x="4330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1" name="直接连接符 24589"/>
            <p:cNvSpPr/>
            <p:nvPr/>
          </p:nvSpPr>
          <p:spPr>
            <a:xfrm flipH="1">
              <a:off x="2122" y="1200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2" name="直接连接符 24590"/>
            <p:cNvSpPr/>
            <p:nvPr/>
          </p:nvSpPr>
          <p:spPr>
            <a:xfrm>
              <a:off x="3130" y="120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3" name="直接连接符 24591"/>
            <p:cNvSpPr/>
            <p:nvPr/>
          </p:nvSpPr>
          <p:spPr>
            <a:xfrm flipH="1">
              <a:off x="1306" y="1584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4" name="直接连接符 24592"/>
            <p:cNvSpPr/>
            <p:nvPr/>
          </p:nvSpPr>
          <p:spPr>
            <a:xfrm flipH="1">
              <a:off x="922" y="196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5" name="直接连接符 24593"/>
            <p:cNvSpPr/>
            <p:nvPr/>
          </p:nvSpPr>
          <p:spPr>
            <a:xfrm>
              <a:off x="1258" y="196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6" name="直接连接符 24594"/>
            <p:cNvSpPr/>
            <p:nvPr/>
          </p:nvSpPr>
          <p:spPr>
            <a:xfrm>
              <a:off x="2122" y="158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7" name="直接连接符 24595"/>
            <p:cNvSpPr/>
            <p:nvPr/>
          </p:nvSpPr>
          <p:spPr>
            <a:xfrm flipH="1">
              <a:off x="2410" y="201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8" name="直接连接符 24596"/>
            <p:cNvSpPr/>
            <p:nvPr/>
          </p:nvSpPr>
          <p:spPr>
            <a:xfrm flipH="1">
              <a:off x="3466" y="158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9" name="直接连接符 24597"/>
            <p:cNvSpPr/>
            <p:nvPr/>
          </p:nvSpPr>
          <p:spPr>
            <a:xfrm>
              <a:off x="3994" y="158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0" name="文本框 24598"/>
            <p:cNvSpPr txBox="1"/>
            <p:nvPr/>
          </p:nvSpPr>
          <p:spPr>
            <a:xfrm>
              <a:off x="2898" y="754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1" name="文本框 24599"/>
            <p:cNvSpPr txBox="1"/>
            <p:nvPr/>
          </p:nvSpPr>
          <p:spPr>
            <a:xfrm>
              <a:off x="1920" y="1140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2" name="文本框 24600"/>
            <p:cNvSpPr txBox="1"/>
            <p:nvPr/>
          </p:nvSpPr>
          <p:spPr>
            <a:xfrm>
              <a:off x="3802" y="1140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3" name="文本框 24601"/>
            <p:cNvSpPr txBox="1"/>
            <p:nvPr/>
          </p:nvSpPr>
          <p:spPr>
            <a:xfrm>
              <a:off x="1104" y="147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4" name="文本框 24602"/>
            <p:cNvSpPr txBox="1"/>
            <p:nvPr/>
          </p:nvSpPr>
          <p:spPr>
            <a:xfrm>
              <a:off x="2630" y="147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5" name="文本框 24603"/>
            <p:cNvSpPr txBox="1"/>
            <p:nvPr/>
          </p:nvSpPr>
          <p:spPr>
            <a:xfrm>
              <a:off x="3312" y="147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6" name="文本框 24604"/>
            <p:cNvSpPr txBox="1"/>
            <p:nvPr/>
          </p:nvSpPr>
          <p:spPr>
            <a:xfrm>
              <a:off x="4368" y="147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7" name="文本框 24605"/>
            <p:cNvSpPr txBox="1"/>
            <p:nvPr/>
          </p:nvSpPr>
          <p:spPr>
            <a:xfrm>
              <a:off x="768" y="190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8" name="文本框 24606"/>
            <p:cNvSpPr txBox="1"/>
            <p:nvPr/>
          </p:nvSpPr>
          <p:spPr>
            <a:xfrm>
              <a:off x="1488" y="190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9" name="文本框 24607"/>
            <p:cNvSpPr txBox="1"/>
            <p:nvPr/>
          </p:nvSpPr>
          <p:spPr>
            <a:xfrm>
              <a:off x="2170" y="1906"/>
              <a:ext cx="346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70" name="直接连接符 24637"/>
          <p:cNvSpPr/>
          <p:nvPr/>
        </p:nvSpPr>
        <p:spPr>
          <a:xfrm>
            <a:off x="1714500" y="2914650"/>
            <a:ext cx="56578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4643" name="组合 24642"/>
          <p:cNvGrpSpPr/>
          <p:nvPr/>
        </p:nvGrpSpPr>
        <p:grpSpPr>
          <a:xfrm>
            <a:off x="2147888" y="2847975"/>
            <a:ext cx="4583906" cy="1952626"/>
            <a:chOff x="844" y="2392"/>
            <a:chExt cx="3850" cy="1640"/>
          </a:xfrm>
        </p:grpSpPr>
        <p:sp>
          <p:nvSpPr>
            <p:cNvPr id="39972" name="椭圆 24608"/>
            <p:cNvSpPr/>
            <p:nvPr/>
          </p:nvSpPr>
          <p:spPr>
            <a:xfrm>
              <a:off x="2966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3" name="椭圆 24609"/>
            <p:cNvSpPr/>
            <p:nvPr/>
          </p:nvSpPr>
          <p:spPr>
            <a:xfrm>
              <a:off x="195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4" name="椭圆 24610"/>
            <p:cNvSpPr/>
            <p:nvPr/>
          </p:nvSpPr>
          <p:spPr>
            <a:xfrm>
              <a:off x="387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5" name="椭圆 24611"/>
            <p:cNvSpPr/>
            <p:nvPr/>
          </p:nvSpPr>
          <p:spPr>
            <a:xfrm>
              <a:off x="1142" y="336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6" name="椭圆 24612"/>
            <p:cNvSpPr/>
            <p:nvPr/>
          </p:nvSpPr>
          <p:spPr>
            <a:xfrm>
              <a:off x="2678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7" name="椭圆 24613"/>
            <p:cNvSpPr/>
            <p:nvPr/>
          </p:nvSpPr>
          <p:spPr>
            <a:xfrm>
              <a:off x="85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8" name="椭圆 24614"/>
            <p:cNvSpPr/>
            <p:nvPr/>
          </p:nvSpPr>
          <p:spPr>
            <a:xfrm>
              <a:off x="1526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9" name="椭圆 24615"/>
            <p:cNvSpPr/>
            <p:nvPr/>
          </p:nvSpPr>
          <p:spPr>
            <a:xfrm>
              <a:off x="229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0" name="椭圆 24616"/>
            <p:cNvSpPr/>
            <p:nvPr/>
          </p:nvSpPr>
          <p:spPr>
            <a:xfrm>
              <a:off x="3350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1" name="椭圆 24617"/>
            <p:cNvSpPr/>
            <p:nvPr/>
          </p:nvSpPr>
          <p:spPr>
            <a:xfrm>
              <a:off x="4406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2" name="直接连接符 24618"/>
            <p:cNvSpPr/>
            <p:nvPr/>
          </p:nvSpPr>
          <p:spPr>
            <a:xfrm flipH="1">
              <a:off x="2198" y="2832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3" name="直接连接符 24619"/>
            <p:cNvSpPr/>
            <p:nvPr/>
          </p:nvSpPr>
          <p:spPr>
            <a:xfrm>
              <a:off x="3206" y="2832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4" name="直接连接符 24620"/>
            <p:cNvSpPr/>
            <p:nvPr/>
          </p:nvSpPr>
          <p:spPr>
            <a:xfrm flipH="1">
              <a:off x="1382" y="321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5" name="直接连接符 24621"/>
            <p:cNvSpPr/>
            <p:nvPr/>
          </p:nvSpPr>
          <p:spPr>
            <a:xfrm flipH="1">
              <a:off x="998" y="360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6" name="直接连接符 24622"/>
            <p:cNvSpPr/>
            <p:nvPr/>
          </p:nvSpPr>
          <p:spPr>
            <a:xfrm>
              <a:off x="1334" y="3600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7" name="直接连接符 24623"/>
            <p:cNvSpPr/>
            <p:nvPr/>
          </p:nvSpPr>
          <p:spPr>
            <a:xfrm>
              <a:off x="2198" y="3216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8" name="直接连接符 24624"/>
            <p:cNvSpPr/>
            <p:nvPr/>
          </p:nvSpPr>
          <p:spPr>
            <a:xfrm flipH="1">
              <a:off x="2496" y="364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9" name="直接连接符 24625"/>
            <p:cNvSpPr/>
            <p:nvPr/>
          </p:nvSpPr>
          <p:spPr>
            <a:xfrm flipH="1">
              <a:off x="3542" y="3216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0" name="直接连接符 24626"/>
            <p:cNvSpPr/>
            <p:nvPr/>
          </p:nvSpPr>
          <p:spPr>
            <a:xfrm>
              <a:off x="4070" y="3216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1" name="文本框 24627"/>
            <p:cNvSpPr txBox="1"/>
            <p:nvPr/>
          </p:nvSpPr>
          <p:spPr>
            <a:xfrm>
              <a:off x="3004" y="2392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2" name="文本框 24628"/>
            <p:cNvSpPr txBox="1"/>
            <p:nvPr/>
          </p:nvSpPr>
          <p:spPr>
            <a:xfrm>
              <a:off x="1996" y="276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3" name="文本框 24629"/>
            <p:cNvSpPr txBox="1"/>
            <p:nvPr/>
          </p:nvSpPr>
          <p:spPr>
            <a:xfrm>
              <a:off x="3878" y="276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4" name="文本框 24630"/>
            <p:cNvSpPr txBox="1"/>
            <p:nvPr/>
          </p:nvSpPr>
          <p:spPr>
            <a:xfrm>
              <a:off x="1180" y="315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5" name="文本框 24631"/>
            <p:cNvSpPr txBox="1"/>
            <p:nvPr/>
          </p:nvSpPr>
          <p:spPr>
            <a:xfrm>
              <a:off x="2706" y="315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6" name="文本框 24632"/>
            <p:cNvSpPr txBox="1"/>
            <p:nvPr/>
          </p:nvSpPr>
          <p:spPr>
            <a:xfrm>
              <a:off x="3388" y="315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7" name="文本框 24633"/>
            <p:cNvSpPr txBox="1"/>
            <p:nvPr/>
          </p:nvSpPr>
          <p:spPr>
            <a:xfrm>
              <a:off x="4444" y="315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8" name="文本框 24634"/>
            <p:cNvSpPr txBox="1"/>
            <p:nvPr/>
          </p:nvSpPr>
          <p:spPr>
            <a:xfrm>
              <a:off x="844" y="3504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9" name="文本框 24635"/>
            <p:cNvSpPr txBox="1"/>
            <p:nvPr/>
          </p:nvSpPr>
          <p:spPr>
            <a:xfrm>
              <a:off x="1564" y="352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00" name="文本框 24636"/>
            <p:cNvSpPr txBox="1"/>
            <p:nvPr/>
          </p:nvSpPr>
          <p:spPr>
            <a:xfrm>
              <a:off x="2246" y="3526"/>
              <a:ext cx="346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01" name="椭圆 24638"/>
            <p:cNvSpPr/>
            <p:nvPr/>
          </p:nvSpPr>
          <p:spPr>
            <a:xfrm>
              <a:off x="3072" y="3792"/>
              <a:ext cx="240" cy="2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02" name="直接连接符 24639"/>
            <p:cNvSpPr/>
            <p:nvPr/>
          </p:nvSpPr>
          <p:spPr>
            <a:xfrm>
              <a:off x="2880" y="360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03" name="文本框 24640"/>
            <p:cNvSpPr txBox="1"/>
            <p:nvPr/>
          </p:nvSpPr>
          <p:spPr>
            <a:xfrm>
              <a:off x="3024" y="3526"/>
              <a:ext cx="338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Heap-Insert: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样例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直接连接符 25664"/>
          <p:cNvSpPr/>
          <p:nvPr/>
        </p:nvSpPr>
        <p:spPr>
          <a:xfrm>
            <a:off x="1714500" y="2971800"/>
            <a:ext cx="56578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670" name="组合 25669"/>
          <p:cNvGrpSpPr/>
          <p:nvPr/>
        </p:nvGrpSpPr>
        <p:grpSpPr>
          <a:xfrm>
            <a:off x="2147888" y="983457"/>
            <a:ext cx="4570809" cy="1931194"/>
            <a:chOff x="844" y="826"/>
            <a:chExt cx="3839" cy="1622"/>
          </a:xfrm>
        </p:grpSpPr>
        <p:sp>
          <p:nvSpPr>
            <p:cNvPr id="40966" name="椭圆 25603"/>
            <p:cNvSpPr/>
            <p:nvPr/>
          </p:nvSpPr>
          <p:spPr>
            <a:xfrm>
              <a:off x="2966" y="10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椭圆 25604"/>
            <p:cNvSpPr/>
            <p:nvPr/>
          </p:nvSpPr>
          <p:spPr>
            <a:xfrm>
              <a:off x="195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椭圆 25605"/>
            <p:cNvSpPr/>
            <p:nvPr/>
          </p:nvSpPr>
          <p:spPr>
            <a:xfrm>
              <a:off x="387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椭圆 25606"/>
            <p:cNvSpPr/>
            <p:nvPr/>
          </p:nvSpPr>
          <p:spPr>
            <a:xfrm>
              <a:off x="114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椭圆 25607"/>
            <p:cNvSpPr/>
            <p:nvPr/>
          </p:nvSpPr>
          <p:spPr>
            <a:xfrm>
              <a:off x="3072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椭圆 25608"/>
            <p:cNvSpPr/>
            <p:nvPr/>
          </p:nvSpPr>
          <p:spPr>
            <a:xfrm>
              <a:off x="85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椭圆 25609"/>
            <p:cNvSpPr/>
            <p:nvPr/>
          </p:nvSpPr>
          <p:spPr>
            <a:xfrm>
              <a:off x="1526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椭圆 25610"/>
            <p:cNvSpPr/>
            <p:nvPr/>
          </p:nvSpPr>
          <p:spPr>
            <a:xfrm>
              <a:off x="229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椭圆 25611"/>
            <p:cNvSpPr/>
            <p:nvPr/>
          </p:nvSpPr>
          <p:spPr>
            <a:xfrm>
              <a:off x="3350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椭圆 25612"/>
            <p:cNvSpPr/>
            <p:nvPr/>
          </p:nvSpPr>
          <p:spPr>
            <a:xfrm>
              <a:off x="4406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直接连接符 25613"/>
            <p:cNvSpPr/>
            <p:nvPr/>
          </p:nvSpPr>
          <p:spPr>
            <a:xfrm flipH="1">
              <a:off x="2198" y="1248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7" name="直接连接符 25614"/>
            <p:cNvSpPr/>
            <p:nvPr/>
          </p:nvSpPr>
          <p:spPr>
            <a:xfrm>
              <a:off x="3206" y="1248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8" name="直接连接符 25615"/>
            <p:cNvSpPr/>
            <p:nvPr/>
          </p:nvSpPr>
          <p:spPr>
            <a:xfrm flipH="1">
              <a:off x="1382" y="1632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直接连接符 25616"/>
            <p:cNvSpPr/>
            <p:nvPr/>
          </p:nvSpPr>
          <p:spPr>
            <a:xfrm flipH="1">
              <a:off x="998" y="201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0" name="直接连接符 25617"/>
            <p:cNvSpPr/>
            <p:nvPr/>
          </p:nvSpPr>
          <p:spPr>
            <a:xfrm>
              <a:off x="1334" y="2016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1" name="直接连接符 25618"/>
            <p:cNvSpPr/>
            <p:nvPr/>
          </p:nvSpPr>
          <p:spPr>
            <a:xfrm>
              <a:off x="2198" y="1632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2" name="直接连接符 25619"/>
            <p:cNvSpPr/>
            <p:nvPr/>
          </p:nvSpPr>
          <p:spPr>
            <a:xfrm flipH="1">
              <a:off x="2496" y="2064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3" name="直接连接符 25620"/>
            <p:cNvSpPr/>
            <p:nvPr/>
          </p:nvSpPr>
          <p:spPr>
            <a:xfrm flipH="1">
              <a:off x="3542" y="1632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4" name="直接连接符 25621"/>
            <p:cNvSpPr/>
            <p:nvPr/>
          </p:nvSpPr>
          <p:spPr>
            <a:xfrm>
              <a:off x="4070" y="1632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5" name="文本框 25622"/>
            <p:cNvSpPr txBox="1"/>
            <p:nvPr/>
          </p:nvSpPr>
          <p:spPr>
            <a:xfrm>
              <a:off x="3004" y="8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文本框 25623"/>
            <p:cNvSpPr txBox="1"/>
            <p:nvPr/>
          </p:nvSpPr>
          <p:spPr>
            <a:xfrm>
              <a:off x="1996" y="121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7" name="文本框 25624"/>
            <p:cNvSpPr txBox="1"/>
            <p:nvPr/>
          </p:nvSpPr>
          <p:spPr>
            <a:xfrm>
              <a:off x="3878" y="121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文本框 25625"/>
            <p:cNvSpPr txBox="1"/>
            <p:nvPr/>
          </p:nvSpPr>
          <p:spPr>
            <a:xfrm>
              <a:off x="1180" y="15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9" name="文本框 25626"/>
            <p:cNvSpPr txBox="1"/>
            <p:nvPr/>
          </p:nvSpPr>
          <p:spPr>
            <a:xfrm>
              <a:off x="2706" y="15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0" name="文本框 25627"/>
            <p:cNvSpPr txBox="1"/>
            <p:nvPr/>
          </p:nvSpPr>
          <p:spPr>
            <a:xfrm>
              <a:off x="3388" y="15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1" name="文本框 25628"/>
            <p:cNvSpPr txBox="1"/>
            <p:nvPr/>
          </p:nvSpPr>
          <p:spPr>
            <a:xfrm>
              <a:off x="4444" y="15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2" name="文本框 25629"/>
            <p:cNvSpPr txBox="1"/>
            <p:nvPr/>
          </p:nvSpPr>
          <p:spPr>
            <a:xfrm>
              <a:off x="844" y="197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3" name="文本框 25630"/>
            <p:cNvSpPr txBox="1"/>
            <p:nvPr/>
          </p:nvSpPr>
          <p:spPr>
            <a:xfrm>
              <a:off x="1564" y="197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4" name="文本框 25631"/>
            <p:cNvSpPr txBox="1"/>
            <p:nvPr/>
          </p:nvSpPr>
          <p:spPr>
            <a:xfrm>
              <a:off x="2246" y="1978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5" name="椭圆 25633"/>
            <p:cNvSpPr/>
            <p:nvPr/>
          </p:nvSpPr>
          <p:spPr>
            <a:xfrm>
              <a:off x="2640" y="1824"/>
              <a:ext cx="240" cy="2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6" name="直接连接符 25634"/>
            <p:cNvSpPr/>
            <p:nvPr/>
          </p:nvSpPr>
          <p:spPr>
            <a:xfrm>
              <a:off x="2880" y="201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7" name="文本框 25667"/>
            <p:cNvSpPr txBox="1"/>
            <p:nvPr/>
          </p:nvSpPr>
          <p:spPr>
            <a:xfrm>
              <a:off x="3014" y="1978"/>
              <a:ext cx="31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71" name="组合 25670"/>
          <p:cNvGrpSpPr/>
          <p:nvPr/>
        </p:nvGrpSpPr>
        <p:grpSpPr>
          <a:xfrm>
            <a:off x="2147888" y="2936081"/>
            <a:ext cx="4570809" cy="1921669"/>
            <a:chOff x="844" y="2466"/>
            <a:chExt cx="3839" cy="1614"/>
          </a:xfrm>
        </p:grpSpPr>
        <p:sp>
          <p:nvSpPr>
            <p:cNvPr id="40999" name="椭圆 25635"/>
            <p:cNvSpPr/>
            <p:nvPr/>
          </p:nvSpPr>
          <p:spPr>
            <a:xfrm>
              <a:off x="29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0" name="椭圆 25636"/>
            <p:cNvSpPr/>
            <p:nvPr/>
          </p:nvSpPr>
          <p:spPr>
            <a:xfrm>
              <a:off x="2688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1" name="椭圆 25637"/>
            <p:cNvSpPr/>
            <p:nvPr/>
          </p:nvSpPr>
          <p:spPr>
            <a:xfrm>
              <a:off x="3878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2" name="椭圆 25638"/>
            <p:cNvSpPr/>
            <p:nvPr/>
          </p:nvSpPr>
          <p:spPr>
            <a:xfrm>
              <a:off x="1142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3" name="椭圆 25639"/>
            <p:cNvSpPr/>
            <p:nvPr/>
          </p:nvSpPr>
          <p:spPr>
            <a:xfrm>
              <a:off x="3120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4" name="椭圆 25640"/>
            <p:cNvSpPr/>
            <p:nvPr/>
          </p:nvSpPr>
          <p:spPr>
            <a:xfrm>
              <a:off x="85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5" name="椭圆 25641"/>
            <p:cNvSpPr/>
            <p:nvPr/>
          </p:nvSpPr>
          <p:spPr>
            <a:xfrm>
              <a:off x="1526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6" name="椭圆 25642"/>
            <p:cNvSpPr/>
            <p:nvPr/>
          </p:nvSpPr>
          <p:spPr>
            <a:xfrm>
              <a:off x="229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7" name="椭圆 25643"/>
            <p:cNvSpPr/>
            <p:nvPr/>
          </p:nvSpPr>
          <p:spPr>
            <a:xfrm>
              <a:off x="3350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8" name="椭圆 25644"/>
            <p:cNvSpPr/>
            <p:nvPr/>
          </p:nvSpPr>
          <p:spPr>
            <a:xfrm>
              <a:off x="4406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9" name="直接连接符 25645"/>
            <p:cNvSpPr/>
            <p:nvPr/>
          </p:nvSpPr>
          <p:spPr>
            <a:xfrm flipH="1">
              <a:off x="2198" y="2880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0" name="直接连接符 25646"/>
            <p:cNvSpPr/>
            <p:nvPr/>
          </p:nvSpPr>
          <p:spPr>
            <a:xfrm>
              <a:off x="3206" y="288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1" name="直接连接符 25647"/>
            <p:cNvSpPr/>
            <p:nvPr/>
          </p:nvSpPr>
          <p:spPr>
            <a:xfrm flipH="1">
              <a:off x="1382" y="3264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2" name="直接连接符 25648"/>
            <p:cNvSpPr/>
            <p:nvPr/>
          </p:nvSpPr>
          <p:spPr>
            <a:xfrm flipH="1">
              <a:off x="998" y="364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3" name="直接连接符 25649"/>
            <p:cNvSpPr/>
            <p:nvPr/>
          </p:nvSpPr>
          <p:spPr>
            <a:xfrm>
              <a:off x="1334" y="36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4" name="直接连接符 25650"/>
            <p:cNvSpPr/>
            <p:nvPr/>
          </p:nvSpPr>
          <p:spPr>
            <a:xfrm>
              <a:off x="2198" y="326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5" name="直接连接符 25651"/>
            <p:cNvSpPr/>
            <p:nvPr/>
          </p:nvSpPr>
          <p:spPr>
            <a:xfrm flipH="1">
              <a:off x="2496" y="369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6" name="直接连接符 25652"/>
            <p:cNvSpPr/>
            <p:nvPr/>
          </p:nvSpPr>
          <p:spPr>
            <a:xfrm flipH="1">
              <a:off x="3542" y="326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7" name="直接连接符 25653"/>
            <p:cNvSpPr/>
            <p:nvPr/>
          </p:nvSpPr>
          <p:spPr>
            <a:xfrm>
              <a:off x="4070" y="326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8" name="文本框 25654"/>
            <p:cNvSpPr txBox="1"/>
            <p:nvPr/>
          </p:nvSpPr>
          <p:spPr>
            <a:xfrm>
              <a:off x="3004" y="246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9" name="文本框 25655"/>
            <p:cNvSpPr txBox="1"/>
            <p:nvPr/>
          </p:nvSpPr>
          <p:spPr>
            <a:xfrm>
              <a:off x="1996" y="284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0" name="文本框 25656"/>
            <p:cNvSpPr txBox="1"/>
            <p:nvPr/>
          </p:nvSpPr>
          <p:spPr>
            <a:xfrm>
              <a:off x="3878" y="284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1" name="文本框 25657"/>
            <p:cNvSpPr txBox="1"/>
            <p:nvPr/>
          </p:nvSpPr>
          <p:spPr>
            <a:xfrm>
              <a:off x="1180" y="32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2" name="文本框 25658"/>
            <p:cNvSpPr txBox="1"/>
            <p:nvPr/>
          </p:nvSpPr>
          <p:spPr>
            <a:xfrm>
              <a:off x="2706" y="32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3" name="文本框 25659"/>
            <p:cNvSpPr txBox="1"/>
            <p:nvPr/>
          </p:nvSpPr>
          <p:spPr>
            <a:xfrm>
              <a:off x="3388" y="32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4" name="文本框 25660"/>
            <p:cNvSpPr txBox="1"/>
            <p:nvPr/>
          </p:nvSpPr>
          <p:spPr>
            <a:xfrm>
              <a:off x="4444" y="32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5" name="文本框 25661"/>
            <p:cNvSpPr txBox="1"/>
            <p:nvPr/>
          </p:nvSpPr>
          <p:spPr>
            <a:xfrm>
              <a:off x="844" y="362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6" name="文本框 25662"/>
            <p:cNvSpPr txBox="1"/>
            <p:nvPr/>
          </p:nvSpPr>
          <p:spPr>
            <a:xfrm>
              <a:off x="1564" y="362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7" name="文本框 25663"/>
            <p:cNvSpPr txBox="1"/>
            <p:nvPr/>
          </p:nvSpPr>
          <p:spPr>
            <a:xfrm>
              <a:off x="2246" y="3624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8" name="椭圆 25665"/>
            <p:cNvSpPr/>
            <p:nvPr/>
          </p:nvSpPr>
          <p:spPr>
            <a:xfrm>
              <a:off x="1968" y="3072"/>
              <a:ext cx="240" cy="2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9" name="直接连接符 25666"/>
            <p:cNvSpPr/>
            <p:nvPr/>
          </p:nvSpPr>
          <p:spPr>
            <a:xfrm>
              <a:off x="2880" y="364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30" name="文本框 25668"/>
            <p:cNvSpPr txBox="1"/>
            <p:nvPr/>
          </p:nvSpPr>
          <p:spPr>
            <a:xfrm>
              <a:off x="3062" y="3624"/>
              <a:ext cx="31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Heap-Insert: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样例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Heap-</a:t>
            </a:r>
            <a:r>
              <a:rPr lang="en-US" altLang="zh-CN">
                <a:sym typeface="+mn-ea"/>
              </a:rPr>
              <a:t>increase-key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1514475"/>
            <a:ext cx="5162550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Heap-</a:t>
            </a:r>
            <a:r>
              <a:rPr lang="en-US" altLang="zh-CN">
                <a:sym typeface="+mn-ea"/>
              </a:rPr>
              <a:t>increase-key</a:t>
            </a:r>
            <a:r>
              <a:rPr lang="zh-CN" altLang="en-US">
                <a:sym typeface="+mn-ea"/>
              </a:rPr>
              <a:t>（案例）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579120"/>
            <a:ext cx="6307455" cy="2005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536190"/>
            <a:ext cx="6380480" cy="208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文本占位符 21506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>
                <a:solidFill>
                  <a:schemeClr val="tx1"/>
                </a:solidFill>
                <a:sym typeface="Symbol" panose="05050102010706020507" pitchFamily="18" charset="2"/>
              </a:rPr>
              <a:t>堆是一种基于数组的数据结构</a:t>
            </a:r>
            <a:endParaRPr 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>
                <a:solidFill>
                  <a:schemeClr val="tx1"/>
                </a:solidFill>
                <a:sym typeface="Symbol" panose="05050102010706020507" pitchFamily="18" charset="2"/>
              </a:rPr>
              <a:t>了解堆的基本性质，以及如何构造堆</a:t>
            </a:r>
            <a:endParaRPr 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>
                <a:solidFill>
                  <a:schemeClr val="tx1"/>
                </a:solidFill>
                <a:sym typeface="Symbol" panose="05050102010706020507" pitchFamily="18" charset="2"/>
              </a:rPr>
              <a:t>利用堆结构可以进行排序</a:t>
            </a:r>
            <a:endParaRPr 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>
                <a:solidFill>
                  <a:schemeClr val="tx1"/>
                </a:solidFill>
                <a:sym typeface="Symbol" panose="05050102010706020507" pitchFamily="18" charset="2"/>
              </a:rPr>
              <a:t>优先级队列</a:t>
            </a:r>
            <a:endParaRPr 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>
                <a:sym typeface="+mn-ea"/>
              </a:rPr>
              <a:t>数据结构</a:t>
            </a:r>
            <a:r>
              <a:rPr lang="en-US" altLang="zh-CN" sz="2100">
                <a:sym typeface="+mn-ea"/>
              </a:rPr>
              <a:t>: </a:t>
            </a:r>
            <a:r>
              <a:rPr lang="zh-CN" altLang="en-US" sz="2100">
                <a:sym typeface="+mn-ea"/>
              </a:rPr>
              <a:t>（二叉）堆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sym typeface="+mn-ea"/>
              </a:rPr>
              <a:t>A</a:t>
            </a:r>
            <a:endParaRPr lang="en-US" altLang="zh-CN" sz="2100" i="1">
              <a:solidFill>
                <a:schemeClr val="accent2"/>
              </a:solidFill>
            </a:endParaRPr>
          </a:p>
          <a:p>
            <a:pPr lvl="1"/>
            <a:r>
              <a:rPr lang="zh-CN" altLang="en-US" sz="2100">
                <a:sym typeface="+mn-ea"/>
              </a:rPr>
              <a:t>数组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可以视为一棵近似的完全二叉树</a:t>
            </a:r>
            <a:endParaRPr lang="zh-CN" altLang="en-US" sz="2100">
              <a:sym typeface="+mn-ea"/>
            </a:endParaRPr>
          </a:p>
          <a:p>
            <a:pPr lvl="1"/>
            <a:r>
              <a:rPr lang="zh-CN" altLang="en-US" sz="2100"/>
              <a:t>二叉堆可以分为两种形式：最大堆和最小堆</a:t>
            </a:r>
            <a:endParaRPr lang="zh-CN" altLang="en-US" sz="2100"/>
          </a:p>
          <a:p>
            <a:pPr lvl="1"/>
            <a:r>
              <a:rPr lang="en-US" altLang="zh-CN" sz="2100"/>
              <a:t>A.length</a:t>
            </a:r>
            <a:r>
              <a:rPr lang="zh-CN" altLang="en-US" sz="2100"/>
              <a:t>（通常）给出数组元素的个数</a:t>
            </a:r>
            <a:endParaRPr lang="en-US" altLang="zh-CN" sz="2100"/>
          </a:p>
          <a:p>
            <a:pPr lvl="1"/>
            <a:r>
              <a:rPr lang="zh-CN" altLang="en-US" sz="2100">
                <a:solidFill>
                  <a:srgbClr val="CD0000"/>
                </a:solidFill>
                <a:sym typeface="+mn-ea"/>
              </a:rPr>
              <a:t>最大堆（</a:t>
            </a:r>
            <a:r>
              <a:rPr lang="en-US" altLang="zh-CN" sz="2100">
                <a:solidFill>
                  <a:srgbClr val="CD0000"/>
                </a:solidFill>
                <a:sym typeface="+mn-ea"/>
              </a:rPr>
              <a:t>max-heaps</a:t>
            </a:r>
            <a:r>
              <a:rPr lang="zh-CN" altLang="en-US" sz="2100">
                <a:solidFill>
                  <a:srgbClr val="CD0000"/>
                </a:solidFill>
                <a:sym typeface="+mn-ea"/>
              </a:rPr>
              <a:t>）属性</a:t>
            </a:r>
            <a:r>
              <a:rPr lang="en-US" altLang="zh-CN" sz="2100">
                <a:sym typeface="+mn-ea"/>
              </a:rPr>
              <a:t>:</a:t>
            </a:r>
            <a:endParaRPr lang="en-US" altLang="zh-CN" sz="2100"/>
          </a:p>
          <a:p>
            <a:pPr lvl="1">
              <a:buNone/>
            </a:pPr>
            <a:r>
              <a:rPr lang="en-US" altLang="zh-CN" sz="2100" i="1">
                <a:sym typeface="+mn-ea"/>
              </a:rPr>
              <a:t>                 </a:t>
            </a:r>
            <a:r>
              <a:rPr lang="en-US" altLang="zh-CN" sz="2100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[parent(</a:t>
            </a:r>
            <a:r>
              <a:rPr lang="en-US" altLang="zh-CN" sz="2100" i="1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)] </a:t>
            </a:r>
            <a:r>
              <a:rPr lang="en-US" altLang="zh-CN" sz="210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1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100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1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sz="2100">
                <a:sym typeface="Symbol" panose="05050102010706020507" pitchFamily="18" charset="2"/>
              </a:rPr>
              <a:t>   </a:t>
            </a:r>
            <a:endParaRPr lang="en-US" altLang="zh-CN" sz="2100" i="1">
              <a:solidFill>
                <a:srgbClr val="CD0000"/>
              </a:solidFill>
              <a:sym typeface="Symbol" panose="05050102010706020507" pitchFamily="18" charset="2"/>
            </a:endParaRPr>
          </a:p>
          <a:p>
            <a:r>
              <a:rPr lang="zh-CN" altLang="en-US" sz="2100">
                <a:sym typeface="Symbol" panose="05050102010706020507" pitchFamily="18" charset="2"/>
              </a:rPr>
              <a:t>也同时存在最小堆（</a:t>
            </a:r>
            <a:r>
              <a:rPr lang="en-US" altLang="zh-CN" sz="2100">
                <a:sym typeface="Symbol" panose="05050102010706020507" pitchFamily="18" charset="2"/>
              </a:rPr>
              <a:t>min-heaps</a:t>
            </a:r>
            <a:r>
              <a:rPr lang="zh-CN" altLang="en-US" sz="2100">
                <a:sym typeface="Symbol" panose="05050102010706020507" pitchFamily="18" charset="2"/>
              </a:rPr>
              <a:t>）和</a:t>
            </a:r>
            <a:r>
              <a:rPr lang="en-US" altLang="zh-CN" sz="2100">
                <a:sym typeface="Symbol" panose="05050102010706020507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100">
                <a:sym typeface="Symbol" panose="05050102010706020507" pitchFamily="18" charset="2"/>
              </a:rPr>
              <a:t>-</a:t>
            </a:r>
            <a:r>
              <a:rPr lang="zh-CN" altLang="en-US" sz="2100">
                <a:sym typeface="Symbol" panose="05050102010706020507" pitchFamily="18" charset="2"/>
              </a:rPr>
              <a:t>路堆</a:t>
            </a:r>
            <a:endParaRPr lang="en-US" altLang="zh-CN" dirty="0"/>
          </a:p>
        </p:txBody>
      </p:sp>
      <p:sp>
        <p:nvSpPr>
          <p:cNvPr id="1843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什么是堆？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文本占位符 6146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这隐含了树结构</a:t>
            </a:r>
            <a:r>
              <a:rPr lang="en-US" altLang="zh-CN"/>
              <a:t>: </a:t>
            </a:r>
            <a:r>
              <a:rPr lang="zh-CN" altLang="en-US"/>
              <a:t>节点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336699"/>
                </a:solidFill>
              </a:rPr>
              <a:t>i</a:t>
            </a:r>
            <a:r>
              <a:rPr lang="en-US" altLang="zh-CN"/>
              <a:t> </a:t>
            </a:r>
            <a:r>
              <a:rPr lang="zh-CN" altLang="en-US"/>
              <a:t>的子节点是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+1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/>
              <a:t>为什么这个特性是有用的呢</a:t>
            </a:r>
            <a:r>
              <a:rPr lang="en-US" altLang="zh-CN"/>
              <a:t>? </a:t>
            </a:r>
            <a:endParaRPr lang="en-US" altLang="zh-CN"/>
          </a:p>
          <a:p>
            <a:pPr>
              <a:buNone/>
            </a:pPr>
            <a:r>
              <a:rPr lang="en-US" altLang="zh-CN"/>
              <a:t>    </a:t>
            </a:r>
            <a:r>
              <a:rPr lang="zh-CN" altLang="en-US"/>
              <a:t>乘以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这个操作，在计算机里面运行极快</a:t>
            </a:r>
            <a:endParaRPr lang="en-US" altLang="zh-CN" b="1"/>
          </a:p>
        </p:txBody>
      </p:sp>
      <p:sp>
        <p:nvSpPr>
          <p:cNvPr id="1945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60" name="组合 6177"/>
          <p:cNvGrpSpPr/>
          <p:nvPr/>
        </p:nvGrpSpPr>
        <p:grpSpPr>
          <a:xfrm>
            <a:off x="755015" y="745490"/>
            <a:ext cx="4010660" cy="1940560"/>
            <a:chOff x="566" y="626"/>
            <a:chExt cx="3839" cy="1630"/>
          </a:xfrm>
        </p:grpSpPr>
        <p:sp>
          <p:nvSpPr>
            <p:cNvPr id="19461" name="椭圆 6147"/>
            <p:cNvSpPr/>
            <p:nvPr/>
          </p:nvSpPr>
          <p:spPr>
            <a:xfrm>
              <a:off x="2688" y="86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2" name="椭圆 6148"/>
            <p:cNvSpPr/>
            <p:nvPr/>
          </p:nvSpPr>
          <p:spPr>
            <a:xfrm>
              <a:off x="168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椭圆 6149"/>
            <p:cNvSpPr/>
            <p:nvPr/>
          </p:nvSpPr>
          <p:spPr>
            <a:xfrm>
              <a:off x="360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椭圆 6150"/>
            <p:cNvSpPr/>
            <p:nvPr/>
          </p:nvSpPr>
          <p:spPr>
            <a:xfrm>
              <a:off x="864" y="158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椭圆 6151"/>
            <p:cNvSpPr/>
            <p:nvPr/>
          </p:nvSpPr>
          <p:spPr>
            <a:xfrm>
              <a:off x="2400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6" name="椭圆 6152"/>
            <p:cNvSpPr/>
            <p:nvPr/>
          </p:nvSpPr>
          <p:spPr>
            <a:xfrm>
              <a:off x="57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7" name="椭圆 6153"/>
            <p:cNvSpPr/>
            <p:nvPr/>
          </p:nvSpPr>
          <p:spPr>
            <a:xfrm>
              <a:off x="1248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椭圆 6154"/>
            <p:cNvSpPr/>
            <p:nvPr/>
          </p:nvSpPr>
          <p:spPr>
            <a:xfrm>
              <a:off x="201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椭圆 6155"/>
            <p:cNvSpPr/>
            <p:nvPr/>
          </p:nvSpPr>
          <p:spPr>
            <a:xfrm>
              <a:off x="3072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椭圆 6156"/>
            <p:cNvSpPr/>
            <p:nvPr/>
          </p:nvSpPr>
          <p:spPr>
            <a:xfrm>
              <a:off x="4128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1" name="直接连接符 6157"/>
            <p:cNvSpPr/>
            <p:nvPr/>
          </p:nvSpPr>
          <p:spPr>
            <a:xfrm flipH="1">
              <a:off x="1920" y="1056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2" name="直接连接符 6158"/>
            <p:cNvSpPr/>
            <p:nvPr/>
          </p:nvSpPr>
          <p:spPr>
            <a:xfrm>
              <a:off x="2928" y="1056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3" name="直接连接符 6159"/>
            <p:cNvSpPr/>
            <p:nvPr/>
          </p:nvSpPr>
          <p:spPr>
            <a:xfrm flipH="1">
              <a:off x="1104" y="1440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4" name="直接连接符 6160"/>
            <p:cNvSpPr/>
            <p:nvPr/>
          </p:nvSpPr>
          <p:spPr>
            <a:xfrm flipH="1">
              <a:off x="720" y="182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5" name="直接连接符 6161"/>
            <p:cNvSpPr/>
            <p:nvPr/>
          </p:nvSpPr>
          <p:spPr>
            <a:xfrm>
              <a:off x="1056" y="1824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6" name="直接连接符 6162"/>
            <p:cNvSpPr/>
            <p:nvPr/>
          </p:nvSpPr>
          <p:spPr>
            <a:xfrm>
              <a:off x="1920" y="1440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7" name="直接连接符 6163"/>
            <p:cNvSpPr/>
            <p:nvPr/>
          </p:nvSpPr>
          <p:spPr>
            <a:xfrm flipH="1">
              <a:off x="2208" y="1872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8" name="直接连接符 6164"/>
            <p:cNvSpPr/>
            <p:nvPr/>
          </p:nvSpPr>
          <p:spPr>
            <a:xfrm flipH="1">
              <a:off x="3264" y="1440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9" name="直接连接符 6165"/>
            <p:cNvSpPr/>
            <p:nvPr/>
          </p:nvSpPr>
          <p:spPr>
            <a:xfrm>
              <a:off x="3792" y="1440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0" name="文本框 6166"/>
            <p:cNvSpPr txBox="1"/>
            <p:nvPr/>
          </p:nvSpPr>
          <p:spPr>
            <a:xfrm>
              <a:off x="2684" y="6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文本框 6167"/>
            <p:cNvSpPr txBox="1"/>
            <p:nvPr/>
          </p:nvSpPr>
          <p:spPr>
            <a:xfrm>
              <a:off x="1718" y="98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文本框 6168"/>
            <p:cNvSpPr txBox="1"/>
            <p:nvPr/>
          </p:nvSpPr>
          <p:spPr>
            <a:xfrm>
              <a:off x="3600" y="98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3" name="文本框 6169"/>
            <p:cNvSpPr txBox="1"/>
            <p:nvPr/>
          </p:nvSpPr>
          <p:spPr>
            <a:xfrm>
              <a:off x="902" y="132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4" name="文本框 6170"/>
            <p:cNvSpPr txBox="1"/>
            <p:nvPr/>
          </p:nvSpPr>
          <p:spPr>
            <a:xfrm>
              <a:off x="2428" y="134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5" name="文本框 6172"/>
            <p:cNvSpPr txBox="1"/>
            <p:nvPr/>
          </p:nvSpPr>
          <p:spPr>
            <a:xfrm>
              <a:off x="3110" y="137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6" name="文本框 6173"/>
            <p:cNvSpPr txBox="1"/>
            <p:nvPr/>
          </p:nvSpPr>
          <p:spPr>
            <a:xfrm>
              <a:off x="4166" y="132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7" name="文本框 6174"/>
            <p:cNvSpPr txBox="1"/>
            <p:nvPr/>
          </p:nvSpPr>
          <p:spPr>
            <a:xfrm>
              <a:off x="566" y="17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8" name="文本框 6175"/>
            <p:cNvSpPr txBox="1"/>
            <p:nvPr/>
          </p:nvSpPr>
          <p:spPr>
            <a:xfrm>
              <a:off x="1286" y="177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9" name="文本框 6176"/>
            <p:cNvSpPr txBox="1"/>
            <p:nvPr/>
          </p:nvSpPr>
          <p:spPr>
            <a:xfrm>
              <a:off x="1968" y="1776"/>
              <a:ext cx="3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</a:t>
            </a:r>
            <a:r>
              <a:rPr lang="zh-CN">
                <a:sym typeface="+mn-ea"/>
              </a:rPr>
              <a:t>：案例</a:t>
            </a:r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669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086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249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666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083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2500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6663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1080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5751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0168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0" y="1967865"/>
            <a:ext cx="1816100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文本占位符 7170"/>
          <p:cNvSpPr>
            <a:spLocks noGrp="1"/>
          </p:cNvSpPr>
          <p:nvPr>
            <p:ph idx="1"/>
          </p:nvPr>
        </p:nvSpPr>
        <p:spPr>
          <a:xfrm>
            <a:off x="628650" y="1054735"/>
            <a:ext cx="7886700" cy="3464560"/>
          </a:xfrm>
        </p:spPr>
        <p:txBody>
          <a:bodyPr anchor="t" anchorCtr="0">
            <a:normAutofit/>
          </a:bodyPr>
          <a:p>
            <a:pPr marL="609600" indent="-609600">
              <a:lnSpc>
                <a:spcPct val="80000"/>
              </a:lnSpc>
              <a:buNone/>
            </a:pPr>
            <a:r>
              <a:rPr lang="zh-CN" sz="2000" b="1">
                <a:solidFill>
                  <a:srgbClr val="C00000"/>
                </a:solidFill>
              </a:rPr>
              <a:t>堆中结点的高度</a:t>
            </a:r>
            <a:r>
              <a:rPr lang="zh-CN" sz="2000"/>
              <a:t>：该结点到叶结点嘴馋简单路径上边的数目；</a:t>
            </a:r>
            <a:endParaRPr lang="zh-CN" sz="2000"/>
          </a:p>
          <a:p>
            <a:pPr marL="609600" indent="-609600">
              <a:lnSpc>
                <a:spcPct val="80000"/>
              </a:lnSpc>
              <a:buNone/>
            </a:pPr>
            <a:r>
              <a:rPr lang="zh-CN" sz="2000" b="1">
                <a:solidFill>
                  <a:srgbClr val="C00000"/>
                </a:solidFill>
                <a:sym typeface="Symbol" panose="05050102010706020507" pitchFamily="18" charset="2"/>
              </a:rPr>
              <a:t>堆的高度</a:t>
            </a:r>
            <a:r>
              <a:rPr lang="zh-CN" sz="2000">
                <a:sym typeface="Symbol" panose="05050102010706020507" pitchFamily="18" charset="2"/>
              </a:rPr>
              <a:t>：根结点的高度</a:t>
            </a:r>
            <a:endParaRPr lang="zh-CN" sz="200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zh-CN" sz="2000">
                <a:sym typeface="Symbol" panose="05050102010706020507" pitchFamily="18" charset="2"/>
              </a:rPr>
              <a:t>一个包含</a:t>
            </a:r>
            <a:r>
              <a:rPr lang="en-US" altLang="zh-CN" sz="2000">
                <a:sym typeface="Symbol" panose="05050102010706020507" pitchFamily="18" charset="2"/>
              </a:rPr>
              <a:t>n</a:t>
            </a:r>
            <a:r>
              <a:rPr lang="zh-CN" altLang="en-US" sz="2000">
                <a:sym typeface="Symbol" panose="05050102010706020507" pitchFamily="18" charset="2"/>
              </a:rPr>
              <a:t>个元素的堆，高度为</a:t>
            </a:r>
            <a:r>
              <a:rPr lang="en-US" altLang="zh-CN" sz="2000">
                <a:sym typeface="Symbol" panose="05050102010706020507" pitchFamily="18" charset="2"/>
              </a:rPr>
              <a:t>Θ(lg n)</a:t>
            </a:r>
            <a:r>
              <a:rPr lang="zh-CN" altLang="en-US" sz="2000">
                <a:sym typeface="Symbol" panose="05050102010706020507" pitchFamily="18" charset="2"/>
              </a:rPr>
              <a:t>。</a:t>
            </a:r>
            <a:endParaRPr lang="zh-CN" altLang="en-US" sz="200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000">
                <a:sym typeface="Symbol" panose="05050102010706020507" pitchFamily="18" charset="2"/>
              </a:rPr>
              <a:t>基本操作：</a:t>
            </a:r>
            <a:endParaRPr lang="zh-CN" altLang="en-US" sz="200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sym typeface="Symbol" panose="05050102010706020507" pitchFamily="18" charset="2"/>
              </a:rPr>
              <a:t>MAX-HEAPIFY</a:t>
            </a:r>
            <a:r>
              <a:rPr lang="zh-CN" altLang="en-US" sz="2000" b="1">
                <a:solidFill>
                  <a:srgbClr val="C00000"/>
                </a:solidFill>
                <a:sym typeface="Symbol" panose="05050102010706020507" pitchFamily="18" charset="2"/>
              </a:rPr>
              <a:t>过程</a:t>
            </a:r>
            <a:r>
              <a:rPr lang="zh-CN" altLang="en-US" sz="2000">
                <a:sym typeface="Symbol" panose="05050102010706020507" pitchFamily="18" charset="2"/>
              </a:rPr>
              <a:t>：其时间复杂度为</a:t>
            </a:r>
            <a:r>
              <a:rPr lang="en-US" altLang="zh-CN" sz="2000">
                <a:sym typeface="Symbol" panose="05050102010706020507" pitchFamily="18" charset="2"/>
              </a:rPr>
              <a:t>O(lg n)</a:t>
            </a:r>
            <a:r>
              <a:rPr lang="zh-CN" altLang="en-US" sz="2000">
                <a:sym typeface="Symbol" panose="05050102010706020507" pitchFamily="18" charset="2"/>
              </a:rPr>
              <a:t>，维护最大堆性质</a:t>
            </a:r>
            <a:endParaRPr lang="zh-CN" altLang="en-US" sz="200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sym typeface="Symbol" panose="05050102010706020507" pitchFamily="18" charset="2"/>
              </a:rPr>
              <a:t>BUILD-MAX-HEAP</a:t>
            </a:r>
            <a:r>
              <a:rPr lang="zh-CN" altLang="en-US" sz="2000" b="1">
                <a:solidFill>
                  <a:srgbClr val="C00000"/>
                </a:solidFill>
                <a:sym typeface="Symbol" panose="05050102010706020507" pitchFamily="18" charset="2"/>
              </a:rPr>
              <a:t>过程</a:t>
            </a:r>
            <a:r>
              <a:rPr lang="zh-CN" altLang="en-US" sz="2000">
                <a:sym typeface="Symbol" panose="05050102010706020507" pitchFamily="18" charset="2"/>
              </a:rPr>
              <a:t>：具有线性时间复杂度，从无序的输入数据数组中构建一个最大堆</a:t>
            </a:r>
            <a:endParaRPr lang="zh-CN" altLang="en-US" sz="200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sym typeface="Symbol" panose="05050102010706020507" pitchFamily="18" charset="2"/>
              </a:rPr>
              <a:t>HEAPSORT</a:t>
            </a:r>
            <a:r>
              <a:rPr lang="zh-CN" altLang="en-US" sz="2000" b="1">
                <a:solidFill>
                  <a:srgbClr val="C00000"/>
                </a:solidFill>
                <a:sym typeface="Symbol" panose="05050102010706020507" pitchFamily="18" charset="2"/>
              </a:rPr>
              <a:t>过程</a:t>
            </a:r>
            <a:r>
              <a:rPr lang="zh-CN" altLang="en-US" sz="2000">
                <a:sym typeface="Symbol" panose="05050102010706020507" pitchFamily="18" charset="2"/>
              </a:rPr>
              <a:t>：其时间复杂度为</a:t>
            </a:r>
            <a:r>
              <a:rPr lang="en-US" altLang="zh-CN" sz="2000">
                <a:sym typeface="Symbol" panose="05050102010706020507" pitchFamily="18" charset="2"/>
              </a:rPr>
              <a:t>O(n lg n)</a:t>
            </a:r>
            <a:r>
              <a:rPr lang="zh-CN" altLang="en-US" sz="2000">
                <a:sym typeface="Symbol" panose="05050102010706020507" pitchFamily="18" charset="2"/>
              </a:rPr>
              <a:t>，对一个数据进行原址排序。</a:t>
            </a:r>
            <a:endParaRPr lang="zh-CN" altLang="en-US" sz="200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sym typeface="Symbol" panose="05050102010706020507" pitchFamily="18" charset="2"/>
              </a:rPr>
              <a:t>MAX-HEAP-INSERT</a:t>
            </a:r>
            <a:r>
              <a:rPr lang="zh-CN" altLang="en-US" sz="2000" b="1">
                <a:solidFill>
                  <a:srgbClr val="C00000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sym typeface="Symbol" panose="05050102010706020507" pitchFamily="18" charset="2"/>
              </a:rPr>
              <a:t>HEAP-EXTRACT-MAX</a:t>
            </a:r>
            <a:r>
              <a:rPr lang="zh-CN" altLang="en-US" sz="2000" b="1">
                <a:solidFill>
                  <a:srgbClr val="C00000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sym typeface="Symbol" panose="05050102010706020507" pitchFamily="18" charset="2"/>
              </a:rPr>
              <a:t>HEAP-INCREASE-KEY</a:t>
            </a:r>
            <a:r>
              <a:rPr lang="zh-CN" altLang="en-US" sz="2000" b="1">
                <a:solidFill>
                  <a:srgbClr val="C00000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000" b="1">
                <a:solidFill>
                  <a:srgbClr val="C00000"/>
                </a:solidFill>
                <a:sym typeface="Symbol" panose="05050102010706020507" pitchFamily="18" charset="2"/>
              </a:rPr>
              <a:t>HEAP-MAXIMUM</a:t>
            </a:r>
            <a:r>
              <a:rPr lang="zh-CN" altLang="en-US" sz="2000" b="1">
                <a:solidFill>
                  <a:srgbClr val="C00000"/>
                </a:solidFill>
                <a:sym typeface="Symbol" panose="05050102010706020507" pitchFamily="18" charset="2"/>
              </a:rPr>
              <a:t>过程</a:t>
            </a:r>
            <a:r>
              <a:rPr lang="zh-CN" altLang="en-US" sz="2000">
                <a:sym typeface="Symbol" panose="05050102010706020507" pitchFamily="18" charset="2"/>
              </a:rPr>
              <a:t>：时间复杂度为</a:t>
            </a:r>
            <a:r>
              <a:rPr lang="en-US" altLang="zh-CN" sz="2000">
                <a:sym typeface="Symbol" panose="05050102010706020507" pitchFamily="18" charset="2"/>
              </a:rPr>
              <a:t>O(lg n)</a:t>
            </a:r>
            <a:r>
              <a:rPr lang="zh-CN" altLang="en-US" sz="2000">
                <a:sym typeface="Symbol" panose="05050102010706020507" pitchFamily="18" charset="2"/>
              </a:rPr>
              <a:t>，实现优先队列</a:t>
            </a:r>
            <a:endParaRPr lang="zh-CN" altLang="en-US" sz="2000"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</a:t>
            </a:r>
            <a:r>
              <a:rPr lang="zh-CN">
                <a:sym typeface="+mn-ea"/>
              </a:rPr>
              <a:t>的性质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文本占位符 7170"/>
          <p:cNvSpPr>
            <a:spLocks noGrp="1"/>
          </p:cNvSpPr>
          <p:nvPr>
            <p:ph idx="1"/>
          </p:nvPr>
        </p:nvSpPr>
        <p:spPr>
          <a:xfrm>
            <a:off x="628650" y="1054893"/>
            <a:ext cx="7886700" cy="3263504"/>
          </a:xfrm>
        </p:spPr>
        <p:txBody>
          <a:bodyPr anchor="t" anchorCtr="0"/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Heap-Extract-Max(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</a:t>
            </a:r>
            <a:endParaRPr lang="en-US" altLang="zh-CN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/>
              <a:t> //</a:t>
            </a:r>
            <a:r>
              <a:rPr lang="zh-CN" altLang="en-US"/>
              <a:t>删除并返回</a:t>
            </a:r>
            <a:r>
              <a:rPr lang="en-US" altLang="zh-CN"/>
              <a:t>A</a:t>
            </a:r>
            <a:r>
              <a:rPr lang="zh-CN" altLang="en-US"/>
              <a:t>中的最大元素</a:t>
            </a:r>
            <a:endParaRPr lang="en-US" altLang="zh-CN" i="1">
              <a:solidFill>
                <a:schemeClr val="accent2"/>
              </a:solidFill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</a:rPr>
              <a:t>max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[1]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[1] 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+mn-ea"/>
              </a:rPr>
              <a:t>MAX-HEAPIFY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>
                <a:sym typeface="Symbol" panose="05050102010706020507" pitchFamily="18" charset="2"/>
              </a:rPr>
              <a:t>)     //Remakes heap</a:t>
            </a:r>
            <a:endParaRPr lang="en-US" altLang="zh-CN"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b="1">
                <a:sym typeface="Symbol" panose="05050102010706020507" pitchFamily="18" charset="2"/>
              </a:rPr>
              <a:t>return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max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>
                <a:sym typeface="Symbol" panose="05050102010706020507" pitchFamily="18" charset="2"/>
              </a:rPr>
              <a:t>运行时间</a:t>
            </a:r>
            <a:r>
              <a:rPr lang="en-US" altLang="zh-CN">
                <a:sym typeface="Symbol" panose="05050102010706020507" pitchFamily="18" charset="2"/>
              </a:rPr>
              <a:t>?   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>
                <a:sym typeface="Symbol" panose="05050102010706020507" pitchFamily="18" charset="2"/>
              </a:rPr>
              <a:t> + Heapify time.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</a:t>
            </a:r>
            <a:r>
              <a:rPr lang="zh-CN">
                <a:sym typeface="+mn-ea"/>
              </a:rPr>
              <a:t>：获取最大值（</a:t>
            </a:r>
            <a:r>
              <a:rPr lang="en-US" altLang="zh-CN">
                <a:sym typeface="+mn-ea"/>
              </a:rPr>
              <a:t>Extract-Max)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MAX-HEAPIFY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ym typeface="+mn-ea"/>
              </a:rPr>
              <a:t>):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是数组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的项序号</a:t>
            </a:r>
            <a:endParaRPr lang="en-US" altLang="zh-CN" i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堆可以视为一棵二叉树，节点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的两个子节点分别是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Left(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Right(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可能比它的孩子节点要小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这样会违反了堆的属性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函数使得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再次成为一个堆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为什么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在堆中将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向下移动，直到堆属性被满足</a:t>
            </a:r>
            <a:endParaRPr lang="en-US" altLang="zh-CN" dirty="0"/>
          </a:p>
        </p:txBody>
      </p:sp>
      <p:sp>
        <p:nvSpPr>
          <p:cNvPr id="2150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文本占位符 9218"/>
          <p:cNvSpPr>
            <a:spLocks noGrp="1"/>
          </p:cNvSpPr>
          <p:nvPr>
            <p:ph idx="1"/>
          </p:nvPr>
        </p:nvSpPr>
        <p:spPr>
          <a:xfrm>
            <a:off x="628650" y="1049813"/>
            <a:ext cx="7886700" cy="3263504"/>
          </a:xfrm>
        </p:spPr>
        <p:txBody>
          <a:bodyPr anchor="t" anchorCtr="0">
            <a:normAutofit lnSpcReduction="10000"/>
          </a:bodyPr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  MAX-HEAPIFY(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/>
              <a:t>) </a:t>
            </a:r>
            <a:endParaRPr lang="en-US" altLang="zh-CN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/>
              <a:t>//Left &amp; Right subtrees of </a:t>
            </a:r>
            <a:r>
              <a:rPr lang="en-US" altLang="zh-CN" sz="1500" i="1">
                <a:solidFill>
                  <a:schemeClr val="accent2"/>
                </a:solidFill>
              </a:rPr>
              <a:t>i</a:t>
            </a:r>
            <a:r>
              <a:rPr lang="en-US" altLang="zh-CN" sz="1500"/>
              <a:t> are heaps</a:t>
            </a:r>
            <a:endParaRPr lang="en-US" altLang="zh-CN" sz="150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/>
              <a:t>//Makes subtree rooted at </a:t>
            </a:r>
            <a:r>
              <a:rPr lang="en-US" altLang="zh-CN" sz="1500" i="1">
                <a:solidFill>
                  <a:schemeClr val="accent2"/>
                </a:solidFill>
              </a:rPr>
              <a:t>i</a:t>
            </a:r>
            <a:r>
              <a:rPr lang="en-US" altLang="zh-CN" sz="1500"/>
              <a:t> a heap</a:t>
            </a:r>
            <a:endParaRPr lang="en-US" altLang="zh-CN" sz="150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 i="1">
                <a:solidFill>
                  <a:schemeClr val="accent2"/>
                </a:solidFill>
              </a:rPr>
              <a:t>l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Left(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1500">
                <a:sym typeface="Symbol" panose="05050102010706020507" pitchFamily="18" charset="2"/>
              </a:rPr>
              <a:t>        //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sz="15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Right(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1500">
                <a:sym typeface="Symbol" panose="05050102010706020507" pitchFamily="18" charset="2"/>
              </a:rPr>
              <a:t>     //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  <a:endParaRPr lang="en-US" altLang="zh-CN" sz="15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if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 A.heap-size</a:t>
            </a:r>
            <a:r>
              <a:rPr lang="en-US" altLang="zh-CN" sz="1500">
                <a:sym typeface="Symbol" panose="05050102010706020507" pitchFamily="18" charset="2"/>
              </a:rPr>
              <a:t> and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15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   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endParaRPr lang="en-US" altLang="zh-CN" sz="15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else 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sz="15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if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 A.heap-size</a:t>
            </a:r>
            <a:r>
              <a:rPr lang="en-US" altLang="zh-CN" sz="1500">
                <a:sym typeface="Symbol" panose="05050102010706020507" pitchFamily="18" charset="2"/>
              </a:rPr>
              <a:t> and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15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   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endParaRPr lang="en-US" altLang="zh-CN" sz="15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if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endParaRPr lang="en-US" altLang="zh-CN" sz="15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    exchange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]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15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    MAX-HEAPIFY(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1500">
                <a:sym typeface="Symbol" panose="05050102010706020507" pitchFamily="18" charset="2"/>
              </a:rPr>
              <a:t>)</a:t>
            </a:r>
            <a:endParaRPr lang="en-US" altLang="zh-CN" sz="1500"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MAX-HEAPIFY</a:t>
            </a:r>
            <a:endParaRPr 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6550" y="1126490"/>
            <a:ext cx="329501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800" b="1">
                <a:solidFill>
                  <a:srgbClr val="C00000"/>
                </a:solidFill>
              </a:rPr>
              <a:t>主要思想</a:t>
            </a:r>
            <a:r>
              <a:rPr lang="zh-CN" altLang="en-US" sz="1800"/>
              <a:t>：对于节点</a:t>
            </a:r>
            <a:r>
              <a:rPr lang="en-US" altLang="zh-CN" sz="1800"/>
              <a:t>i</a:t>
            </a:r>
            <a:r>
              <a:rPr lang="zh-CN" altLang="en-US" sz="1800"/>
              <a:t>，判断是否存在子节点比它大，如果不存在这样的子节点，则程序结束；如果存在，则该结点与两个子节点中最大的那个交换值，并往下一层迭代。</a:t>
            </a:r>
            <a:endParaRPr lang="zh-CN" altLang="en-US" sz="1800"/>
          </a:p>
          <a:p>
            <a:pPr>
              <a:lnSpc>
                <a:spcPct val="120000"/>
              </a:lnSpc>
            </a:pPr>
            <a:r>
              <a:rPr lang="zh-CN" altLang="en-US" sz="1800" b="1">
                <a:solidFill>
                  <a:srgbClr val="C00000"/>
                </a:solidFill>
              </a:rPr>
              <a:t>前提</a:t>
            </a:r>
            <a:r>
              <a:rPr lang="zh-CN" altLang="en-US" sz="1800"/>
              <a:t>：如果结点</a:t>
            </a:r>
            <a:r>
              <a:rPr lang="en-US" altLang="zh-CN" sz="1800"/>
              <a:t>i</a:t>
            </a:r>
            <a:r>
              <a:rPr lang="zh-CN" altLang="en-US" sz="1800"/>
              <a:t>的子树均是堆，则执行该过程会使得包含</a:t>
            </a:r>
            <a:r>
              <a:rPr lang="en-US" altLang="zh-CN" sz="1800"/>
              <a:t>i</a:t>
            </a:r>
            <a:r>
              <a:rPr lang="zh-CN" altLang="en-US" sz="1800"/>
              <a:t>的树成为一个堆。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KSO_WM_UNIT_PLACING_PICTURE_USER_VIEWPORT" val="{&quot;height&quot;:6150,&quot;width&quot;:11070}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4007</Words>
  <Application>WPS 演示</Application>
  <PresentationFormat>全屏显示(16:9)</PresentationFormat>
  <Paragraphs>990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华文新魏</vt:lpstr>
      <vt:lpstr>Cambria Math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1035</cp:revision>
  <dcterms:created xsi:type="dcterms:W3CDTF">2014-04-28T11:40:00Z</dcterms:created>
  <dcterms:modified xsi:type="dcterms:W3CDTF">2022-03-07T14:57:40Z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