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2"/>
  </p:handoutMasterIdLst>
  <p:sldIdLst>
    <p:sldId id="1349" r:id="rId4"/>
    <p:sldId id="1354" r:id="rId6"/>
    <p:sldId id="2675" r:id="rId7"/>
    <p:sldId id="2678" r:id="rId8"/>
    <p:sldId id="2679" r:id="rId9"/>
    <p:sldId id="2680" r:id="rId10"/>
    <p:sldId id="2681" r:id="rId11"/>
    <p:sldId id="2682" r:id="rId12"/>
    <p:sldId id="2683" r:id="rId13"/>
    <p:sldId id="2684" r:id="rId14"/>
    <p:sldId id="2685" r:id="rId15"/>
    <p:sldId id="2686" r:id="rId16"/>
    <p:sldId id="2713" r:id="rId17"/>
    <p:sldId id="2714" r:id="rId18"/>
    <p:sldId id="2715" r:id="rId19"/>
    <p:sldId id="2716" r:id="rId20"/>
    <p:sldId id="2717" r:id="rId21"/>
    <p:sldId id="2744" r:id="rId22"/>
    <p:sldId id="2688" r:id="rId23"/>
    <p:sldId id="2689" r:id="rId24"/>
    <p:sldId id="2690" r:id="rId25"/>
    <p:sldId id="2691" r:id="rId26"/>
    <p:sldId id="2692" r:id="rId27"/>
    <p:sldId id="2770" r:id="rId28"/>
    <p:sldId id="2771" r:id="rId29"/>
    <p:sldId id="2772" r:id="rId30"/>
    <p:sldId id="2718" r:id="rId31"/>
    <p:sldId id="2694" r:id="rId32"/>
    <p:sldId id="2695" r:id="rId33"/>
    <p:sldId id="2696" r:id="rId34"/>
    <p:sldId id="2697" r:id="rId35"/>
    <p:sldId id="2698" r:id="rId36"/>
    <p:sldId id="2773" r:id="rId37"/>
    <p:sldId id="2707" r:id="rId38"/>
    <p:sldId id="2774" r:id="rId39"/>
    <p:sldId id="2708" r:id="rId40"/>
    <p:sldId id="2655" r:id="rId41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220" y="52"/>
      </p:cViewPr>
      <p:guideLst>
        <p:guide orient="horz" pos="2124"/>
        <p:guide pos="3888"/>
        <p:guide orient="horz" pos="1586"/>
        <p:guide pos="2928"/>
        <p:guide orient="horz" pos="2412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第九讲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二叉搜索树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4" name="椭圆 174083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5" name="椭圆 174084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6" name="椭圆 174085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7" name="椭圆 174086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8" name="椭圆 174087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89" name="椭圆 174088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0" name="直接连接符 174089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1" name="直接连接符 174090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2" name="直接连接符 174091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3" name="直接连接符 174092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4" name="直接连接符 174093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095" name="文本框 174094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6" name="文本框 174095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7" name="文本框 174096"/>
          <p:cNvSpPr txBox="1"/>
          <p:nvPr/>
        </p:nvSpPr>
        <p:spPr>
          <a:xfrm>
            <a:off x="35194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8" name="文本框 174097"/>
          <p:cNvSpPr txBox="1"/>
          <p:nvPr/>
        </p:nvSpPr>
        <p:spPr>
          <a:xfrm>
            <a:off x="42052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099" name="文本框 174098"/>
          <p:cNvSpPr txBox="1"/>
          <p:nvPr/>
        </p:nvSpPr>
        <p:spPr>
          <a:xfrm>
            <a:off x="48910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08" name="椭圆 175107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09" name="椭圆 175108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0" name="椭圆 175109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1" name="椭圆 175110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2" name="椭圆 175111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3" name="椭圆 175112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14" name="直接连接符 175113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5" name="直接连接符 175114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6" name="直接连接符 175115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7" name="直接连接符 175116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8" name="直接连接符 175117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5119" name="文本框 175118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0" name="文本框 175119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1" name="文本框 175120"/>
          <p:cNvSpPr txBox="1"/>
          <p:nvPr/>
        </p:nvSpPr>
        <p:spPr>
          <a:xfrm>
            <a:off x="35194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2" name="文本框 175121"/>
          <p:cNvSpPr txBox="1"/>
          <p:nvPr/>
        </p:nvSpPr>
        <p:spPr>
          <a:xfrm>
            <a:off x="42052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3" name="文本框 175122"/>
          <p:cNvSpPr txBox="1"/>
          <p:nvPr/>
        </p:nvSpPr>
        <p:spPr>
          <a:xfrm>
            <a:off x="48910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24" name="文本框 175123"/>
          <p:cNvSpPr txBox="1"/>
          <p:nvPr/>
        </p:nvSpPr>
        <p:spPr>
          <a:xfrm>
            <a:off x="55768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>
                <a:sym typeface="+mn-ea"/>
              </a:rPr>
              <a:t>定理：如果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是一棵有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个结点子树的根，那么调用</a:t>
            </a:r>
            <a:r>
              <a:rPr lang="en-US" altLang="zh-CN">
                <a:sym typeface="+mn-ea"/>
              </a:rPr>
              <a:t>INORDER-TREE-WALK(x)</a:t>
            </a:r>
            <a:r>
              <a:rPr lang="zh-CN" altLang="en-US">
                <a:sym typeface="+mn-ea"/>
              </a:rPr>
              <a:t>需要</a:t>
            </a:r>
            <a:r>
              <a:rPr lang="en-US" altLang="zh-CN">
                <a:sym typeface="+mn-ea"/>
              </a:rPr>
              <a:t>Θ(n)</a:t>
            </a:r>
            <a:r>
              <a:rPr lang="zh-CN" altLang="en-US">
                <a:sym typeface="+mn-ea"/>
              </a:rPr>
              <a:t>的时间。</a:t>
            </a:r>
            <a:endParaRPr lang="zh-CN" altLang="en-US">
              <a:sym typeface="+mn-ea"/>
            </a:endParaRPr>
          </a:p>
          <a:p>
            <a:pPr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分析：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对于一棵空树，需要耗费一个小的常数时间，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T(0)=c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假设节点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的左子树有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个节点，右子树有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n-k-1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个节点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T(n) &lt;= T(k) + T(n-k-1) + 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，其中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表示常数，是相关开销的上界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用替代法来证明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T(n) &lt;= (c+d)n + c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即可。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先序和后续遍历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370" y="939800"/>
            <a:ext cx="3974465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preorder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if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  </a:t>
            </a:r>
            <a:r>
              <a:rPr lang="en-US" altLang="zh-CN">
                <a:sym typeface="+mn-ea"/>
              </a:rPr>
              <a:t> print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key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       preorder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en-US" altLang="zh-CN" err="1">
                <a:solidFill>
                  <a:srgbClr val="CE0000"/>
                </a:solidFill>
                <a:sym typeface="+mn-ea"/>
              </a:rPr>
              <a:t>preorder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right</a:t>
            </a:r>
            <a:r>
              <a:rPr lang="en-US" altLang="zh-CN">
                <a:sym typeface="+mn-ea"/>
              </a:rPr>
              <a:t>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占位符 44034"/>
          <p:cNvSpPr txBox="1"/>
          <p:nvPr/>
        </p:nvSpPr>
        <p:spPr>
          <a:xfrm>
            <a:off x="4801870" y="939800"/>
            <a:ext cx="3974465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postorder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if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err="1">
                <a:solidFill>
                  <a:srgbClr val="CE0000"/>
                </a:solidFill>
                <a:sym typeface="+mn-ea"/>
              </a:rPr>
              <a:t>       postorder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en-US" altLang="zh-CN" err="1">
                <a:solidFill>
                  <a:srgbClr val="CE0000"/>
                </a:solidFill>
                <a:sym typeface="+mn-ea"/>
              </a:rPr>
              <a:t>postorder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right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>
                <a:sym typeface="+mn-ea"/>
              </a:rPr>
              <a:t>      </a:t>
            </a:r>
            <a:r>
              <a:rPr lang="en-US" altLang="zh-CN">
                <a:sym typeface="+mn-ea"/>
              </a:rPr>
              <a:t> print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key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练习</a:t>
            </a:r>
            <a:r>
              <a:rPr lang="en-US" altLang="zh-CN" dirty="0">
                <a:sym typeface="+mn-ea"/>
              </a:rPr>
              <a:t>1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>
                <a:sym typeface="+mn-ea"/>
              </a:rPr>
              <a:t>对于关键字集合</a:t>
            </a:r>
            <a:r>
              <a:rPr lang="en-US" altLang="zh-CN">
                <a:sym typeface="+mn-ea"/>
              </a:rPr>
              <a:t>{1, 4, 5, 10, 16, 17, 21}</a:t>
            </a:r>
            <a:r>
              <a:rPr lang="zh-CN" altLang="en-US">
                <a:sym typeface="+mn-ea"/>
              </a:rPr>
              <a:t>，分别画出高度为</a:t>
            </a:r>
            <a:r>
              <a:rPr lang="en-US" altLang="zh-CN">
                <a:sym typeface="+mn-ea"/>
              </a:rPr>
              <a:t>2, 3, 4, 5, 6</a:t>
            </a:r>
            <a:r>
              <a:rPr lang="zh-CN" altLang="en-US">
                <a:sym typeface="+mn-ea"/>
              </a:rPr>
              <a:t>的二叉树。</a:t>
            </a:r>
            <a:endParaRPr lang="zh-CN" altLang="en-US">
              <a:sym typeface="+mn-ea"/>
            </a:endParaRPr>
          </a:p>
          <a:p>
            <a:pPr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练习</a:t>
            </a:r>
            <a:r>
              <a:rPr lang="en-US" altLang="zh-CN" dirty="0">
                <a:sym typeface="+mn-ea"/>
              </a:rPr>
              <a:t>2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二叉搜索树性质与最小堆性质之间有什么不同？能使用最小堆性质在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O(n)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时间内按序输出一棵有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个结点树的关键字吗？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一、什么是二叉搜索树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二、查询二叉搜索树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三、插入和删除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二叉搜索树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四、随机构建二叉搜索树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查询二叉树</a:t>
            </a:r>
            <a:endParaRPr lang="zh-CN" dirty="0">
              <a:sym typeface="+mn-ea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chemeClr val="tx1"/>
                </a:solidFill>
                <a:sym typeface="+mn-ea"/>
              </a:rPr>
              <a:t>典型操作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：查询指定关键字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MINIMUM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：查询最小的关键字元素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MAXIMUM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：查询最大的关键字元素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SUCCESSOR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：查询后继关键字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PREDECESSOR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：查询前驱关键字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440245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).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从根节点的指针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p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出发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如果关键字等于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则结束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如果关键字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小于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，则从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右子结点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继续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否则，从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左子节点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继续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失败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如果想要访问的节点并不存在</a:t>
            </a:r>
            <a:r>
              <a:rPr lang="en-US" altLang="zh-CN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44034"/>
          <p:cNvSpPr txBox="1"/>
          <p:nvPr/>
        </p:nvSpPr>
        <p:spPr>
          <a:xfrm>
            <a:off x="5033645" y="661035"/>
            <a:ext cx="3730625" cy="2203450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 sz="1800">
                <a:sym typeface="+mn-ea"/>
              </a:rPr>
              <a:t>(</a:t>
            </a:r>
            <a:r>
              <a:rPr lang="en-US" altLang="zh-CN" sz="18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1800" i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/>
          </a:p>
          <a:p>
            <a:pPr algn="l"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</a:t>
            </a:r>
            <a:r>
              <a:rPr lang="en-US" altLang="zh-CN" sz="1800" b="1">
                <a:sym typeface="Symbol" panose="05050102010706020507" pitchFamily="18" charset="2"/>
              </a:rPr>
              <a:t>while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 NIL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ym typeface="Symbol" panose="05050102010706020507" pitchFamily="18" charset="2"/>
              </a:rPr>
              <a:t>and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x.key 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endParaRPr lang="en-US" altLang="zh-CN" sz="1800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</a:t>
            </a:r>
            <a:r>
              <a:rPr lang="en-US" altLang="zh-CN" sz="1800" b="1">
                <a:sym typeface="Symbol" panose="05050102010706020507" pitchFamily="18" charset="2"/>
              </a:rPr>
              <a:t>if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 key[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    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= x.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left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</a:t>
            </a:r>
            <a:r>
              <a:rPr lang="en-US" altLang="zh-CN" sz="1800" b="1">
                <a:sym typeface="Symbol" panose="05050102010706020507" pitchFamily="18" charset="2"/>
              </a:rPr>
              <a:t>else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= x.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right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>
                <a:sym typeface="Symbol" panose="05050102010706020507" pitchFamily="18" charset="2"/>
              </a:rPr>
              <a:t>     return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endParaRPr lang="en-US" altLang="zh-CN" sz="1800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solidFill>
                  <a:schemeClr val="tx2"/>
                </a:solidFill>
                <a:sym typeface="Symbol" panose="05050102010706020507" pitchFamily="18" charset="2"/>
              </a:rPr>
              <a:t>running time: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O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h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1800">
                <a:solidFill>
                  <a:schemeClr val="tx2"/>
                </a:solidFill>
                <a:sym typeface="Symbol" panose="05050102010706020507" pitchFamily="18" charset="2"/>
              </a:rPr>
              <a:t>.</a:t>
            </a:r>
            <a:endParaRPr lang="en-US" altLang="zh-CN" sz="18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5" name="文本占位符 44034"/>
          <p:cNvSpPr txBox="1"/>
          <p:nvPr/>
        </p:nvSpPr>
        <p:spPr>
          <a:xfrm>
            <a:off x="5175250" y="2930525"/>
            <a:ext cx="3730625" cy="19729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CE0000"/>
                </a:solidFill>
                <a:sym typeface="+mn-ea"/>
              </a:rPr>
              <a:t>Search</a:t>
            </a:r>
            <a:r>
              <a:rPr lang="en-US" altLang="zh-CN" sz="1800">
                <a:sym typeface="+mn-ea"/>
              </a:rPr>
              <a:t>(</a:t>
            </a:r>
            <a:r>
              <a:rPr lang="en-US" altLang="zh-CN" sz="18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1800" i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/>
          </a:p>
          <a:p>
            <a:pPr algn="l"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if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== NIL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ym typeface="Symbol" panose="05050102010706020507" pitchFamily="18" charset="2"/>
              </a:rPr>
              <a:t>or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x.key ==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endParaRPr lang="en-US" altLang="zh-CN" sz="1800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return 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1800" b="1">
                <a:sym typeface="Symbol" panose="05050102010706020507" pitchFamily="18" charset="2"/>
              </a:rPr>
              <a:t>if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 sz="1800">
                <a:solidFill>
                  <a:srgbClr val="008C87"/>
                </a:solidFill>
                <a:sym typeface="Symbol" panose="05050102010706020507" pitchFamily="18" charset="2"/>
              </a:rPr>
              <a:t>  x.key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>
                <a:sym typeface="Symbol" panose="05050102010706020507" pitchFamily="18" charset="2"/>
              </a:rPr>
              <a:t>          return Search(x.left, k)</a:t>
            </a:r>
            <a:endParaRPr lang="en-US" altLang="zh-CN" sz="1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algn="l">
              <a:lnSpc>
                <a:spcPct val="90000"/>
              </a:lnSpc>
              <a:buClrTx/>
              <a:buSzTx/>
              <a:buNone/>
            </a:pPr>
            <a:r>
              <a:rPr lang="en-US" altLang="zh-CN" sz="1800">
                <a:sym typeface="Symbol" panose="05050102010706020507" pitchFamily="18" charset="2"/>
              </a:rPr>
              <a:t>     </a:t>
            </a:r>
            <a:r>
              <a:rPr lang="en-US" altLang="zh-CN" sz="1800" b="1">
                <a:sym typeface="Symbol" panose="05050102010706020507" pitchFamily="18" charset="2"/>
              </a:rPr>
              <a:t>else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en-US" altLang="zh-CN" sz="1800" b="1">
                <a:sym typeface="Symbol" panose="05050102010706020507" pitchFamily="18" charset="2"/>
              </a:rPr>
              <a:t>return</a:t>
            </a:r>
            <a:r>
              <a:rPr lang="en-US" altLang="zh-CN" sz="1800">
                <a:sym typeface="Symbol" panose="05050102010706020507" pitchFamily="18" charset="2"/>
              </a:rPr>
              <a:t> Search(x.right, k)</a:t>
            </a:r>
            <a:endParaRPr lang="en-US" altLang="zh-CN" sz="1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3" name="文本占位符 15360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4" name="椭圆 153603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rgbClr val="CE0000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5" name="椭圆 153604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20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3606" name="椭圆 153605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3607" name="椭圆 153606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8" name="椭圆 153607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9" name="椭圆 153608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0" name="直接连接符 153609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1" name="直接连接符 153610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2" name="直接连接符 153611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3" name="直接连接符 153612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4" name="直接连接符 153613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15" name="椭圆 153614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6" name="椭圆 153615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7" name="椭圆 153616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13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3618" name="椭圆 153617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9" name="椭圆 153618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3621" name="直接连接符 153620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22" name="直接连接符 153621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25" name="直接连接符 153624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26" name="直接连接符 153625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27" name="直接连接符 153626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的例子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一、什么是二叉搜索树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二、查询二叉搜索树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三、插入和删除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二叉搜索树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四、随机构建二叉搜索树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1" name="文本占位符 1556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5652" name="椭圆 155651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3" name="椭圆 155652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20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5654" name="椭圆 155653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5655" name="椭圆 155654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5656" name="椭圆 155655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18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5657" name="椭圆 155656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8" name="直接连接符 155657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59" name="直接连接符 155658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0" name="直接连接符 155659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1" name="直接连接符 155660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2" name="直接连接符 155661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3" name="椭圆 155662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5664" name="椭圆 155663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5665" name="椭圆 155664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13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5666" name="椭圆 155665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5667" name="椭圆 155666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5668" name="直接连接符 155667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69" name="直接连接符 155668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70" name="直接连接符 155669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71" name="直接连接符 155670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672" name="直接连接符 155671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的例子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5" name="文本占位符 15667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6676" name="椭圆 156675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7" name="椭圆 156676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20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6678" name="椭圆 156677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9" name="椭圆 156678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6680" name="椭圆 156679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18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6681" name="椭圆 156680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6682" name="直接连接符 156681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3" name="直接连接符 156682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4" name="直接连接符 156683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5" name="直接连接符 156684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6" name="直接连接符 156685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87" name="椭圆 156686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6688" name="椭圆 156687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6689" name="椭圆 156688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13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6690" name="椭圆 156689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6691" name="椭圆 156690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6692" name="直接连接符 156691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93" name="直接连接符 156692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94" name="直接连接符 156693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95" name="直接连接符 156694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696" name="直接连接符 156695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7700" name="椭圆 157699"/>
          <p:cNvSpPr/>
          <p:nvPr/>
        </p:nvSpPr>
        <p:spPr>
          <a:xfrm>
            <a:off x="4114800" y="14859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1" name="椭圆 157700"/>
          <p:cNvSpPr/>
          <p:nvPr/>
        </p:nvSpPr>
        <p:spPr>
          <a:xfrm>
            <a:off x="577215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20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7702" name="椭圆 157701"/>
          <p:cNvSpPr/>
          <p:nvPr/>
        </p:nvSpPr>
        <p:spPr>
          <a:xfrm>
            <a:off x="40005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7703" name="椭圆 157702"/>
          <p:cNvSpPr/>
          <p:nvPr/>
        </p:nvSpPr>
        <p:spPr>
          <a:xfrm>
            <a:off x="27432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7704" name="椭圆 157703"/>
          <p:cNvSpPr/>
          <p:nvPr/>
        </p:nvSpPr>
        <p:spPr>
          <a:xfrm>
            <a:off x="508635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5" name="椭圆 157704"/>
          <p:cNvSpPr/>
          <p:nvPr/>
        </p:nvSpPr>
        <p:spPr>
          <a:xfrm>
            <a:off x="3314700" y="2057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6" name="直接连接符 157705"/>
          <p:cNvSpPr/>
          <p:nvPr/>
        </p:nvSpPr>
        <p:spPr>
          <a:xfrm flipH="1">
            <a:off x="2914650" y="22860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07" name="直接连接符 157706"/>
          <p:cNvSpPr/>
          <p:nvPr/>
        </p:nvSpPr>
        <p:spPr>
          <a:xfrm>
            <a:off x="3486150" y="22860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08" name="直接连接符 157707"/>
          <p:cNvSpPr/>
          <p:nvPr/>
        </p:nvSpPr>
        <p:spPr>
          <a:xfrm flipH="1">
            <a:off x="3486150" y="16573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09" name="直接连接符 157708"/>
          <p:cNvSpPr/>
          <p:nvPr/>
        </p:nvSpPr>
        <p:spPr>
          <a:xfrm>
            <a:off x="4343400" y="16573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0" name="直接连接符 157709"/>
          <p:cNvSpPr/>
          <p:nvPr/>
        </p:nvSpPr>
        <p:spPr>
          <a:xfrm>
            <a:off x="5257800" y="22288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1" name="椭圆 157710"/>
          <p:cNvSpPr/>
          <p:nvPr/>
        </p:nvSpPr>
        <p:spPr>
          <a:xfrm>
            <a:off x="22860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7712" name="椭圆 157711"/>
          <p:cNvSpPr/>
          <p:nvPr/>
        </p:nvSpPr>
        <p:spPr>
          <a:xfrm>
            <a:off x="3200400" y="36004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7713" name="椭圆 157712"/>
          <p:cNvSpPr/>
          <p:nvPr/>
        </p:nvSpPr>
        <p:spPr>
          <a:xfrm>
            <a:off x="4572000" y="360045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14" name="椭圆 157713"/>
          <p:cNvSpPr/>
          <p:nvPr/>
        </p:nvSpPr>
        <p:spPr>
          <a:xfrm>
            <a:off x="4057650" y="42862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7715" name="椭圆 157714"/>
          <p:cNvSpPr/>
          <p:nvPr/>
        </p:nvSpPr>
        <p:spPr>
          <a:xfrm>
            <a:off x="4686300" y="2857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7716" name="直接连接符 157715"/>
          <p:cNvSpPr/>
          <p:nvPr/>
        </p:nvSpPr>
        <p:spPr>
          <a:xfrm flipH="1">
            <a:off x="2457450" y="3086100"/>
            <a:ext cx="3429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7" name="直接连接符 157716"/>
          <p:cNvSpPr/>
          <p:nvPr/>
        </p:nvSpPr>
        <p:spPr>
          <a:xfrm>
            <a:off x="2914650" y="30861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8" name="直接连接符 157717"/>
          <p:cNvSpPr/>
          <p:nvPr/>
        </p:nvSpPr>
        <p:spPr>
          <a:xfrm>
            <a:off x="4171950" y="308610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19" name="直接连接符 157718"/>
          <p:cNvSpPr/>
          <p:nvPr/>
        </p:nvSpPr>
        <p:spPr>
          <a:xfrm flipH="1">
            <a:off x="4229100" y="382905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20" name="直接连接符 157719"/>
          <p:cNvSpPr/>
          <p:nvPr/>
        </p:nvSpPr>
        <p:spPr>
          <a:xfrm flipH="1">
            <a:off x="4800600" y="22860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21" name="文本框 157720"/>
          <p:cNvSpPr txBox="1"/>
          <p:nvPr/>
        </p:nvSpPr>
        <p:spPr>
          <a:xfrm>
            <a:off x="4961335" y="3543300"/>
            <a:ext cx="5162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Done!</a:t>
            </a:r>
            <a:endParaRPr lang="en-US" altLang="zh-CN" sz="1050">
              <a:solidFill>
                <a:srgbClr val="CE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查找（</a:t>
            </a:r>
            <a:r>
              <a:rPr lang="en-US" altLang="zh-CN">
                <a:sym typeface="+mn-ea"/>
              </a:rPr>
              <a:t>search</a:t>
            </a:r>
            <a:r>
              <a:rPr lang="zh-CN" altLang="en-US">
                <a:sym typeface="+mn-ea"/>
              </a:rPr>
              <a:t>）的例子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最大关键字元素和最小关键字元素</a:t>
            </a:r>
            <a:endParaRPr lang="zh-CN" altLang="en-US" dirty="0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3672840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Find-min</a:t>
            </a:r>
            <a:r>
              <a:rPr lang="en-US" altLang="zh-CN">
                <a:sym typeface="+mn-ea"/>
              </a:rPr>
              <a:t>.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从根节点出发，一直往左走，走到最远处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Find-MAX</a:t>
            </a:r>
            <a:r>
              <a:rPr lang="en-US" altLang="zh-CN">
                <a:sym typeface="+mn-ea"/>
              </a:rPr>
              <a:t>. 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从根节点出发，一直往右走，走到最远处</a:t>
            </a:r>
            <a:endParaRPr lang="zh-CN" altLang="en-US">
              <a:sym typeface="+mn-ea"/>
            </a:endParaRPr>
          </a:p>
          <a:p>
            <a:pPr>
              <a:lnSpc>
                <a:spcPct val="90000"/>
              </a:lnSpc>
              <a:buNone/>
            </a:pPr>
            <a:endParaRPr lang="zh-CN" altLang="en-US"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复杂度：</a:t>
            </a:r>
            <a:r>
              <a:rPr lang="en-US" altLang="zh-CN">
                <a:sym typeface="+mn-ea"/>
              </a:rPr>
              <a:t>O(h)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44034"/>
          <p:cNvSpPr txBox="1"/>
          <p:nvPr/>
        </p:nvSpPr>
        <p:spPr>
          <a:xfrm>
            <a:off x="4666615" y="1066800"/>
            <a:ext cx="3894455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Tree-Minimum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buNone/>
            </a:pPr>
            <a:r>
              <a:rPr lang="en-US" altLang="zh-CN" b="1">
                <a:sym typeface="+mn-ea"/>
              </a:rPr>
              <a:t>    while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left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>
                <a:sym typeface="Symbol" panose="05050102010706020507" pitchFamily="18" charset="2"/>
              </a:rPr>
              <a:t>    return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Tree-Maximum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buNone/>
            </a:pPr>
            <a:r>
              <a:rPr lang="en-US" altLang="zh-CN" b="1">
                <a:sym typeface="+mn-ea"/>
              </a:rPr>
              <a:t>    while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x.right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x.right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>
                <a:sym typeface="Symbol" panose="05050102010706020507" pitchFamily="18" charset="2"/>
              </a:rPr>
              <a:t>    return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占位符 150530"/>
          <p:cNvSpPr>
            <a:spLocks noGrp="1"/>
          </p:cNvSpPr>
          <p:nvPr/>
        </p:nvSpPr>
        <p:spPr>
          <a:xfrm>
            <a:off x="685800" y="595312"/>
            <a:ext cx="4524555" cy="4262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Tree-Successor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x.right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NIL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Tree-Minimum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x.right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right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20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248400" y="704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4582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0960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4196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543800" y="1466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181600" y="1466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直接连接符 83"/>
          <p:cNvSpPr/>
          <p:nvPr/>
        </p:nvSpPr>
        <p:spPr>
          <a:xfrm flipH="1">
            <a:off x="4648200" y="1771650"/>
            <a:ext cx="609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" name="直接连接符 84"/>
          <p:cNvSpPr/>
          <p:nvPr/>
        </p:nvSpPr>
        <p:spPr>
          <a:xfrm>
            <a:off x="5410200" y="177165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直接连接符 85"/>
          <p:cNvSpPr/>
          <p:nvPr/>
        </p:nvSpPr>
        <p:spPr>
          <a:xfrm flipH="1">
            <a:off x="5410200" y="93345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" name="直接连接符 86"/>
          <p:cNvSpPr/>
          <p:nvPr/>
        </p:nvSpPr>
        <p:spPr>
          <a:xfrm>
            <a:off x="6553200" y="933450"/>
            <a:ext cx="990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" name="直接连接符 87"/>
          <p:cNvSpPr/>
          <p:nvPr/>
        </p:nvSpPr>
        <p:spPr>
          <a:xfrm>
            <a:off x="7772400" y="169545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" name="椭圆 88"/>
          <p:cNvSpPr/>
          <p:nvPr/>
        </p:nvSpPr>
        <p:spPr>
          <a:xfrm>
            <a:off x="3810000" y="35242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029200" y="35242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858000" y="3524250"/>
            <a:ext cx="304800" cy="3048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172200" y="4438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010399" y="2533649"/>
            <a:ext cx="322053" cy="313067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直接连接符 93"/>
          <p:cNvSpPr/>
          <p:nvPr/>
        </p:nvSpPr>
        <p:spPr>
          <a:xfrm flipH="1">
            <a:off x="4038600" y="2838450"/>
            <a:ext cx="457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" name="直接连接符 94"/>
          <p:cNvSpPr/>
          <p:nvPr/>
        </p:nvSpPr>
        <p:spPr>
          <a:xfrm>
            <a:off x="4648200" y="283845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" name="直接连接符 95"/>
          <p:cNvSpPr/>
          <p:nvPr/>
        </p:nvSpPr>
        <p:spPr>
          <a:xfrm>
            <a:off x="6324600" y="2838450"/>
            <a:ext cx="609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" name="直接连接符 96"/>
          <p:cNvSpPr/>
          <p:nvPr/>
        </p:nvSpPr>
        <p:spPr>
          <a:xfrm flipH="1">
            <a:off x="6400800" y="3829050"/>
            <a:ext cx="533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" name="直接连接符 97"/>
          <p:cNvSpPr/>
          <p:nvPr/>
        </p:nvSpPr>
        <p:spPr>
          <a:xfrm flipH="1">
            <a:off x="7162800" y="177165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" name="文本框 158744"/>
          <p:cNvSpPr txBox="1"/>
          <p:nvPr/>
        </p:nvSpPr>
        <p:spPr>
          <a:xfrm>
            <a:off x="5799138" y="2517775"/>
            <a:ext cx="29686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158745"/>
          <p:cNvSpPr txBox="1"/>
          <p:nvPr/>
        </p:nvSpPr>
        <p:spPr>
          <a:xfrm>
            <a:off x="7162800" y="337185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文本占位符 158722"/>
          <p:cNvSpPr>
            <a:spLocks noGrp="1"/>
          </p:cNvSpPr>
          <p:nvPr/>
        </p:nvSpPr>
        <p:spPr>
          <a:xfrm>
            <a:off x="3826534" y="4105813"/>
            <a:ext cx="2100532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408412" y="819509"/>
            <a:ext cx="1734260" cy="2682816"/>
          </a:xfrm>
          <a:custGeom>
            <a:avLst/>
            <a:gdLst>
              <a:gd name="connsiteX0" fmla="*/ 1734260 w 1734260"/>
              <a:gd name="connsiteY0" fmla="*/ 2682816 h 2682816"/>
              <a:gd name="connsiteX1" fmla="*/ 932003 w 1734260"/>
              <a:gd name="connsiteY1" fmla="*/ 1828800 h 2682816"/>
              <a:gd name="connsiteX2" fmla="*/ 350 w 1734260"/>
              <a:gd name="connsiteY2" fmla="*/ 828136 h 2682816"/>
              <a:gd name="connsiteX3" fmla="*/ 845739 w 1734260"/>
              <a:gd name="connsiteY3" fmla="*/ 0 h 268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60" h="2682816">
                <a:moveTo>
                  <a:pt x="1734260" y="2682816"/>
                </a:moveTo>
                <a:lnTo>
                  <a:pt x="932003" y="1828800"/>
                </a:lnTo>
                <a:cubicBezTo>
                  <a:pt x="643018" y="1519687"/>
                  <a:pt x="14727" y="1132936"/>
                  <a:pt x="350" y="828136"/>
                </a:cubicBezTo>
                <a:cubicBezTo>
                  <a:pt x="-14027" y="523336"/>
                  <a:pt x="415856" y="261668"/>
                  <a:pt x="845739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3775" y="3501831"/>
            <a:ext cx="35037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后继</a:t>
            </a:r>
            <a:r>
              <a:rPr lang="zh-CN" altLang="en-US" sz="1600" dirty="0"/>
              <a:t>（</a:t>
            </a:r>
            <a:r>
              <a:rPr lang="en-US" altLang="zh-CN" sz="1600" dirty="0"/>
              <a:t>Successor</a:t>
            </a:r>
            <a:r>
              <a:rPr lang="zh-CN" altLang="en-US" sz="1600" dirty="0"/>
              <a:t>）：按照中序遍历进行搜索的下一节点。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查找前驱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Predecessor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占位符 150530"/>
          <p:cNvSpPr>
            <a:spLocks noGrp="1"/>
          </p:cNvSpPr>
          <p:nvPr/>
        </p:nvSpPr>
        <p:spPr>
          <a:xfrm>
            <a:off x="685800" y="595312"/>
            <a:ext cx="4524555" cy="4262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Tree-Predecessor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x.left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NIL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Tree-Maximum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x.left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20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000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r>
              <a:rPr lang="en-US" altLang="zh-CN" sz="2000" i="1" dirty="0" err="1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solidFill>
                <a:srgbClr val="008C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248400" y="704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4582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0960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419600" y="2533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543800" y="1466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181600" y="14668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直接连接符 83"/>
          <p:cNvSpPr/>
          <p:nvPr/>
        </p:nvSpPr>
        <p:spPr>
          <a:xfrm flipH="1">
            <a:off x="4648200" y="1771650"/>
            <a:ext cx="609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" name="直接连接符 84"/>
          <p:cNvSpPr/>
          <p:nvPr/>
        </p:nvSpPr>
        <p:spPr>
          <a:xfrm>
            <a:off x="5410200" y="177165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直接连接符 85"/>
          <p:cNvSpPr/>
          <p:nvPr/>
        </p:nvSpPr>
        <p:spPr>
          <a:xfrm flipH="1">
            <a:off x="5410200" y="93345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" name="直接连接符 86"/>
          <p:cNvSpPr/>
          <p:nvPr/>
        </p:nvSpPr>
        <p:spPr>
          <a:xfrm>
            <a:off x="6553200" y="933450"/>
            <a:ext cx="990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" name="直接连接符 87"/>
          <p:cNvSpPr/>
          <p:nvPr/>
        </p:nvSpPr>
        <p:spPr>
          <a:xfrm>
            <a:off x="7772400" y="169545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" name="椭圆 88"/>
          <p:cNvSpPr/>
          <p:nvPr/>
        </p:nvSpPr>
        <p:spPr>
          <a:xfrm>
            <a:off x="3810000" y="35242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029200" y="35242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858000" y="35242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>
            <a:no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13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6172200" y="4438650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3600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010399" y="2533649"/>
            <a:ext cx="322053" cy="313067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anchor="ctr" anchorCtr="0">
            <a:no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4" name="直接连接符 93"/>
          <p:cNvSpPr/>
          <p:nvPr/>
        </p:nvSpPr>
        <p:spPr>
          <a:xfrm flipH="1">
            <a:off x="4038600" y="2838450"/>
            <a:ext cx="457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" name="直接连接符 94"/>
          <p:cNvSpPr/>
          <p:nvPr/>
        </p:nvSpPr>
        <p:spPr>
          <a:xfrm>
            <a:off x="4648200" y="283845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" name="直接连接符 95"/>
          <p:cNvSpPr/>
          <p:nvPr/>
        </p:nvSpPr>
        <p:spPr>
          <a:xfrm>
            <a:off x="6324600" y="2838450"/>
            <a:ext cx="609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" name="直接连接符 96"/>
          <p:cNvSpPr/>
          <p:nvPr/>
        </p:nvSpPr>
        <p:spPr>
          <a:xfrm flipH="1">
            <a:off x="6400800" y="3829050"/>
            <a:ext cx="533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" name="直接连接符 97"/>
          <p:cNvSpPr/>
          <p:nvPr/>
        </p:nvSpPr>
        <p:spPr>
          <a:xfrm flipH="1">
            <a:off x="7162800" y="177165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" name="文本框 158744"/>
          <p:cNvSpPr txBox="1"/>
          <p:nvPr/>
        </p:nvSpPr>
        <p:spPr>
          <a:xfrm>
            <a:off x="5799138" y="2517775"/>
            <a:ext cx="29686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158745"/>
          <p:cNvSpPr txBox="1"/>
          <p:nvPr/>
        </p:nvSpPr>
        <p:spPr>
          <a:xfrm>
            <a:off x="7162800" y="3371850"/>
            <a:ext cx="3190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文本占位符 158722"/>
          <p:cNvSpPr>
            <a:spLocks noGrp="1"/>
          </p:cNvSpPr>
          <p:nvPr/>
        </p:nvSpPr>
        <p:spPr>
          <a:xfrm>
            <a:off x="3826534" y="4105813"/>
            <a:ext cx="2100532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>
                <a:solidFill>
                  <a:srgbClr val="C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Predecessor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008C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775" y="3501831"/>
            <a:ext cx="35037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前驱</a:t>
            </a:r>
            <a:r>
              <a:rPr lang="zh-CN" altLang="en-US" sz="1600" dirty="0"/>
              <a:t>（</a:t>
            </a:r>
            <a:r>
              <a:rPr lang="en-US" altLang="zh-CN" sz="1600" dirty="0"/>
              <a:t>Predecessor</a:t>
            </a:r>
            <a:r>
              <a:rPr lang="zh-CN" altLang="en-US" sz="1600" dirty="0"/>
              <a:t>）：按照中序遍历进行搜索的前一节点。</a:t>
            </a:r>
            <a:endParaRPr lang="zh-CN" altLang="en-US" sz="1600" dirty="0"/>
          </a:p>
        </p:txBody>
      </p:sp>
      <p:sp>
        <p:nvSpPr>
          <p:cNvPr id="5" name="任意多边形 4"/>
          <p:cNvSpPr/>
          <p:nvPr/>
        </p:nvSpPr>
        <p:spPr>
          <a:xfrm>
            <a:off x="6499225" y="943610"/>
            <a:ext cx="1028065" cy="1571625"/>
          </a:xfrm>
          <a:custGeom>
            <a:avLst/>
            <a:gdLst>
              <a:gd name="connisteX0" fmla="*/ 579755 w 1027801"/>
              <a:gd name="connsiteY0" fmla="*/ 1524000 h 1524000"/>
              <a:gd name="connisteX1" fmla="*/ 1008380 w 1027801"/>
              <a:gd name="connsiteY1" fmla="*/ 825500 h 1524000"/>
              <a:gd name="connisteX2" fmla="*/ 0 w 1027801"/>
              <a:gd name="connsiteY2" fmla="*/ 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27802" h="1524000">
                <a:moveTo>
                  <a:pt x="579755" y="1524000"/>
                </a:moveTo>
                <a:cubicBezTo>
                  <a:pt x="685800" y="1400810"/>
                  <a:pt x="1124585" y="1130300"/>
                  <a:pt x="1008380" y="825500"/>
                </a:cubicBezTo>
                <a:cubicBezTo>
                  <a:pt x="892175" y="520700"/>
                  <a:pt x="210185" y="151130"/>
                  <a:pt x="0" y="0"/>
                </a:cubicBezTo>
              </a:path>
            </a:pathLst>
          </a:custGeom>
          <a:noFill/>
          <a:ln w="254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占位符 150530"/>
          <p:cNvSpPr>
            <a:spLocks noGrp="1"/>
          </p:cNvSpPr>
          <p:nvPr/>
        </p:nvSpPr>
        <p:spPr>
          <a:xfrm>
            <a:off x="685800" y="594995"/>
            <a:ext cx="7628255" cy="42621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假设一棵二叉搜索树中的结点在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之间，现在想要查找数值为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的结点，下面两个序列中哪个不是查找过的序列？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2, 252, 401, 398, 330, 344, 397, 363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925, 202, 911, 240, 912, 245, 363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一、什么是二叉搜索树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二、查询二叉搜索树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三、插入和删除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二叉搜索树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四、随机构建二叉搜索树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370" y="939800"/>
            <a:ext cx="3930015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>
                <a:solidFill>
                  <a:srgbClr val="CE0000"/>
                </a:solidFill>
                <a:sym typeface="+mn-ea"/>
              </a:rPr>
              <a:t>Insert</a:t>
            </a:r>
            <a:r>
              <a:rPr lang="en-US" altLang="zh-CN">
                <a:sym typeface="+mn-ea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z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从树根开始，</a:t>
            </a:r>
            <a:r>
              <a:rPr lang="zh-CN">
                <a:sym typeface="+mn-ea"/>
              </a:rPr>
              <a:t>找</a:t>
            </a:r>
            <a:r>
              <a:rPr lang="en-US" altLang="zh-CN">
                <a:sym typeface="+mn-ea"/>
              </a:rPr>
              <a:t>z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在原本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应该出现的位置插入新节点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插入操作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76750" y="884555"/>
            <a:ext cx="422275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19" name="文本占位符 16281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Insert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2820" name="椭圆 162819"/>
          <p:cNvSpPr/>
          <p:nvPr/>
        </p:nvSpPr>
        <p:spPr>
          <a:xfrm>
            <a:off x="4114800" y="17145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1" name="椭圆 162820"/>
          <p:cNvSpPr/>
          <p:nvPr/>
        </p:nvSpPr>
        <p:spPr>
          <a:xfrm>
            <a:off x="577215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2822" name="椭圆 162821"/>
          <p:cNvSpPr/>
          <p:nvPr/>
        </p:nvSpPr>
        <p:spPr>
          <a:xfrm>
            <a:off x="40005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2823" name="椭圆 162822"/>
          <p:cNvSpPr/>
          <p:nvPr/>
        </p:nvSpPr>
        <p:spPr>
          <a:xfrm>
            <a:off x="27432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2824" name="椭圆 162823"/>
          <p:cNvSpPr/>
          <p:nvPr/>
        </p:nvSpPr>
        <p:spPr>
          <a:xfrm>
            <a:off x="508635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25" name="椭圆 162824"/>
          <p:cNvSpPr/>
          <p:nvPr/>
        </p:nvSpPr>
        <p:spPr>
          <a:xfrm>
            <a:off x="331470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2826" name="直接连接符 162825"/>
          <p:cNvSpPr/>
          <p:nvPr/>
        </p:nvSpPr>
        <p:spPr>
          <a:xfrm flipH="1">
            <a:off x="2914650" y="25146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7" name="直接连接符 162826"/>
          <p:cNvSpPr/>
          <p:nvPr/>
        </p:nvSpPr>
        <p:spPr>
          <a:xfrm>
            <a:off x="3486150" y="25146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8" name="直接连接符 162827"/>
          <p:cNvSpPr/>
          <p:nvPr/>
        </p:nvSpPr>
        <p:spPr>
          <a:xfrm flipH="1">
            <a:off x="3486150" y="18859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9" name="直接连接符 162828"/>
          <p:cNvSpPr/>
          <p:nvPr/>
        </p:nvSpPr>
        <p:spPr>
          <a:xfrm>
            <a:off x="4343400" y="18859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0" name="直接连接符 162829"/>
          <p:cNvSpPr/>
          <p:nvPr/>
        </p:nvSpPr>
        <p:spPr>
          <a:xfrm>
            <a:off x="5257800" y="24574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1" name="椭圆 162830"/>
          <p:cNvSpPr/>
          <p:nvPr/>
        </p:nvSpPr>
        <p:spPr>
          <a:xfrm>
            <a:off x="46863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15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2832" name="直接连接符 162831"/>
          <p:cNvSpPr/>
          <p:nvPr/>
        </p:nvSpPr>
        <p:spPr>
          <a:xfrm flipH="1">
            <a:off x="4800600" y="25146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33" name="椭圆 162832"/>
          <p:cNvSpPr/>
          <p:nvPr/>
        </p:nvSpPr>
        <p:spPr>
          <a:xfrm>
            <a:off x="5314950" y="39433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2834" name="直接连接符 162833"/>
          <p:cNvSpPr/>
          <p:nvPr/>
        </p:nvSpPr>
        <p:spPr>
          <a:xfrm>
            <a:off x="4857750" y="3314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插入操作案例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370" y="939800"/>
            <a:ext cx="4918075" cy="326326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一棵二叉搜索树是以一棵二叉树来组织。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维护下列属性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是二叉搜索树中的一个结点。如果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左子树的一个结点，那么</a:t>
            </a:r>
            <a:r>
              <a:rPr lang="en-US" altLang="zh-CN">
                <a:sym typeface="+mn-ea"/>
              </a:rPr>
              <a:t>y.key&lt;= x.key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右子树中的一个结点，那么</a:t>
            </a:r>
            <a:r>
              <a:rPr lang="en-US" altLang="zh-CN">
                <a:sym typeface="+mn-ea"/>
              </a:rPr>
              <a:t>y.key &gt;= x.key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二叉搜索树</a:t>
            </a:r>
            <a:endParaRPr lang="zh-CN" altLang="en-US" dirty="0">
              <a:sym typeface="+mn-ea"/>
            </a:endParaRPr>
          </a:p>
        </p:txBody>
      </p:sp>
      <p:grpSp>
        <p:nvGrpSpPr>
          <p:cNvPr id="149521" name="组合 149520"/>
          <p:cNvGrpSpPr/>
          <p:nvPr/>
        </p:nvGrpSpPr>
        <p:grpSpPr>
          <a:xfrm>
            <a:off x="5465445" y="1459230"/>
            <a:ext cx="3257550" cy="1600200"/>
            <a:chOff x="1248" y="1152"/>
            <a:chExt cx="2736" cy="1344"/>
          </a:xfrm>
        </p:grpSpPr>
        <p:sp>
          <p:nvSpPr>
            <p:cNvPr id="149508" name="椭圆 149507"/>
            <p:cNvSpPr/>
            <p:nvPr/>
          </p:nvSpPr>
          <p:spPr>
            <a:xfrm>
              <a:off x="2400" y="1152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09" name="椭圆 149508"/>
            <p:cNvSpPr/>
            <p:nvPr/>
          </p:nvSpPr>
          <p:spPr>
            <a:xfrm>
              <a:off x="3792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0" name="椭圆 149509"/>
            <p:cNvSpPr/>
            <p:nvPr/>
          </p:nvSpPr>
          <p:spPr>
            <a:xfrm>
              <a:off x="2304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1" name="椭圆 149510"/>
            <p:cNvSpPr/>
            <p:nvPr/>
          </p:nvSpPr>
          <p:spPr>
            <a:xfrm>
              <a:off x="1248" y="2304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2" name="椭圆 149511"/>
            <p:cNvSpPr/>
            <p:nvPr/>
          </p:nvSpPr>
          <p:spPr>
            <a:xfrm>
              <a:off x="3216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3" name="椭圆 149512"/>
            <p:cNvSpPr/>
            <p:nvPr/>
          </p:nvSpPr>
          <p:spPr>
            <a:xfrm>
              <a:off x="1728" y="1632"/>
              <a:ext cx="192" cy="19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14" name="直接连接符 149513"/>
            <p:cNvSpPr/>
            <p:nvPr/>
          </p:nvSpPr>
          <p:spPr>
            <a:xfrm flipH="1">
              <a:off x="1392" y="1824"/>
              <a:ext cx="384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5" name="直接连接符 149514"/>
            <p:cNvSpPr/>
            <p:nvPr/>
          </p:nvSpPr>
          <p:spPr>
            <a:xfrm>
              <a:off x="1872" y="1824"/>
              <a:ext cx="48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7" name="直接连接符 149516"/>
            <p:cNvSpPr/>
            <p:nvPr/>
          </p:nvSpPr>
          <p:spPr>
            <a:xfrm flipH="1">
              <a:off x="1872" y="1296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8" name="直接连接符 149517"/>
            <p:cNvSpPr/>
            <p:nvPr/>
          </p:nvSpPr>
          <p:spPr>
            <a:xfrm>
              <a:off x="2592" y="1296"/>
              <a:ext cx="62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20" name="直接连接符 149519"/>
            <p:cNvSpPr/>
            <p:nvPr/>
          </p:nvSpPr>
          <p:spPr>
            <a:xfrm>
              <a:off x="3360" y="1776"/>
              <a:ext cx="48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67" name="文本占位符 16486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Insert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4868" name="椭圆 164867"/>
          <p:cNvSpPr/>
          <p:nvPr/>
        </p:nvSpPr>
        <p:spPr>
          <a:xfrm>
            <a:off x="4114800" y="1714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69" name="椭圆 164868"/>
          <p:cNvSpPr/>
          <p:nvPr/>
        </p:nvSpPr>
        <p:spPr>
          <a:xfrm>
            <a:off x="577215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870" name="椭圆 164869"/>
          <p:cNvSpPr/>
          <p:nvPr/>
        </p:nvSpPr>
        <p:spPr>
          <a:xfrm>
            <a:off x="40005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871" name="椭圆 164870"/>
          <p:cNvSpPr/>
          <p:nvPr/>
        </p:nvSpPr>
        <p:spPr>
          <a:xfrm>
            <a:off x="27432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872" name="椭圆 164871"/>
          <p:cNvSpPr/>
          <p:nvPr/>
        </p:nvSpPr>
        <p:spPr>
          <a:xfrm>
            <a:off x="5086350" y="22860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3" name="椭圆 164872"/>
          <p:cNvSpPr/>
          <p:nvPr/>
        </p:nvSpPr>
        <p:spPr>
          <a:xfrm>
            <a:off x="331470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874" name="直接连接符 164873"/>
          <p:cNvSpPr/>
          <p:nvPr/>
        </p:nvSpPr>
        <p:spPr>
          <a:xfrm flipH="1">
            <a:off x="2914650" y="25146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5" name="直接连接符 164874"/>
          <p:cNvSpPr/>
          <p:nvPr/>
        </p:nvSpPr>
        <p:spPr>
          <a:xfrm>
            <a:off x="3486150" y="25146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6" name="直接连接符 164875"/>
          <p:cNvSpPr/>
          <p:nvPr/>
        </p:nvSpPr>
        <p:spPr>
          <a:xfrm flipH="1">
            <a:off x="3486150" y="18859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7" name="直接连接符 164876"/>
          <p:cNvSpPr/>
          <p:nvPr/>
        </p:nvSpPr>
        <p:spPr>
          <a:xfrm>
            <a:off x="4343400" y="18859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8" name="直接连接符 164877"/>
          <p:cNvSpPr/>
          <p:nvPr/>
        </p:nvSpPr>
        <p:spPr>
          <a:xfrm>
            <a:off x="5257800" y="24574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79" name="椭圆 164878"/>
          <p:cNvSpPr/>
          <p:nvPr/>
        </p:nvSpPr>
        <p:spPr>
          <a:xfrm>
            <a:off x="46863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15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880" name="直接连接符 164879"/>
          <p:cNvSpPr/>
          <p:nvPr/>
        </p:nvSpPr>
        <p:spPr>
          <a:xfrm flipH="1">
            <a:off x="4800600" y="25146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881" name="椭圆 164880"/>
          <p:cNvSpPr/>
          <p:nvPr/>
        </p:nvSpPr>
        <p:spPr>
          <a:xfrm>
            <a:off x="5314950" y="39433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4882" name="直接连接符 164881"/>
          <p:cNvSpPr/>
          <p:nvPr/>
        </p:nvSpPr>
        <p:spPr>
          <a:xfrm>
            <a:off x="4857750" y="3314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插入操作案例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Insert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5892" name="椭圆 165891"/>
          <p:cNvSpPr/>
          <p:nvPr/>
        </p:nvSpPr>
        <p:spPr>
          <a:xfrm>
            <a:off x="4114800" y="1714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893" name="椭圆 165892"/>
          <p:cNvSpPr/>
          <p:nvPr/>
        </p:nvSpPr>
        <p:spPr>
          <a:xfrm>
            <a:off x="577215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5894" name="椭圆 165893"/>
          <p:cNvSpPr/>
          <p:nvPr/>
        </p:nvSpPr>
        <p:spPr>
          <a:xfrm>
            <a:off x="40005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5895" name="椭圆 165894"/>
          <p:cNvSpPr/>
          <p:nvPr/>
        </p:nvSpPr>
        <p:spPr>
          <a:xfrm>
            <a:off x="27432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5896" name="椭圆 165895"/>
          <p:cNvSpPr/>
          <p:nvPr/>
        </p:nvSpPr>
        <p:spPr>
          <a:xfrm>
            <a:off x="508635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18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5897" name="椭圆 165896"/>
          <p:cNvSpPr/>
          <p:nvPr/>
        </p:nvSpPr>
        <p:spPr>
          <a:xfrm>
            <a:off x="331470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5898" name="直接连接符 165897"/>
          <p:cNvSpPr/>
          <p:nvPr/>
        </p:nvSpPr>
        <p:spPr>
          <a:xfrm flipH="1">
            <a:off x="2914650" y="25146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899" name="直接连接符 165898"/>
          <p:cNvSpPr/>
          <p:nvPr/>
        </p:nvSpPr>
        <p:spPr>
          <a:xfrm>
            <a:off x="3486150" y="25146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0" name="直接连接符 165899"/>
          <p:cNvSpPr/>
          <p:nvPr/>
        </p:nvSpPr>
        <p:spPr>
          <a:xfrm flipH="1">
            <a:off x="3486150" y="18859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1" name="直接连接符 165900"/>
          <p:cNvSpPr/>
          <p:nvPr/>
        </p:nvSpPr>
        <p:spPr>
          <a:xfrm>
            <a:off x="4343400" y="18859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2" name="直接连接符 165901"/>
          <p:cNvSpPr/>
          <p:nvPr/>
        </p:nvSpPr>
        <p:spPr>
          <a:xfrm>
            <a:off x="5257800" y="24574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3" name="椭圆 165902"/>
          <p:cNvSpPr/>
          <p:nvPr/>
        </p:nvSpPr>
        <p:spPr>
          <a:xfrm>
            <a:off x="4686300" y="30861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904" name="直接连接符 165903"/>
          <p:cNvSpPr/>
          <p:nvPr/>
        </p:nvSpPr>
        <p:spPr>
          <a:xfrm flipH="1">
            <a:off x="4800600" y="25146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905" name="椭圆 165904"/>
          <p:cNvSpPr/>
          <p:nvPr/>
        </p:nvSpPr>
        <p:spPr>
          <a:xfrm>
            <a:off x="5314950" y="39433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5906" name="直接连接符 165905"/>
          <p:cNvSpPr/>
          <p:nvPr/>
        </p:nvSpPr>
        <p:spPr>
          <a:xfrm>
            <a:off x="4857750" y="3314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插入操作案例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3" name="文本占位符 16384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Insert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13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3844" name="椭圆 163843"/>
          <p:cNvSpPr/>
          <p:nvPr/>
        </p:nvSpPr>
        <p:spPr>
          <a:xfrm>
            <a:off x="4114800" y="17145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5" name="椭圆 163844"/>
          <p:cNvSpPr/>
          <p:nvPr/>
        </p:nvSpPr>
        <p:spPr>
          <a:xfrm>
            <a:off x="577215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3846" name="椭圆 163845"/>
          <p:cNvSpPr/>
          <p:nvPr/>
        </p:nvSpPr>
        <p:spPr>
          <a:xfrm>
            <a:off x="40005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3847" name="椭圆 163846"/>
          <p:cNvSpPr/>
          <p:nvPr/>
        </p:nvSpPr>
        <p:spPr>
          <a:xfrm>
            <a:off x="27432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3848" name="椭圆 163847"/>
          <p:cNvSpPr/>
          <p:nvPr/>
        </p:nvSpPr>
        <p:spPr>
          <a:xfrm>
            <a:off x="508635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18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3849" name="椭圆 163848"/>
          <p:cNvSpPr/>
          <p:nvPr/>
        </p:nvSpPr>
        <p:spPr>
          <a:xfrm>
            <a:off x="3314700" y="22860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3850" name="直接连接符 163849"/>
          <p:cNvSpPr/>
          <p:nvPr/>
        </p:nvSpPr>
        <p:spPr>
          <a:xfrm flipH="1">
            <a:off x="2914650" y="25146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1" name="直接连接符 163850"/>
          <p:cNvSpPr/>
          <p:nvPr/>
        </p:nvSpPr>
        <p:spPr>
          <a:xfrm>
            <a:off x="3486150" y="25146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2" name="直接连接符 163851"/>
          <p:cNvSpPr/>
          <p:nvPr/>
        </p:nvSpPr>
        <p:spPr>
          <a:xfrm flipH="1">
            <a:off x="3486150" y="18859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3" name="直接连接符 163852"/>
          <p:cNvSpPr/>
          <p:nvPr/>
        </p:nvSpPr>
        <p:spPr>
          <a:xfrm>
            <a:off x="4343400" y="18859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4" name="直接连接符 163853"/>
          <p:cNvSpPr/>
          <p:nvPr/>
        </p:nvSpPr>
        <p:spPr>
          <a:xfrm>
            <a:off x="5257800" y="24574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5" name="椭圆 163854"/>
          <p:cNvSpPr/>
          <p:nvPr/>
        </p:nvSpPr>
        <p:spPr>
          <a:xfrm>
            <a:off x="4686300" y="3086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15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3856" name="直接连接符 163855"/>
          <p:cNvSpPr/>
          <p:nvPr/>
        </p:nvSpPr>
        <p:spPr>
          <a:xfrm flipH="1">
            <a:off x="4800600" y="251460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7" name="椭圆 163856"/>
          <p:cNvSpPr/>
          <p:nvPr/>
        </p:nvSpPr>
        <p:spPr>
          <a:xfrm>
            <a:off x="5314950" y="394335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17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3858" name="直接连接符 163857"/>
          <p:cNvSpPr/>
          <p:nvPr/>
        </p:nvSpPr>
        <p:spPr>
          <a:xfrm>
            <a:off x="4857750" y="3314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59" name="椭圆 163858"/>
          <p:cNvSpPr/>
          <p:nvPr/>
        </p:nvSpPr>
        <p:spPr>
          <a:xfrm>
            <a:off x="4229100" y="394335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rIns="0" anchor="ctr" anchorCtr="0"/>
          <a:p>
            <a:pPr algn="ctr"/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0" name="直接连接符 163859"/>
          <p:cNvSpPr/>
          <p:nvPr/>
        </p:nvSpPr>
        <p:spPr>
          <a:xfrm flipH="1">
            <a:off x="4343400" y="3314700"/>
            <a:ext cx="4572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插入操作案例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二叉搜索树的删除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91228" y="857250"/>
            <a:ext cx="1682750" cy="1946275"/>
            <a:chOff x="608" y="1296"/>
            <a:chExt cx="1060" cy="1226"/>
          </a:xfrm>
        </p:grpSpPr>
        <p:sp>
          <p:nvSpPr>
            <p:cNvPr id="114" name="椭圆 113"/>
            <p:cNvSpPr/>
            <p:nvPr/>
          </p:nvSpPr>
          <p:spPr>
            <a:xfrm>
              <a:off x="1088" y="129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848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08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184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直接连接符 117"/>
            <p:cNvSpPr/>
            <p:nvPr/>
          </p:nvSpPr>
          <p:spPr>
            <a:xfrm flipH="1">
              <a:off x="992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" name="直接连接符 118"/>
            <p:cNvSpPr/>
            <p:nvPr/>
          </p:nvSpPr>
          <p:spPr>
            <a:xfrm flipH="1">
              <a:off x="752" y="201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0" name="直接连接符 119"/>
            <p:cNvSpPr/>
            <p:nvPr/>
          </p:nvSpPr>
          <p:spPr>
            <a:xfrm>
              <a:off x="1040" y="201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" name="文本框 176138"/>
            <p:cNvSpPr txBox="1"/>
            <p:nvPr/>
          </p:nvSpPr>
          <p:spPr>
            <a:xfrm>
              <a:off x="1467" y="223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直接连接符 121"/>
            <p:cNvSpPr/>
            <p:nvPr/>
          </p:nvSpPr>
          <p:spPr>
            <a:xfrm flipH="1">
              <a:off x="1088" y="2064"/>
              <a:ext cx="144" cy="240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" name="直接连接符 122"/>
            <p:cNvSpPr/>
            <p:nvPr/>
          </p:nvSpPr>
          <p:spPr>
            <a:xfrm>
              <a:off x="1040" y="2208"/>
              <a:ext cx="240" cy="0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" name="组合 75"/>
          <p:cNvGrpSpPr/>
          <p:nvPr/>
        </p:nvGrpSpPr>
        <p:grpSpPr>
          <a:xfrm>
            <a:off x="2190632" y="857250"/>
            <a:ext cx="2057400" cy="3429000"/>
            <a:chOff x="1760" y="1296"/>
            <a:chExt cx="1296" cy="2160"/>
          </a:xfrm>
        </p:grpSpPr>
        <p:sp>
          <p:nvSpPr>
            <p:cNvPr id="97" name="椭圆 96"/>
            <p:cNvSpPr/>
            <p:nvPr/>
          </p:nvSpPr>
          <p:spPr>
            <a:xfrm>
              <a:off x="2720" y="129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2480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240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2816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直接连接符 100"/>
            <p:cNvSpPr/>
            <p:nvPr/>
          </p:nvSpPr>
          <p:spPr>
            <a:xfrm flipH="1">
              <a:off x="2624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" name="直接连接符 101"/>
            <p:cNvSpPr/>
            <p:nvPr/>
          </p:nvSpPr>
          <p:spPr>
            <a:xfrm flipH="1">
              <a:off x="2384" y="201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" name="直接连接符 102"/>
            <p:cNvSpPr/>
            <p:nvPr/>
          </p:nvSpPr>
          <p:spPr>
            <a:xfrm>
              <a:off x="2672" y="201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" name="文本框 176148"/>
            <p:cNvSpPr txBox="1"/>
            <p:nvPr/>
          </p:nvSpPr>
          <p:spPr>
            <a:xfrm>
              <a:off x="2480" y="225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000" y="273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1760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336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直接连接符 107"/>
            <p:cNvSpPr/>
            <p:nvPr/>
          </p:nvSpPr>
          <p:spPr>
            <a:xfrm flipH="1">
              <a:off x="2144" y="249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" name="直接连接符 108"/>
            <p:cNvSpPr/>
            <p:nvPr/>
          </p:nvSpPr>
          <p:spPr>
            <a:xfrm flipH="1">
              <a:off x="1904" y="297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" name="直接连接符 109"/>
            <p:cNvSpPr/>
            <p:nvPr/>
          </p:nvSpPr>
          <p:spPr>
            <a:xfrm>
              <a:off x="2192" y="297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" name="直接连接符 110"/>
            <p:cNvSpPr/>
            <p:nvPr/>
          </p:nvSpPr>
          <p:spPr>
            <a:xfrm>
              <a:off x="2384" y="2064"/>
              <a:ext cx="144" cy="144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" name="直接连接符 111"/>
            <p:cNvSpPr/>
            <p:nvPr/>
          </p:nvSpPr>
          <p:spPr>
            <a:xfrm>
              <a:off x="2144" y="2544"/>
              <a:ext cx="144" cy="144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" name="任意多边形 176162"/>
            <p:cNvSpPr/>
            <p:nvPr/>
          </p:nvSpPr>
          <p:spPr>
            <a:xfrm>
              <a:off x="2000" y="1872"/>
              <a:ext cx="480" cy="960"/>
            </a:xfrm>
            <a:custGeom>
              <a:avLst/>
              <a:gdLst/>
              <a:ahLst/>
              <a:cxnLst/>
              <a:rect l="0" t="0" r="0" b="0"/>
              <a:pathLst>
                <a:path w="512" h="912">
                  <a:moveTo>
                    <a:pt x="32" y="912"/>
                  </a:moveTo>
                  <a:cubicBezTo>
                    <a:pt x="16" y="700"/>
                    <a:pt x="0" y="488"/>
                    <a:pt x="80" y="336"/>
                  </a:cubicBezTo>
                  <a:cubicBezTo>
                    <a:pt x="160" y="184"/>
                    <a:pt x="336" y="92"/>
                    <a:pt x="512" y="0"/>
                  </a:cubicBezTo>
                </a:path>
              </a:pathLst>
            </a:custGeom>
            <a:noFill/>
            <a:ln w="38100" cap="flat" cmpd="sng">
              <a:solidFill>
                <a:srgbClr val="CE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699482" y="933450"/>
            <a:ext cx="2159000" cy="3124200"/>
            <a:chOff x="3824" y="1344"/>
            <a:chExt cx="1360" cy="1968"/>
          </a:xfrm>
        </p:grpSpPr>
        <p:sp>
          <p:nvSpPr>
            <p:cNvPr id="80" name="椭圆 79"/>
            <p:cNvSpPr/>
            <p:nvPr/>
          </p:nvSpPr>
          <p:spPr>
            <a:xfrm>
              <a:off x="4304" y="1344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064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640" y="1776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直接连接符 82"/>
            <p:cNvSpPr/>
            <p:nvPr/>
          </p:nvSpPr>
          <p:spPr>
            <a:xfrm flipH="1">
              <a:off x="4208" y="1536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" name="直接连接符 83"/>
            <p:cNvSpPr/>
            <p:nvPr/>
          </p:nvSpPr>
          <p:spPr>
            <a:xfrm>
              <a:off x="4496" y="1536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" name="文本框 176169"/>
            <p:cNvSpPr txBox="1"/>
            <p:nvPr/>
          </p:nvSpPr>
          <p:spPr>
            <a:xfrm>
              <a:off x="3920" y="172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824" y="2208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160" y="2640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944" y="2160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直接连接符 88"/>
            <p:cNvSpPr/>
            <p:nvPr/>
          </p:nvSpPr>
          <p:spPr>
            <a:xfrm flipH="1">
              <a:off x="3968" y="1968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" name="直接连接符 89"/>
            <p:cNvSpPr/>
            <p:nvPr/>
          </p:nvSpPr>
          <p:spPr>
            <a:xfrm flipH="1">
              <a:off x="4304" y="2400"/>
              <a:ext cx="1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" name="直接连接符 90"/>
            <p:cNvSpPr/>
            <p:nvPr/>
          </p:nvSpPr>
          <p:spPr>
            <a:xfrm>
              <a:off x="4832" y="1968"/>
              <a:ext cx="16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" name="椭圆 91"/>
            <p:cNvSpPr/>
            <p:nvPr/>
          </p:nvSpPr>
          <p:spPr>
            <a:xfrm>
              <a:off x="4400" y="2208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直接连接符 92"/>
            <p:cNvSpPr/>
            <p:nvPr/>
          </p:nvSpPr>
          <p:spPr>
            <a:xfrm>
              <a:off x="4256" y="1968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" name="椭圆 93"/>
            <p:cNvSpPr/>
            <p:nvPr/>
          </p:nvSpPr>
          <p:spPr>
            <a:xfrm>
              <a:off x="4496" y="3072"/>
              <a:ext cx="240" cy="24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直接连接符 94"/>
            <p:cNvSpPr/>
            <p:nvPr/>
          </p:nvSpPr>
          <p:spPr>
            <a:xfrm>
              <a:off x="4352" y="2832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" name="直接连接符 95"/>
            <p:cNvSpPr/>
            <p:nvPr/>
          </p:nvSpPr>
          <p:spPr>
            <a:xfrm>
              <a:off x="4208" y="2064"/>
              <a:ext cx="48" cy="528"/>
            </a:xfrm>
            <a:prstGeom prst="line">
              <a:avLst/>
            </a:prstGeom>
            <a:ln w="38100" cap="flat" cmpd="sng">
              <a:solidFill>
                <a:srgbClr val="CE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76683" y="3030028"/>
            <a:ext cx="2097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若</a:t>
            </a:r>
            <a:r>
              <a:rPr lang="en-US" altLang="zh-CN" sz="1600" dirty="0">
                <a:solidFill>
                  <a:srgbClr val="C00000"/>
                </a:solidFill>
              </a:rPr>
              <a:t>z</a:t>
            </a:r>
            <a:r>
              <a:rPr lang="zh-CN" altLang="en-US" sz="1600" dirty="0">
                <a:solidFill>
                  <a:srgbClr val="C00000"/>
                </a:solidFill>
              </a:rPr>
              <a:t>没有子结点</a:t>
            </a:r>
            <a:r>
              <a:rPr lang="zh-CN" altLang="en-US" sz="1600" dirty="0"/>
              <a:t>，则直接删除该结点。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若</a:t>
            </a:r>
            <a:r>
              <a:rPr lang="en-US" altLang="zh-CN" sz="1600" dirty="0">
                <a:solidFill>
                  <a:srgbClr val="C00000"/>
                </a:solidFill>
              </a:rPr>
              <a:t>z</a:t>
            </a:r>
            <a:r>
              <a:rPr lang="zh-CN" altLang="en-US" sz="1600" dirty="0">
                <a:solidFill>
                  <a:srgbClr val="C00000"/>
                </a:solidFill>
              </a:rPr>
              <a:t>含有一个子结点</a:t>
            </a:r>
            <a:r>
              <a:rPr lang="zh-CN" altLang="en-US" sz="1600" dirty="0"/>
              <a:t>，则在删除本结点之后，将该子节点附在父节点之上</a:t>
            </a:r>
            <a:endParaRPr lang="zh-CN" altLang="en-US" sz="16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6775833" y="1139220"/>
            <a:ext cx="20972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</a:rPr>
              <a:t>若</a:t>
            </a:r>
            <a:r>
              <a:rPr lang="en-US" altLang="zh-CN" sz="1600" dirty="0">
                <a:solidFill>
                  <a:srgbClr val="C00000"/>
                </a:solidFill>
              </a:rPr>
              <a:t>z</a:t>
            </a:r>
            <a:r>
              <a:rPr lang="zh-CN" altLang="en-US" sz="1600" dirty="0">
                <a:solidFill>
                  <a:srgbClr val="C00000"/>
                </a:solidFill>
              </a:rPr>
              <a:t>含有两个子结点</a:t>
            </a:r>
            <a:r>
              <a:rPr lang="zh-CN" altLang="en-US" sz="1600" dirty="0"/>
              <a:t>，找</a:t>
            </a:r>
            <a:r>
              <a:rPr lang="en-US" altLang="zh-CN" sz="1600" dirty="0"/>
              <a:t>z</a:t>
            </a:r>
            <a:r>
              <a:rPr lang="zh-CN" altLang="en-US" sz="1600" dirty="0"/>
              <a:t>的后继</a:t>
            </a:r>
            <a:r>
              <a:rPr lang="en-US" altLang="zh-CN" sz="1600" dirty="0"/>
              <a:t>y</a:t>
            </a:r>
            <a:r>
              <a:rPr lang="zh-CN" altLang="en-US" sz="1600" dirty="0"/>
              <a:t>，并让</a:t>
            </a:r>
            <a:r>
              <a:rPr lang="en-US" altLang="zh-CN" sz="1600" dirty="0"/>
              <a:t>y</a:t>
            </a:r>
            <a:r>
              <a:rPr lang="zh-CN" altLang="en-US" sz="1600" dirty="0"/>
              <a:t>占据树中</a:t>
            </a:r>
            <a:r>
              <a:rPr lang="en-US" altLang="zh-CN" sz="1600" dirty="0"/>
              <a:t>z</a:t>
            </a:r>
            <a:r>
              <a:rPr lang="zh-CN" altLang="en-US" sz="1600" dirty="0"/>
              <a:t>的位置。</a:t>
            </a:r>
            <a:r>
              <a:rPr lang="en-US" altLang="zh-CN" sz="1600" dirty="0"/>
              <a:t>Z</a:t>
            </a:r>
            <a:r>
              <a:rPr lang="zh-CN" altLang="en-US" sz="1600" dirty="0"/>
              <a:t>的原来右子树部分成为</a:t>
            </a:r>
            <a:r>
              <a:rPr lang="en-US" altLang="zh-CN" sz="1600" dirty="0"/>
              <a:t>y</a:t>
            </a:r>
            <a:r>
              <a:rPr lang="zh-CN" altLang="en-US" sz="1600" dirty="0"/>
              <a:t>的新的右子树，并且</a:t>
            </a:r>
            <a:r>
              <a:rPr lang="en-US" altLang="zh-CN" sz="1600" dirty="0"/>
              <a:t>z</a:t>
            </a:r>
            <a:r>
              <a:rPr lang="zh-CN" altLang="en-US" sz="1600" dirty="0"/>
              <a:t>的左子树成为</a:t>
            </a:r>
            <a:r>
              <a:rPr lang="en-US" altLang="zh-CN" sz="1600" dirty="0"/>
              <a:t>y</a:t>
            </a:r>
            <a:r>
              <a:rPr lang="zh-CN" altLang="en-US" sz="1600" dirty="0"/>
              <a:t>的新的左子树。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r>
              <a:rPr lang="zh-CN" altLang="en-US">
                <a:sym typeface="+mn-ea"/>
              </a:rPr>
              <a:t>树的高度决定了最差情况下各个操作的运行时间开销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marL="533400" indent="-533400">
              <a:buNone/>
            </a:pPr>
            <a:r>
              <a:rPr lang="zh-CN" altLang="en-US">
                <a:sym typeface="+mn-ea"/>
              </a:rPr>
              <a:t>极端情况下，树高可以达到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树高总是至少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(</a:t>
            </a:r>
            <a:r>
              <a:rPr lang="en-US" altLang="zh-CN" err="1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 marL="533400" indent="-533400">
              <a:buNone/>
            </a:pPr>
            <a:r>
              <a:rPr lang="zh-CN" altLang="en-US">
                <a:sym typeface="Symbol" panose="05050102010706020507" pitchFamily="18" charset="2"/>
              </a:rPr>
              <a:t>对于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个随机输入，树高是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O(</a:t>
            </a:r>
            <a:r>
              <a:rPr lang="en-US" altLang="zh-CN" err="1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 marL="533400" indent="-53340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计算复杂度分析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一、什么是二叉搜索树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二、查询二叉搜索树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三、插入和删除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二叉搜索树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四、随机构建二叉搜索树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r>
              <a:rPr lang="zh-CN" altLang="en-US" b="1">
                <a:solidFill>
                  <a:srgbClr val="CE0000"/>
                </a:solidFill>
                <a:sym typeface="+mn-ea"/>
              </a:rPr>
              <a:t>目标：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降低二叉搜索树的树高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533400" indent="-53340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533400" indent="-533400">
              <a:buNone/>
            </a:pPr>
            <a:r>
              <a:rPr lang="zh-CN" altLang="en-US" dirty="0">
                <a:solidFill>
                  <a:schemeClr val="tx1"/>
                </a:solidFill>
              </a:rPr>
              <a:t>我们定义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个关键字的一棵</a:t>
            </a:r>
            <a:r>
              <a:rPr lang="zh-CN" altLang="en-US" b="1" dirty="0">
                <a:solidFill>
                  <a:srgbClr val="C00000"/>
                </a:solidFill>
              </a:rPr>
              <a:t>随机构建二叉搜索树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Randomly built binary search tree)</a:t>
            </a:r>
            <a:r>
              <a:rPr lang="zh-CN" altLang="en-US" dirty="0">
                <a:solidFill>
                  <a:schemeClr val="tx1"/>
                </a:solidFill>
              </a:rPr>
              <a:t>为按随机次序插入这些关键字到一棵初始的空树中二生成的树。</a:t>
            </a:r>
            <a:endParaRPr lang="zh-CN" altLang="en-US" dirty="0">
              <a:solidFill>
                <a:schemeClr val="tx1"/>
              </a:solidFill>
            </a:endParaRPr>
          </a:p>
          <a:p>
            <a:pPr marL="533400" indent="-53340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533400" indent="-533400">
              <a:buNone/>
            </a:pPr>
            <a:r>
              <a:rPr lang="zh-CN" altLang="en-US" dirty="0">
                <a:solidFill>
                  <a:schemeClr val="tx1"/>
                </a:solidFill>
              </a:rPr>
              <a:t>定理：一棵有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个不同关键字的随机构建二叉搜索树的期望高度为</a:t>
            </a:r>
            <a:r>
              <a:rPr lang="en-US" altLang="zh-CN" dirty="0">
                <a:solidFill>
                  <a:schemeClr val="tx1"/>
                </a:solidFill>
              </a:rPr>
              <a:t>O(lg n)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随机构造二叉搜索树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rgbClr val="000000"/>
                </a:solidFill>
              </a:rPr>
              <a:t>二叉搜索树使用非常广泛。</a:t>
            </a:r>
            <a:endParaRPr lang="zh-CN" dirty="0">
              <a:solidFill>
                <a:srgbClr val="000000"/>
              </a:solidFill>
            </a:endParaRPr>
          </a:p>
          <a:p>
            <a:r>
              <a:rPr lang="zh-CN" dirty="0">
                <a:solidFill>
                  <a:srgbClr val="000000"/>
                </a:solidFill>
              </a:rPr>
              <a:t>常用操作包括搜索、最小值、最大值、前驱、后继、插入、删除等。</a:t>
            </a:r>
            <a:endParaRPr lang="zh-CN" dirty="0">
              <a:solidFill>
                <a:srgbClr val="000000"/>
              </a:solidFill>
            </a:endParaRPr>
          </a:p>
          <a:p>
            <a:r>
              <a:rPr lang="zh-CN" dirty="0">
                <a:solidFill>
                  <a:srgbClr val="000000"/>
                </a:solidFill>
              </a:rPr>
              <a:t>常用操作的开销与树高有关系，树高越小，开销越低</a:t>
            </a:r>
            <a:endParaRPr lang="zh-CN" dirty="0">
              <a:solidFill>
                <a:srgbClr val="000000"/>
              </a:solidFill>
            </a:endParaRPr>
          </a:p>
          <a:p>
            <a:r>
              <a:rPr lang="zh-CN" dirty="0">
                <a:solidFill>
                  <a:srgbClr val="000000"/>
                </a:solidFill>
              </a:rPr>
              <a:t>为了降低树高，可随机构建二叉搜索树</a:t>
            </a:r>
            <a:endParaRPr 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一棵树可以使用一个链表结构来表示。</a:t>
            </a:r>
            <a:endParaRPr lang="zh-CN" altLang="en-US">
              <a:sym typeface="+mn-ea"/>
            </a:endParaRPr>
          </a:p>
          <a:p>
            <a:pPr>
              <a:buNone/>
            </a:pPr>
            <a:endParaRPr lang="zh-CN" altLang="en-US">
              <a:sym typeface="+mn-ea"/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每个节点包含三个指针，分别指向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父节点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左子结点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右子结节点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根节点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有一个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NIL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指针，指向父节点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叶节点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NIL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指针指向子结点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一个结点可以仅仅拥有一个子结点</a:t>
            </a:r>
            <a:r>
              <a:rPr lang="en-US" altLang="zh-CN">
                <a:sym typeface="+mn-ea"/>
              </a:rPr>
              <a:t>; </a:t>
            </a:r>
            <a:r>
              <a:rPr lang="zh-CN" altLang="en-US">
                <a:sym typeface="+mn-ea"/>
              </a:rPr>
              <a:t>此时，另一个节点是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NIL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指针</a:t>
            </a:r>
            <a:r>
              <a:rPr lang="en-US" altLang="zh-CN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实现方式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64" name="文本框 168963"/>
          <p:cNvSpPr txBox="1"/>
          <p:nvPr/>
        </p:nvSpPr>
        <p:spPr>
          <a:xfrm>
            <a:off x="4267835" y="2429510"/>
            <a:ext cx="1023620" cy="15913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en-US" altLang="zh-CN" sz="95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+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+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二叉树的遍历</a:t>
            </a:r>
            <a:endParaRPr lang="zh-CN" altLang="en-US" dirty="0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8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100">
                <a:sym typeface="+mn-ea"/>
              </a:rPr>
              <a:t>以线性时间复杂度按序输出二叉树中的关键字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2100" err="1">
                <a:solidFill>
                  <a:srgbClr val="CE0000"/>
                </a:solidFill>
                <a:sym typeface="+mn-ea"/>
              </a:rPr>
              <a:t>中序遍历（</a:t>
            </a: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inorder</a:t>
            </a:r>
            <a:r>
              <a:rPr lang="en-US" altLang="zh-CN" sz="2100">
                <a:sym typeface="+mn-ea"/>
              </a:rPr>
              <a:t> tree walk</a:t>
            </a:r>
            <a:r>
              <a:rPr lang="zh-CN" altLang="en-US" sz="2100">
                <a:sym typeface="+mn-ea"/>
              </a:rPr>
              <a:t>）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2100">
                <a:solidFill>
                  <a:srgbClr val="CE0000"/>
                </a:solidFill>
                <a:sym typeface="+mn-ea"/>
              </a:rPr>
              <a:t>先序遍历（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preorder</a:t>
            </a:r>
            <a:r>
              <a:rPr lang="en-US" altLang="zh-CN" sz="2100">
                <a:sym typeface="+mn-ea"/>
              </a:rPr>
              <a:t> tree walk</a:t>
            </a:r>
            <a:r>
              <a:rPr lang="zh-CN" altLang="en-US" sz="2100">
                <a:sym typeface="+mn-ea"/>
              </a:rPr>
              <a:t>）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2100" err="1">
                <a:solidFill>
                  <a:srgbClr val="CE0000"/>
                </a:solidFill>
                <a:sym typeface="+mn-ea"/>
              </a:rPr>
              <a:t>后序遍历（</a:t>
            </a: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postorder</a:t>
            </a:r>
            <a:r>
              <a:rPr lang="en-US" altLang="zh-CN" sz="2100" err="1">
                <a:sym typeface="+mn-ea"/>
              </a:rPr>
              <a:t> </a:t>
            </a:r>
            <a:r>
              <a:rPr lang="en-US" altLang="zh-CN" sz="2100">
                <a:sym typeface="+mn-ea"/>
              </a:rPr>
              <a:t>tree walk</a:t>
            </a:r>
            <a:r>
              <a:rPr lang="zh-CN" altLang="en-US" sz="2100">
                <a:sym typeface="+mn-ea"/>
              </a:rPr>
              <a:t>）</a:t>
            </a:r>
            <a:endParaRPr lang="en-US" altLang="zh-CN" sz="2100"/>
          </a:p>
          <a:p>
            <a:pPr lvl="1">
              <a:lnSpc>
                <a:spcPct val="90000"/>
              </a:lnSpc>
            </a:pPr>
            <a:endParaRPr lang="en-US" altLang="zh-CN" sz="2100"/>
          </a:p>
          <a:p>
            <a:pPr>
              <a:lnSpc>
                <a:spcPct val="90000"/>
              </a:lnSpc>
              <a:buNone/>
            </a:pP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Inorder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 sz="2100">
                <a:sym typeface="+mn-ea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ym typeface="+mn-ea"/>
              </a:rPr>
              <a:t>)</a:t>
            </a:r>
            <a:endParaRPr lang="en-US" altLang="zh-CN" sz="2100"/>
          </a:p>
          <a:p>
            <a:pPr>
              <a:lnSpc>
                <a:spcPct val="90000"/>
              </a:lnSpc>
              <a:buNone/>
            </a:pPr>
            <a:r>
              <a:rPr lang="en-US" altLang="zh-CN" sz="2100" b="1">
                <a:sym typeface="+mn-ea"/>
              </a:rPr>
              <a:t>    if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 NIL</a:t>
            </a:r>
            <a:endParaRPr lang="en-US" altLang="zh-CN" sz="2100"/>
          </a:p>
          <a:p>
            <a:pPr>
              <a:lnSpc>
                <a:spcPct val="90000"/>
              </a:lnSpc>
              <a:buNone/>
            </a:pPr>
            <a:r>
              <a:rPr lang="en-US" altLang="zh-CN" sz="2100" b="1">
                <a:sym typeface="+mn-ea"/>
              </a:rPr>
              <a:t>      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Inorder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 sz="2100">
                <a:sym typeface="+mn-ea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left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]</a:t>
            </a:r>
            <a:r>
              <a:rPr lang="en-US" altLang="zh-CN" sz="2100">
                <a:sym typeface="+mn-ea"/>
              </a:rPr>
              <a:t>)</a:t>
            </a:r>
            <a:endParaRPr lang="en-US" altLang="zh-CN" sz="2100"/>
          </a:p>
          <a:p>
            <a:pPr>
              <a:lnSpc>
                <a:spcPct val="90000"/>
              </a:lnSpc>
              <a:buNone/>
            </a:pPr>
            <a:r>
              <a:rPr lang="en-US" altLang="zh-CN" sz="2100">
                <a:sym typeface="+mn-ea"/>
              </a:rPr>
              <a:t>       print 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key[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]</a:t>
            </a:r>
            <a:endParaRPr lang="en-US" altLang="zh-CN" sz="210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100">
                <a:sym typeface="+mn-ea"/>
              </a:rPr>
              <a:t>       </a:t>
            </a:r>
            <a:r>
              <a:rPr lang="en-US" altLang="zh-CN" sz="2100" err="1">
                <a:solidFill>
                  <a:srgbClr val="CE0000"/>
                </a:solidFill>
                <a:sym typeface="+mn-ea"/>
              </a:rPr>
              <a:t>Inorder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-Tree-Walk</a:t>
            </a:r>
            <a:r>
              <a:rPr lang="en-US" altLang="zh-CN" sz="2100">
                <a:sym typeface="+mn-ea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right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[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x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]</a:t>
            </a:r>
            <a:r>
              <a:rPr lang="en-US" altLang="zh-CN" sz="2100">
                <a:sym typeface="+mn-ea"/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2" name="椭圆 171011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3" name="椭圆 171012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4" name="椭圆 171013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5" name="椭圆 171014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6" name="椭圆 171015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7" name="椭圆 171016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1018" name="直接连接符 171017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19" name="直接连接符 171018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0" name="直接连接符 171019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1" name="直接连接符 171020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2" name="直接连接符 171021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3" name="文本框 171022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89" name="椭圆 169988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0" name="椭圆 169989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1" name="椭圆 169990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2" name="椭圆 169991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3" name="椭圆 169992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4" name="椭圆 169993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995" name="直接连接符 169994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96" name="直接连接符 169995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97" name="直接连接符 169996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98" name="直接连接符 169997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99" name="直接连接符 169998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000" name="文本框 169999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01" name="文本框 170000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6" name="椭圆 172035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7" name="椭圆 172036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8" name="椭圆 172037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9" name="椭圆 172038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0" name="椭圆 172039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1" name="椭圆 172040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2" name="直接连接符 172041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3" name="直接连接符 172042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4" name="直接连接符 172043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5" name="直接连接符 172044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6" name="直接连接符 172045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2047" name="文本框 172046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8" name="文本框 172047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9" name="文本框 172048"/>
          <p:cNvSpPr txBox="1"/>
          <p:nvPr/>
        </p:nvSpPr>
        <p:spPr>
          <a:xfrm>
            <a:off x="35194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6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0" name="椭圆 173059"/>
          <p:cNvSpPr/>
          <p:nvPr/>
        </p:nvSpPr>
        <p:spPr>
          <a:xfrm>
            <a:off x="4000500" y="1371600"/>
            <a:ext cx="228600" cy="22860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1" name="椭圆 173060"/>
          <p:cNvSpPr/>
          <p:nvPr/>
        </p:nvSpPr>
        <p:spPr>
          <a:xfrm>
            <a:off x="565785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2" name="椭圆 173061"/>
          <p:cNvSpPr/>
          <p:nvPr/>
        </p:nvSpPr>
        <p:spPr>
          <a:xfrm>
            <a:off x="38862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3" name="椭圆 173062"/>
          <p:cNvSpPr/>
          <p:nvPr/>
        </p:nvSpPr>
        <p:spPr>
          <a:xfrm>
            <a:off x="26289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4" name="椭圆 173063"/>
          <p:cNvSpPr/>
          <p:nvPr/>
        </p:nvSpPr>
        <p:spPr>
          <a:xfrm>
            <a:off x="497205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5" name="椭圆 173064"/>
          <p:cNvSpPr/>
          <p:nvPr/>
        </p:nvSpPr>
        <p:spPr>
          <a:xfrm>
            <a:off x="3200400" y="19431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6" name="直接连接符 173065"/>
          <p:cNvSpPr/>
          <p:nvPr/>
        </p:nvSpPr>
        <p:spPr>
          <a:xfrm flipH="1">
            <a:off x="2800350" y="2171700"/>
            <a:ext cx="4572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7" name="直接连接符 173066"/>
          <p:cNvSpPr/>
          <p:nvPr/>
        </p:nvSpPr>
        <p:spPr>
          <a:xfrm>
            <a:off x="3371850" y="217170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8" name="直接连接符 173067"/>
          <p:cNvSpPr/>
          <p:nvPr/>
        </p:nvSpPr>
        <p:spPr>
          <a:xfrm flipH="1">
            <a:off x="3371850" y="1543050"/>
            <a:ext cx="6286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69" name="直接连接符 173068"/>
          <p:cNvSpPr/>
          <p:nvPr/>
        </p:nvSpPr>
        <p:spPr>
          <a:xfrm>
            <a:off x="4229100" y="1543050"/>
            <a:ext cx="7429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0" name="直接连接符 173069"/>
          <p:cNvSpPr/>
          <p:nvPr/>
        </p:nvSpPr>
        <p:spPr>
          <a:xfrm>
            <a:off x="5143500" y="2114550"/>
            <a:ext cx="5715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3071" name="文本框 173070"/>
          <p:cNvSpPr txBox="1"/>
          <p:nvPr/>
        </p:nvSpPr>
        <p:spPr>
          <a:xfrm>
            <a:off x="2102644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72" name="文本框 173071"/>
          <p:cNvSpPr txBox="1"/>
          <p:nvPr/>
        </p:nvSpPr>
        <p:spPr>
          <a:xfrm>
            <a:off x="28336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73" name="文本框 173072"/>
          <p:cNvSpPr txBox="1"/>
          <p:nvPr/>
        </p:nvSpPr>
        <p:spPr>
          <a:xfrm>
            <a:off x="35194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74" name="文本框 173073"/>
          <p:cNvSpPr txBox="1"/>
          <p:nvPr/>
        </p:nvSpPr>
        <p:spPr>
          <a:xfrm>
            <a:off x="4205288" y="3600450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中序遍历的例子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KSO_WM_UNIT_PLACING_PICTURE_USER_VIEWPORT" val="{&quot;height&quot;:5660,&quot;width&quot;:6650}"/>
</p:tagLst>
</file>

<file path=ppt/tags/tag5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3514</Words>
  <Application>WPS 演示</Application>
  <PresentationFormat>全屏显示(16:9)</PresentationFormat>
  <Paragraphs>706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默认设计模板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1270</cp:revision>
  <dcterms:created xsi:type="dcterms:W3CDTF">2014-04-28T11:40:00Z</dcterms:created>
  <dcterms:modified xsi:type="dcterms:W3CDTF">2022-04-12T14:44:55Z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