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49"/>
  </p:handoutMasterIdLst>
  <p:sldIdLst>
    <p:sldId id="1349" r:id="rId4"/>
    <p:sldId id="1354" r:id="rId6"/>
    <p:sldId id="2291" r:id="rId7"/>
    <p:sldId id="2292" r:id="rId8"/>
    <p:sldId id="2293" r:id="rId9"/>
    <p:sldId id="2294" r:id="rId10"/>
    <p:sldId id="2295" r:id="rId11"/>
    <p:sldId id="2296" r:id="rId12"/>
    <p:sldId id="2332" r:id="rId13"/>
    <p:sldId id="2298" r:id="rId14"/>
    <p:sldId id="2299" r:id="rId15"/>
    <p:sldId id="2300" r:id="rId16"/>
    <p:sldId id="2301" r:id="rId17"/>
    <p:sldId id="2302" r:id="rId18"/>
    <p:sldId id="2303" r:id="rId19"/>
    <p:sldId id="2304" r:id="rId20"/>
    <p:sldId id="2305" r:id="rId21"/>
    <p:sldId id="2306" r:id="rId22"/>
    <p:sldId id="2307" r:id="rId23"/>
    <p:sldId id="2308" r:id="rId24"/>
    <p:sldId id="2309" r:id="rId25"/>
    <p:sldId id="2310" r:id="rId26"/>
    <p:sldId id="2311" r:id="rId27"/>
    <p:sldId id="2312" r:id="rId28"/>
    <p:sldId id="2313" r:id="rId29"/>
    <p:sldId id="2314" r:id="rId30"/>
    <p:sldId id="2315" r:id="rId31"/>
    <p:sldId id="2316" r:id="rId32"/>
    <p:sldId id="2317" r:id="rId33"/>
    <p:sldId id="2318" r:id="rId34"/>
    <p:sldId id="2319" r:id="rId35"/>
    <p:sldId id="2320" r:id="rId36"/>
    <p:sldId id="2321" r:id="rId37"/>
    <p:sldId id="2322" r:id="rId38"/>
    <p:sldId id="2323" r:id="rId39"/>
    <p:sldId id="2324" r:id="rId40"/>
    <p:sldId id="2325" r:id="rId41"/>
    <p:sldId id="2326" r:id="rId42"/>
    <p:sldId id="2327" r:id="rId43"/>
    <p:sldId id="2328" r:id="rId44"/>
    <p:sldId id="2329" r:id="rId45"/>
    <p:sldId id="2330" r:id="rId46"/>
    <p:sldId id="2333" r:id="rId47"/>
    <p:sldId id="2297" r:id="rId48"/>
  </p:sldIdLst>
  <p:sldSz cx="9144000" cy="5143500" type="screen16x9"/>
  <p:notesSz cx="9144000" cy="6858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flyup" initials="m" lastIdx="24" clrIdx="0"/>
  <p:cmAuthor id="1" name="田雅慧" initials="田雅慧" lastIdx="1" clrIdx="0"/>
  <p:cmAuthor id="2" name="Huanhuan Chen" initials="" lastIdx="27" clrIdx="7"/>
  <p:cmAuthor id="3" name="YangLi" initials="" lastIdx="1" clrIdx="1"/>
  <p:cmAuthor id="4" name="刘均" initials="" lastIdx="13" clrIdx="3"/>
  <p:cmAuthor id="5" name="gming" initials="" lastIdx="30" clrIdx="4"/>
  <p:cmAuthor id="6" name="zhao" initials="" lastIdx="1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0A8"/>
    <a:srgbClr val="3D8F4B"/>
    <a:srgbClr val="5A9493"/>
    <a:srgbClr val="4F8281"/>
    <a:srgbClr val="007DDA"/>
    <a:srgbClr val="FA4032"/>
    <a:srgbClr val="AE1616"/>
    <a:srgbClr val="9C1414"/>
    <a:srgbClr val="0078A2"/>
    <a:srgbClr val="9389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87629" autoAdjust="0"/>
  </p:normalViewPr>
  <p:slideViewPr>
    <p:cSldViewPr snapToGrid="0">
      <p:cViewPr varScale="1">
        <p:scale>
          <a:sx n="74" d="100"/>
          <a:sy n="74" d="100"/>
        </p:scale>
        <p:origin x="932" y="52"/>
      </p:cViewPr>
      <p:guideLst>
        <p:guide orient="horz" pos="2160"/>
        <p:guide pos="3839"/>
        <p:guide orient="horz" pos="1711"/>
        <p:guide pos="2880"/>
        <p:guide orient="horz" pos="2376"/>
        <p:guide orient="horz" pos="86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3B4EF-02D3-4ADB-8157-7B31E2E18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C68FE-DA51-4672-B081-F9C263754B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83950-F101-48F7-8DE5-2F560BA2D90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CC00-99DD-4740-8053-E00A0F4042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698EC-9E4E-4304-AAE3-A3C9B32863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6" Type="http://schemas.openxmlformats.org/officeDocument/2006/relationships/image" Target="../media/image8.png"/><Relationship Id="rId5" Type="http://schemas.microsoft.com/office/2007/relationships/hdphoto" Target="../media/image7.wdp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4E3BC-A095-4715-8895-559B35CA3126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3" y="4815515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5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/>
        </p:nvSpPr>
        <p:spPr>
          <a:xfrm>
            <a:off x="301665" y="457949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1498591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555266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203" y="-180147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任意多边形 35"/>
          <p:cNvSpPr/>
          <p:nvPr userDrawn="1"/>
        </p:nvSpPr>
        <p:spPr>
          <a:xfrm rot="2130009" flipV="1">
            <a:off x="384560" y="4661224"/>
            <a:ext cx="307883" cy="273639"/>
          </a:xfrm>
          <a:custGeom>
            <a:avLst/>
            <a:gdLst>
              <a:gd name="connsiteX0" fmla="*/ 123519 w 962506"/>
              <a:gd name="connsiteY0" fmla="*/ 534341 h 855453"/>
              <a:gd name="connsiteX1" fmla="*/ 496912 w 962506"/>
              <a:gd name="connsiteY1" fmla="*/ 800681 h 855453"/>
              <a:gd name="connsiteX2" fmla="*/ 907733 w 962506"/>
              <a:gd name="connsiteY2" fmla="*/ 731934 h 855453"/>
              <a:gd name="connsiteX3" fmla="*/ 918881 w 962506"/>
              <a:gd name="connsiteY3" fmla="*/ 406531 h 855453"/>
              <a:gd name="connsiteX4" fmla="*/ 911513 w 962506"/>
              <a:gd name="connsiteY4" fmla="*/ 396844 h 855453"/>
              <a:gd name="connsiteX5" fmla="*/ 903032 w 962506"/>
              <a:gd name="connsiteY5" fmla="*/ 359871 h 855453"/>
              <a:gd name="connsiteX6" fmla="*/ 765956 w 962506"/>
              <a:gd name="connsiteY6" fmla="*/ 52219 h 855453"/>
              <a:gd name="connsiteX7" fmla="*/ 683711 w 962506"/>
              <a:gd name="connsiteY7" fmla="*/ 189555 h 855453"/>
              <a:gd name="connsiteX8" fmla="*/ 677853 w 962506"/>
              <a:gd name="connsiteY8" fmla="*/ 206176 h 855453"/>
              <a:gd name="connsiteX9" fmla="*/ 465594 w 962506"/>
              <a:gd name="connsiteY9" fmla="*/ 54772 h 855453"/>
              <a:gd name="connsiteX10" fmla="*/ 54772 w 962506"/>
              <a:gd name="connsiteY10" fmla="*/ 123519 h 855453"/>
              <a:gd name="connsiteX11" fmla="*/ 123519 w 962506"/>
              <a:gd name="connsiteY11" fmla="*/ 534341 h 855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62506" h="855453">
                <a:moveTo>
                  <a:pt x="123519" y="534341"/>
                </a:moveTo>
                <a:lnTo>
                  <a:pt x="496912" y="800681"/>
                </a:lnTo>
                <a:cubicBezTo>
                  <a:pt x="629341" y="895142"/>
                  <a:pt x="813272" y="864363"/>
                  <a:pt x="907733" y="731934"/>
                </a:cubicBezTo>
                <a:cubicBezTo>
                  <a:pt x="978580" y="632612"/>
                  <a:pt x="978978" y="504320"/>
                  <a:pt x="918881" y="406531"/>
                </a:cubicBezTo>
                <a:lnTo>
                  <a:pt x="911513" y="396844"/>
                </a:lnTo>
                <a:lnTo>
                  <a:pt x="903032" y="359871"/>
                </a:lnTo>
                <a:cubicBezTo>
                  <a:pt x="865263" y="216300"/>
                  <a:pt x="799763" y="52219"/>
                  <a:pt x="765956" y="52219"/>
                </a:cubicBezTo>
                <a:cubicBezTo>
                  <a:pt x="745672" y="52219"/>
                  <a:pt x="713978" y="111288"/>
                  <a:pt x="683711" y="189555"/>
                </a:cubicBezTo>
                <a:lnTo>
                  <a:pt x="677853" y="206176"/>
                </a:lnTo>
                <a:lnTo>
                  <a:pt x="465594" y="54772"/>
                </a:lnTo>
                <a:cubicBezTo>
                  <a:pt x="333165" y="-39689"/>
                  <a:pt x="149234" y="-8910"/>
                  <a:pt x="54772" y="123519"/>
                </a:cubicBezTo>
                <a:cubicBezTo>
                  <a:pt x="-39689" y="255949"/>
                  <a:pt x="-8910" y="439879"/>
                  <a:pt x="123519" y="534341"/>
                </a:cubicBezTo>
                <a:close/>
              </a:path>
            </a:pathLst>
          </a:custGeom>
          <a:solidFill>
            <a:srgbClr val="F17D5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25211" y="4773691"/>
            <a:ext cx="180000" cy="36000"/>
            <a:chOff x="6588224" y="3039845"/>
            <a:chExt cx="708995" cy="179977"/>
          </a:xfrm>
          <a:effectLst/>
        </p:grpSpPr>
        <p:sp>
          <p:nvSpPr>
            <p:cNvPr id="38" name="椭圆 37"/>
            <p:cNvSpPr/>
            <p:nvPr/>
          </p:nvSpPr>
          <p:spPr>
            <a:xfrm>
              <a:off x="6588224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6852733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117242" y="3039845"/>
              <a:ext cx="179977" cy="179977"/>
            </a:xfrm>
            <a:prstGeom prst="ellipse">
              <a:avLst/>
            </a:prstGeom>
            <a:solidFill>
              <a:srgbClr val="F5D8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4" name="组合 43"/>
          <p:cNvGrpSpPr/>
          <p:nvPr userDrawn="1"/>
        </p:nvGrpSpPr>
        <p:grpSpPr>
          <a:xfrm>
            <a:off x="966245" y="4609929"/>
            <a:ext cx="364962" cy="369875"/>
            <a:chOff x="4159603" y="2153801"/>
            <a:chExt cx="824794" cy="835899"/>
          </a:xfrm>
          <a:effectLst/>
        </p:grpSpPr>
        <p:grpSp>
          <p:nvGrpSpPr>
            <p:cNvPr id="45" name="组合 44"/>
            <p:cNvGrpSpPr/>
            <p:nvPr/>
          </p:nvGrpSpPr>
          <p:grpSpPr>
            <a:xfrm>
              <a:off x="4159603" y="2153801"/>
              <a:ext cx="824794" cy="835899"/>
              <a:chOff x="1774255" y="2960840"/>
              <a:chExt cx="1195004" cy="1211093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930130" y="3133899"/>
                <a:ext cx="878011" cy="878011"/>
              </a:xfrm>
              <a:prstGeom prst="ellipse">
                <a:avLst/>
              </a:prstGeom>
              <a:solidFill>
                <a:srgbClr val="F9D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圆角矩形 58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9" name="组合 48"/>
              <p:cNvGrpSpPr/>
              <p:nvPr/>
            </p:nvGrpSpPr>
            <p:grpSpPr>
              <a:xfrm rot="5400000">
                <a:off x="2292550" y="2976929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8100000">
                <a:off x="2289124" y="2960840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4" name="圆角矩形 53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圆角矩形 54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2700000">
                <a:off x="2292550" y="2975402"/>
                <a:ext cx="158413" cy="1195004"/>
                <a:chOff x="2314551" y="2967625"/>
                <a:chExt cx="158413" cy="1195004"/>
              </a:xfrm>
            </p:grpSpPr>
            <p:sp>
              <p:nvSpPr>
                <p:cNvPr id="52" name="圆角矩形 51"/>
                <p:cNvSpPr/>
                <p:nvPr/>
              </p:nvSpPr>
              <p:spPr>
                <a:xfrm>
                  <a:off x="2314551" y="2967625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圆角矩形 52"/>
                <p:cNvSpPr/>
                <p:nvPr/>
              </p:nvSpPr>
              <p:spPr>
                <a:xfrm>
                  <a:off x="2314551" y="3946629"/>
                  <a:ext cx="158413" cy="216000"/>
                </a:xfrm>
                <a:prstGeom prst="roundRect">
                  <a:avLst>
                    <a:gd name="adj" fmla="val 38658"/>
                  </a:avLst>
                </a:prstGeom>
                <a:solidFill>
                  <a:srgbClr val="F9D69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46" name="椭圆 45"/>
            <p:cNvSpPr/>
            <p:nvPr/>
          </p:nvSpPr>
          <p:spPr>
            <a:xfrm>
              <a:off x="4397569" y="2397319"/>
              <a:ext cx="348862" cy="348862"/>
            </a:xfrm>
            <a:prstGeom prst="ellipse">
              <a:avLst/>
            </a:prstGeom>
            <a:solidFill>
              <a:srgbClr val="F17C5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2192070" y="4607281"/>
            <a:ext cx="411350" cy="406507"/>
            <a:chOff x="4250492" y="2603596"/>
            <a:chExt cx="1051760" cy="1031136"/>
          </a:xfrm>
        </p:grpSpPr>
        <p:sp>
          <p:nvSpPr>
            <p:cNvPr id="62" name="矩形 61"/>
            <p:cNvSpPr/>
            <p:nvPr/>
          </p:nvSpPr>
          <p:spPr>
            <a:xfrm>
              <a:off x="4324824" y="2684248"/>
              <a:ext cx="633578" cy="83755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587613" y="2630248"/>
              <a:ext cx="108000" cy="108000"/>
            </a:xfrm>
            <a:prstGeom prst="ellipse">
              <a:avLst/>
            </a:prstGeom>
            <a:solidFill>
              <a:srgbClr val="F22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4756518" y="3236111"/>
              <a:ext cx="396725" cy="398621"/>
              <a:chOff x="5742508" y="2552700"/>
              <a:chExt cx="996950" cy="1001713"/>
            </a:xfrm>
            <a:solidFill>
              <a:srgbClr val="BEB5AE"/>
            </a:solidFill>
          </p:grpSpPr>
          <p:sp>
            <p:nvSpPr>
              <p:cNvPr id="69" name="Freeform 30"/>
              <p:cNvSpPr/>
              <p:nvPr/>
            </p:nvSpPr>
            <p:spPr bwMode="auto">
              <a:xfrm>
                <a:off x="5742508" y="3392488"/>
                <a:ext cx="160337" cy="161925"/>
              </a:xfrm>
              <a:custGeom>
                <a:avLst/>
                <a:gdLst>
                  <a:gd name="T0" fmla="*/ 13 w 43"/>
                  <a:gd name="T1" fmla="*/ 0 h 43"/>
                  <a:gd name="T2" fmla="*/ 1 w 43"/>
                  <a:gd name="T3" fmla="*/ 33 h 43"/>
                  <a:gd name="T4" fmla="*/ 3 w 43"/>
                  <a:gd name="T5" fmla="*/ 41 h 43"/>
                  <a:gd name="T6" fmla="*/ 11 w 43"/>
                  <a:gd name="T7" fmla="*/ 42 h 43"/>
                  <a:gd name="T8" fmla="*/ 43 w 43"/>
                  <a:gd name="T9" fmla="*/ 31 h 43"/>
                  <a:gd name="T10" fmla="*/ 13 w 43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43">
                    <a:moveTo>
                      <a:pt x="13" y="0"/>
                    </a:moveTo>
                    <a:cubicBezTo>
                      <a:pt x="1" y="33"/>
                      <a:pt x="1" y="33"/>
                      <a:pt x="1" y="33"/>
                    </a:cubicBezTo>
                    <a:cubicBezTo>
                      <a:pt x="0" y="35"/>
                      <a:pt x="0" y="39"/>
                      <a:pt x="3" y="41"/>
                    </a:cubicBezTo>
                    <a:cubicBezTo>
                      <a:pt x="5" y="43"/>
                      <a:pt x="8" y="43"/>
                      <a:pt x="11" y="42"/>
                    </a:cubicBezTo>
                    <a:cubicBezTo>
                      <a:pt x="43" y="31"/>
                      <a:pt x="43" y="31"/>
                      <a:pt x="43" y="31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31"/>
              <p:cNvSpPr/>
              <p:nvPr/>
            </p:nvSpPr>
            <p:spPr bwMode="auto">
              <a:xfrm>
                <a:off x="5864746" y="2552700"/>
                <a:ext cx="874712" cy="881063"/>
              </a:xfrm>
              <a:custGeom>
                <a:avLst/>
                <a:gdLst>
                  <a:gd name="T0" fmla="*/ 51 w 233"/>
                  <a:gd name="T1" fmla="*/ 235 h 235"/>
                  <a:gd name="T2" fmla="*/ 231 w 233"/>
                  <a:gd name="T3" fmla="*/ 54 h 235"/>
                  <a:gd name="T4" fmla="*/ 233 w 233"/>
                  <a:gd name="T5" fmla="*/ 49 h 235"/>
                  <a:gd name="T6" fmla="*/ 231 w 233"/>
                  <a:gd name="T7" fmla="*/ 44 h 235"/>
                  <a:gd name="T8" fmla="*/ 191 w 233"/>
                  <a:gd name="T9" fmla="*/ 3 h 235"/>
                  <a:gd name="T10" fmla="*/ 180 w 233"/>
                  <a:gd name="T11" fmla="*/ 3 h 235"/>
                  <a:gd name="T12" fmla="*/ 0 w 233"/>
                  <a:gd name="T13" fmla="*/ 184 h 235"/>
                  <a:gd name="T14" fmla="*/ 51 w 233"/>
                  <a:gd name="T15" fmla="*/ 23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3" h="235">
                    <a:moveTo>
                      <a:pt x="51" y="235"/>
                    </a:moveTo>
                    <a:cubicBezTo>
                      <a:pt x="231" y="54"/>
                      <a:pt x="231" y="54"/>
                      <a:pt x="231" y="54"/>
                    </a:cubicBezTo>
                    <a:cubicBezTo>
                      <a:pt x="233" y="53"/>
                      <a:pt x="233" y="51"/>
                      <a:pt x="233" y="49"/>
                    </a:cubicBezTo>
                    <a:cubicBezTo>
                      <a:pt x="233" y="47"/>
                      <a:pt x="233" y="45"/>
                      <a:pt x="231" y="44"/>
                    </a:cubicBezTo>
                    <a:cubicBezTo>
                      <a:pt x="191" y="3"/>
                      <a:pt x="191" y="3"/>
                      <a:pt x="191" y="3"/>
                    </a:cubicBezTo>
                    <a:cubicBezTo>
                      <a:pt x="188" y="0"/>
                      <a:pt x="183" y="0"/>
                      <a:pt x="180" y="3"/>
                    </a:cubicBezTo>
                    <a:cubicBezTo>
                      <a:pt x="0" y="184"/>
                      <a:pt x="0" y="184"/>
                      <a:pt x="0" y="184"/>
                    </a:cubicBezTo>
                    <a:lnTo>
                      <a:pt x="51" y="2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>
              <a:off x="4406983" y="3003798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406983" y="3178570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406983" y="3353342"/>
              <a:ext cx="446313" cy="0"/>
            </a:xfrm>
            <a:prstGeom prst="line">
              <a:avLst/>
            </a:prstGeom>
            <a:ln w="57150">
              <a:solidFill>
                <a:srgbClr val="BEB5A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4250492" y="2603596"/>
              <a:ext cx="1051760" cy="468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00" dirty="0">
                  <a:solidFill>
                    <a:srgbClr val="BEB5AE"/>
                  </a:solidFill>
                </a:rPr>
                <a:t>PDF</a:t>
              </a:r>
              <a:endParaRPr lang="zh-CN" altLang="en-US" sz="600" dirty="0">
                <a:solidFill>
                  <a:srgbClr val="BEB5AE"/>
                </a:solidFill>
              </a:endParaRPr>
            </a:p>
          </p:txBody>
        </p:sp>
      </p:grpSp>
      <p:grpSp>
        <p:nvGrpSpPr>
          <p:cNvPr id="73" name="组合 72"/>
          <p:cNvGrpSpPr/>
          <p:nvPr userDrawn="1"/>
        </p:nvGrpSpPr>
        <p:grpSpPr>
          <a:xfrm>
            <a:off x="1552994" y="4597817"/>
            <a:ext cx="384352" cy="326425"/>
            <a:chOff x="2641350" y="673269"/>
            <a:chExt cx="948026" cy="1079198"/>
          </a:xfrm>
        </p:grpSpPr>
        <p:sp>
          <p:nvSpPr>
            <p:cNvPr id="74" name="矩形 73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9156"/>
            <a:ext cx="9144000" cy="313090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660755"/>
            <a:ext cx="9144000" cy="31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 userDrawn="1"/>
        </p:nvSpPr>
        <p:spPr>
          <a:xfrm>
            <a:off x="0" y="2271712"/>
            <a:ext cx="9144000" cy="287178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26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16" y="3905347"/>
            <a:ext cx="3224212" cy="16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0" name="矩形 59"/>
          <p:cNvSpPr/>
          <p:nvPr userDrawn="1"/>
        </p:nvSpPr>
        <p:spPr>
          <a:xfrm>
            <a:off x="0" y="4889500"/>
            <a:ext cx="9144000" cy="2540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1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4" y="-273733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3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0" y="57150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276126" y="704850"/>
            <a:ext cx="8309214" cy="375285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3429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6858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0287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1371600" indent="0">
              <a:lnSpc>
                <a:spcPct val="120000"/>
              </a:lnSpc>
              <a:buFontTx/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-14963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 userDrawn="1"/>
        </p:nvSpPr>
        <p:spPr>
          <a:xfrm>
            <a:off x="900015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 userDrawn="1"/>
        </p:nvSpPr>
        <p:spPr>
          <a:xfrm>
            <a:off x="301439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 userDrawn="1"/>
        </p:nvSpPr>
        <p:spPr>
          <a:xfrm>
            <a:off x="1498591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 userDrawn="1"/>
        </p:nvSpPr>
        <p:spPr>
          <a:xfrm>
            <a:off x="2097167" y="4624839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8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6" y="4750385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4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2" name="组合 81"/>
          <p:cNvGrpSpPr/>
          <p:nvPr userDrawn="1"/>
        </p:nvGrpSpPr>
        <p:grpSpPr>
          <a:xfrm>
            <a:off x="958634" y="4677827"/>
            <a:ext cx="384352" cy="326425"/>
            <a:chOff x="2641350" y="673269"/>
            <a:chExt cx="948026" cy="1079198"/>
          </a:xfrm>
        </p:grpSpPr>
        <p:sp>
          <p:nvSpPr>
            <p:cNvPr id="83" name="矩形 82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922071" y="673269"/>
              <a:ext cx="667305" cy="936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87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4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b="1" cap="none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Britannic Bold" panose="020B0903060703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030A0"/>
                </a:solidFill>
                <a:latin typeface="Arial Rounded MT Bold" panose="020F0704030504030204" pitchFamily="34" charset="0"/>
              </a:defRPr>
            </a:lvl1pPr>
            <a:lvl2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59FAA8-936C-4E42-845E-430F021C000A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6A3B-78AE-499E-9F3C-AA123F24A4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B7A7D-6C39-4165-A079-2745BB37C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57882"/>
            <a:ext cx="9144000" cy="80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sp>
        <p:nvSpPr>
          <p:cNvPr id="8" name="矩形 7"/>
          <p:cNvSpPr/>
          <p:nvPr userDrawn="1"/>
        </p:nvSpPr>
        <p:spPr>
          <a:xfrm>
            <a:off x="0" y="1"/>
            <a:ext cx="9144000" cy="490538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 eaLnBrk="1" hangingPunct="1">
              <a:defRPr/>
            </a:pPr>
            <a:endParaRPr lang="zh-CN" altLang="en-US" sz="180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14962" y="4885088"/>
            <a:ext cx="9158963" cy="0"/>
          </a:xfrm>
          <a:prstGeom prst="line">
            <a:avLst/>
          </a:prstGeom>
          <a:ln w="50800">
            <a:solidFill>
              <a:srgbClr val="AE1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 userDrawn="1"/>
        </p:nvSpPr>
        <p:spPr>
          <a:xfrm>
            <a:off x="900016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/>
          <p:cNvSpPr/>
          <p:nvPr userDrawn="1"/>
        </p:nvSpPr>
        <p:spPr>
          <a:xfrm>
            <a:off x="301439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椭圆 12"/>
          <p:cNvSpPr/>
          <p:nvPr userDrawn="1"/>
        </p:nvSpPr>
        <p:spPr>
          <a:xfrm>
            <a:off x="1498592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椭圆 13"/>
          <p:cNvSpPr/>
          <p:nvPr userDrawn="1"/>
        </p:nvSpPr>
        <p:spPr>
          <a:xfrm>
            <a:off x="2097167" y="4624840"/>
            <a:ext cx="485775" cy="485775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sz="1800"/>
          </a:p>
        </p:txBody>
      </p:sp>
      <p:pic>
        <p:nvPicPr>
          <p:cNvPr id="32" name="Picture 2" descr="C:\Users\dell\Desktop\ecnu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65" y="-273732"/>
            <a:ext cx="2492297" cy="12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椭圆 40"/>
          <p:cNvSpPr/>
          <p:nvPr userDrawn="1"/>
        </p:nvSpPr>
        <p:spPr>
          <a:xfrm>
            <a:off x="4245644" y="1339455"/>
            <a:ext cx="652714" cy="6527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/>
        </p:nvSpPr>
        <p:spPr>
          <a:xfrm rot="18956419">
            <a:off x="4838947" y="1778579"/>
            <a:ext cx="126000" cy="442923"/>
          </a:xfrm>
          <a:prstGeom prst="roundRect">
            <a:avLst>
              <a:gd name="adj" fmla="val 436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90501" y="57151"/>
            <a:ext cx="5400675" cy="5381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87" y="4750386"/>
            <a:ext cx="417862" cy="25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989" b="100000" l="13043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31" y="4649825"/>
            <a:ext cx="43815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0" name="组合 59"/>
          <p:cNvGrpSpPr/>
          <p:nvPr userDrawn="1"/>
        </p:nvGrpSpPr>
        <p:grpSpPr>
          <a:xfrm>
            <a:off x="958634" y="4677828"/>
            <a:ext cx="386643" cy="326425"/>
            <a:chOff x="2641350" y="673269"/>
            <a:chExt cx="953678" cy="1079198"/>
          </a:xfrm>
        </p:grpSpPr>
        <p:sp>
          <p:nvSpPr>
            <p:cNvPr id="71" name="矩形 70"/>
            <p:cNvSpPr/>
            <p:nvPr/>
          </p:nvSpPr>
          <p:spPr>
            <a:xfrm>
              <a:off x="2684752" y="948196"/>
              <a:ext cx="828000" cy="64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2" name="流程图: 手动输入 2052"/>
            <p:cNvSpPr/>
            <p:nvPr/>
          </p:nvSpPr>
          <p:spPr>
            <a:xfrm flipH="1">
              <a:off x="2641350" y="1370849"/>
              <a:ext cx="902103" cy="381618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-1" fmla="*/ 0 w 10147"/>
                <a:gd name="connsiteY0-2" fmla="*/ 3996 h 10000"/>
                <a:gd name="connsiteX1-3" fmla="*/ 10147 w 10147"/>
                <a:gd name="connsiteY1-4" fmla="*/ 0 h 10000"/>
                <a:gd name="connsiteX2-5" fmla="*/ 10147 w 10147"/>
                <a:gd name="connsiteY2-6" fmla="*/ 10000 h 10000"/>
                <a:gd name="connsiteX3-7" fmla="*/ 147 w 10147"/>
                <a:gd name="connsiteY3-8" fmla="*/ 10000 h 10000"/>
                <a:gd name="connsiteX4-9" fmla="*/ 0 w 10147"/>
                <a:gd name="connsiteY4-10" fmla="*/ 3996 h 10000"/>
                <a:gd name="connsiteX0-11" fmla="*/ 0 w 10441"/>
                <a:gd name="connsiteY0-12" fmla="*/ 5992 h 11996"/>
                <a:gd name="connsiteX1-13" fmla="*/ 10441 w 10441"/>
                <a:gd name="connsiteY1-14" fmla="*/ 0 h 11996"/>
                <a:gd name="connsiteX2-15" fmla="*/ 10147 w 10441"/>
                <a:gd name="connsiteY2-16" fmla="*/ 11996 h 11996"/>
                <a:gd name="connsiteX3-17" fmla="*/ 147 w 10441"/>
                <a:gd name="connsiteY3-18" fmla="*/ 11996 h 11996"/>
                <a:gd name="connsiteX4-19" fmla="*/ 0 w 10441"/>
                <a:gd name="connsiteY4-20" fmla="*/ 5992 h 1199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441" h="11996">
                  <a:moveTo>
                    <a:pt x="0" y="5992"/>
                  </a:moveTo>
                  <a:lnTo>
                    <a:pt x="10441" y="0"/>
                  </a:lnTo>
                  <a:lnTo>
                    <a:pt x="10147" y="11996"/>
                  </a:lnTo>
                  <a:lnTo>
                    <a:pt x="147" y="11996"/>
                  </a:lnTo>
                  <a:lnTo>
                    <a:pt x="0" y="59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8" name="等腰三角形 2054"/>
            <p:cNvSpPr/>
            <p:nvPr/>
          </p:nvSpPr>
          <p:spPr>
            <a:xfrm rot="16200000">
              <a:off x="3065996" y="1071739"/>
              <a:ext cx="292348" cy="687970"/>
            </a:xfrm>
            <a:custGeom>
              <a:avLst/>
              <a:gdLst>
                <a:gd name="connsiteX0" fmla="*/ 0 w 432048"/>
                <a:gd name="connsiteY0" fmla="*/ 675267 h 675267"/>
                <a:gd name="connsiteX1" fmla="*/ 127126 w 432048"/>
                <a:gd name="connsiteY1" fmla="*/ 0 h 675267"/>
                <a:gd name="connsiteX2" fmla="*/ 432048 w 432048"/>
                <a:gd name="connsiteY2" fmla="*/ 675267 h 675267"/>
                <a:gd name="connsiteX3" fmla="*/ 0 w 432048"/>
                <a:gd name="connsiteY3" fmla="*/ 675267 h 675267"/>
                <a:gd name="connsiteX0-1" fmla="*/ 0 w 292347"/>
                <a:gd name="connsiteY0-2" fmla="*/ 675267 h 675267"/>
                <a:gd name="connsiteX1-3" fmla="*/ 127126 w 292347"/>
                <a:gd name="connsiteY1-4" fmla="*/ 0 h 675267"/>
                <a:gd name="connsiteX2-5" fmla="*/ 292347 w 292347"/>
                <a:gd name="connsiteY2-6" fmla="*/ 649870 h 675267"/>
                <a:gd name="connsiteX3-7" fmla="*/ 0 w 292347"/>
                <a:gd name="connsiteY3-8" fmla="*/ 675267 h 675267"/>
                <a:gd name="connsiteX0-9" fmla="*/ 0 w 292347"/>
                <a:gd name="connsiteY0-10" fmla="*/ 675267 h 687970"/>
                <a:gd name="connsiteX1-11" fmla="*/ 127126 w 292347"/>
                <a:gd name="connsiteY1-12" fmla="*/ 0 h 687970"/>
                <a:gd name="connsiteX2-13" fmla="*/ 292347 w 292347"/>
                <a:gd name="connsiteY2-14" fmla="*/ 687970 h 687970"/>
                <a:gd name="connsiteX3-15" fmla="*/ 0 w 292347"/>
                <a:gd name="connsiteY3-16" fmla="*/ 675267 h 68797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2347" h="687970">
                  <a:moveTo>
                    <a:pt x="0" y="675267"/>
                  </a:moveTo>
                  <a:lnTo>
                    <a:pt x="127126" y="0"/>
                  </a:lnTo>
                  <a:lnTo>
                    <a:pt x="292347" y="687970"/>
                  </a:lnTo>
                  <a:lnTo>
                    <a:pt x="0" y="675267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22072" y="673269"/>
              <a:ext cx="672956" cy="915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6">
                      <a:lumMod val="75000"/>
                    </a:schemeClr>
                  </a:solidFill>
                  <a:latin typeface="Meiryo UI" pitchFamily="34" charset="-128"/>
                  <a:ea typeface="Meiryo UI" pitchFamily="34" charset="-128"/>
                  <a:cs typeface="Meiryo UI" pitchFamily="34" charset="-128"/>
                </a:rPr>
                <a:t>e</a:t>
              </a:r>
              <a:endParaRPr lang="zh-CN" altLang="en-US" sz="1200" dirty="0">
                <a:solidFill>
                  <a:schemeClr val="accent6">
                    <a:lumMod val="75000"/>
                  </a:schemeClr>
                </a:solidFill>
                <a:latin typeface="Meiryo UI" pitchFamily="34" charset="-128"/>
                <a:ea typeface="Meiryo UI" pitchFamily="34" charset="-128"/>
                <a:cs typeface="Meiryo UI" pitchFamily="34" charset="-128"/>
              </a:endParaRPr>
            </a:p>
          </p:txBody>
        </p:sp>
      </p:grpSp>
      <p:pic>
        <p:nvPicPr>
          <p:cNvPr id="11269" name="Picture 5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606" y="4760985"/>
            <a:ext cx="293722" cy="24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49D7B5-B64C-46F7-B1B5-24B32A01CB5C}" type="datetime1">
              <a:rPr lang="en-US" altLang="zh-CN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7356"/>
            <a:ext cx="4038600" cy="28872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CB358B-349D-4AF4-B457-7273417349B7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67BEE-BC46-4FAA-95E3-B851F61A80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51F-5512-4F60-9BD8-AFEC0A6E58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A85FE9-0C32-44B8-9F61-732BC03625AD}" type="datetime1">
              <a:rPr lang="en-US" altLang="zh-CN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AA74F7-FC88-4182-8369-9427F0F3040A}" type="datetime1">
              <a:rPr lang="en-US" altLang="zh-CN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11138-AF23-4658-9A67-5D46B8D408D4}" type="datetime1">
              <a:rPr lang="en-US" altLang="zh-CN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D2D250-1F3D-41D3-AEA3-DE38C48450F6}" type="datetime1">
              <a:rPr lang="en-US" altLang="zh-CN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735806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07356"/>
            <a:ext cx="8229600" cy="2887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B9A0F857-E916-4021-A5A1-461BC9321A8D}" type="datetime1">
              <a:rPr lang="en-US" altLang="zh-CN" smtClean="0"/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 dir="u"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8709-D7B2-493B-9ACC-3BCC744C488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7132-01F8-41B3-8AA5-2755E560DDDF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3.xml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13.xml"/><Relationship Id="rId3" Type="http://schemas.openxmlformats.org/officeDocument/2006/relationships/oleObject" Target="../embeddings/oleObject8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8.png"/><Relationship Id="rId2" Type="http://schemas.openxmlformats.org/officeDocument/2006/relationships/image" Target="../media/image37.wmf"/><Relationship Id="rId1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15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3.png"/><Relationship Id="rId1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5.wmf"/><Relationship Id="rId1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21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48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13.xml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8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3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 bwMode="auto">
          <a:xfrm>
            <a:off x="182632" y="867274"/>
            <a:ext cx="8778239" cy="110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sz="3200" dirty="0">
                <a:solidFill>
                  <a:schemeClr val="tx1"/>
                </a:solidFill>
              </a:rPr>
              <a:t>算法设计与分析</a:t>
            </a:r>
            <a:endParaRPr lang="zh-CN" sz="3200" kern="0" dirty="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9" name="Subtitle 2"/>
          <p:cNvSpPr txBox="1"/>
          <p:nvPr/>
        </p:nvSpPr>
        <p:spPr bwMode="auto">
          <a:xfrm>
            <a:off x="1014241" y="2486247"/>
            <a:ext cx="711569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defTabSz="914400">
              <a:lnSpc>
                <a:spcPct val="125000"/>
              </a:lnSpc>
              <a:defRPr/>
            </a:pPr>
            <a:r>
              <a:rPr lang="zh-CN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第二讲</a:t>
            </a:r>
            <a:r>
              <a:rPr lang="en-US" altLang="zh-CN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分治策略</a:t>
            </a:r>
            <a:endParaRPr lang="zh-CN" altLang="zh-CN" sz="2400" b="1" kern="0" dirty="0">
              <a:solidFill>
                <a:srgbClr val="000000"/>
              </a:solidFill>
              <a:latin typeface="Arial" panose="020B0604020202020204"/>
              <a:ea typeface="微软雅黑" panose="020B0503020204020204" pitchFamily="34" charset="-122"/>
            </a:endParaRPr>
          </a:p>
          <a:p>
            <a:pPr lvl="0" defTabSz="914400">
              <a:lnSpc>
                <a:spcPct val="125000"/>
              </a:lnSpc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panose="020B0604020202020204"/>
                <a:ea typeface="微软雅黑" panose="020B0503020204020204" pitchFamily="34" charset="-122"/>
              </a:rPr>
              <a:t>   金澈清</a:t>
            </a:r>
            <a:r>
              <a:rPr lang="zh-CN" altLang="en-US" sz="2400" dirty="0"/>
              <a:t> </a:t>
            </a:r>
            <a:r>
              <a:rPr lang="zh-CN" altLang="en-US" sz="2000" b="1" dirty="0"/>
              <a:t>教授 博导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文本占位符 32770"/>
          <p:cNvSpPr>
            <a:spLocks noGrp="1"/>
          </p:cNvSpPr>
          <p:nvPr>
            <p:ph idx="1"/>
          </p:nvPr>
        </p:nvSpPr>
        <p:spPr>
          <a:xfrm>
            <a:off x="628650" y="965358"/>
            <a:ext cx="7886700" cy="3263504"/>
          </a:xfrm>
        </p:spPr>
        <p:txBody>
          <a:bodyPr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若对于某常数</a:t>
            </a:r>
            <a:r>
              <a:rPr lang="en-US" altLang="zh-CN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</a:t>
            </a:r>
            <a:r>
              <a:rPr lang="en-US" altLang="zh-CN" dirty="0">
                <a:sym typeface="Symbol" panose="05050102010706020507" pitchFamily="18" charset="2"/>
              </a:rPr>
              <a:t>0</a:t>
            </a:r>
            <a:r>
              <a:rPr lang="zh-CN" altLang="en-US" dirty="0">
                <a:sym typeface="Symbol" panose="05050102010706020507" pitchFamily="18" charset="2"/>
              </a:rPr>
              <a:t>，有：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同样，需要</a:t>
            </a:r>
            <a:r>
              <a:rPr lang="en-US" altLang="zh-CN" dirty="0"/>
              <a:t>“</a:t>
            </a:r>
            <a:r>
              <a:rPr lang="zh-CN" altLang="en-US" dirty="0"/>
              <a:t>规范条件</a:t>
            </a:r>
            <a:r>
              <a:rPr lang="en-US" altLang="zh-CN" dirty="0"/>
              <a:t>”: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1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满足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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0</a:t>
            </a:r>
            <a:r>
              <a:rPr lang="zh-CN" altLang="en-US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af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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baseline="-25000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的增长速度多项式倍快于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ym typeface="Symbol" panose="05050102010706020507" pitchFamily="18" charset="2"/>
              </a:rPr>
              <a:t>权重是从根节点到叶节点呈现多项式级别下降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根节点包含整体权重的常数分量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因此，</a:t>
            </a:r>
            <a:r>
              <a:rPr lang="en-US" altLang="zh-CN" dirty="0"/>
              <a:t>                           </a:t>
            </a:r>
            <a:r>
              <a:rPr lang="zh-CN" altLang="en-US" dirty="0"/>
              <a:t>根节点处的开销占统治地位</a:t>
            </a:r>
            <a:r>
              <a:rPr lang="en-US" altLang="zh-CN" dirty="0"/>
              <a:t>.</a:t>
            </a:r>
            <a:endParaRPr lang="en-US" altLang="zh-CN" dirty="0"/>
          </a:p>
        </p:txBody>
      </p:sp>
      <p:graphicFrame>
        <p:nvGraphicFramePr>
          <p:cNvPr id="23556" name="对象 32771"/>
          <p:cNvGraphicFramePr/>
          <p:nvPr/>
        </p:nvGraphicFramePr>
        <p:xfrm>
          <a:off x="3759208" y="1006971"/>
          <a:ext cx="1485900" cy="297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143000" imgH="228600" progId="Equation.3">
                  <p:embed/>
                </p:oleObj>
              </mc:Choice>
              <mc:Fallback>
                <p:oleObj name="" r:id="rId1" imgW="1143000" imgH="228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9208" y="1006971"/>
                        <a:ext cx="1485900" cy="2976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32773"/>
          <p:cNvGraphicFramePr/>
          <p:nvPr/>
        </p:nvGraphicFramePr>
        <p:xfrm>
          <a:off x="1666081" y="3724910"/>
          <a:ext cx="16716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3" imgW="989965" imgH="203200" progId="Equation.3">
                  <p:embed/>
                </p:oleObj>
              </mc:Choice>
              <mc:Fallback>
                <p:oleObj name="" r:id="rId3" imgW="989965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6081" y="3724910"/>
                        <a:ext cx="1671638" cy="3429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图片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235" y="2533015"/>
            <a:ext cx="708660" cy="408305"/>
          </a:xfrm>
          <a:prstGeom prst="rect">
            <a:avLst/>
          </a:prstGeom>
        </p:spPr>
      </p:pic>
      <p:sp>
        <p:nvSpPr>
          <p:cNvPr id="8" name="内容占位符 1"/>
          <p:cNvSpPr>
            <a:spLocks noGrp="1"/>
          </p:cNvSpPr>
          <p:nvPr/>
        </p:nvSpPr>
        <p:spPr>
          <a:xfrm>
            <a:off x="158750" y="-12065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情况</a:t>
            </a:r>
            <a:r>
              <a:rPr lang="en-US" altLang="zh-CN" dirty="0"/>
              <a:t>3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占位符 12290"/>
          <p:cNvSpPr>
            <a:spLocks noGrp="1"/>
          </p:cNvSpPr>
          <p:nvPr>
            <p:ph idx="1"/>
          </p:nvPr>
        </p:nvSpPr>
        <p:spPr>
          <a:xfrm>
            <a:off x="628650" y="1033938"/>
            <a:ext cx="7886700" cy="3263504"/>
          </a:xfrm>
        </p:spPr>
        <p:txBody>
          <a:bodyPr anchor="t" anchorCtr="0"/>
          <a:lstStyle/>
          <a:p>
            <a:pPr>
              <a:buNone/>
            </a:pPr>
            <a:r>
              <a:rPr lang="zh-CN" altLang="en-US" dirty="0"/>
              <a:t>主定理</a:t>
            </a:r>
            <a:r>
              <a:rPr lang="en-US" altLang="zh-CN" dirty="0"/>
              <a:t>: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 err="1">
                <a:solidFill>
                  <a:srgbClr val="008C87"/>
                </a:solidFill>
              </a:rPr>
              <a:t>aT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dirty="0"/>
              <a:t>1.</a:t>
            </a:r>
            <a:endParaRPr lang="en-US" altLang="zh-CN" dirty="0"/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dirty="0"/>
              <a:t>2.</a:t>
            </a:r>
            <a:endParaRPr lang="en-US" altLang="zh-CN" dirty="0"/>
          </a:p>
          <a:p>
            <a:pPr>
              <a:buNone/>
            </a:pPr>
            <a:endParaRPr lang="en-US" altLang="zh-CN" sz="1200" dirty="0"/>
          </a:p>
          <a:p>
            <a:pPr>
              <a:buNone/>
            </a:pPr>
            <a:r>
              <a:rPr lang="en-US" altLang="zh-CN" dirty="0"/>
              <a:t>3. </a:t>
            </a:r>
            <a:endParaRPr lang="en-US" altLang="zh-CN" dirty="0"/>
          </a:p>
        </p:txBody>
      </p:sp>
      <p:graphicFrame>
        <p:nvGraphicFramePr>
          <p:cNvPr id="24580" name="对象 12291"/>
          <p:cNvGraphicFramePr/>
          <p:nvPr/>
        </p:nvGraphicFramePr>
        <p:xfrm>
          <a:off x="1990725" y="1550670"/>
          <a:ext cx="4524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" imgW="2311400" imgH="228600" progId="Equation.3">
                  <p:embed/>
                </p:oleObj>
              </mc:Choice>
              <mc:Fallback>
                <p:oleObj name="" r:id="rId1" imgW="23114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0725" y="1550670"/>
                        <a:ext cx="4524375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对象 12292"/>
              <p:cNvSpPr txBox="1"/>
              <p:nvPr/>
            </p:nvSpPr>
            <p:spPr>
              <a:xfrm>
                <a:off x="1943100" y="2189163"/>
                <a:ext cx="5691188" cy="4476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e>
                            <m:sup/>
                          </m:sSup>
                        </m:fName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4581" name="对象 122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2189163"/>
                <a:ext cx="5691188" cy="447675"/>
              </a:xfrm>
              <a:prstGeom prst="rect">
                <a:avLst/>
              </a:prstGeom>
              <a:blipFill rotWithShape="1">
                <a:blip r:embed="rId3"/>
                <a:stretch>
                  <a:fillRect t="-71" r="6" b="71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82" name="对象 12293"/>
          <p:cNvGraphicFramePr/>
          <p:nvPr/>
        </p:nvGraphicFramePr>
        <p:xfrm>
          <a:off x="1934766" y="2807970"/>
          <a:ext cx="2237184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4" imgW="1143000" imgH="228600" progId="Equation.3">
                  <p:embed/>
                </p:oleObj>
              </mc:Choice>
              <mc:Fallback>
                <p:oleObj name="" r:id="rId4" imgW="1143000" imgH="228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4766" y="2807970"/>
                        <a:ext cx="2237184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12294"/>
          <p:cNvGraphicFramePr/>
          <p:nvPr/>
        </p:nvGraphicFramePr>
        <p:xfrm>
          <a:off x="2000250" y="3379470"/>
          <a:ext cx="2287191" cy="39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6" imgW="1167130" imgH="203200" progId="Equation.3">
                  <p:embed/>
                </p:oleObj>
              </mc:Choice>
              <mc:Fallback>
                <p:oleObj name="" r:id="rId6" imgW="116713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0250" y="3379470"/>
                        <a:ext cx="2287191" cy="398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文本框 12295"/>
          <p:cNvSpPr txBox="1"/>
          <p:nvPr/>
        </p:nvSpPr>
        <p:spPr>
          <a:xfrm>
            <a:off x="4183856" y="2818686"/>
            <a:ext cx="2316660" cy="41549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en-US" altLang="zh-CN" sz="2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100" i="1" dirty="0" err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</a:t>
            </a:r>
            <a:r>
              <a:rPr lang="en-US" altLang="zh-CN" sz="21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100" i="1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1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2100" i="1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1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1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 </a:t>
            </a:r>
            <a:r>
              <a:rPr lang="en-US" altLang="zh-CN" sz="2100" i="1" dirty="0" err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cf</a:t>
            </a:r>
            <a:r>
              <a:rPr lang="en-US" altLang="zh-CN" sz="21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100" i="1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1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sz="2100" dirty="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内容占位符 1"/>
          <p:cNvSpPr>
            <a:spLocks noGrp="1"/>
          </p:cNvSpPr>
          <p:nvPr/>
        </p:nvSpPr>
        <p:spPr>
          <a:xfrm>
            <a:off x="190499" y="-11827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主定理</a:t>
            </a:r>
            <a:endParaRPr lang="zh-CN" dirty="0"/>
          </a:p>
        </p:txBody>
      </p:sp>
      <p:graphicFrame>
        <p:nvGraphicFramePr>
          <p:cNvPr id="11" name="对象 12292"/>
          <p:cNvGraphicFramePr/>
          <p:nvPr/>
        </p:nvGraphicFramePr>
        <p:xfrm>
          <a:off x="1648933" y="4168855"/>
          <a:ext cx="56911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8" imgW="2908300" imgH="228600" progId="Equation.3">
                  <p:embed/>
                </p:oleObj>
              </mc:Choice>
              <mc:Fallback>
                <p:oleObj name="" r:id="rId8" imgW="2908300" imgH="228600" progId="Equation.3">
                  <p:embed/>
                  <p:pic>
                    <p:nvPicPr>
                      <p:cNvPr id="0" name="对象 122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48933" y="4168855"/>
                        <a:ext cx="569118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 flipH="1">
            <a:off x="628650" y="4238803"/>
            <a:ext cx="83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额外：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32770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r>
              <a:rPr lang="zh-CN" altLang="en-US" dirty="0"/>
              <a:t>基本策略</a:t>
            </a:r>
            <a:r>
              <a:rPr lang="en-US" altLang="zh-CN" dirty="0"/>
              <a:t>:</a:t>
            </a:r>
            <a:endParaRPr lang="en-US" altLang="zh-CN" dirty="0"/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从当前递归过程抽取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/>
              <a:t>,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</a:t>
            </a:r>
            <a:endParaRPr lang="en-US" altLang="zh-CN" dirty="0"/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确定</a:t>
            </a:r>
            <a:endParaRPr lang="en-US" altLang="zh-CN" dirty="0"/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将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与</a:t>
            </a:r>
            <a:r>
              <a:rPr lang="en-US" altLang="zh-CN" dirty="0"/>
              <a:t>              </a:t>
            </a:r>
            <a:r>
              <a:rPr lang="zh-CN" altLang="en-US" dirty="0"/>
              <a:t>进行渐进比较</a:t>
            </a:r>
            <a:endParaRPr lang="en-US" altLang="zh-CN" dirty="0"/>
          </a:p>
          <a:p>
            <a:pPr marL="609600" indent="-609600">
              <a:buFontTx/>
              <a:buAutoNum type="arabicPeriod"/>
            </a:pPr>
            <a:r>
              <a:rPr lang="zh-CN" altLang="en-US" dirty="0"/>
              <a:t>确定恰当的情况</a:t>
            </a:r>
            <a:r>
              <a:rPr lang="en-US" altLang="zh-CN" dirty="0"/>
              <a:t>(</a:t>
            </a:r>
            <a:r>
              <a:rPr lang="zh-CN" altLang="en-US" dirty="0"/>
              <a:t>如果存在的话</a:t>
            </a:r>
            <a:r>
              <a:rPr lang="en-US" altLang="zh-CN" dirty="0"/>
              <a:t>), </a:t>
            </a:r>
            <a:r>
              <a:rPr lang="zh-CN" altLang="en-US" dirty="0"/>
              <a:t>并且相应处理</a:t>
            </a:r>
            <a:r>
              <a:rPr lang="en-US" altLang="zh-CN" dirty="0"/>
              <a:t>.  </a:t>
            </a:r>
            <a:endParaRPr lang="en-US" altLang="zh-CN" dirty="0"/>
          </a:p>
        </p:txBody>
      </p:sp>
      <p:graphicFrame>
        <p:nvGraphicFramePr>
          <p:cNvPr id="25604" name="对象 33795"/>
          <p:cNvGraphicFramePr/>
          <p:nvPr/>
        </p:nvGraphicFramePr>
        <p:xfrm>
          <a:off x="1857375" y="1689100"/>
          <a:ext cx="742950" cy="42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" imgW="355600" imgH="203200" progId="Equation.3">
                  <p:embed/>
                </p:oleObj>
              </mc:Choice>
              <mc:Fallback>
                <p:oleObj name="" r:id="rId1" imgW="355600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7375" y="1689100"/>
                        <a:ext cx="742950" cy="4250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33796"/>
          <p:cNvGraphicFramePr/>
          <p:nvPr/>
        </p:nvGraphicFramePr>
        <p:xfrm>
          <a:off x="2403475" y="2071886"/>
          <a:ext cx="742950" cy="42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55600" imgH="203200" progId="Equation.3">
                  <p:embed/>
                </p:oleObj>
              </mc:Choice>
              <mc:Fallback>
                <p:oleObj name="" r:id="rId3" imgW="355600" imgH="203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3475" y="2071886"/>
                        <a:ext cx="742950" cy="4250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1"/>
          <p:cNvSpPr>
            <a:spLocks noGrp="1"/>
          </p:cNvSpPr>
          <p:nvPr/>
        </p:nvSpPr>
        <p:spPr>
          <a:xfrm>
            <a:off x="234950" y="-872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主定理策略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文本占位符 34818"/>
          <p:cNvSpPr>
            <a:spLocks noGrp="1"/>
          </p:cNvSpPr>
          <p:nvPr>
            <p:ph idx="1"/>
          </p:nvPr>
        </p:nvSpPr>
        <p:spPr>
          <a:xfrm>
            <a:off x="628650" y="1079658"/>
            <a:ext cx="7886700" cy="3263504"/>
          </a:xfrm>
        </p:spPr>
        <p:txBody>
          <a:bodyPr anchor="t" anchorCtr="0"/>
          <a:lstStyle/>
          <a:p>
            <a:pPr>
              <a:buNone/>
            </a:pPr>
            <a:r>
              <a:rPr lang="zh-CN" altLang="en-US" dirty="0"/>
              <a:t>对于归并排序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2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);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=2,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/>
              <a:t>                       </a:t>
            </a:r>
            <a:r>
              <a:rPr lang="en-US" altLang="zh-CN" dirty="0">
                <a:solidFill>
                  <a:srgbClr val="008C87"/>
                </a:solidFill>
              </a:rPr>
              <a:t>=          =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  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情况2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endParaRPr lang="en-US" altLang="zh-CN" dirty="0">
              <a:solidFill>
                <a:srgbClr val="008C87"/>
              </a:solidFill>
            </a:endParaRPr>
          </a:p>
        </p:txBody>
      </p:sp>
      <p:graphicFrame>
        <p:nvGraphicFramePr>
          <p:cNvPr id="26628" name="对象 34819"/>
          <p:cNvGraphicFramePr/>
          <p:nvPr/>
        </p:nvGraphicFramePr>
        <p:xfrm>
          <a:off x="1465580" y="1816339"/>
          <a:ext cx="742950" cy="42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1" imgW="355600" imgH="203200" progId="Equation.3">
                  <p:embed/>
                </p:oleObj>
              </mc:Choice>
              <mc:Fallback>
                <p:oleObj name="" r:id="rId1" imgW="355600" imgH="203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65580" y="1816339"/>
                        <a:ext cx="742950" cy="4250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34820"/>
          <p:cNvGraphicFramePr/>
          <p:nvPr/>
        </p:nvGraphicFramePr>
        <p:xfrm>
          <a:off x="2368947" y="1816735"/>
          <a:ext cx="715565" cy="42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3" imgW="342900" imgH="203200" progId="Equation.3">
                  <p:embed/>
                </p:oleObj>
              </mc:Choice>
              <mc:Fallback>
                <p:oleObj name="" r:id="rId3" imgW="342900" imgH="203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8947" y="1816735"/>
                        <a:ext cx="715565" cy="4250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630" name="对象 34821"/>
              <p:cNvSpPr txBox="1"/>
              <p:nvPr/>
            </p:nvSpPr>
            <p:spPr>
              <a:xfrm>
                <a:off x="798513" y="2170113"/>
                <a:ext cx="5094287" cy="4778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4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6630" name="对象 348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13" y="2170113"/>
                <a:ext cx="5094287" cy="477837"/>
              </a:xfrm>
              <a:prstGeom prst="rect">
                <a:avLst/>
              </a:prstGeom>
              <a:blipFill rotWithShape="1">
                <a:blip r:embed="rId5"/>
                <a:stretch>
                  <a:fillRect l="-6" t="-67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31" name="对象 34822"/>
              <p:cNvSpPr txBox="1"/>
              <p:nvPr/>
            </p:nvSpPr>
            <p:spPr>
              <a:xfrm>
                <a:off x="1292225" y="3409950"/>
                <a:ext cx="3535363" cy="3857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lg</m:t>
                              </m:r>
                            </m:e>
                            <m:sup/>
                          </m:sSup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lg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631" name="对象 348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25" y="3409950"/>
                <a:ext cx="3535363" cy="385763"/>
              </a:xfrm>
              <a:prstGeom prst="rect">
                <a:avLst/>
              </a:prstGeom>
              <a:blipFill rotWithShape="1">
                <a:blip r:embed="rId6"/>
                <a:stretch>
                  <a:fillRect r="9" b="82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1"/>
          <p:cNvSpPr>
            <a:spLocks noGrp="1"/>
          </p:cNvSpPr>
          <p:nvPr/>
        </p:nvSpPr>
        <p:spPr>
          <a:xfrm>
            <a:off x="190500" y="-9843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主定理案例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2700" y="-4763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主定理案例（续）</a:t>
            </a:r>
            <a:endParaRPr lang="zh-CN" dirty="0"/>
          </a:p>
        </p:txBody>
      </p:sp>
      <p:sp>
        <p:nvSpPr>
          <p:cNvPr id="8" name="文本占位符 34818"/>
          <p:cNvSpPr txBox="1"/>
          <p:nvPr/>
        </p:nvSpPr>
        <p:spPr>
          <a:xfrm>
            <a:off x="760045" y="1084461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7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135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zh-CN" altLang="en-US" dirty="0">
                <a:sym typeface="Symbol" panose="05050102010706020507" pitchFamily="18" charset="2"/>
              </a:rPr>
              <a:t>应用</a:t>
            </a: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情况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endParaRPr lang="en-US" altLang="zh-CN" dirty="0"/>
          </a:p>
        </p:txBody>
      </p:sp>
      <p:graphicFrame>
        <p:nvGraphicFramePr>
          <p:cNvPr id="11" name="对象 35845"/>
          <p:cNvGraphicFramePr/>
          <p:nvPr/>
        </p:nvGraphicFramePr>
        <p:xfrm>
          <a:off x="2162205" y="3428565"/>
          <a:ext cx="2057400" cy="50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1" imgW="927100" imgH="228600" progId="Equation.3">
                  <p:embed/>
                </p:oleObj>
              </mc:Choice>
              <mc:Fallback>
                <p:oleObj name="" r:id="rId1" imgW="927100" imgH="228600" progId="Equation.3">
                  <p:embed/>
                  <p:pic>
                    <p:nvPicPr>
                      <p:cNvPr id="0" name="对象 358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2205" y="3428565"/>
                        <a:ext cx="2057400" cy="50720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35843"/>
          <p:cNvGraphicFramePr/>
          <p:nvPr/>
        </p:nvGraphicFramePr>
        <p:xfrm>
          <a:off x="2146330" y="1606670"/>
          <a:ext cx="2494360" cy="42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3" imgW="1192530" imgH="203200" progId="Equation.3">
                  <p:embed/>
                </p:oleObj>
              </mc:Choice>
              <mc:Fallback>
                <p:oleObj name="" r:id="rId3" imgW="1192530" imgH="203200" progId="Equation.3">
                  <p:embed/>
                  <p:pic>
                    <p:nvPicPr>
                      <p:cNvPr id="0" name="对象 358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46330" y="1606670"/>
                        <a:ext cx="2494360" cy="42505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35844"/>
          <p:cNvGraphicFramePr/>
          <p:nvPr/>
        </p:nvGraphicFramePr>
        <p:xfrm>
          <a:off x="1181130" y="2088000"/>
          <a:ext cx="6076950" cy="47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5" imgW="2908300" imgH="228600" progId="Equation.3">
                  <p:embed/>
                </p:oleObj>
              </mc:Choice>
              <mc:Fallback>
                <p:oleObj name="" r:id="rId5" imgW="2908300" imgH="228600" progId="Equation.3">
                  <p:embed/>
                  <p:pic>
                    <p:nvPicPr>
                      <p:cNvPr id="0" name="对象 358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1130" y="2088000"/>
                        <a:ext cx="6076950" cy="4786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4818"/>
          <p:cNvSpPr txBox="1"/>
          <p:nvPr/>
        </p:nvSpPr>
        <p:spPr>
          <a:xfrm>
            <a:off x="818147" y="1084461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二叉</a:t>
            </a:r>
            <a:r>
              <a:rPr lang="en-US" altLang="zh-CN" dirty="0" err="1">
                <a:solidFill>
                  <a:srgbClr val="CE0000"/>
                </a:solidFill>
              </a:rPr>
              <a:t>搜索</a:t>
            </a:r>
            <a:r>
              <a:rPr lang="en-US" altLang="zh-CN" dirty="0">
                <a:solidFill>
                  <a:srgbClr val="CE0000"/>
                </a:solidFill>
              </a:rPr>
              <a:t> </a:t>
            </a:r>
            <a:r>
              <a:rPr lang="en-US" altLang="zh-CN" dirty="0"/>
              <a:t>(</a:t>
            </a:r>
            <a:r>
              <a:rPr lang="zh-CN" altLang="en-US" dirty="0"/>
              <a:t>非排序</a:t>
            </a:r>
            <a:r>
              <a:rPr lang="en-US" altLang="zh-CN" dirty="0"/>
              <a:t>!):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(1); 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=1,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=2)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 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情况2</a:t>
            </a:r>
            <a:r>
              <a:rPr lang="en-US" altLang="zh-CN" dirty="0">
                <a:sym typeface="Symbol" panose="05050102010706020507" pitchFamily="18" charset="2"/>
              </a:rPr>
              <a:t>,  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/>
              <a:t>            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8676" name="对象 36867"/>
          <p:cNvGraphicFramePr/>
          <p:nvPr/>
        </p:nvGraphicFramePr>
        <p:xfrm>
          <a:off x="3043789" y="2415580"/>
          <a:ext cx="1485900" cy="402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1" imgW="748665" imgH="203200" progId="Equation.3">
                  <p:embed/>
                </p:oleObj>
              </mc:Choice>
              <mc:Fallback>
                <p:oleObj name="" r:id="rId1" imgW="748665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3789" y="2415580"/>
                        <a:ext cx="1485900" cy="4024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677" name="对象 36868"/>
              <p:cNvSpPr txBox="1"/>
              <p:nvPr/>
            </p:nvSpPr>
            <p:spPr>
              <a:xfrm>
                <a:off x="2643188" y="2921000"/>
                <a:ext cx="2343150" cy="40957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8677" name="对象 368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88" y="2921000"/>
                <a:ext cx="2343150" cy="409575"/>
              </a:xfrm>
              <a:prstGeom prst="rect">
                <a:avLst/>
              </a:prstGeom>
              <a:blipFill rotWithShape="1">
                <a:blip r:embed="rId3"/>
                <a:stretch>
                  <a:fillRect l="-14" r="14" b="-465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1"/>
          <p:cNvSpPr>
            <a:spLocks noGrp="1"/>
          </p:cNvSpPr>
          <p:nvPr/>
        </p:nvSpPr>
        <p:spPr>
          <a:xfrm>
            <a:off x="160421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主定理案例（续）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0" name="对象 37891"/>
          <p:cNvGraphicFramePr/>
          <p:nvPr/>
        </p:nvGraphicFramePr>
        <p:xfrm>
          <a:off x="2743200" y="1574006"/>
          <a:ext cx="1200150" cy="33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1" imgW="735965" imgH="203200" progId="Equation.3">
                  <p:embed/>
                </p:oleObj>
              </mc:Choice>
              <mc:Fallback>
                <p:oleObj name="" r:id="rId1" imgW="735965" imgH="203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1574006"/>
                        <a:ext cx="1200150" cy="33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文本框 37892"/>
          <p:cNvSpPr txBox="1"/>
          <p:nvPr/>
        </p:nvSpPr>
        <p:spPr>
          <a:xfrm>
            <a:off x="4331494" y="1600200"/>
            <a:ext cx="97980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情况</a:t>
            </a:r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8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9702" name="对象 37893"/>
          <p:cNvGraphicFramePr/>
          <p:nvPr/>
        </p:nvGraphicFramePr>
        <p:xfrm>
          <a:off x="2661047" y="1964531"/>
          <a:ext cx="1365647" cy="373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3" imgW="838200" imgH="228600" progId="Equation.3">
                  <p:embed/>
                </p:oleObj>
              </mc:Choice>
              <mc:Fallback>
                <p:oleObj name="" r:id="rId3" imgW="838200" imgH="228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1047" y="1964531"/>
                        <a:ext cx="1365647" cy="3738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内容占位符 1"/>
          <p:cNvSpPr>
            <a:spLocks noGrp="1"/>
          </p:cNvSpPr>
          <p:nvPr/>
        </p:nvSpPr>
        <p:spPr>
          <a:xfrm>
            <a:off x="222583" y="32444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主定理案例（续）</a:t>
            </a:r>
            <a:endParaRPr lang="zh-CN" dirty="0"/>
          </a:p>
        </p:txBody>
      </p:sp>
      <p:sp>
        <p:nvSpPr>
          <p:cNvPr id="9" name="文本占位符 34818"/>
          <p:cNvSpPr txBox="1"/>
          <p:nvPr/>
        </p:nvSpPr>
        <p:spPr>
          <a:xfrm>
            <a:off x="818147" y="1084461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4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</a:rPr>
              <a:t>3</a:t>
            </a:r>
            <a:r>
              <a:rPr lang="en-US" altLang="zh-CN" dirty="0">
                <a:solidFill>
                  <a:srgbClr val="008C87"/>
                </a:solidFill>
              </a:rPr>
              <a:t>; (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=4, 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=2)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已经结束了</a:t>
            </a:r>
            <a:r>
              <a:rPr lang="en-US" altLang="zh-CN" dirty="0"/>
              <a:t>?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endParaRPr lang="en-US" altLang="zh-CN" sz="900" dirty="0"/>
          </a:p>
          <a:p>
            <a:pPr>
              <a:lnSpc>
                <a:spcPct val="90000"/>
              </a:lnSpc>
              <a:buNone/>
            </a:pPr>
            <a:r>
              <a:rPr lang="zh-CN" altLang="en-US" dirty="0"/>
              <a:t>还没</a:t>
            </a:r>
            <a:r>
              <a:rPr lang="en-US" altLang="zh-CN" dirty="0"/>
              <a:t>… </a:t>
            </a:r>
            <a:r>
              <a:rPr lang="zh-CN" altLang="en-US" dirty="0"/>
              <a:t>需要检查规范条件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            </a:t>
            </a:r>
            <a:r>
              <a:rPr lang="en-US" altLang="zh-CN" dirty="0">
                <a:solidFill>
                  <a:srgbClr val="008C87"/>
                </a:solidFill>
              </a:rPr>
              <a:t>4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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cf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          4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/8 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                    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/2 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                      c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=3/4&lt;1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对象 38915"/>
          <p:cNvGraphicFramePr/>
          <p:nvPr/>
        </p:nvGraphicFramePr>
        <p:xfrm>
          <a:off x="2000250" y="2171700"/>
          <a:ext cx="4572000" cy="1073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1" imgW="3136900" imgH="736600" progId="Equation.3">
                  <p:embed/>
                </p:oleObj>
              </mc:Choice>
              <mc:Fallback>
                <p:oleObj name="" r:id="rId1" imgW="3136900" imgH="736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00250" y="2171700"/>
                        <a:ext cx="4572000" cy="10739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1"/>
          <p:cNvSpPr>
            <a:spLocks noGrp="1"/>
          </p:cNvSpPr>
          <p:nvPr/>
        </p:nvSpPr>
        <p:spPr>
          <a:xfrm>
            <a:off x="238625" y="-1786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主定理案例（续）</a:t>
            </a:r>
            <a:endParaRPr lang="zh-CN" dirty="0"/>
          </a:p>
        </p:txBody>
      </p:sp>
      <p:sp>
        <p:nvSpPr>
          <p:cNvPr id="7" name="文本占位符 34818"/>
          <p:cNvSpPr txBox="1"/>
          <p:nvPr/>
        </p:nvSpPr>
        <p:spPr>
          <a:xfrm>
            <a:off x="818147" y="1084461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另一个递归的案例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4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dirty="0" err="1">
                <a:solidFill>
                  <a:srgbClr val="008C87"/>
                </a:solidFill>
              </a:rPr>
              <a:t>lg</a:t>
            </a:r>
            <a:r>
              <a:rPr lang="en-US" altLang="zh-CN" i="1" dirty="0" err="1">
                <a:solidFill>
                  <a:srgbClr val="008C87"/>
                </a:solidFill>
              </a:rPr>
              <a:t>n</a:t>
            </a:r>
            <a:endParaRPr lang="en-US" altLang="zh-CN" i="1" dirty="0">
              <a:solidFill>
                <a:srgbClr val="008C87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无法使用任何情况</a:t>
            </a:r>
            <a:r>
              <a:rPr lang="en-US" altLang="zh-CN" dirty="0"/>
              <a:t>!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答案</a:t>
            </a:r>
            <a:r>
              <a:rPr lang="en-US" altLang="zh-CN" dirty="0"/>
              <a:t>: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lglg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– </a:t>
            </a:r>
            <a:r>
              <a:rPr lang="zh-CN" altLang="en-US" dirty="0">
                <a:sym typeface="Symbol" panose="05050102010706020507" pitchFamily="18" charset="2"/>
              </a:rPr>
              <a:t>代入法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文本占位符 5122"/>
          <p:cNvSpPr>
            <a:spLocks noGrp="1"/>
          </p:cNvSpPr>
          <p:nvPr>
            <p:ph idx="1"/>
          </p:nvPr>
        </p:nvSpPr>
        <p:spPr>
          <a:xfrm>
            <a:off x="628650" y="957738"/>
            <a:ext cx="7886700" cy="3263504"/>
          </a:xfrm>
        </p:spPr>
        <p:txBody>
          <a:bodyPr anchor="t" anchorCtr="0"/>
          <a:lstStyle/>
          <a:p>
            <a:pPr>
              <a:buNone/>
            </a:pPr>
            <a:r>
              <a:rPr lang="zh-CN" altLang="en-US" dirty="0"/>
              <a:t>为排列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/>
              <a:t> </a:t>
            </a:r>
            <a:r>
              <a:rPr lang="zh-CN" altLang="en-US" dirty="0"/>
              <a:t>个数字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1. </a:t>
            </a:r>
            <a:r>
              <a:rPr lang="zh-CN" altLang="en-US" dirty="0"/>
              <a:t>如果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=1</a:t>
            </a:r>
            <a:r>
              <a:rPr lang="en-US" altLang="zh-CN" dirty="0"/>
              <a:t>, </a:t>
            </a:r>
            <a:r>
              <a:rPr lang="zh-CN" altLang="en-US" dirty="0"/>
              <a:t>结束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2. </a:t>
            </a:r>
            <a:r>
              <a:rPr lang="zh-CN" altLang="en-US" dirty="0"/>
              <a:t>递归排序</a:t>
            </a:r>
            <a:r>
              <a:rPr lang="en-US" altLang="zh-CN" dirty="0"/>
              <a:t> 2 </a:t>
            </a:r>
            <a:r>
              <a:rPr lang="zh-CN" altLang="en-US" dirty="0"/>
              <a:t>个序列，分别具有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</a:t>
            </a:r>
            <a:r>
              <a:rPr lang="en-US" altLang="zh-CN" dirty="0"/>
              <a:t> </a:t>
            </a:r>
            <a:r>
              <a:rPr lang="zh-CN" altLang="en-US" dirty="0"/>
              <a:t>个元素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</a:t>
            </a:r>
            <a:r>
              <a:rPr lang="zh-CN" altLang="en-US" dirty="0"/>
              <a:t>时间内合并</a:t>
            </a:r>
            <a:r>
              <a:rPr lang="en-US" altLang="zh-CN" dirty="0"/>
              <a:t>2</a:t>
            </a:r>
            <a:r>
              <a:rPr lang="zh-CN" altLang="en-US" dirty="0"/>
              <a:t>个已经排序的列表</a:t>
            </a:r>
            <a:endParaRPr lang="en-US" altLang="zh-CN" dirty="0">
              <a:sym typeface="Symbol" panose="05050102010706020507" pitchFamily="18" charset="2"/>
            </a:endParaRPr>
          </a:p>
          <a:p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案例</a:t>
            </a:r>
            <a:r>
              <a:rPr lang="en-US" altLang="zh-CN" dirty="0">
                <a:sym typeface="Symbol" panose="05050102010706020507" pitchFamily="18" charset="2"/>
              </a:rPr>
              <a:t>: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1   5   2   4   6   3   2   6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5" name="内容占位符 1"/>
          <p:cNvSpPr>
            <a:spLocks noGrp="1"/>
          </p:cNvSpPr>
          <p:nvPr/>
        </p:nvSpPr>
        <p:spPr>
          <a:xfrm>
            <a:off x="222584" y="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归并排序（</a:t>
            </a:r>
            <a:r>
              <a:rPr lang="zh-CN" altLang="en-US" dirty="0"/>
              <a:t>复习</a:t>
            </a:r>
            <a:r>
              <a:rPr lang="zh-CN" dirty="0"/>
              <a:t>）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文本框 49155"/>
          <p:cNvSpPr txBox="1"/>
          <p:nvPr/>
        </p:nvSpPr>
        <p:spPr>
          <a:xfrm>
            <a:off x="2605088" y="830580"/>
            <a:ext cx="3116580" cy="30670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1       5        2       4       6       3       2       6</a:t>
            </a:r>
            <a:endParaRPr lang="en-US" altLang="zh-CN" dirty="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773" name="组合 49156"/>
          <p:cNvGrpSpPr/>
          <p:nvPr/>
        </p:nvGrpSpPr>
        <p:grpSpPr>
          <a:xfrm>
            <a:off x="2605088" y="1173480"/>
            <a:ext cx="3586163" cy="535781"/>
            <a:chOff x="1228" y="1248"/>
            <a:chExt cx="3012" cy="450"/>
          </a:xfrm>
        </p:grpSpPr>
        <p:sp>
          <p:nvSpPr>
            <p:cNvPr id="32774" name="文本框 49157"/>
            <p:cNvSpPr txBox="1"/>
            <p:nvPr/>
          </p:nvSpPr>
          <p:spPr>
            <a:xfrm>
              <a:off x="1228" y="1440"/>
              <a:ext cx="1274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1       5        2       4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文本框 49158"/>
            <p:cNvSpPr txBox="1"/>
            <p:nvPr/>
          </p:nvSpPr>
          <p:spPr>
            <a:xfrm>
              <a:off x="3004" y="1440"/>
              <a:ext cx="1236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6       3       2       6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直接连接符 49159"/>
            <p:cNvSpPr/>
            <p:nvPr/>
          </p:nvSpPr>
          <p:spPr>
            <a:xfrm flipH="1">
              <a:off x="2064" y="1248"/>
              <a:ext cx="624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77" name="直接连接符 49160"/>
            <p:cNvSpPr/>
            <p:nvPr/>
          </p:nvSpPr>
          <p:spPr>
            <a:xfrm>
              <a:off x="2688" y="1248"/>
              <a:ext cx="912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778" name="组合 49161"/>
          <p:cNvGrpSpPr/>
          <p:nvPr/>
        </p:nvGrpSpPr>
        <p:grpSpPr>
          <a:xfrm>
            <a:off x="2605088" y="1744980"/>
            <a:ext cx="3814763" cy="592931"/>
            <a:chOff x="1228" y="1728"/>
            <a:chExt cx="3204" cy="498"/>
          </a:xfrm>
        </p:grpSpPr>
        <p:sp>
          <p:nvSpPr>
            <p:cNvPr id="32779" name="文本框 49162"/>
            <p:cNvSpPr txBox="1"/>
            <p:nvPr/>
          </p:nvSpPr>
          <p:spPr>
            <a:xfrm>
              <a:off x="1228" y="1968"/>
              <a:ext cx="564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1       5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文本框 49163"/>
            <p:cNvSpPr txBox="1"/>
            <p:nvPr/>
          </p:nvSpPr>
          <p:spPr>
            <a:xfrm>
              <a:off x="2160" y="1968"/>
              <a:ext cx="564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2       4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1" name="文本框 49164"/>
            <p:cNvSpPr txBox="1"/>
            <p:nvPr/>
          </p:nvSpPr>
          <p:spPr>
            <a:xfrm>
              <a:off x="3004" y="1968"/>
              <a:ext cx="564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6       3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2" name="文本框 49165"/>
            <p:cNvSpPr txBox="1"/>
            <p:nvPr/>
          </p:nvSpPr>
          <p:spPr>
            <a:xfrm>
              <a:off x="3868" y="1968"/>
              <a:ext cx="564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2       6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直接连接符 49166"/>
            <p:cNvSpPr/>
            <p:nvPr/>
          </p:nvSpPr>
          <p:spPr>
            <a:xfrm flipH="1">
              <a:off x="1536" y="1728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4" name="直接连接符 49167"/>
            <p:cNvSpPr/>
            <p:nvPr/>
          </p:nvSpPr>
          <p:spPr>
            <a:xfrm>
              <a:off x="1968" y="1728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5" name="直接连接符 49168"/>
            <p:cNvSpPr/>
            <p:nvPr/>
          </p:nvSpPr>
          <p:spPr>
            <a:xfrm flipH="1">
              <a:off x="3312" y="1728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86" name="直接连接符 49169"/>
            <p:cNvSpPr/>
            <p:nvPr/>
          </p:nvSpPr>
          <p:spPr>
            <a:xfrm>
              <a:off x="3744" y="1728"/>
              <a:ext cx="432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787" name="组合 49170"/>
          <p:cNvGrpSpPr/>
          <p:nvPr/>
        </p:nvGrpSpPr>
        <p:grpSpPr>
          <a:xfrm>
            <a:off x="2605088" y="2373630"/>
            <a:ext cx="3952875" cy="478631"/>
            <a:chOff x="1228" y="2256"/>
            <a:chExt cx="3320" cy="402"/>
          </a:xfrm>
        </p:grpSpPr>
        <p:sp>
          <p:nvSpPr>
            <p:cNvPr id="32788" name="文本框 49171"/>
            <p:cNvSpPr txBox="1"/>
            <p:nvPr/>
          </p:nvSpPr>
          <p:spPr>
            <a:xfrm>
              <a:off x="1228" y="2400"/>
              <a:ext cx="228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9" name="文本框 49172"/>
            <p:cNvSpPr txBox="1"/>
            <p:nvPr/>
          </p:nvSpPr>
          <p:spPr>
            <a:xfrm>
              <a:off x="1660" y="2400"/>
              <a:ext cx="228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0" name="文本框 49173"/>
            <p:cNvSpPr txBox="1"/>
            <p:nvPr/>
          </p:nvSpPr>
          <p:spPr>
            <a:xfrm>
              <a:off x="2160" y="2400"/>
              <a:ext cx="228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文本框 49174"/>
            <p:cNvSpPr txBox="1"/>
            <p:nvPr/>
          </p:nvSpPr>
          <p:spPr>
            <a:xfrm>
              <a:off x="2592" y="2400"/>
              <a:ext cx="228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文本框 49175"/>
            <p:cNvSpPr txBox="1"/>
            <p:nvPr/>
          </p:nvSpPr>
          <p:spPr>
            <a:xfrm>
              <a:off x="3024" y="2400"/>
              <a:ext cx="228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3" name="文本框 49176"/>
            <p:cNvSpPr txBox="1"/>
            <p:nvPr/>
          </p:nvSpPr>
          <p:spPr>
            <a:xfrm>
              <a:off x="3484" y="2400"/>
              <a:ext cx="228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4" name="文本框 49177"/>
            <p:cNvSpPr txBox="1"/>
            <p:nvPr/>
          </p:nvSpPr>
          <p:spPr>
            <a:xfrm>
              <a:off x="3888" y="2400"/>
              <a:ext cx="228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5" name="文本框 49178"/>
            <p:cNvSpPr txBox="1"/>
            <p:nvPr/>
          </p:nvSpPr>
          <p:spPr>
            <a:xfrm>
              <a:off x="4320" y="2400"/>
              <a:ext cx="228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6" name="直接连接符 49179"/>
            <p:cNvSpPr/>
            <p:nvPr/>
          </p:nvSpPr>
          <p:spPr>
            <a:xfrm flipH="1">
              <a:off x="1344" y="2256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7" name="直接连接符 49180"/>
            <p:cNvSpPr/>
            <p:nvPr/>
          </p:nvSpPr>
          <p:spPr>
            <a:xfrm>
              <a:off x="1536" y="2256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8" name="直接连接符 49181"/>
            <p:cNvSpPr/>
            <p:nvPr/>
          </p:nvSpPr>
          <p:spPr>
            <a:xfrm flipH="1">
              <a:off x="2304" y="2256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799" name="直接连接符 49182"/>
            <p:cNvSpPr/>
            <p:nvPr/>
          </p:nvSpPr>
          <p:spPr>
            <a:xfrm>
              <a:off x="2496" y="2256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0" name="直接连接符 49183"/>
            <p:cNvSpPr/>
            <p:nvPr/>
          </p:nvSpPr>
          <p:spPr>
            <a:xfrm flipH="1">
              <a:off x="3168" y="2256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1" name="直接连接符 49184"/>
            <p:cNvSpPr/>
            <p:nvPr/>
          </p:nvSpPr>
          <p:spPr>
            <a:xfrm>
              <a:off x="3360" y="2256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2" name="直接连接符 49185"/>
            <p:cNvSpPr/>
            <p:nvPr/>
          </p:nvSpPr>
          <p:spPr>
            <a:xfrm flipH="1">
              <a:off x="4032" y="2256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03" name="直接连接符 49186"/>
            <p:cNvSpPr/>
            <p:nvPr/>
          </p:nvSpPr>
          <p:spPr>
            <a:xfrm>
              <a:off x="4224" y="2256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804" name="组合 49187"/>
          <p:cNvGrpSpPr/>
          <p:nvPr/>
        </p:nvGrpSpPr>
        <p:grpSpPr>
          <a:xfrm>
            <a:off x="2605088" y="2887980"/>
            <a:ext cx="3814763" cy="478631"/>
            <a:chOff x="1228" y="2688"/>
            <a:chExt cx="3204" cy="402"/>
          </a:xfrm>
        </p:grpSpPr>
        <p:sp>
          <p:nvSpPr>
            <p:cNvPr id="32805" name="文本框 49188"/>
            <p:cNvSpPr txBox="1"/>
            <p:nvPr/>
          </p:nvSpPr>
          <p:spPr>
            <a:xfrm>
              <a:off x="1228" y="2832"/>
              <a:ext cx="564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1       5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6" name="文本框 49189"/>
            <p:cNvSpPr txBox="1"/>
            <p:nvPr/>
          </p:nvSpPr>
          <p:spPr>
            <a:xfrm>
              <a:off x="2160" y="2832"/>
              <a:ext cx="564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2       4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7" name="文本框 49190"/>
            <p:cNvSpPr txBox="1"/>
            <p:nvPr/>
          </p:nvSpPr>
          <p:spPr>
            <a:xfrm>
              <a:off x="3004" y="2832"/>
              <a:ext cx="564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3       6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8" name="文本框 49191"/>
            <p:cNvSpPr txBox="1"/>
            <p:nvPr/>
          </p:nvSpPr>
          <p:spPr>
            <a:xfrm>
              <a:off x="3868" y="2832"/>
              <a:ext cx="564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2       6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9" name="直接连接符 49192"/>
            <p:cNvSpPr/>
            <p:nvPr/>
          </p:nvSpPr>
          <p:spPr>
            <a:xfrm>
              <a:off x="1344" y="2688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0" name="直接连接符 49193"/>
            <p:cNvSpPr/>
            <p:nvPr/>
          </p:nvSpPr>
          <p:spPr>
            <a:xfrm flipH="1">
              <a:off x="1536" y="2688"/>
              <a:ext cx="24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1" name="直接连接符 49194"/>
            <p:cNvSpPr/>
            <p:nvPr/>
          </p:nvSpPr>
          <p:spPr>
            <a:xfrm>
              <a:off x="2256" y="2688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2" name="直接连接符 49195"/>
            <p:cNvSpPr/>
            <p:nvPr/>
          </p:nvSpPr>
          <p:spPr>
            <a:xfrm flipH="1">
              <a:off x="2448" y="2688"/>
              <a:ext cx="24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3" name="直接连接符 49196"/>
            <p:cNvSpPr/>
            <p:nvPr/>
          </p:nvSpPr>
          <p:spPr>
            <a:xfrm>
              <a:off x="3168" y="2688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4" name="直接连接符 49197"/>
            <p:cNvSpPr/>
            <p:nvPr/>
          </p:nvSpPr>
          <p:spPr>
            <a:xfrm flipH="1">
              <a:off x="3360" y="2688"/>
              <a:ext cx="24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5" name="直接连接符 49198"/>
            <p:cNvSpPr/>
            <p:nvPr/>
          </p:nvSpPr>
          <p:spPr>
            <a:xfrm>
              <a:off x="3984" y="2688"/>
              <a:ext cx="19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16" name="直接连接符 49199"/>
            <p:cNvSpPr/>
            <p:nvPr/>
          </p:nvSpPr>
          <p:spPr>
            <a:xfrm flipH="1">
              <a:off x="4176" y="2688"/>
              <a:ext cx="24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817" name="组合 49200"/>
          <p:cNvGrpSpPr/>
          <p:nvPr/>
        </p:nvGrpSpPr>
        <p:grpSpPr>
          <a:xfrm>
            <a:off x="2605088" y="3402330"/>
            <a:ext cx="3586163" cy="478631"/>
            <a:chOff x="1228" y="3120"/>
            <a:chExt cx="3012" cy="402"/>
          </a:xfrm>
        </p:grpSpPr>
        <p:sp>
          <p:nvSpPr>
            <p:cNvPr id="32818" name="文本框 49201"/>
            <p:cNvSpPr txBox="1"/>
            <p:nvPr/>
          </p:nvSpPr>
          <p:spPr>
            <a:xfrm>
              <a:off x="1228" y="3264"/>
              <a:ext cx="1274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1       2        4       5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19" name="文本框 49202"/>
            <p:cNvSpPr txBox="1"/>
            <p:nvPr/>
          </p:nvSpPr>
          <p:spPr>
            <a:xfrm>
              <a:off x="3004" y="3264"/>
              <a:ext cx="1236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2       3       6       6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0" name="直接连接符 49203"/>
            <p:cNvSpPr/>
            <p:nvPr/>
          </p:nvSpPr>
          <p:spPr>
            <a:xfrm>
              <a:off x="1536" y="3120"/>
              <a:ext cx="43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21" name="直接连接符 49204"/>
            <p:cNvSpPr/>
            <p:nvPr/>
          </p:nvSpPr>
          <p:spPr>
            <a:xfrm flipH="1">
              <a:off x="1968" y="3120"/>
              <a:ext cx="52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22" name="直接连接符 49205"/>
            <p:cNvSpPr/>
            <p:nvPr/>
          </p:nvSpPr>
          <p:spPr>
            <a:xfrm>
              <a:off x="3264" y="3120"/>
              <a:ext cx="432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23" name="直接连接符 49206"/>
            <p:cNvSpPr/>
            <p:nvPr/>
          </p:nvSpPr>
          <p:spPr>
            <a:xfrm flipH="1">
              <a:off x="3696" y="3120"/>
              <a:ext cx="52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2824" name="组合 49207"/>
          <p:cNvGrpSpPr/>
          <p:nvPr/>
        </p:nvGrpSpPr>
        <p:grpSpPr>
          <a:xfrm>
            <a:off x="2597944" y="3916680"/>
            <a:ext cx="3117056" cy="471488"/>
            <a:chOff x="1222" y="3552"/>
            <a:chExt cx="2618" cy="396"/>
          </a:xfrm>
        </p:grpSpPr>
        <p:sp>
          <p:nvSpPr>
            <p:cNvPr id="32825" name="文本框 49208"/>
            <p:cNvSpPr txBox="1"/>
            <p:nvPr/>
          </p:nvSpPr>
          <p:spPr>
            <a:xfrm>
              <a:off x="1222" y="3690"/>
              <a:ext cx="2618" cy="25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solidFill>
                    <a:srgbClr val="008C87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1       2        2       3       4       5       6       6</a:t>
              </a:r>
              <a:endParaRPr lang="en-US" altLang="zh-CN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26" name="直接连接符 49209"/>
            <p:cNvSpPr/>
            <p:nvPr/>
          </p:nvSpPr>
          <p:spPr>
            <a:xfrm>
              <a:off x="2016" y="3552"/>
              <a:ext cx="768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827" name="直接连接符 49210"/>
            <p:cNvSpPr/>
            <p:nvPr/>
          </p:nvSpPr>
          <p:spPr>
            <a:xfrm flipH="1">
              <a:off x="2784" y="3552"/>
              <a:ext cx="96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0" name="内容占位符 1"/>
          <p:cNvSpPr>
            <a:spLocks noGrp="1"/>
          </p:cNvSpPr>
          <p:nvPr/>
        </p:nvSpPr>
        <p:spPr>
          <a:xfrm>
            <a:off x="107257" y="50757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归并排序案例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0"/>
            <a:ext cx="3143250" cy="5143500"/>
          </a:xfrm>
          <a:prstGeom prst="rect">
            <a:avLst/>
          </a:prstGeom>
          <a:solidFill>
            <a:srgbClr val="AE1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15"/>
          <p:cNvSpPr txBox="1">
            <a:spLocks noChangeArrowheads="1"/>
          </p:cNvSpPr>
          <p:nvPr/>
        </p:nvSpPr>
        <p:spPr bwMode="auto">
          <a:xfrm>
            <a:off x="311502" y="1939529"/>
            <a:ext cx="2511743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n-US" altLang="zh-CN" sz="1800" dirty="0">
                <a:solidFill>
                  <a:schemeClr val="bg1"/>
                </a:solidFill>
                <a:latin typeface="Agency FB" panose="020B0503020202020204" pitchFamily="34" charset="0"/>
                <a:ea typeface="Adobe 宋体 Std L"/>
                <a:cs typeface="Adobe 宋体 Std L"/>
              </a:rPr>
              <a:t>Contents Page</a:t>
            </a:r>
            <a:endParaRPr lang="zh-CN" altLang="en-US" sz="1800" dirty="0">
              <a:solidFill>
                <a:schemeClr val="bg1"/>
              </a:solidFill>
              <a:latin typeface="Agency FB" panose="020B0503020202020204" pitchFamily="34" charset="0"/>
              <a:ea typeface="Adobe 宋体 Std L"/>
              <a:cs typeface="Adobe 宋体 Std L"/>
            </a:endParaRPr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1007828" y="1275160"/>
            <a:ext cx="1782365" cy="6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zh-CN" altLang="en-US" sz="3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提纲</a:t>
            </a:r>
            <a:endParaRPr lang="zh-CN" altLang="en-US" sz="3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3320" y="16954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任意多边形 8"/>
          <p:cNvSpPr/>
          <p:nvPr/>
        </p:nvSpPr>
        <p:spPr>
          <a:xfrm>
            <a:off x="3975100" y="14262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rgbClr val="FFFF00"/>
                </a:solidFill>
              </a:rPr>
              <a:t>一、主方法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3320" y="2531745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任意多边形 10"/>
          <p:cNvSpPr/>
          <p:nvPr/>
        </p:nvSpPr>
        <p:spPr>
          <a:xfrm>
            <a:off x="3975100" y="2262505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200" b="1" dirty="0">
                <a:solidFill>
                  <a:schemeClr val="bg1"/>
                </a:solidFill>
                <a:latin typeface="+mn-ea"/>
              </a:rPr>
              <a:t>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zh-CN" sz="2400" b="1" dirty="0">
                <a:solidFill>
                  <a:schemeClr val="bg1"/>
                </a:solidFill>
                <a:latin typeface="+mn-ea"/>
              </a:rPr>
              <a:t>分治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策略</a:t>
            </a:r>
            <a:endParaRPr lang="zh-CN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03320" y="335915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975100" y="308991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三、</a:t>
            </a:r>
            <a:r>
              <a:rPr lang="en-US" altLang="zh-CN" sz="2400" b="1" dirty="0" err="1">
                <a:latin typeface="+mn-ea"/>
                <a:sym typeface="+mn-ea"/>
              </a:rPr>
              <a:t>Strassens</a:t>
            </a:r>
            <a:r>
              <a:rPr lang="zh-CN" altLang="en-US" sz="2400" b="1" dirty="0">
                <a:latin typeface="+mn-ea"/>
                <a:sym typeface="+mn-ea"/>
              </a:rPr>
              <a:t>算法</a:t>
            </a:r>
            <a:endParaRPr lang="zh-CN" altLang="en-US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54" y="22035"/>
            <a:ext cx="2235200" cy="541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"/>
          <p:cNvSpPr txBox="1"/>
          <p:nvPr/>
        </p:nvSpPr>
        <p:spPr bwMode="auto">
          <a:xfrm>
            <a:off x="3143250" y="0"/>
            <a:ext cx="5902325" cy="110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914400">
              <a:lnSpc>
                <a:spcPct val="150000"/>
              </a:lnSpc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Arial" panose="020B0604020202020204"/>
                <a:sym typeface="+mn-ea"/>
              </a:rPr>
              <a:t>算法分析</a:t>
            </a:r>
            <a:endParaRPr lang="zh-CN" altLang="en-US" sz="3000" kern="0" dirty="0">
              <a:solidFill>
                <a:srgbClr val="FF0000"/>
              </a:solidFill>
              <a:latin typeface="Arial" panose="020B0604020202020204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98240" y="4217670"/>
            <a:ext cx="5431155" cy="459740"/>
          </a:xfrm>
          <a:prstGeom prst="rect">
            <a:avLst/>
          </a:prstGeom>
          <a:ln>
            <a:solidFill>
              <a:srgbClr val="AE1616"/>
            </a:solidFill>
          </a:ln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70020" y="3948430"/>
            <a:ext cx="3801745" cy="538480"/>
          </a:xfrm>
          <a:custGeom>
            <a:avLst/>
            <a:gdLst>
              <a:gd name="connsiteX0" fmla="*/ 0 w 3011140"/>
              <a:gd name="connsiteY0" fmla="*/ 59041 h 354240"/>
              <a:gd name="connsiteX1" fmla="*/ 59041 w 3011140"/>
              <a:gd name="connsiteY1" fmla="*/ 0 h 354240"/>
              <a:gd name="connsiteX2" fmla="*/ 2952099 w 3011140"/>
              <a:gd name="connsiteY2" fmla="*/ 0 h 354240"/>
              <a:gd name="connsiteX3" fmla="*/ 3011140 w 3011140"/>
              <a:gd name="connsiteY3" fmla="*/ 59041 h 354240"/>
              <a:gd name="connsiteX4" fmla="*/ 3011140 w 3011140"/>
              <a:gd name="connsiteY4" fmla="*/ 295199 h 354240"/>
              <a:gd name="connsiteX5" fmla="*/ 2952099 w 3011140"/>
              <a:gd name="connsiteY5" fmla="*/ 354240 h 354240"/>
              <a:gd name="connsiteX6" fmla="*/ 59041 w 3011140"/>
              <a:gd name="connsiteY6" fmla="*/ 354240 h 354240"/>
              <a:gd name="connsiteX7" fmla="*/ 0 w 3011140"/>
              <a:gd name="connsiteY7" fmla="*/ 295199 h 354240"/>
              <a:gd name="connsiteX8" fmla="*/ 0 w 3011140"/>
              <a:gd name="connsiteY8" fmla="*/ 59041 h 354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1140" h="354240">
                <a:moveTo>
                  <a:pt x="0" y="59041"/>
                </a:moveTo>
                <a:cubicBezTo>
                  <a:pt x="0" y="26434"/>
                  <a:pt x="26434" y="0"/>
                  <a:pt x="59041" y="0"/>
                </a:cubicBezTo>
                <a:lnTo>
                  <a:pt x="2952099" y="0"/>
                </a:lnTo>
                <a:cubicBezTo>
                  <a:pt x="2984706" y="0"/>
                  <a:pt x="3011140" y="26434"/>
                  <a:pt x="3011140" y="59041"/>
                </a:cubicBezTo>
                <a:lnTo>
                  <a:pt x="3011140" y="295199"/>
                </a:lnTo>
                <a:cubicBezTo>
                  <a:pt x="3011140" y="327806"/>
                  <a:pt x="2984706" y="354240"/>
                  <a:pt x="2952099" y="354240"/>
                </a:cubicBezTo>
                <a:lnTo>
                  <a:pt x="59041" y="354240"/>
                </a:lnTo>
                <a:cubicBezTo>
                  <a:pt x="26434" y="354240"/>
                  <a:pt x="0" y="327806"/>
                  <a:pt x="0" y="295199"/>
                </a:cubicBezTo>
                <a:lnTo>
                  <a:pt x="0" y="59041"/>
                </a:lnTo>
                <a:close/>
              </a:path>
            </a:pathLst>
          </a:custGeom>
          <a:solidFill>
            <a:srgbClr val="AE1616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1107" tIns="17293" rIns="131107" bIns="17293" numCol="1" spcCol="1270" anchor="ctr" anchorCtr="0">
            <a:noAutofit/>
          </a:bodyPr>
          <a:lstStyle/>
          <a:p>
            <a:pPr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四、</a:t>
            </a:r>
            <a:r>
              <a:rPr lang="zh-CN" sz="2400" b="1" dirty="0">
                <a:sym typeface="+mn-ea"/>
              </a:rPr>
              <a:t>多项式乘法</a:t>
            </a:r>
            <a:endParaRPr lang="zh-CN" sz="2400" b="1" dirty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/>
        </p:nvSpPr>
        <p:spPr>
          <a:xfrm>
            <a:off x="190500" y="100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归并排序算法的结构</a:t>
            </a:r>
            <a:endParaRPr lang="zh-CN" dirty="0"/>
          </a:p>
        </p:txBody>
      </p:sp>
      <p:sp>
        <p:nvSpPr>
          <p:cNvPr id="6" name="文本占位符 5122"/>
          <p:cNvSpPr txBox="1"/>
          <p:nvPr/>
        </p:nvSpPr>
        <p:spPr>
          <a:xfrm>
            <a:off x="628650" y="95773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将原始问题拆分成若干个相似的（规模更小）子问题</a:t>
            </a:r>
            <a:endParaRPr lang="en-US" altLang="zh-CN" dirty="0"/>
          </a:p>
          <a:p>
            <a:r>
              <a:rPr lang="zh-CN" altLang="en-US" dirty="0"/>
              <a:t>递归求解子问题</a:t>
            </a:r>
            <a:endParaRPr lang="en-US" altLang="zh-CN" dirty="0"/>
          </a:p>
          <a:p>
            <a:r>
              <a:rPr lang="zh-CN" altLang="en-US" dirty="0"/>
              <a:t>组合子问题的解，以产生最终答案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512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None/>
            </a:pPr>
            <a:r>
              <a:rPr lang="en-US" altLang="zh-CN" dirty="0"/>
              <a:t>1.  </a:t>
            </a:r>
            <a:r>
              <a:rPr lang="en-US" altLang="zh-CN" dirty="0" err="1">
                <a:solidFill>
                  <a:srgbClr val="CE0000"/>
                </a:solidFill>
              </a:rPr>
              <a:t>划分</a:t>
            </a:r>
            <a:r>
              <a:rPr lang="en-US" altLang="zh-CN" dirty="0"/>
              <a:t> </a:t>
            </a:r>
            <a:r>
              <a:rPr lang="zh-CN" altLang="en-US" dirty="0"/>
              <a:t>原始问题为若干个子问题</a:t>
            </a:r>
            <a:r>
              <a:rPr lang="en-US" altLang="zh-CN" dirty="0"/>
              <a:t>.</a:t>
            </a:r>
            <a:endParaRPr lang="en-US" altLang="zh-CN" dirty="0"/>
          </a:p>
          <a:p>
            <a:pPr marL="609600" indent="-609600">
              <a:buNone/>
            </a:pPr>
            <a:r>
              <a:rPr lang="en-US" altLang="zh-CN" dirty="0"/>
              <a:t>2.</a:t>
            </a:r>
            <a:r>
              <a:rPr lang="en-US" altLang="zh-CN" i="1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CE0000"/>
                </a:solidFill>
              </a:rPr>
              <a:t>求解</a:t>
            </a:r>
            <a:r>
              <a:rPr lang="en-US" altLang="zh-CN" dirty="0"/>
              <a:t> </a:t>
            </a:r>
            <a:r>
              <a:rPr lang="zh-CN" altLang="en-US" dirty="0"/>
              <a:t>子问题，以递归的方式</a:t>
            </a:r>
            <a:r>
              <a:rPr lang="en-US" altLang="zh-CN" dirty="0"/>
              <a:t>.</a:t>
            </a:r>
            <a:endParaRPr lang="en-US" altLang="zh-CN" dirty="0"/>
          </a:p>
          <a:p>
            <a:pPr marL="609600" indent="-609600">
              <a:buNone/>
            </a:pPr>
            <a:r>
              <a:rPr lang="en-US" altLang="zh-CN" dirty="0"/>
              <a:t>3.</a:t>
            </a:r>
            <a:r>
              <a:rPr lang="en-US" altLang="zh-CN" i="1" dirty="0">
                <a:solidFill>
                  <a:srgbClr val="FF0000"/>
                </a:solidFill>
              </a:rPr>
              <a:t>  </a:t>
            </a:r>
            <a:r>
              <a:rPr lang="en-US" altLang="zh-CN" dirty="0" err="1">
                <a:solidFill>
                  <a:srgbClr val="CE0000"/>
                </a:solidFill>
              </a:rPr>
              <a:t>合并</a:t>
            </a:r>
            <a:r>
              <a:rPr lang="en-US" altLang="zh-CN" dirty="0"/>
              <a:t> </a:t>
            </a:r>
            <a:r>
              <a:rPr lang="zh-CN" altLang="en-US" dirty="0"/>
              <a:t>子问题的解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190500" y="1154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分治策略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分治策略的案例</a:t>
            </a:r>
            <a:endParaRPr lang="zh-CN" dirty="0"/>
          </a:p>
        </p:txBody>
      </p:sp>
      <p:sp>
        <p:nvSpPr>
          <p:cNvPr id="5" name="文本占位符 512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归并排序方法是典型的采用分而治之策略的算法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CE0000"/>
                </a:solidFill>
              </a:rPr>
              <a:t>划分</a:t>
            </a:r>
            <a:r>
              <a:rPr lang="en-US" altLang="zh-CN" dirty="0"/>
              <a:t>: </a:t>
            </a:r>
            <a:r>
              <a:rPr lang="zh-CN" altLang="en-US" dirty="0"/>
              <a:t>将规模为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zh-CN" altLang="en-US" dirty="0"/>
              <a:t>的数组划分为两个规模为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 </a:t>
            </a:r>
            <a:r>
              <a:rPr lang="zh-CN" altLang="en-US" dirty="0"/>
              <a:t>的子数组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2. </a:t>
            </a:r>
            <a:r>
              <a:rPr lang="zh-CN" altLang="en-US" dirty="0">
                <a:solidFill>
                  <a:srgbClr val="CE0000"/>
                </a:solidFill>
              </a:rPr>
              <a:t>求解</a:t>
            </a:r>
            <a:r>
              <a:rPr lang="en-US" altLang="zh-CN" dirty="0"/>
              <a:t>: </a:t>
            </a:r>
            <a:r>
              <a:rPr lang="zh-CN" altLang="en-US" dirty="0"/>
              <a:t>利用递归的方法对两个子数组进行排序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3. </a:t>
            </a:r>
            <a:r>
              <a:rPr lang="zh-CN" altLang="en-US" dirty="0">
                <a:solidFill>
                  <a:srgbClr val="CE0000"/>
                </a:solidFill>
              </a:rPr>
              <a:t>合并</a:t>
            </a:r>
            <a:r>
              <a:rPr lang="en-US" altLang="zh-CN" dirty="0"/>
              <a:t>: </a:t>
            </a:r>
            <a:r>
              <a:rPr lang="zh-CN" altLang="en-US" dirty="0"/>
              <a:t>线性开销的合并操作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归并排序的递归</a:t>
            </a:r>
            <a:endParaRPr lang="zh-CN" dirty="0"/>
          </a:p>
        </p:txBody>
      </p:sp>
      <p:sp>
        <p:nvSpPr>
          <p:cNvPr id="5" name="文本占位符 512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 </a:t>
            </a:r>
            <a:r>
              <a:rPr lang="zh-CN" altLang="en-US" dirty="0"/>
              <a:t>子问题规模</a:t>
            </a:r>
            <a:r>
              <a:rPr lang="en-US" altLang="zh-CN" dirty="0"/>
              <a:t>      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  =       </a:t>
            </a:r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dirty="0"/>
              <a:t>  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/>
              <a:t>(         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</a:t>
            </a:r>
            <a:r>
              <a:rPr lang="en-US" altLang="zh-CN" dirty="0"/>
              <a:t>       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</a:t>
            </a:r>
            <a:r>
              <a:rPr lang="zh-CN" altLang="en-US" dirty="0"/>
              <a:t>子问题数量</a:t>
            </a:r>
            <a:r>
              <a:rPr lang="en-US" altLang="zh-CN" dirty="0"/>
              <a:t>   </a:t>
            </a:r>
            <a:endParaRPr lang="en-US" altLang="zh-CN" dirty="0"/>
          </a:p>
          <a:p>
            <a:pPr>
              <a:buNone/>
            </a:pPr>
            <a:endParaRPr lang="en-US" altLang="zh-CN" sz="1050" dirty="0"/>
          </a:p>
          <a:p>
            <a:pPr>
              <a:buNone/>
            </a:pPr>
            <a:r>
              <a:rPr lang="en-US" altLang="zh-CN" dirty="0"/>
              <a:t>                      +   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zh-CN" altLang="en-US" dirty="0"/>
              <a:t>子问题划分和合并的开销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2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占位符 51202"/>
          <p:cNvSpPr>
            <a:spLocks noGrp="1"/>
          </p:cNvSpPr>
          <p:nvPr>
            <p:ph idx="1"/>
          </p:nvPr>
        </p:nvSpPr>
        <p:spPr>
          <a:xfrm>
            <a:off x="628650" y="988218"/>
            <a:ext cx="7886700" cy="3263504"/>
          </a:xfrm>
        </p:spPr>
        <p:txBody>
          <a:bodyPr anchor="t" anchorCtr="0"/>
          <a:lstStyle/>
          <a:p>
            <a:r>
              <a:rPr lang="zh-CN" altLang="en-US" dirty="0"/>
              <a:t>递归表达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2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应用主方法</a:t>
            </a:r>
            <a:r>
              <a:rPr lang="en-US" altLang="zh-CN" dirty="0">
                <a:sym typeface="Symbol" panose="05050102010706020507" pitchFamily="18" charset="2"/>
              </a:rPr>
              <a:t>MT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15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  </a:t>
            </a: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情况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2 </a:t>
            </a:r>
            <a:r>
              <a:rPr lang="en-US" altLang="zh-CN" dirty="0">
                <a:sym typeface="Symbol" panose="05050102010706020507" pitchFamily="18" charset="2"/>
              </a:rPr>
              <a:t> 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= (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893" name="对象 51204"/>
              <p:cNvSpPr txBox="1"/>
              <p:nvPr/>
            </p:nvSpPr>
            <p:spPr>
              <a:xfrm>
                <a:off x="2592388" y="2106613"/>
                <a:ext cx="2606675" cy="465137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7893" name="对象 51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388" y="2106613"/>
                <a:ext cx="2606675" cy="465137"/>
              </a:xfrm>
              <a:prstGeom prst="rect">
                <a:avLst/>
              </a:prstGeom>
              <a:blipFill rotWithShape="1">
                <a:blip r:embed="rId1"/>
                <a:stretch>
                  <a:fillRect l="-12" t="-68" r="12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894" name="对象 51205"/>
              <p:cNvSpPr txBox="1"/>
              <p:nvPr/>
            </p:nvSpPr>
            <p:spPr>
              <a:xfrm>
                <a:off x="2157529" y="2777391"/>
                <a:ext cx="3178175" cy="4651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7894" name="对象 51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529" y="2777391"/>
                <a:ext cx="3178175" cy="465138"/>
              </a:xfrm>
              <a:prstGeom prst="rect">
                <a:avLst/>
              </a:prstGeom>
              <a:blipFill rotWithShape="1">
                <a:blip r:embed="rId2"/>
                <a:stretch>
                  <a:fillRect l="-14" t="-115" r="14" b="47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1"/>
          <p:cNvSpPr>
            <a:spLocks noGrp="1"/>
          </p:cNvSpPr>
          <p:nvPr/>
        </p:nvSpPr>
        <p:spPr>
          <a:xfrm>
            <a:off x="253424" y="11845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归并排序分析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二项搜索</a:t>
            </a:r>
            <a:endParaRPr lang="zh-CN" dirty="0"/>
          </a:p>
        </p:txBody>
      </p:sp>
      <p:sp>
        <p:nvSpPr>
          <p:cNvPr id="5" name="文本占位符 51202"/>
          <p:cNvSpPr txBox="1"/>
          <p:nvPr/>
        </p:nvSpPr>
        <p:spPr>
          <a:xfrm>
            <a:off x="628650" y="98821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在一个已排好序的数组中搜索给定键值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CE0000"/>
                </a:solidFill>
              </a:rPr>
              <a:t>案例</a:t>
            </a:r>
            <a:r>
              <a:rPr lang="en-US" altLang="zh-CN" dirty="0"/>
              <a:t>: </a:t>
            </a:r>
            <a:r>
              <a:rPr lang="zh-CN" altLang="en-US" dirty="0"/>
              <a:t>给定数组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008C87"/>
                </a:solidFill>
              </a:rPr>
              <a:t>3    5   7   8   9   12   15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zh-CN" altLang="en-US" dirty="0"/>
              <a:t>搜索键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9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二项搜索</a:t>
            </a:r>
            <a:endParaRPr lang="zh-CN" dirty="0"/>
          </a:p>
        </p:txBody>
      </p:sp>
      <p:sp>
        <p:nvSpPr>
          <p:cNvPr id="7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/>
              <a:t>二项搜索是一个分而治之的算法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endParaRPr lang="en-US" altLang="zh-CN" sz="900" dirty="0"/>
          </a:p>
          <a:p>
            <a:pPr>
              <a:buNone/>
            </a:pPr>
            <a:r>
              <a:rPr lang="en-US" altLang="zh-CN" dirty="0"/>
              <a:t>1. </a:t>
            </a:r>
            <a:r>
              <a:rPr lang="zh-CN" altLang="en-US" dirty="0">
                <a:solidFill>
                  <a:srgbClr val="CE0000"/>
                </a:solidFill>
              </a:rPr>
              <a:t>划分</a:t>
            </a:r>
            <a:r>
              <a:rPr lang="en-US" altLang="zh-CN" dirty="0"/>
              <a:t>: </a:t>
            </a:r>
            <a:r>
              <a:rPr lang="zh-CN" altLang="en-US" dirty="0"/>
              <a:t>查看中间元素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2. </a:t>
            </a:r>
            <a:r>
              <a:rPr lang="zh-CN" altLang="en-US" dirty="0">
                <a:solidFill>
                  <a:srgbClr val="CE0000"/>
                </a:solidFill>
              </a:rPr>
              <a:t>求解</a:t>
            </a:r>
            <a:r>
              <a:rPr lang="en-US" altLang="zh-CN" dirty="0"/>
              <a:t>: </a:t>
            </a:r>
            <a:r>
              <a:rPr lang="zh-CN" altLang="en-US" dirty="0"/>
              <a:t>搜索其中一个子数组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3. </a:t>
            </a:r>
            <a:r>
              <a:rPr lang="zh-CN" altLang="en-US" dirty="0">
                <a:solidFill>
                  <a:srgbClr val="CE0000"/>
                </a:solidFill>
              </a:rPr>
              <a:t>合并</a:t>
            </a:r>
            <a:r>
              <a:rPr lang="en-US" altLang="zh-CN" dirty="0"/>
              <a:t>: </a:t>
            </a:r>
            <a:r>
              <a:rPr lang="zh-CN" altLang="en-US" dirty="0"/>
              <a:t>极其简单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二项搜索的递归</a:t>
            </a:r>
            <a:endParaRPr lang="zh-CN" dirty="0"/>
          </a:p>
        </p:txBody>
      </p:sp>
      <p:sp>
        <p:nvSpPr>
          <p:cNvPr id="5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 </a:t>
            </a:r>
            <a:r>
              <a:rPr lang="zh-CN" altLang="en-US" dirty="0"/>
              <a:t>子问题规模</a:t>
            </a:r>
            <a:r>
              <a:rPr lang="en-US" altLang="zh-CN" dirty="0"/>
              <a:t>    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  =       1  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         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       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/>
              <a:t>                      </a:t>
            </a:r>
            <a:r>
              <a:rPr lang="zh-CN" altLang="en-US" dirty="0"/>
              <a:t>子问题数量</a:t>
            </a:r>
            <a:r>
              <a:rPr lang="en-US" altLang="zh-CN" dirty="0"/>
              <a:t>   </a:t>
            </a:r>
            <a:endParaRPr lang="en-US" altLang="zh-CN" dirty="0"/>
          </a:p>
          <a:p>
            <a:pPr>
              <a:buNone/>
            </a:pPr>
            <a:endParaRPr lang="en-US" altLang="zh-CN" sz="1050" dirty="0"/>
          </a:p>
          <a:p>
            <a:pPr>
              <a:buNone/>
            </a:pPr>
            <a:r>
              <a:rPr lang="en-US" altLang="zh-CN" dirty="0"/>
              <a:t>                      </a:t>
            </a:r>
            <a:r>
              <a:rPr lang="en-US" altLang="zh-CN" dirty="0">
                <a:solidFill>
                  <a:srgbClr val="008C87"/>
                </a:solidFill>
              </a:rPr>
              <a:t>+   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zh-CN" altLang="en-US" dirty="0"/>
              <a:t>子问题划分和合并的开销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+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(1)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使用主方法求解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15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=2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  </a:t>
            </a: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情况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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= (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lg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989" name="对象 17412"/>
              <p:cNvSpPr txBox="1"/>
              <p:nvPr/>
            </p:nvSpPr>
            <p:spPr>
              <a:xfrm>
                <a:off x="2697163" y="1978025"/>
                <a:ext cx="2503487" cy="4651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1989" name="对象 174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163" y="1978025"/>
                <a:ext cx="2503487" cy="465138"/>
              </a:xfrm>
              <a:prstGeom prst="rect">
                <a:avLst/>
              </a:prstGeom>
              <a:blipFill rotWithShape="1">
                <a:blip r:embed="rId1"/>
                <a:stretch>
                  <a:fillRect l="-13" b="68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990" name="对象 17413"/>
              <p:cNvSpPr txBox="1"/>
              <p:nvPr/>
            </p:nvSpPr>
            <p:spPr>
              <a:xfrm>
                <a:off x="2360612" y="2625625"/>
                <a:ext cx="3176587" cy="46513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1990" name="对象 174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12" y="2625625"/>
                <a:ext cx="3176587" cy="465138"/>
              </a:xfrm>
              <a:prstGeom prst="rect">
                <a:avLst/>
              </a:prstGeom>
              <a:blipFill rotWithShape="1">
                <a:blip r:embed="rId2"/>
                <a:stretch>
                  <a:fillRect l="-10" t="-115" r="20" b="47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二项搜索的分析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对象 52227"/>
          <p:cNvGraphicFramePr/>
          <p:nvPr/>
        </p:nvGraphicFramePr>
        <p:xfrm>
          <a:off x="2800350" y="2329248"/>
          <a:ext cx="2114550" cy="1012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1" imgW="901065" imgH="431800" progId="Equation.3">
                  <p:embed/>
                </p:oleObj>
              </mc:Choice>
              <mc:Fallback>
                <p:oleObj name="" r:id="rId1" imgW="901065" imgH="4318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0350" y="2329248"/>
                        <a:ext cx="2114550" cy="10120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矩阵相乘</a:t>
            </a:r>
            <a:endParaRPr lang="zh-CN" dirty="0"/>
          </a:p>
        </p:txBody>
      </p:sp>
      <p:sp>
        <p:nvSpPr>
          <p:cNvPr id="6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dirty="0"/>
              <a:t>将矩阵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相乘，得到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C</a:t>
            </a:r>
            <a:r>
              <a:rPr lang="en-US" altLang="zh-CN" dirty="0"/>
              <a:t> – </a:t>
            </a:r>
            <a:r>
              <a:rPr lang="zh-CN" altLang="en-US" dirty="0"/>
              <a:t>均为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n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矩阵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输入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),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输出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=(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)=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AB</a:t>
            </a:r>
            <a:endParaRPr lang="en-US" altLang="zh-CN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55995" y="10477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主方法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E0000"/>
                </a:solidFill>
              </a:rPr>
              <a:t>思想</a:t>
            </a:r>
            <a:r>
              <a:rPr lang="en-US" altLang="zh-CN" dirty="0"/>
              <a:t>: </a:t>
            </a:r>
            <a:r>
              <a:rPr lang="zh-CN" altLang="en-US" dirty="0"/>
              <a:t>解决如下形式的递归式问题</a:t>
            </a:r>
            <a:endParaRPr lang="en-US" altLang="zh-CN" dirty="0"/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          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 err="1">
                <a:solidFill>
                  <a:srgbClr val="008C87"/>
                </a:solidFill>
              </a:rPr>
              <a:t>aT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zh-CN" altLang="en-US" dirty="0"/>
              <a:t>其中，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0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0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且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渐进正值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endParaRPr lang="en-US" altLang="zh-CN" sz="9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sym typeface="Symbol" panose="05050102010706020507" pitchFamily="18" charset="2"/>
              </a:rPr>
              <a:t>抽象地来说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是算法的运行时间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该问题可分解为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个规模为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的子问题，每个子问题可在时间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内求得答案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可视为</a:t>
            </a:r>
            <a:r>
              <a:rPr lang="en-US" altLang="zh-CN" dirty="0" err="1">
                <a:solidFill>
                  <a:srgbClr val="CE0000"/>
                </a:solidFill>
              </a:rPr>
              <a:t>分解</a:t>
            </a:r>
            <a:r>
              <a:rPr lang="zh-CN" altLang="en-US" dirty="0"/>
              <a:t>问题（之前）、以及合并结果（之后）的开销</a:t>
            </a:r>
            <a:r>
              <a:rPr lang="en-US" altLang="zh-CN" dirty="0"/>
              <a:t>. 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标准算法</a:t>
            </a:r>
            <a:endParaRPr lang="zh-CN" dirty="0"/>
          </a:p>
        </p:txBody>
      </p:sp>
      <p:sp>
        <p:nvSpPr>
          <p:cNvPr id="5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for </a:t>
            </a:r>
            <a:r>
              <a:rPr lang="en-US" altLang="zh-CN" i="1" dirty="0" err="1">
                <a:solidFill>
                  <a:srgbClr val="008C87"/>
                </a:solidFill>
              </a:rPr>
              <a:t>i</a:t>
            </a:r>
            <a:r>
              <a:rPr lang="en-US" altLang="zh-CN" dirty="0">
                <a:solidFill>
                  <a:srgbClr val="008C87"/>
                </a:solidFill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 1</a:t>
            </a:r>
            <a:r>
              <a:rPr lang="en-US" altLang="zh-CN" dirty="0">
                <a:sym typeface="Symbol" panose="05050102010706020507" pitchFamily="18" charset="2"/>
              </a:rPr>
              <a:t> to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endParaRPr lang="en-US" altLang="zh-CN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do for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j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 1</a:t>
            </a:r>
            <a:r>
              <a:rPr lang="en-US" altLang="zh-CN" dirty="0">
                <a:sym typeface="Symbol" panose="05050102010706020507" pitchFamily="18" charset="2"/>
              </a:rPr>
              <a:t> to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endParaRPr lang="en-US" altLang="zh-CN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do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 0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for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 1</a:t>
            </a:r>
            <a:r>
              <a:rPr lang="en-US" altLang="zh-CN" dirty="0">
                <a:sym typeface="Symbol" panose="05050102010706020507" pitchFamily="18" charset="2"/>
              </a:rPr>
              <a:t> to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endParaRPr lang="en-US" altLang="zh-CN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     do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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ij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ik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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kj</a:t>
            </a:r>
            <a:endParaRPr lang="en-US" altLang="zh-CN" i="1" baseline="-25000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15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</a:t>
            </a:r>
            <a:r>
              <a:rPr lang="zh-CN" altLang="en-US" dirty="0">
                <a:sym typeface="Symbol" panose="05050102010706020507" pitchFamily="18" charset="2"/>
              </a:rPr>
              <a:t>运行时间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对象 54275"/>
          <p:cNvGraphicFramePr/>
          <p:nvPr/>
        </p:nvGraphicFramePr>
        <p:xfrm>
          <a:off x="2938463" y="2178351"/>
          <a:ext cx="2662238" cy="754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" r:id="rId1" imgW="1612900" imgH="457200" progId="Equation.3">
                  <p:embed/>
                </p:oleObj>
              </mc:Choice>
              <mc:Fallback>
                <p:oleObj name="" r:id="rId1" imgW="1612900" imgH="457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38463" y="2178351"/>
                        <a:ext cx="2662238" cy="75485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对象 54276"/>
          <p:cNvGraphicFramePr/>
          <p:nvPr/>
        </p:nvGraphicFramePr>
        <p:xfrm>
          <a:off x="1901429" y="3092751"/>
          <a:ext cx="1083469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" r:id="rId3" imgW="787400" imgH="914400" progId="Equation.3">
                  <p:embed/>
                </p:oleObj>
              </mc:Choice>
              <mc:Fallback>
                <p:oleObj name="" r:id="rId3" imgW="787400" imgH="9144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1429" y="3092751"/>
                        <a:ext cx="1083469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文本框 54277"/>
          <p:cNvSpPr txBox="1"/>
          <p:nvPr/>
        </p:nvSpPr>
        <p:spPr>
          <a:xfrm>
            <a:off x="3086100" y="3321351"/>
            <a:ext cx="435419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次</a:t>
            </a:r>
            <a:r>
              <a:rPr lang="en-US" altLang="zh-CN" sz="105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  <a:r>
              <a:rPr lang="en-US" altLang="zh-CN" sz="24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(</a:t>
            </a:r>
            <a:r>
              <a:rPr lang="en-US" altLang="zh-CN" sz="2400" i="1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/2)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子矩阵相乘操作</a:t>
            </a:r>
            <a:endParaRPr lang="en-US" altLang="zh-CN" sz="2400" dirty="0" err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次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/2)</a:t>
            </a:r>
            <a:r>
              <a:rPr lang="en-US" altLang="zh-CN" sz="24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(</a:t>
            </a:r>
            <a:r>
              <a:rPr lang="en-US" altLang="zh-CN" sz="2400" i="1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/2)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子矩阵相加操作</a:t>
            </a:r>
            <a:endParaRPr lang="zh-CN" altLang="en-US" sz="2400" dirty="0" err="1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分而治之算法</a:t>
            </a:r>
            <a:endParaRPr lang="zh-CN" dirty="0"/>
          </a:p>
        </p:txBody>
      </p:sp>
      <p:sp>
        <p:nvSpPr>
          <p:cNvPr id="8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 dirty="0">
                <a:solidFill>
                  <a:srgbClr val="CE0000"/>
                </a:solidFill>
              </a:rPr>
              <a:t>思想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buNone/>
            </a:pPr>
            <a:r>
              <a:rPr lang="en-US" altLang="zh-CN" i="1" dirty="0" err="1">
                <a:solidFill>
                  <a:srgbClr val="008C87"/>
                </a:solidFill>
              </a:rPr>
              <a:t>n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矩阵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22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个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(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/2) </a:t>
            </a:r>
            <a:r>
              <a:rPr lang="zh-CN" altLang="en-US" dirty="0">
                <a:sym typeface="Symbol" panose="05050102010706020507" pitchFamily="18" charset="2"/>
              </a:rPr>
              <a:t>矩阵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子矩阵表示如下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分而治之算法分析</a:t>
            </a:r>
            <a:endParaRPr lang="zh-CN" dirty="0"/>
          </a:p>
        </p:txBody>
      </p:sp>
      <p:sp>
        <p:nvSpPr>
          <p:cNvPr id="7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 </a:t>
            </a:r>
            <a:r>
              <a:rPr lang="zh-CN" altLang="en-US" dirty="0"/>
              <a:t>子矩阵的规模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C87"/>
                </a:solidFill>
              </a:rPr>
              <a:t>=       8  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         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       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/>
              <a:t>                   </a:t>
            </a:r>
            <a:r>
              <a:rPr lang="zh-CN" altLang="en-US" dirty="0"/>
              <a:t>子矩阵的数量</a:t>
            </a:r>
            <a:r>
              <a:rPr lang="en-US" altLang="zh-CN" dirty="0"/>
              <a:t>   </a:t>
            </a:r>
            <a:endParaRPr lang="en-US" altLang="zh-CN" dirty="0"/>
          </a:p>
          <a:p>
            <a:pPr>
              <a:buNone/>
            </a:pPr>
            <a:endParaRPr lang="en-US" altLang="zh-CN" sz="1050" dirty="0"/>
          </a:p>
          <a:p>
            <a:pPr>
              <a:buNone/>
            </a:pPr>
            <a:r>
              <a:rPr lang="en-US" altLang="zh-CN" dirty="0"/>
              <a:t>                      </a:t>
            </a:r>
            <a:r>
              <a:rPr lang="en-US" altLang="zh-CN" dirty="0">
                <a:solidFill>
                  <a:srgbClr val="008C87"/>
                </a:solidFill>
              </a:rPr>
              <a:t>+   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zh-CN" altLang="en-US" dirty="0"/>
              <a:t>用于子矩阵相加的开销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 err="1">
                <a:solidFill>
                  <a:srgbClr val="CE0000"/>
                </a:solidFill>
                <a:sym typeface="Symbol" panose="05050102010706020507" pitchFamily="18" charset="2"/>
              </a:rPr>
              <a:t>并未优于普通算法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8" name="对象 56323"/>
          <p:cNvGraphicFramePr/>
          <p:nvPr/>
        </p:nvGraphicFramePr>
        <p:xfrm>
          <a:off x="2286000" y="1459322"/>
          <a:ext cx="1935956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" r:id="rId1" imgW="1231265" imgH="1599565" progId="Equation.3">
                  <p:embed/>
                </p:oleObj>
              </mc:Choice>
              <mc:Fallback>
                <p:oleObj name="" r:id="rId1" imgW="1231265" imgH="159956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1459322"/>
                        <a:ext cx="1935956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对象 56324"/>
          <p:cNvGraphicFramePr/>
          <p:nvPr/>
        </p:nvGraphicFramePr>
        <p:xfrm>
          <a:off x="4805363" y="1731976"/>
          <a:ext cx="2052638" cy="1556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" r:id="rId3" imgW="1206500" imgH="914400" progId="Equation.3">
                  <p:embed/>
                </p:oleObj>
              </mc:Choice>
              <mc:Fallback>
                <p:oleObj name="" r:id="rId3" imgW="1206500" imgH="914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5363" y="1731976"/>
                        <a:ext cx="2052638" cy="155614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Strassen</a:t>
            </a:r>
            <a:r>
              <a:rPr lang="zh-CN" altLang="en-US" dirty="0"/>
              <a:t>的想法</a:t>
            </a:r>
            <a:endParaRPr lang="zh-CN" altLang="en-US" dirty="0"/>
          </a:p>
        </p:txBody>
      </p:sp>
      <p:sp>
        <p:nvSpPr>
          <p:cNvPr id="7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2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矩阵相乘，仅需要</a:t>
            </a:r>
            <a:r>
              <a:rPr lang="en-US" altLang="zh-CN" dirty="0">
                <a:sym typeface="Symbol" panose="05050102010706020507" pitchFamily="18" charset="2"/>
              </a:rPr>
              <a:t>7</a:t>
            </a:r>
            <a:r>
              <a:rPr lang="zh-CN" altLang="en-US" dirty="0">
                <a:sym typeface="Symbol" panose="05050102010706020507" pitchFamily="18" charset="2"/>
              </a:rPr>
              <a:t>次乘法操作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2" name="对象 57347"/>
          <p:cNvGraphicFramePr/>
          <p:nvPr/>
        </p:nvGraphicFramePr>
        <p:xfrm>
          <a:off x="2171700" y="1689234"/>
          <a:ext cx="1935956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" r:id="rId1" imgW="1231265" imgH="1599565" progId="Equation.3">
                  <p:embed/>
                </p:oleObj>
              </mc:Choice>
              <mc:Fallback>
                <p:oleObj name="" r:id="rId1" imgW="1231265" imgH="159956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71700" y="1689234"/>
                        <a:ext cx="1935956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对象 57348"/>
          <p:cNvGraphicFramePr/>
          <p:nvPr/>
        </p:nvGraphicFramePr>
        <p:xfrm>
          <a:off x="4457700" y="1574934"/>
          <a:ext cx="2052638" cy="389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" r:id="rId3" imgW="1206500" imgH="228600" progId="Equation.3">
                  <p:embed/>
                </p:oleObj>
              </mc:Choice>
              <mc:Fallback>
                <p:oleObj name="" r:id="rId3" imgW="1206500" imgH="228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7700" y="1574934"/>
                        <a:ext cx="2052638" cy="389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4" name="组合 57349"/>
          <p:cNvGrpSpPr/>
          <p:nvPr/>
        </p:nvGrpSpPr>
        <p:grpSpPr>
          <a:xfrm>
            <a:off x="4662488" y="1974984"/>
            <a:ext cx="2366963" cy="1078706"/>
            <a:chOff x="2956" y="2016"/>
            <a:chExt cx="1988" cy="906"/>
          </a:xfrm>
        </p:grpSpPr>
        <p:graphicFrame>
          <p:nvGraphicFramePr>
            <p:cNvPr id="48135" name="对象 57350"/>
            <p:cNvGraphicFramePr/>
            <p:nvPr/>
          </p:nvGraphicFramePr>
          <p:xfrm>
            <a:off x="2956" y="2016"/>
            <a:ext cx="137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8" name="" r:id="rId5" imgW="964565" imgH="203200" progId="Equation.3">
                    <p:embed/>
                  </p:oleObj>
                </mc:Choice>
                <mc:Fallback>
                  <p:oleObj name="" r:id="rId5" imgW="964565" imgH="2032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56" y="2016"/>
                          <a:ext cx="1379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6" name="对象 57351"/>
            <p:cNvGraphicFramePr/>
            <p:nvPr/>
          </p:nvGraphicFramePr>
          <p:xfrm>
            <a:off x="3129" y="2304"/>
            <a:ext cx="1815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" r:id="rId7" imgW="1269365" imgH="431800" progId="Equation.3">
                    <p:embed/>
                  </p:oleObj>
                </mc:Choice>
                <mc:Fallback>
                  <p:oleObj name="" r:id="rId7" imgW="1269365" imgH="4318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129" y="2304"/>
                          <a:ext cx="1815" cy="6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37" name="组合 57352"/>
          <p:cNvGrpSpPr/>
          <p:nvPr/>
        </p:nvGrpSpPr>
        <p:grpSpPr>
          <a:xfrm>
            <a:off x="4686300" y="3060834"/>
            <a:ext cx="2266950" cy="1078706"/>
            <a:chOff x="2976" y="2928"/>
            <a:chExt cx="1904" cy="906"/>
          </a:xfrm>
        </p:grpSpPr>
        <p:graphicFrame>
          <p:nvGraphicFramePr>
            <p:cNvPr id="48138" name="对象 57353"/>
            <p:cNvGraphicFramePr/>
            <p:nvPr/>
          </p:nvGraphicFramePr>
          <p:xfrm>
            <a:off x="2976" y="2928"/>
            <a:ext cx="166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" name="" r:id="rId9" imgW="1166495" imgH="177800" progId="Equation.3">
                    <p:embed/>
                  </p:oleObj>
                </mc:Choice>
                <mc:Fallback>
                  <p:oleObj name="" r:id="rId9" imgW="1166495" imgH="1778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976" y="2928"/>
                          <a:ext cx="1669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9" name="对象 57354"/>
            <p:cNvGraphicFramePr/>
            <p:nvPr/>
          </p:nvGraphicFramePr>
          <p:xfrm>
            <a:off x="3174" y="3216"/>
            <a:ext cx="1706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" r:id="rId11" imgW="1193165" imgH="431800" progId="Equation.3">
                    <p:embed/>
                  </p:oleObj>
                </mc:Choice>
                <mc:Fallback>
                  <p:oleObj name="" r:id="rId11" imgW="1193165" imgH="4318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74" y="3216"/>
                          <a:ext cx="1706" cy="6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40" name="对象 57355"/>
          <p:cNvGraphicFramePr/>
          <p:nvPr/>
        </p:nvGraphicFramePr>
        <p:xfrm>
          <a:off x="4686300" y="4146684"/>
          <a:ext cx="1037035" cy="346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" r:id="rId13" imgW="608965" imgH="203200" progId="Equation.3">
                  <p:embed/>
                </p:oleObj>
              </mc:Choice>
              <mc:Fallback>
                <p:oleObj name="" r:id="rId13" imgW="608965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6300" y="4146684"/>
                        <a:ext cx="1037035" cy="34647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Strassen</a:t>
            </a:r>
            <a:r>
              <a:rPr lang="zh-CN" altLang="en-US" dirty="0"/>
              <a:t>的想法</a:t>
            </a:r>
            <a:endParaRPr lang="zh-CN" altLang="en-US" dirty="0"/>
          </a:p>
        </p:txBody>
      </p:sp>
      <p:sp>
        <p:nvSpPr>
          <p:cNvPr id="14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8C87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2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矩阵相乘，仅需要</a:t>
            </a:r>
            <a:r>
              <a:rPr lang="en-US" altLang="zh-CN" dirty="0">
                <a:sym typeface="Symbol" panose="05050102010706020507" pitchFamily="18" charset="2"/>
              </a:rPr>
              <a:t>7</a:t>
            </a:r>
            <a:r>
              <a:rPr lang="zh-CN" altLang="en-US" dirty="0">
                <a:sym typeface="Symbol" panose="05050102010706020507" pitchFamily="18" charset="2"/>
              </a:rPr>
              <a:t>次乘法操作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Strassen</a:t>
            </a:r>
            <a:r>
              <a:rPr lang="zh-CN" altLang="en-US" dirty="0"/>
              <a:t>的分析</a:t>
            </a:r>
            <a:endParaRPr lang="zh-CN" altLang="en-US" dirty="0"/>
          </a:p>
        </p:txBody>
      </p:sp>
      <p:sp>
        <p:nvSpPr>
          <p:cNvPr id="5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2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矩阵相乘，仅需要</a:t>
            </a:r>
            <a:r>
              <a:rPr lang="en-US" altLang="zh-CN" dirty="0">
                <a:sym typeface="Symbol" panose="05050102010706020507" pitchFamily="18" charset="2"/>
              </a:rPr>
              <a:t>7</a:t>
            </a:r>
            <a:r>
              <a:rPr lang="zh-CN" altLang="en-US" dirty="0">
                <a:sym typeface="Symbol" panose="05050102010706020507" pitchFamily="18" charset="2"/>
              </a:rPr>
              <a:t>次乘法操作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/>
          </a:p>
        </p:txBody>
      </p:sp>
      <p:sp>
        <p:nvSpPr>
          <p:cNvPr id="7" name="文本占位符 51202"/>
          <p:cNvSpPr txBox="1"/>
          <p:nvPr/>
        </p:nvSpPr>
        <p:spPr>
          <a:xfrm>
            <a:off x="933450" y="1351125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 </a:t>
            </a:r>
            <a:r>
              <a:rPr lang="zh-CN" altLang="en-US" dirty="0"/>
              <a:t>子矩阵的规模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C87"/>
                </a:solidFill>
              </a:rPr>
              <a:t>=       8  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         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       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/>
              <a:t>                   </a:t>
            </a:r>
            <a:r>
              <a:rPr lang="zh-CN" altLang="en-US" dirty="0"/>
              <a:t>子矩阵的数量</a:t>
            </a:r>
            <a:r>
              <a:rPr lang="en-US" altLang="zh-CN" dirty="0"/>
              <a:t>   </a:t>
            </a:r>
            <a:endParaRPr lang="en-US" altLang="zh-CN" dirty="0"/>
          </a:p>
          <a:p>
            <a:pPr>
              <a:buNone/>
            </a:pPr>
            <a:endParaRPr lang="en-US" altLang="zh-CN" sz="1050" dirty="0"/>
          </a:p>
          <a:p>
            <a:pPr>
              <a:buNone/>
            </a:pPr>
            <a:r>
              <a:rPr lang="en-US" altLang="zh-CN" dirty="0"/>
              <a:t>                      </a:t>
            </a:r>
            <a:r>
              <a:rPr lang="en-US" altLang="zh-CN" dirty="0">
                <a:solidFill>
                  <a:srgbClr val="008C87"/>
                </a:solidFill>
              </a:rPr>
              <a:t>+   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/>
              <a:t>                        </a:t>
            </a:r>
            <a:r>
              <a:rPr lang="zh-CN" altLang="en-US" dirty="0"/>
              <a:t>用于子矩阵相加的开销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          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 err="1">
                <a:solidFill>
                  <a:srgbClr val="CE0000"/>
                </a:solidFill>
                <a:sym typeface="Symbol" panose="05050102010706020507" pitchFamily="18" charset="2"/>
              </a:rPr>
              <a:t>并未优于普通算法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Strassen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5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00000"/>
              </a:lnSpc>
              <a:buFontTx/>
              <a:buAutoNum type="arabicPeriod"/>
            </a:pPr>
            <a:r>
              <a:rPr lang="zh-CN" altLang="en-US" dirty="0">
                <a:solidFill>
                  <a:srgbClr val="CE0000"/>
                </a:solidFill>
              </a:rPr>
              <a:t>划分</a:t>
            </a:r>
            <a:r>
              <a:rPr lang="en-US" altLang="zh-CN" dirty="0"/>
              <a:t>: </a:t>
            </a:r>
            <a:r>
              <a:rPr lang="zh-CN" altLang="en-US" dirty="0"/>
              <a:t>将矩阵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划分成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 </a:t>
            </a:r>
            <a:r>
              <a:rPr lang="zh-CN" altLang="en-US" dirty="0">
                <a:solidFill>
                  <a:schemeClr val="tx1"/>
                </a:solidFill>
              </a:rPr>
              <a:t>子矩阵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marL="609600" indent="-609600">
              <a:lnSpc>
                <a:spcPct val="10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2.   </a:t>
            </a: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求解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基于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/2)(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子矩阵递归执行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7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次矩阵乘法操作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marL="609600" indent="-609600">
              <a:lnSpc>
                <a:spcPct val="10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3.   </a:t>
            </a: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合并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在多个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/2)(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/2)</a:t>
            </a:r>
            <a:r>
              <a:rPr lang="zh-CN" altLang="en-US" dirty="0">
                <a:solidFill>
                  <a:srgbClr val="008C87"/>
                </a:solidFill>
                <a:sym typeface="Symbol" panose="05050102010706020507" pitchFamily="18" charset="2"/>
              </a:rPr>
              <a:t>子</a:t>
            </a:r>
            <a:r>
              <a:rPr lang="zh-CN" altLang="en-US" dirty="0">
                <a:sym typeface="Symbol" panose="05050102010706020507" pitchFamily="18" charset="2"/>
              </a:rPr>
              <a:t>矩阵上使用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操作构造矩阵</a:t>
            </a: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文本占位符 60418"/>
          <p:cNvSpPr>
            <a:spLocks noGrp="1"/>
          </p:cNvSpPr>
          <p:nvPr>
            <p:ph idx="1"/>
          </p:nvPr>
        </p:nvSpPr>
        <p:spPr>
          <a:xfrm>
            <a:off x="1657350" y="1371600"/>
            <a:ext cx="5886450" cy="3314700"/>
          </a:xfrm>
        </p:spPr>
        <p:txBody>
          <a:bodyPr anchor="t" anchorCtr="0">
            <a:normAutofit fontScale="85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zh-CN" dirty="0" err="1"/>
              <a:t>                                             </a:t>
            </a:r>
            <a:r>
              <a:rPr lang="zh-CN" altLang="en-US" dirty="0" err="1"/>
              <a:t>子问题规模</a:t>
            </a:r>
            <a:r>
              <a:rPr lang="en-US" altLang="zh-CN" dirty="0"/>
              <a:t>       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  </a:t>
            </a:r>
            <a:r>
              <a:rPr lang="en-US" altLang="zh-CN" dirty="0">
                <a:solidFill>
                  <a:srgbClr val="008C87"/>
                </a:solidFill>
              </a:rPr>
              <a:t>=</a:t>
            </a:r>
            <a:r>
              <a:rPr lang="en-US" altLang="zh-CN" dirty="0"/>
              <a:t>       </a:t>
            </a:r>
            <a:r>
              <a:rPr lang="en-US" altLang="zh-CN" dirty="0">
                <a:solidFill>
                  <a:srgbClr val="008C87"/>
                </a:solidFill>
              </a:rPr>
              <a:t>7</a:t>
            </a:r>
            <a:r>
              <a:rPr lang="en-US" altLang="zh-CN" dirty="0"/>
              <a:t>  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dirty="0"/>
              <a:t>         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       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             </a:t>
            </a:r>
            <a:r>
              <a:rPr lang="zh-CN" altLang="en-US" dirty="0"/>
              <a:t>执行乘法的次数</a:t>
            </a:r>
            <a:r>
              <a:rPr lang="en-US" altLang="zh-CN" dirty="0"/>
              <a:t>   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                 </a:t>
            </a:r>
            <a:r>
              <a:rPr lang="en-US" altLang="zh-CN" dirty="0">
                <a:solidFill>
                  <a:srgbClr val="008C87"/>
                </a:solidFill>
              </a:rPr>
              <a:t>+</a:t>
            </a:r>
            <a:r>
              <a:rPr lang="en-US" altLang="zh-CN" dirty="0"/>
              <a:t>              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                   </a:t>
            </a:r>
            <a:r>
              <a:rPr lang="zh-CN" altLang="en-US" dirty="0"/>
              <a:t>合并操作的开销（加法）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endParaRPr lang="en-US" altLang="zh-CN" sz="900" dirty="0"/>
          </a:p>
          <a:p>
            <a:pPr>
              <a:lnSpc>
                <a:spcPct val="110000"/>
              </a:lnSpc>
              <a:buNone/>
            </a:pPr>
            <a:r>
              <a:rPr lang="en-US" altLang="zh-CN" dirty="0"/>
              <a:t>    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7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/2)+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)=(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lg7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)= 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2.81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情况</a:t>
            </a:r>
            <a:r>
              <a:rPr lang="en-US" altLang="zh-CN" dirty="0">
                <a:solidFill>
                  <a:srgbClr val="CE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buNone/>
            </a:pPr>
            <a:endParaRPr lang="en-US" altLang="zh-CN" sz="15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2.81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vs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当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50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时，性能胜出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sym typeface="Symbol" panose="05050102010706020507" pitchFamily="18" charset="2"/>
              </a:rPr>
              <a:t>目前最好的算法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2.376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zh-CN" altLang="en-US" dirty="0">
                <a:sym typeface="Symbol" panose="05050102010706020507" pitchFamily="18" charset="2"/>
              </a:rPr>
              <a:t>尚不实用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Strassen</a:t>
            </a:r>
            <a:r>
              <a:rPr lang="zh-CN" altLang="en-US" dirty="0"/>
              <a:t>算法分析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/>
              <a:t> –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/>
              <a:t>-</a:t>
            </a:r>
            <a:r>
              <a:rPr lang="zh-CN" altLang="en-US" dirty="0"/>
              <a:t>阶多项式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C</a:t>
            </a:r>
            <a:r>
              <a:rPr lang="en-US" altLang="zh-CN" dirty="0"/>
              <a:t> – </a:t>
            </a:r>
            <a:r>
              <a:rPr lang="en-US" altLang="zh-CN" dirty="0">
                <a:solidFill>
                  <a:srgbClr val="008C87"/>
                </a:solidFill>
              </a:rPr>
              <a:t>2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/>
              <a:t>-</a:t>
            </a:r>
            <a:r>
              <a:rPr lang="zh-CN" altLang="en-US" dirty="0"/>
              <a:t>阶多项式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-25000" dirty="0">
                <a:solidFill>
                  <a:srgbClr val="008C87"/>
                </a:solidFill>
              </a:rPr>
              <a:t>0</a:t>
            </a:r>
            <a:r>
              <a:rPr lang="en-US" altLang="zh-CN" dirty="0">
                <a:solidFill>
                  <a:srgbClr val="008C87"/>
                </a:solidFill>
              </a:rPr>
              <a:t> +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 +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 +…+ </a:t>
            </a:r>
            <a:r>
              <a:rPr lang="en-US" altLang="zh-CN" i="1" dirty="0" err="1">
                <a:solidFill>
                  <a:srgbClr val="008C87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8C87"/>
                </a:solidFill>
              </a:rPr>
              <a:t>n</a:t>
            </a:r>
            <a:r>
              <a:rPr lang="en-US" altLang="zh-CN" i="1" dirty="0" err="1">
                <a:solidFill>
                  <a:srgbClr val="008C87"/>
                </a:solidFill>
              </a:rPr>
              <a:t>x</a:t>
            </a:r>
            <a:r>
              <a:rPr lang="en-US" altLang="zh-CN" i="1" baseline="30000" dirty="0" err="1">
                <a:solidFill>
                  <a:srgbClr val="008C87"/>
                </a:solidFill>
              </a:rPr>
              <a:t>n</a:t>
            </a:r>
            <a:endParaRPr lang="en-US" altLang="zh-CN" i="1" baseline="30000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8C87"/>
                </a:solidFill>
              </a:rPr>
              <a:t>       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baseline="-25000" dirty="0">
                <a:solidFill>
                  <a:srgbClr val="008C87"/>
                </a:solidFill>
              </a:rPr>
              <a:t>0</a:t>
            </a:r>
            <a:r>
              <a:rPr lang="en-US" altLang="zh-CN" dirty="0">
                <a:solidFill>
                  <a:srgbClr val="008C87"/>
                </a:solidFill>
              </a:rPr>
              <a:t> + 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 + 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 +…+ </a:t>
            </a:r>
            <a:r>
              <a:rPr lang="en-US" altLang="zh-CN" i="1" dirty="0" err="1">
                <a:solidFill>
                  <a:srgbClr val="008C87"/>
                </a:solidFill>
              </a:rPr>
              <a:t>b</a:t>
            </a:r>
            <a:r>
              <a:rPr lang="en-US" altLang="zh-CN" i="1" baseline="-25000" dirty="0" err="1">
                <a:solidFill>
                  <a:srgbClr val="008C87"/>
                </a:solidFill>
              </a:rPr>
              <a:t>n</a:t>
            </a:r>
            <a:r>
              <a:rPr lang="en-US" altLang="zh-CN" i="1" dirty="0" err="1">
                <a:solidFill>
                  <a:srgbClr val="008C87"/>
                </a:solidFill>
              </a:rPr>
              <a:t>x</a:t>
            </a:r>
            <a:r>
              <a:rPr lang="en-US" altLang="zh-CN" i="1" baseline="30000" dirty="0" err="1">
                <a:solidFill>
                  <a:srgbClr val="008C87"/>
                </a:solidFill>
              </a:rPr>
              <a:t>n</a:t>
            </a:r>
            <a:endParaRPr lang="en-US" altLang="zh-CN" i="1" baseline="30000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8C87"/>
                </a:solidFill>
              </a:rPr>
              <a:t>       </a:t>
            </a:r>
            <a:r>
              <a:rPr lang="en-US" altLang="zh-CN" i="1" dirty="0">
                <a:solidFill>
                  <a:srgbClr val="008C87"/>
                </a:solidFill>
              </a:rPr>
              <a:t>C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</a:rPr>
              <a:t>•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c</a:t>
            </a:r>
            <a:r>
              <a:rPr lang="en-US" altLang="zh-CN" baseline="-25000" dirty="0">
                <a:solidFill>
                  <a:srgbClr val="008C87"/>
                </a:solidFill>
              </a:rPr>
              <a:t>0</a:t>
            </a:r>
            <a:r>
              <a:rPr lang="en-US" altLang="zh-CN" dirty="0">
                <a:solidFill>
                  <a:srgbClr val="008C87"/>
                </a:solidFill>
              </a:rPr>
              <a:t> + </a:t>
            </a:r>
            <a:r>
              <a:rPr lang="en-US" altLang="zh-CN" i="1" dirty="0">
                <a:solidFill>
                  <a:srgbClr val="008C87"/>
                </a:solidFill>
              </a:rPr>
              <a:t>c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 +</a:t>
            </a:r>
            <a:r>
              <a:rPr lang="en-US" altLang="zh-CN" i="1" dirty="0">
                <a:solidFill>
                  <a:srgbClr val="008C87"/>
                </a:solidFill>
              </a:rPr>
              <a:t>c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+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</a:rPr>
              <a:t>…</a:t>
            </a:r>
            <a:r>
              <a:rPr lang="en-US" altLang="zh-CN" dirty="0">
                <a:solidFill>
                  <a:srgbClr val="008C87"/>
                </a:solidFill>
              </a:rPr>
              <a:t>+ </a:t>
            </a:r>
            <a:r>
              <a:rPr lang="en-US" altLang="zh-CN" i="1" dirty="0">
                <a:solidFill>
                  <a:srgbClr val="008C87"/>
                </a:solidFill>
              </a:rPr>
              <a:t>c</a:t>
            </a:r>
            <a:r>
              <a:rPr lang="en-US" altLang="zh-CN" baseline="-25000" dirty="0">
                <a:solidFill>
                  <a:srgbClr val="008C87"/>
                </a:solidFill>
              </a:rPr>
              <a:t>2</a:t>
            </a:r>
            <a:r>
              <a:rPr lang="en-US" altLang="zh-CN" i="1" baseline="-25000" dirty="0">
                <a:solidFill>
                  <a:srgbClr val="008C87"/>
                </a:solidFill>
              </a:rPr>
              <a:t>n</a:t>
            </a:r>
            <a:r>
              <a:rPr lang="en-US" altLang="zh-CN" i="1" dirty="0">
                <a:solidFill>
                  <a:srgbClr val="008C87"/>
                </a:solidFill>
              </a:rPr>
              <a:t>x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i="1" baseline="30000" dirty="0">
                <a:solidFill>
                  <a:srgbClr val="008C87"/>
                </a:solidFill>
              </a:rPr>
              <a:t>n</a:t>
            </a:r>
            <a:endParaRPr lang="en-US" altLang="zh-CN" i="1" baseline="30000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en-US" altLang="zh-CN" dirty="0"/>
              <a:t>           </a:t>
            </a:r>
            <a:endParaRPr lang="en-US" altLang="zh-CN" dirty="0"/>
          </a:p>
          <a:p>
            <a:pPr>
              <a:buNone/>
            </a:pPr>
            <a:endParaRPr lang="en-US" altLang="zh-CN" sz="1050" dirty="0"/>
          </a:p>
          <a:p>
            <a:pPr>
              <a:buNone/>
            </a:pPr>
            <a:r>
              <a:rPr lang="zh-CN" altLang="en-US" dirty="0"/>
              <a:t>注意</a:t>
            </a:r>
            <a:r>
              <a:rPr lang="en-US" altLang="zh-CN" dirty="0"/>
              <a:t>: </a:t>
            </a:r>
            <a:r>
              <a:rPr lang="zh-CN" altLang="en-US" dirty="0"/>
              <a:t>当</a:t>
            </a:r>
            <a:r>
              <a:rPr lang="en-US" altLang="zh-CN" i="1" dirty="0">
                <a:solidFill>
                  <a:srgbClr val="008C87"/>
                </a:solidFill>
              </a:rPr>
              <a:t>j</a:t>
            </a:r>
            <a:r>
              <a:rPr lang="en-US" altLang="zh-CN" dirty="0">
                <a:solidFill>
                  <a:srgbClr val="008C87"/>
                </a:solidFill>
              </a:rPr>
              <a:t> &gt;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zh-CN" altLang="en-US" dirty="0"/>
              <a:t>时，</a:t>
            </a:r>
            <a:r>
              <a:rPr lang="en-US" altLang="zh-CN" i="1" dirty="0">
                <a:solidFill>
                  <a:srgbClr val="008C87"/>
                </a:solidFill>
              </a:rPr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a</a:t>
            </a:r>
            <a:r>
              <a:rPr lang="en-US" altLang="zh-CN" i="1" baseline="-25000" dirty="0" err="1">
                <a:solidFill>
                  <a:srgbClr val="008C87"/>
                </a:solidFill>
              </a:rPr>
              <a:t>j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 err="1">
                <a:solidFill>
                  <a:srgbClr val="008C87"/>
                </a:solidFill>
              </a:rPr>
              <a:t>b</a:t>
            </a:r>
            <a:r>
              <a:rPr lang="en-US" altLang="zh-CN" i="1" baseline="-25000" dirty="0" err="1">
                <a:solidFill>
                  <a:srgbClr val="008C87"/>
                </a:solidFill>
              </a:rPr>
              <a:t>j</a:t>
            </a:r>
            <a:r>
              <a:rPr lang="en-US" altLang="zh-CN" dirty="0">
                <a:solidFill>
                  <a:srgbClr val="008C87"/>
                </a:solidFill>
              </a:rPr>
              <a:t>=0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buNone/>
            </a:pPr>
            <a:endParaRPr lang="en-US" altLang="zh-CN" sz="1050" dirty="0"/>
          </a:p>
          <a:p>
            <a:pPr>
              <a:buNone/>
            </a:pPr>
            <a:r>
              <a:rPr lang="zh-CN" altLang="en-US" dirty="0"/>
              <a:t>普通算法的运行时间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.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52228" name="对象 61443"/>
          <p:cNvGraphicFramePr/>
          <p:nvPr/>
        </p:nvGraphicFramePr>
        <p:xfrm>
          <a:off x="2832497" y="2509367"/>
          <a:ext cx="1200150" cy="617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" r:id="rId1" imgW="837565" imgH="431800" progId="Equation.3">
                  <p:embed/>
                </p:oleObj>
              </mc:Choice>
              <mc:Fallback>
                <p:oleObj name="" r:id="rId1" imgW="8375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2497" y="2509367"/>
                        <a:ext cx="1200150" cy="6179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文本框 61444"/>
          <p:cNvSpPr txBox="1"/>
          <p:nvPr/>
        </p:nvSpPr>
        <p:spPr>
          <a:xfrm>
            <a:off x="4121547" y="2634462"/>
            <a:ext cx="1827744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4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0,…,2</a:t>
            </a:r>
            <a:r>
              <a:rPr lang="en-US" altLang="zh-CN" sz="24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i="1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多项式乘法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如何对两个多项式相乘</a:t>
            </a:r>
            <a:endParaRPr lang="zh-CN" dirty="0"/>
          </a:p>
        </p:txBody>
      </p:sp>
      <p:sp>
        <p:nvSpPr>
          <p:cNvPr id="5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>
                <a:sym typeface="Symbol" panose="05050102010706020507" pitchFamily="18" charset="2"/>
              </a:rPr>
              <a:t>更快</a:t>
            </a:r>
            <a:r>
              <a:rPr lang="en-US" altLang="zh-CN" dirty="0">
                <a:sym typeface="Symbol" panose="05050102010706020507" pitchFamily="18" charset="2"/>
              </a:rPr>
              <a:t>? </a:t>
            </a:r>
            <a:r>
              <a:rPr lang="zh-CN" altLang="en-US" dirty="0">
                <a:sym typeface="Symbol" panose="05050102010706020507" pitchFamily="18" charset="2"/>
              </a:rPr>
              <a:t>使用分治策略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buNone/>
            </a:pPr>
            <a:endParaRPr lang="en-US" altLang="zh-CN" sz="900" dirty="0"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= 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+…+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/2-1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/2-1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+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/2+1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+…+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=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=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   +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+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   +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baseline="30000" dirty="0" err="1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文本框 26627"/>
          <p:cNvSpPr txBox="1"/>
          <p:nvPr/>
        </p:nvSpPr>
        <p:spPr>
          <a:xfrm>
            <a:off x="3702844" y="842010"/>
            <a:ext cx="40322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文本框 26628"/>
          <p:cNvSpPr txBox="1"/>
          <p:nvPr/>
        </p:nvSpPr>
        <p:spPr>
          <a:xfrm>
            <a:off x="2502694" y="1299210"/>
            <a:ext cx="52197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文本框 26629"/>
          <p:cNvSpPr txBox="1"/>
          <p:nvPr/>
        </p:nvSpPr>
        <p:spPr>
          <a:xfrm>
            <a:off x="3371850" y="1286114"/>
            <a:ext cx="52197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文本框 26630"/>
          <p:cNvSpPr txBox="1"/>
          <p:nvPr/>
        </p:nvSpPr>
        <p:spPr>
          <a:xfrm>
            <a:off x="4836319" y="1286114"/>
            <a:ext cx="52197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文本框 26631"/>
          <p:cNvSpPr txBox="1"/>
          <p:nvPr/>
        </p:nvSpPr>
        <p:spPr>
          <a:xfrm>
            <a:off x="2150269" y="1971914"/>
            <a:ext cx="5715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200" baseline="300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文本框 26632"/>
          <p:cNvSpPr txBox="1"/>
          <p:nvPr/>
        </p:nvSpPr>
        <p:spPr>
          <a:xfrm>
            <a:off x="2800350" y="1971914"/>
            <a:ext cx="5715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200" baseline="300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7" name="文本框 26633"/>
          <p:cNvSpPr txBox="1"/>
          <p:nvPr/>
        </p:nvSpPr>
        <p:spPr>
          <a:xfrm>
            <a:off x="2559844" y="1927860"/>
            <a:ext cx="3352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8" name="文本框 26634"/>
          <p:cNvSpPr txBox="1"/>
          <p:nvPr/>
        </p:nvSpPr>
        <p:spPr>
          <a:xfrm>
            <a:off x="4476750" y="1971914"/>
            <a:ext cx="5715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200" baseline="300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9" name="文本框 26635"/>
          <p:cNvSpPr txBox="1"/>
          <p:nvPr/>
        </p:nvSpPr>
        <p:spPr>
          <a:xfrm>
            <a:off x="5126831" y="1971914"/>
            <a:ext cx="57150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200" baseline="300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0" name="文本框 26636"/>
          <p:cNvSpPr txBox="1"/>
          <p:nvPr/>
        </p:nvSpPr>
        <p:spPr>
          <a:xfrm>
            <a:off x="4886325" y="1927860"/>
            <a:ext cx="3352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1" name="文本框 26637"/>
          <p:cNvSpPr txBox="1"/>
          <p:nvPr/>
        </p:nvSpPr>
        <p:spPr>
          <a:xfrm>
            <a:off x="3371850" y="1938576"/>
            <a:ext cx="7162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………..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2" name="直接连接符 26638"/>
          <p:cNvSpPr/>
          <p:nvPr/>
        </p:nvSpPr>
        <p:spPr>
          <a:xfrm flipH="1">
            <a:off x="2800350" y="1024176"/>
            <a:ext cx="102870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3" name="直接连接符 26639"/>
          <p:cNvSpPr/>
          <p:nvPr/>
        </p:nvSpPr>
        <p:spPr>
          <a:xfrm flipH="1">
            <a:off x="3657600" y="1024176"/>
            <a:ext cx="171450" cy="285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4" name="直接连接符 26640"/>
          <p:cNvSpPr/>
          <p:nvPr/>
        </p:nvSpPr>
        <p:spPr>
          <a:xfrm>
            <a:off x="3829050" y="1024176"/>
            <a:ext cx="1200150" cy="342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5" name="文本框 26641"/>
          <p:cNvSpPr txBox="1"/>
          <p:nvPr/>
        </p:nvSpPr>
        <p:spPr>
          <a:xfrm>
            <a:off x="3886200" y="1252776"/>
            <a:ext cx="7162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………..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6" name="任意多边形 26642"/>
          <p:cNvSpPr/>
          <p:nvPr/>
        </p:nvSpPr>
        <p:spPr>
          <a:xfrm>
            <a:off x="3028950" y="1024176"/>
            <a:ext cx="1885950" cy="228600"/>
          </a:xfrm>
          <a:custGeom>
            <a:avLst/>
            <a:gdLst/>
            <a:ahLst/>
            <a:cxnLst/>
            <a:rect l="0" t="0" r="0" b="0"/>
            <a:pathLst>
              <a:path w="1584" h="192">
                <a:moveTo>
                  <a:pt x="0" y="0"/>
                </a:moveTo>
                <a:cubicBezTo>
                  <a:pt x="156" y="96"/>
                  <a:pt x="312" y="192"/>
                  <a:pt x="576" y="192"/>
                </a:cubicBezTo>
                <a:cubicBezTo>
                  <a:pt x="840" y="192"/>
                  <a:pt x="1416" y="32"/>
                  <a:pt x="1584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27" name="文本框 26643"/>
          <p:cNvSpPr txBox="1"/>
          <p:nvPr/>
        </p:nvSpPr>
        <p:spPr>
          <a:xfrm>
            <a:off x="4331494" y="899160"/>
            <a:ext cx="259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200" i="1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8" name="直接连接符 26644"/>
          <p:cNvSpPr/>
          <p:nvPr/>
        </p:nvSpPr>
        <p:spPr>
          <a:xfrm flipH="1">
            <a:off x="2400300" y="1481376"/>
            <a:ext cx="2286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29" name="直接连接符 26645"/>
          <p:cNvSpPr/>
          <p:nvPr/>
        </p:nvSpPr>
        <p:spPr>
          <a:xfrm>
            <a:off x="2686050" y="148137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0" name="直接连接符 26646"/>
          <p:cNvSpPr/>
          <p:nvPr/>
        </p:nvSpPr>
        <p:spPr>
          <a:xfrm>
            <a:off x="2628900" y="1481376"/>
            <a:ext cx="571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1" name="直接连接符 26647"/>
          <p:cNvSpPr/>
          <p:nvPr/>
        </p:nvSpPr>
        <p:spPr>
          <a:xfrm flipH="1">
            <a:off x="4743450" y="1481376"/>
            <a:ext cx="2286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2" name="直接连接符 26648"/>
          <p:cNvSpPr/>
          <p:nvPr/>
        </p:nvSpPr>
        <p:spPr>
          <a:xfrm>
            <a:off x="5029200" y="148137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3" name="直接连接符 26649"/>
          <p:cNvSpPr/>
          <p:nvPr/>
        </p:nvSpPr>
        <p:spPr>
          <a:xfrm>
            <a:off x="4972050" y="1481376"/>
            <a:ext cx="571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4" name="任意多边形 26652"/>
          <p:cNvSpPr/>
          <p:nvPr/>
        </p:nvSpPr>
        <p:spPr>
          <a:xfrm>
            <a:off x="2286000" y="1767126"/>
            <a:ext cx="800100" cy="171450"/>
          </a:xfrm>
          <a:custGeom>
            <a:avLst/>
            <a:gdLst/>
            <a:ahLst/>
            <a:cxnLst/>
            <a:rect l="0" t="0" r="0" b="0"/>
            <a:pathLst>
              <a:path w="672" h="144">
                <a:moveTo>
                  <a:pt x="0" y="0"/>
                </a:moveTo>
                <a:cubicBezTo>
                  <a:pt x="112" y="72"/>
                  <a:pt x="224" y="144"/>
                  <a:pt x="336" y="144"/>
                </a:cubicBezTo>
                <a:cubicBezTo>
                  <a:pt x="448" y="144"/>
                  <a:pt x="616" y="24"/>
                  <a:pt x="672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35" name="文本框 26653"/>
          <p:cNvSpPr txBox="1"/>
          <p:nvPr/>
        </p:nvSpPr>
        <p:spPr>
          <a:xfrm>
            <a:off x="2871788" y="1629014"/>
            <a:ext cx="259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200" i="1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6" name="文本框 26654"/>
          <p:cNvSpPr txBox="1"/>
          <p:nvPr/>
        </p:nvSpPr>
        <p:spPr>
          <a:xfrm>
            <a:off x="5214938" y="1595676"/>
            <a:ext cx="259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200" i="1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7" name="任意多边形 26655"/>
          <p:cNvSpPr/>
          <p:nvPr/>
        </p:nvSpPr>
        <p:spPr>
          <a:xfrm>
            <a:off x="4629150" y="1709976"/>
            <a:ext cx="800100" cy="171450"/>
          </a:xfrm>
          <a:custGeom>
            <a:avLst/>
            <a:gdLst/>
            <a:ahLst/>
            <a:cxnLst/>
            <a:rect l="0" t="0" r="0" b="0"/>
            <a:pathLst>
              <a:path w="672" h="144">
                <a:moveTo>
                  <a:pt x="0" y="0"/>
                </a:moveTo>
                <a:cubicBezTo>
                  <a:pt x="112" y="72"/>
                  <a:pt x="224" y="144"/>
                  <a:pt x="336" y="144"/>
                </a:cubicBezTo>
                <a:cubicBezTo>
                  <a:pt x="448" y="144"/>
                  <a:pt x="616" y="24"/>
                  <a:pt x="672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38" name="直接连接符 26656"/>
          <p:cNvSpPr/>
          <p:nvPr/>
        </p:nvSpPr>
        <p:spPr>
          <a:xfrm flipH="1">
            <a:off x="3371850" y="1481376"/>
            <a:ext cx="2286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39" name="直接连接符 26657"/>
          <p:cNvSpPr/>
          <p:nvPr/>
        </p:nvSpPr>
        <p:spPr>
          <a:xfrm>
            <a:off x="3657600" y="148137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40" name="直接连接符 26658"/>
          <p:cNvSpPr/>
          <p:nvPr/>
        </p:nvSpPr>
        <p:spPr>
          <a:xfrm>
            <a:off x="3600450" y="1481376"/>
            <a:ext cx="5715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41" name="直接连接符 26659"/>
          <p:cNvSpPr/>
          <p:nvPr/>
        </p:nvSpPr>
        <p:spPr>
          <a:xfrm flipH="1">
            <a:off x="2114550" y="2167176"/>
            <a:ext cx="2286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42" name="直接连接符 26660"/>
          <p:cNvSpPr/>
          <p:nvPr/>
        </p:nvSpPr>
        <p:spPr>
          <a:xfrm>
            <a:off x="2400300" y="216717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43" name="直接连接符 26661"/>
          <p:cNvSpPr/>
          <p:nvPr/>
        </p:nvSpPr>
        <p:spPr>
          <a:xfrm>
            <a:off x="2343150" y="2167176"/>
            <a:ext cx="571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44" name="直接连接符 26662"/>
          <p:cNvSpPr/>
          <p:nvPr/>
        </p:nvSpPr>
        <p:spPr>
          <a:xfrm flipH="1">
            <a:off x="2800350" y="2167176"/>
            <a:ext cx="2286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45" name="直接连接符 26663"/>
          <p:cNvSpPr/>
          <p:nvPr/>
        </p:nvSpPr>
        <p:spPr>
          <a:xfrm>
            <a:off x="3086100" y="216717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46" name="直接连接符 26664"/>
          <p:cNvSpPr/>
          <p:nvPr/>
        </p:nvSpPr>
        <p:spPr>
          <a:xfrm>
            <a:off x="3028950" y="2167176"/>
            <a:ext cx="571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47" name="直接连接符 26665"/>
          <p:cNvSpPr/>
          <p:nvPr/>
        </p:nvSpPr>
        <p:spPr>
          <a:xfrm flipH="1">
            <a:off x="4457700" y="2167176"/>
            <a:ext cx="2286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48" name="直接连接符 26666"/>
          <p:cNvSpPr/>
          <p:nvPr/>
        </p:nvSpPr>
        <p:spPr>
          <a:xfrm>
            <a:off x="4743450" y="216717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49" name="直接连接符 26667"/>
          <p:cNvSpPr/>
          <p:nvPr/>
        </p:nvSpPr>
        <p:spPr>
          <a:xfrm>
            <a:off x="4686300" y="2167176"/>
            <a:ext cx="571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50" name="直接连接符 26668"/>
          <p:cNvSpPr/>
          <p:nvPr/>
        </p:nvSpPr>
        <p:spPr>
          <a:xfrm flipH="1">
            <a:off x="5143500" y="2167176"/>
            <a:ext cx="22860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51" name="直接连接符 26669"/>
          <p:cNvSpPr/>
          <p:nvPr/>
        </p:nvSpPr>
        <p:spPr>
          <a:xfrm>
            <a:off x="5429250" y="2167176"/>
            <a:ext cx="2857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52" name="直接连接符 26670"/>
          <p:cNvSpPr/>
          <p:nvPr/>
        </p:nvSpPr>
        <p:spPr>
          <a:xfrm>
            <a:off x="5372100" y="2167176"/>
            <a:ext cx="57150" cy="5143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53" name="任意多边形 26671"/>
          <p:cNvSpPr/>
          <p:nvPr/>
        </p:nvSpPr>
        <p:spPr>
          <a:xfrm>
            <a:off x="2057400" y="2452926"/>
            <a:ext cx="628650" cy="171450"/>
          </a:xfrm>
          <a:custGeom>
            <a:avLst/>
            <a:gdLst/>
            <a:ahLst/>
            <a:cxnLst/>
            <a:rect l="0" t="0" r="0" b="0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54" name="任意多边形 26672"/>
          <p:cNvSpPr/>
          <p:nvPr/>
        </p:nvSpPr>
        <p:spPr>
          <a:xfrm>
            <a:off x="2743200" y="2452926"/>
            <a:ext cx="628650" cy="171450"/>
          </a:xfrm>
          <a:custGeom>
            <a:avLst/>
            <a:gdLst/>
            <a:ahLst/>
            <a:cxnLst/>
            <a:rect l="0" t="0" r="0" b="0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55" name="任意多边形 26673"/>
          <p:cNvSpPr/>
          <p:nvPr/>
        </p:nvSpPr>
        <p:spPr>
          <a:xfrm>
            <a:off x="4400550" y="2395776"/>
            <a:ext cx="628650" cy="171450"/>
          </a:xfrm>
          <a:custGeom>
            <a:avLst/>
            <a:gdLst/>
            <a:ahLst/>
            <a:cxnLst/>
            <a:rect l="0" t="0" r="0" b="0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56" name="任意多边形 26674"/>
          <p:cNvSpPr/>
          <p:nvPr/>
        </p:nvSpPr>
        <p:spPr>
          <a:xfrm>
            <a:off x="5086350" y="2395776"/>
            <a:ext cx="628650" cy="171450"/>
          </a:xfrm>
          <a:custGeom>
            <a:avLst/>
            <a:gdLst/>
            <a:ahLst/>
            <a:cxnLst/>
            <a:rect l="0" t="0" r="0" b="0"/>
            <a:pathLst>
              <a:path w="528" h="144">
                <a:moveTo>
                  <a:pt x="0" y="0"/>
                </a:moveTo>
                <a:cubicBezTo>
                  <a:pt x="100" y="72"/>
                  <a:pt x="200" y="144"/>
                  <a:pt x="288" y="144"/>
                </a:cubicBezTo>
                <a:cubicBezTo>
                  <a:pt x="376" y="144"/>
                  <a:pt x="452" y="72"/>
                  <a:pt x="528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57" name="文本框 26675"/>
          <p:cNvSpPr txBox="1"/>
          <p:nvPr/>
        </p:nvSpPr>
        <p:spPr>
          <a:xfrm>
            <a:off x="3214688" y="2281476"/>
            <a:ext cx="259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200" i="1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58" name="文本框 26676"/>
          <p:cNvSpPr txBox="1"/>
          <p:nvPr/>
        </p:nvSpPr>
        <p:spPr>
          <a:xfrm>
            <a:off x="2514600" y="2281476"/>
            <a:ext cx="259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200" i="1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59" name="文本框 26677"/>
          <p:cNvSpPr txBox="1"/>
          <p:nvPr/>
        </p:nvSpPr>
        <p:spPr>
          <a:xfrm>
            <a:off x="4857750" y="2224326"/>
            <a:ext cx="259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200" i="1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60" name="文本框 26678"/>
          <p:cNvSpPr txBox="1"/>
          <p:nvPr/>
        </p:nvSpPr>
        <p:spPr>
          <a:xfrm>
            <a:off x="5557838" y="2224326"/>
            <a:ext cx="2590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200" i="1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61" name="直接连接符 26679"/>
          <p:cNvSpPr/>
          <p:nvPr/>
        </p:nvSpPr>
        <p:spPr>
          <a:xfrm>
            <a:off x="211455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62" name="直接连接符 26680"/>
          <p:cNvSpPr/>
          <p:nvPr/>
        </p:nvSpPr>
        <p:spPr>
          <a:xfrm>
            <a:off x="240030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63" name="直接连接符 26681"/>
          <p:cNvSpPr/>
          <p:nvPr/>
        </p:nvSpPr>
        <p:spPr>
          <a:xfrm>
            <a:off x="268605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64" name="直接连接符 26682"/>
          <p:cNvSpPr/>
          <p:nvPr/>
        </p:nvSpPr>
        <p:spPr>
          <a:xfrm>
            <a:off x="280035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65" name="直接连接符 26683"/>
          <p:cNvSpPr/>
          <p:nvPr/>
        </p:nvSpPr>
        <p:spPr>
          <a:xfrm>
            <a:off x="308610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66" name="直接连接符 26684"/>
          <p:cNvSpPr/>
          <p:nvPr/>
        </p:nvSpPr>
        <p:spPr>
          <a:xfrm>
            <a:off x="337185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67" name="直接连接符 26685"/>
          <p:cNvSpPr/>
          <p:nvPr/>
        </p:nvSpPr>
        <p:spPr>
          <a:xfrm>
            <a:off x="445770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68" name="直接连接符 26686"/>
          <p:cNvSpPr/>
          <p:nvPr/>
        </p:nvSpPr>
        <p:spPr>
          <a:xfrm>
            <a:off x="474345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69" name="直接连接符 26687"/>
          <p:cNvSpPr/>
          <p:nvPr/>
        </p:nvSpPr>
        <p:spPr>
          <a:xfrm>
            <a:off x="502920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70" name="直接连接符 26688"/>
          <p:cNvSpPr/>
          <p:nvPr/>
        </p:nvSpPr>
        <p:spPr>
          <a:xfrm>
            <a:off x="514350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71" name="直接连接符 26689"/>
          <p:cNvSpPr/>
          <p:nvPr/>
        </p:nvSpPr>
        <p:spPr>
          <a:xfrm>
            <a:off x="542925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72" name="直接连接符 26690"/>
          <p:cNvSpPr/>
          <p:nvPr/>
        </p:nvSpPr>
        <p:spPr>
          <a:xfrm>
            <a:off x="5772150" y="3138726"/>
            <a:ext cx="0" cy="3429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73" name="文本框 26691"/>
          <p:cNvSpPr txBox="1"/>
          <p:nvPr/>
        </p:nvSpPr>
        <p:spPr>
          <a:xfrm>
            <a:off x="3557588" y="3195876"/>
            <a:ext cx="7162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………..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74" name="文本框 26692"/>
          <p:cNvSpPr txBox="1"/>
          <p:nvPr/>
        </p:nvSpPr>
        <p:spPr>
          <a:xfrm>
            <a:off x="1913335" y="3481626"/>
            <a:ext cx="47371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(1)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75" name="文本框 26693"/>
          <p:cNvSpPr txBox="1"/>
          <p:nvPr/>
        </p:nvSpPr>
        <p:spPr>
          <a:xfrm>
            <a:off x="2256235" y="3481626"/>
            <a:ext cx="47371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(1)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76" name="文本框 26694"/>
          <p:cNvSpPr txBox="1"/>
          <p:nvPr/>
        </p:nvSpPr>
        <p:spPr>
          <a:xfrm>
            <a:off x="2599135" y="3481626"/>
            <a:ext cx="47371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(1)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77" name="文本框 26695"/>
          <p:cNvSpPr txBox="1"/>
          <p:nvPr/>
        </p:nvSpPr>
        <p:spPr>
          <a:xfrm>
            <a:off x="2914650" y="3481626"/>
            <a:ext cx="47371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(1)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78" name="文本框 26696"/>
          <p:cNvSpPr txBox="1"/>
          <p:nvPr/>
        </p:nvSpPr>
        <p:spPr>
          <a:xfrm>
            <a:off x="4229100" y="3457813"/>
            <a:ext cx="47371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(1)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79" name="文本框 26697"/>
          <p:cNvSpPr txBox="1"/>
          <p:nvPr/>
        </p:nvSpPr>
        <p:spPr>
          <a:xfrm>
            <a:off x="5570935" y="3457813"/>
            <a:ext cx="47371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(1)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80" name="文本框 26698"/>
          <p:cNvSpPr txBox="1"/>
          <p:nvPr/>
        </p:nvSpPr>
        <p:spPr>
          <a:xfrm>
            <a:off x="4686300" y="3400663"/>
            <a:ext cx="71628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dirty="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………..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81" name="任意多边形 26699"/>
          <p:cNvSpPr/>
          <p:nvPr/>
        </p:nvSpPr>
        <p:spPr>
          <a:xfrm>
            <a:off x="1885950" y="3653076"/>
            <a:ext cx="4114800" cy="285750"/>
          </a:xfrm>
          <a:custGeom>
            <a:avLst/>
            <a:gdLst/>
            <a:ahLst/>
            <a:cxnLst/>
            <a:rect l="0" t="0" r="0" b="0"/>
            <a:pathLst>
              <a:path w="3456" h="240">
                <a:moveTo>
                  <a:pt x="0" y="0"/>
                </a:moveTo>
                <a:cubicBezTo>
                  <a:pt x="552" y="120"/>
                  <a:pt x="1104" y="240"/>
                  <a:pt x="1680" y="240"/>
                </a:cubicBezTo>
                <a:cubicBezTo>
                  <a:pt x="2256" y="240"/>
                  <a:pt x="2856" y="120"/>
                  <a:pt x="3456" y="0"/>
                </a:cubicBezTo>
              </a:path>
            </a:pathLst>
          </a:custGeom>
          <a:noFill/>
          <a:ln w="9525" cap="rnd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sz="1050"/>
          </a:p>
        </p:txBody>
      </p:sp>
      <p:sp>
        <p:nvSpPr>
          <p:cNvPr id="17483" name="文本框 26702"/>
          <p:cNvSpPr txBox="1"/>
          <p:nvPr/>
        </p:nvSpPr>
        <p:spPr>
          <a:xfrm>
            <a:off x="6515100" y="852726"/>
            <a:ext cx="403225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84" name="文本框 26704"/>
          <p:cNvSpPr txBox="1"/>
          <p:nvPr/>
        </p:nvSpPr>
        <p:spPr>
          <a:xfrm>
            <a:off x="6457950" y="1286114"/>
            <a:ext cx="59817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 dirty="0" err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85" name="文本框 26705"/>
          <p:cNvSpPr txBox="1"/>
          <p:nvPr/>
        </p:nvSpPr>
        <p:spPr>
          <a:xfrm>
            <a:off x="6400800" y="1971914"/>
            <a:ext cx="697230" cy="2755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200" baseline="300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en-US" altLang="zh-CN" sz="1200" i="1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200" baseline="300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200">
                <a:solidFill>
                  <a:srgbClr val="008C87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1200">
              <a:solidFill>
                <a:srgbClr val="008C87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87" name="直接连接符 26707"/>
          <p:cNvSpPr/>
          <p:nvPr/>
        </p:nvSpPr>
        <p:spPr>
          <a:xfrm>
            <a:off x="6743700" y="2281476"/>
            <a:ext cx="0" cy="108585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17489" name="直接连接符 26709"/>
          <p:cNvSpPr/>
          <p:nvPr/>
        </p:nvSpPr>
        <p:spPr>
          <a:xfrm>
            <a:off x="5257800" y="1424226"/>
            <a:ext cx="12001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7490" name="直接连接符 26710"/>
          <p:cNvSpPr/>
          <p:nvPr/>
        </p:nvSpPr>
        <p:spPr>
          <a:xfrm>
            <a:off x="5600700" y="2110026"/>
            <a:ext cx="8001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7491" name="直接连接符 26711"/>
          <p:cNvSpPr/>
          <p:nvPr/>
        </p:nvSpPr>
        <p:spPr>
          <a:xfrm>
            <a:off x="5943600" y="3595926"/>
            <a:ext cx="342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</p:spPr>
      </p:sp>
      <p:sp>
        <p:nvSpPr>
          <p:cNvPr id="17492" name="直接连接符 26712"/>
          <p:cNvSpPr/>
          <p:nvPr/>
        </p:nvSpPr>
        <p:spPr>
          <a:xfrm>
            <a:off x="5543550" y="3824526"/>
            <a:ext cx="17145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93" name="文本框 26713"/>
          <p:cNvSpPr txBox="1"/>
          <p:nvPr/>
        </p:nvSpPr>
        <p:spPr>
          <a:xfrm>
            <a:off x="5294491" y="3862368"/>
            <a:ext cx="633507" cy="30777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dirty="0">
                <a:solidFill>
                  <a:srgbClr val="CE0000"/>
                </a:solidFill>
                <a:latin typeface="+mn-ea"/>
              </a:rPr>
              <a:t>总计</a:t>
            </a:r>
            <a:r>
              <a:rPr lang="en-US" altLang="zh-CN" dirty="0">
                <a:solidFill>
                  <a:srgbClr val="CE0000"/>
                </a:solidFill>
                <a:latin typeface="+mn-ea"/>
              </a:rPr>
              <a:t>:</a:t>
            </a:r>
            <a:endParaRPr lang="en-US" altLang="zh-CN" dirty="0">
              <a:solidFill>
                <a:srgbClr val="CE0000"/>
              </a:solidFill>
              <a:latin typeface="+mn-ea"/>
            </a:endParaRPr>
          </a:p>
        </p:txBody>
      </p:sp>
      <p:sp>
        <p:nvSpPr>
          <p:cNvPr id="17496" name="直接连接符 26716"/>
          <p:cNvSpPr/>
          <p:nvPr/>
        </p:nvSpPr>
        <p:spPr>
          <a:xfrm>
            <a:off x="1771650" y="2442210"/>
            <a:ext cx="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7497" name="直接连接符 26717"/>
          <p:cNvSpPr/>
          <p:nvPr/>
        </p:nvSpPr>
        <p:spPr>
          <a:xfrm flipV="1">
            <a:off x="1771650" y="1013460"/>
            <a:ext cx="0" cy="12001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" name="内容占位符 1"/>
          <p:cNvSpPr>
            <a:spLocks noGrp="1"/>
          </p:cNvSpPr>
          <p:nvPr/>
        </p:nvSpPr>
        <p:spPr>
          <a:xfrm>
            <a:off x="209650" y="10573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递归树</a:t>
            </a:r>
            <a:endParaRPr lang="zh-CN" dirty="0"/>
          </a:p>
        </p:txBody>
      </p:sp>
      <p:pic>
        <p:nvPicPr>
          <p:cNvPr id="3" name="图片 2" descr="图片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2175" y="4051300"/>
            <a:ext cx="1597025" cy="396240"/>
          </a:xfrm>
          <a:prstGeom prst="rect">
            <a:avLst/>
          </a:prstGeom>
        </p:spPr>
      </p:pic>
      <p:pic>
        <p:nvPicPr>
          <p:cNvPr id="4" name="图片 3" descr="图片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105" y="3415030"/>
            <a:ext cx="971550" cy="383540"/>
          </a:xfrm>
          <a:prstGeom prst="rect">
            <a:avLst/>
          </a:prstGeom>
        </p:spPr>
      </p:pic>
      <p:pic>
        <p:nvPicPr>
          <p:cNvPr id="5" name="图片 4" descr="图片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15" y="3824605"/>
            <a:ext cx="1691640" cy="473075"/>
          </a:xfrm>
          <a:prstGeom prst="rect">
            <a:avLst/>
          </a:prstGeom>
        </p:spPr>
      </p:pic>
      <p:pic>
        <p:nvPicPr>
          <p:cNvPr id="6" name="图片 5" descr="图片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8425" y="2110105"/>
            <a:ext cx="688975" cy="38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分治</a:t>
            </a:r>
            <a:r>
              <a:rPr lang="zh-CN" altLang="en-US" dirty="0"/>
              <a:t>策略</a:t>
            </a:r>
            <a:endParaRPr lang="zh-CN" dirty="0"/>
          </a:p>
        </p:txBody>
      </p:sp>
      <p:sp>
        <p:nvSpPr>
          <p:cNvPr id="5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E0000"/>
                </a:solidFill>
              </a:rPr>
              <a:t>划分</a:t>
            </a:r>
            <a:r>
              <a:rPr lang="en-US" altLang="zh-CN" dirty="0"/>
              <a:t>: </a:t>
            </a:r>
            <a:r>
              <a:rPr lang="zh-CN" altLang="en-US" dirty="0"/>
              <a:t>将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dirty="0">
                <a:solidFill>
                  <a:srgbClr val="008C87"/>
                </a:solidFill>
              </a:rPr>
              <a:t>, 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划分成一个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/2</a:t>
            </a:r>
            <a:r>
              <a:rPr lang="en-US" altLang="zh-CN" dirty="0"/>
              <a:t>-</a:t>
            </a:r>
            <a:r>
              <a:rPr lang="zh-CN" altLang="en-US" dirty="0"/>
              <a:t>阶多项式和一个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8C87"/>
                </a:solidFill>
              </a:rPr>
              <a:t>x</a:t>
            </a:r>
            <a:r>
              <a:rPr lang="en-US" altLang="zh-CN" i="1" baseline="30000" dirty="0" err="1">
                <a:solidFill>
                  <a:srgbClr val="008C87"/>
                </a:solidFill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</a:rPr>
              <a:t>/2</a:t>
            </a:r>
            <a:r>
              <a:rPr lang="en-US" altLang="zh-CN" dirty="0">
                <a:sym typeface="Symbol" panose="05050102010706020507" pitchFamily="18" charset="2"/>
              </a:rPr>
              <a:t>(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/2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zh-CN" altLang="en-US" dirty="0">
                <a:sym typeface="Symbol" panose="05050102010706020507" pitchFamily="18" charset="2"/>
              </a:rPr>
              <a:t>阶多项式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zh-CN" altLang="en-US" dirty="0">
                <a:sym typeface="Symbol" panose="05050102010706020507" pitchFamily="18" charset="2"/>
              </a:rPr>
              <a:t>的和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求解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递归执行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次乘法</a:t>
            </a:r>
            <a:r>
              <a:rPr lang="en-US" altLang="zh-CN" dirty="0">
                <a:sym typeface="Symbol" panose="05050102010706020507" pitchFamily="18" charset="2"/>
              </a:rPr>
              <a:t> 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).</a:t>
            </a:r>
            <a:endParaRPr lang="en-US" altLang="zh-CN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r>
              <a:rPr lang="zh-CN" altLang="en-US" dirty="0">
                <a:solidFill>
                  <a:srgbClr val="CE0000"/>
                </a:solidFill>
                <a:sym typeface="Symbol" panose="05050102010706020507" pitchFamily="18" charset="2"/>
              </a:rPr>
              <a:t>合并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使用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+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 </a:t>
            </a:r>
            <a:r>
              <a:rPr lang="zh-CN" altLang="en-US" dirty="0">
                <a:sym typeface="Symbol" panose="05050102010706020507" pitchFamily="18" charset="2"/>
              </a:rPr>
              <a:t>构造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marL="609600" indent="-609600">
              <a:buFontTx/>
              <a:buAutoNum type="arabicPeriod"/>
            </a:pPr>
            <a:endParaRPr lang="en-US" altLang="zh-CN" dirty="0"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zh-CN" altLang="en-US" dirty="0">
                <a:sym typeface="Symbol" panose="05050102010706020507" pitchFamily="18" charset="2"/>
              </a:rPr>
              <a:t>分析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)=4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/2)+(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   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T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)=(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n</a:t>
            </a:r>
            <a:r>
              <a:rPr lang="en-US" altLang="zh-CN" baseline="30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更好的分治</a:t>
            </a:r>
            <a:r>
              <a:rPr lang="zh-CN" altLang="en-US" dirty="0"/>
              <a:t>策略</a:t>
            </a:r>
            <a:endParaRPr lang="zh-CN" dirty="0"/>
          </a:p>
        </p:txBody>
      </p:sp>
      <p:sp>
        <p:nvSpPr>
          <p:cNvPr id="9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</a:rPr>
              <a:t>a</a:t>
            </a:r>
            <a:r>
              <a:rPr lang="en-US" altLang="zh-CN" dirty="0" err="1">
                <a:solidFill>
                  <a:srgbClr val="008C87"/>
                </a:solidFill>
              </a:rPr>
              <a:t>+</a:t>
            </a:r>
            <a:r>
              <a:rPr lang="en-US" altLang="zh-CN" i="1" dirty="0" err="1">
                <a:solidFill>
                  <a:srgbClr val="008C87"/>
                </a:solidFill>
              </a:rPr>
              <a:t>by</a:t>
            </a:r>
            <a:r>
              <a:rPr lang="en-US" altLang="zh-CN" dirty="0">
                <a:solidFill>
                  <a:srgbClr val="008C87"/>
                </a:solidFill>
              </a:rPr>
              <a:t>)(</a:t>
            </a:r>
            <a:r>
              <a:rPr lang="en-US" altLang="zh-CN" i="1" dirty="0" err="1">
                <a:solidFill>
                  <a:srgbClr val="008C87"/>
                </a:solidFill>
              </a:rPr>
              <a:t>c</a:t>
            </a:r>
            <a:r>
              <a:rPr lang="en-US" altLang="zh-CN" dirty="0" err="1">
                <a:solidFill>
                  <a:srgbClr val="008C87"/>
                </a:solidFill>
              </a:rPr>
              <a:t>+</a:t>
            </a:r>
            <a:r>
              <a:rPr lang="en-US" altLang="zh-CN" i="1" dirty="0" err="1">
                <a:solidFill>
                  <a:srgbClr val="008C87"/>
                </a:solidFill>
              </a:rPr>
              <a:t>dy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ac</a:t>
            </a:r>
            <a:r>
              <a:rPr lang="en-US" altLang="zh-CN" dirty="0">
                <a:solidFill>
                  <a:srgbClr val="008C87"/>
                </a:solidFill>
              </a:rPr>
              <a:t> + (</a:t>
            </a:r>
            <a:r>
              <a:rPr lang="en-US" altLang="zh-CN" i="1" dirty="0">
                <a:solidFill>
                  <a:srgbClr val="008C87"/>
                </a:solidFill>
              </a:rPr>
              <a:t>ad </a:t>
            </a:r>
            <a:r>
              <a:rPr lang="en-US" altLang="zh-CN" dirty="0">
                <a:solidFill>
                  <a:srgbClr val="008C87"/>
                </a:solidFill>
              </a:rPr>
              <a:t>+ </a:t>
            </a:r>
            <a:r>
              <a:rPr lang="en-US" altLang="zh-CN" i="1" dirty="0" err="1">
                <a:solidFill>
                  <a:srgbClr val="008C87"/>
                </a:solidFill>
              </a:rPr>
              <a:t>bc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i="1" dirty="0">
                <a:solidFill>
                  <a:srgbClr val="008C87"/>
                </a:solidFill>
              </a:rPr>
              <a:t>y</a:t>
            </a:r>
            <a:r>
              <a:rPr lang="en-US" altLang="zh-CN" dirty="0">
                <a:solidFill>
                  <a:srgbClr val="008C87"/>
                </a:solidFill>
              </a:rPr>
              <a:t> + </a:t>
            </a:r>
            <a:r>
              <a:rPr lang="en-US" altLang="zh-CN" i="1" dirty="0">
                <a:solidFill>
                  <a:srgbClr val="008C87"/>
                </a:solidFill>
              </a:rPr>
              <a:t>bdy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endParaRPr lang="en-US" altLang="zh-CN" baseline="30000" dirty="0">
              <a:solidFill>
                <a:srgbClr val="008C87"/>
              </a:solidFill>
            </a:endParaRPr>
          </a:p>
          <a:p>
            <a:pPr>
              <a:buNone/>
            </a:pPr>
            <a:r>
              <a:rPr lang="zh-CN" altLang="en-US" dirty="0"/>
              <a:t>令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</a:t>
            </a:r>
            <a:r>
              <a:rPr lang="en-US" altLang="zh-CN" i="1" dirty="0">
                <a:solidFill>
                  <a:srgbClr val="008C87"/>
                </a:solidFill>
              </a:rPr>
              <a:t>m</a:t>
            </a:r>
            <a:r>
              <a:rPr lang="en-US" altLang="zh-CN" baseline="-25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 = (</a:t>
            </a:r>
            <a:r>
              <a:rPr lang="en-US" altLang="zh-CN" i="1" dirty="0" err="1">
                <a:solidFill>
                  <a:srgbClr val="008C87"/>
                </a:solidFill>
              </a:rPr>
              <a:t>a</a:t>
            </a:r>
            <a:r>
              <a:rPr lang="en-US" altLang="zh-CN" dirty="0" err="1">
                <a:solidFill>
                  <a:srgbClr val="008C87"/>
                </a:solidFill>
              </a:rPr>
              <a:t>+</a:t>
            </a:r>
            <a:r>
              <a:rPr lang="en-US" altLang="zh-CN" i="1" dirty="0" err="1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r>
              <a:rPr lang="en-US" altLang="zh-CN" dirty="0" err="1">
                <a:solidFill>
                  <a:srgbClr val="008C87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err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c</a:t>
            </a:r>
            <a:endParaRPr lang="en-US" altLang="zh-CN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      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b</a:t>
            </a:r>
            <a:r>
              <a:rPr lang="en-US" altLang="zh-CN" dirty="0" err="1">
                <a:solidFill>
                  <a:srgbClr val="008C87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d</a:t>
            </a:r>
            <a:endParaRPr lang="en-US" altLang="zh-CN" i="1" dirty="0">
              <a:solidFill>
                <a:srgbClr val="008C87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dirty="0">
                <a:sym typeface="Symbol" panose="05050102010706020507" pitchFamily="18" charset="2"/>
              </a:rPr>
              <a:t>则可避免第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4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次乘法操作</a:t>
            </a:r>
            <a:r>
              <a:rPr lang="en-US" altLang="zh-CN" dirty="0">
                <a:sym typeface="Symbol" panose="05050102010706020507" pitchFamily="18" charset="2"/>
              </a:rPr>
              <a:t>: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ad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+ </a:t>
            </a:r>
            <a:r>
              <a:rPr lang="en-US" altLang="zh-CN" i="1" dirty="0" err="1">
                <a:solidFill>
                  <a:srgbClr val="008C87"/>
                </a:solidFill>
                <a:sym typeface="Symbol" panose="05050102010706020507" pitchFamily="18" charset="2"/>
              </a:rPr>
              <a:t>bc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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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008C87"/>
                </a:solidFill>
                <a:sym typeface="Symbol" panose="05050102010706020507" pitchFamily="18" charset="2"/>
              </a:rPr>
              <a:t>3</a:t>
            </a:r>
            <a:endParaRPr lang="en-US" altLang="zh-CN" dirty="0">
              <a:solidFill>
                <a:srgbClr val="008C87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对象 65539"/>
          <p:cNvGraphicFramePr/>
          <p:nvPr/>
        </p:nvGraphicFramePr>
        <p:xfrm>
          <a:off x="2400300" y="1943100"/>
          <a:ext cx="1943100" cy="535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" r:id="rId1" imgW="735965" imgH="203200" progId="Equation.3">
                  <p:embed/>
                </p:oleObj>
              </mc:Choice>
              <mc:Fallback>
                <p:oleObj name="" r:id="rId1" imgW="7359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00300" y="1943100"/>
                        <a:ext cx="1943100" cy="5357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文本框 65540"/>
          <p:cNvSpPr txBox="1"/>
          <p:nvPr/>
        </p:nvSpPr>
        <p:spPr>
          <a:xfrm>
            <a:off x="4514850" y="2016919"/>
            <a:ext cx="25412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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主方法的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情况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26" name="对象 65541"/>
          <p:cNvGraphicFramePr/>
          <p:nvPr/>
        </p:nvGraphicFramePr>
        <p:xfrm>
          <a:off x="3143250" y="2686050"/>
          <a:ext cx="22288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" r:id="rId3" imgW="914400" imgH="228600" progId="Equation.3">
                  <p:embed/>
                </p:oleObj>
              </mc:Choice>
              <mc:Fallback>
                <p:oleObj name="" r:id="rId3" imgW="9144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2686050"/>
                        <a:ext cx="222885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分析</a:t>
            </a:r>
            <a:endParaRPr lang="zh-CN" dirty="0"/>
          </a:p>
        </p:txBody>
      </p:sp>
      <p:sp>
        <p:nvSpPr>
          <p:cNvPr id="8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zh-CN" i="1">
                <a:solidFill>
                  <a:srgbClr val="008C87"/>
                </a:solidFill>
              </a:rPr>
              <a:t>a</a:t>
            </a:r>
            <a:r>
              <a:rPr lang="en-US" altLang="zh-CN" i="1" baseline="-25000">
                <a:solidFill>
                  <a:srgbClr val="008C87"/>
                </a:solidFill>
              </a:rPr>
              <a:t>j</a:t>
            </a:r>
            <a:r>
              <a:rPr lang="en-US" altLang="zh-CN">
                <a:solidFill>
                  <a:srgbClr val="008C87"/>
                </a:solidFill>
              </a:rPr>
              <a:t>, </a:t>
            </a:r>
            <a:r>
              <a:rPr lang="en-US" altLang="zh-CN" i="1">
                <a:solidFill>
                  <a:srgbClr val="008C87"/>
                </a:solidFill>
              </a:rPr>
              <a:t>b</a:t>
            </a:r>
            <a:r>
              <a:rPr lang="en-US" altLang="zh-CN" i="1" baseline="-25000">
                <a:solidFill>
                  <a:srgbClr val="008C87"/>
                </a:solidFill>
              </a:rPr>
              <a:t>j</a:t>
            </a:r>
            <a:r>
              <a:rPr lang="en-US" altLang="zh-CN">
                <a:solidFill>
                  <a:srgbClr val="008C87"/>
                </a:solidFill>
              </a:rPr>
              <a:t>=0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51202"/>
          <p:cNvSpPr txBox="1"/>
          <p:nvPr/>
        </p:nvSpPr>
        <p:spPr>
          <a:xfrm>
            <a:off x="628650" y="9399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zh-CN" altLang="en-US" dirty="0"/>
              <a:t>学习了主定理，有三种情况分别进行分析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学习了分治策略，一种典型的算法设计思想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学习了矩阵相乘的</a:t>
            </a:r>
            <a:r>
              <a:rPr lang="en-US" altLang="zh-CN" dirty="0"/>
              <a:t>Strassen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学习了多项式乘法的算法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>
              <a:solidFill>
                <a:srgbClr val="008C87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190500" y="5715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小结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对象 31747"/>
          <p:cNvGraphicFramePr/>
          <p:nvPr/>
        </p:nvGraphicFramePr>
        <p:xfrm>
          <a:off x="2683986" y="3696970"/>
          <a:ext cx="2378869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" r:id="rId1" imgW="1409700" imgH="228600" progId="Equation.3">
                  <p:embed/>
                </p:oleObj>
              </mc:Choice>
              <mc:Fallback>
                <p:oleObj name="" r:id="rId1" imgW="1409700" imgH="228600" progId="Equation.3">
                  <p:embed/>
                  <p:pic>
                    <p:nvPicPr>
                      <p:cNvPr id="0" name="对象 317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83986" y="3696970"/>
                        <a:ext cx="2378869" cy="3857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/>
        </p:nvSpPr>
        <p:spPr>
          <a:xfrm>
            <a:off x="190500" y="-754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备注：主定理的额外扩展</a:t>
            </a:r>
            <a:r>
              <a:rPr lang="zh-CN" dirty="0"/>
              <a:t>情况</a:t>
            </a:r>
            <a:r>
              <a:rPr lang="zh-CN" altLang="en-US" dirty="0"/>
              <a:t>（第</a:t>
            </a:r>
            <a:r>
              <a:rPr lang="en-US" altLang="zh-CN" dirty="0"/>
              <a:t>11</a:t>
            </a:r>
            <a:r>
              <a:rPr lang="zh-CN" altLang="en-US" dirty="0"/>
              <a:t>页）</a:t>
            </a:r>
            <a:endParaRPr lang="en-US" dirty="0"/>
          </a:p>
        </p:txBody>
      </p:sp>
      <p:sp>
        <p:nvSpPr>
          <p:cNvPr id="9" name="文本占位符 29698"/>
          <p:cNvSpPr txBox="1"/>
          <p:nvPr/>
        </p:nvSpPr>
        <p:spPr>
          <a:xfrm>
            <a:off x="628650" y="95011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zh-CN" altLang="en-US" dirty="0"/>
              <a:t>对于某个常数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</a:rPr>
              <a:t>k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0</a:t>
            </a:r>
            <a:endParaRPr lang="en-US" altLang="zh-CN" dirty="0">
              <a:solidFill>
                <a:srgbClr val="008C87"/>
              </a:solidFill>
            </a:endParaRPr>
          </a:p>
          <a:p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           </a:t>
            </a:r>
            <a:r>
              <a:rPr lang="zh-CN" altLang="en-US" dirty="0"/>
              <a:t>以指数多项式因子（</a:t>
            </a:r>
            <a:r>
              <a:rPr lang="en-US" altLang="zh-CN" dirty="0"/>
              <a:t>polylogarithmic</a:t>
            </a:r>
            <a:r>
              <a:rPr lang="zh-CN" altLang="en-US" dirty="0"/>
              <a:t>在各层级之间变化）</a:t>
            </a:r>
            <a:endParaRPr lang="en-US" altLang="zh-CN" dirty="0"/>
          </a:p>
          <a:p>
            <a:r>
              <a:rPr lang="zh-CN" altLang="en-US" dirty="0"/>
              <a:t>权重从根节点到叶节点降低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r>
              <a:rPr lang="zh-CN" altLang="en-US" dirty="0"/>
              <a:t>工作在整个树上均匀分布</a:t>
            </a:r>
            <a:r>
              <a:rPr lang="en-US" altLang="zh-CN" dirty="0"/>
              <a:t> </a:t>
            </a:r>
            <a:endParaRPr lang="en-US" altLang="zh-CN" dirty="0"/>
          </a:p>
        </p:txBody>
      </p:sp>
      <p:graphicFrame>
        <p:nvGraphicFramePr>
          <p:cNvPr id="10" name="对象 31748"/>
          <p:cNvGraphicFramePr/>
          <p:nvPr/>
        </p:nvGraphicFramePr>
        <p:xfrm>
          <a:off x="3352284" y="950118"/>
          <a:ext cx="2089785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" r:id="rId3" imgW="1333500" imgH="228600" progId="Equation.3">
                  <p:embed/>
                </p:oleObj>
              </mc:Choice>
              <mc:Fallback>
                <p:oleObj name="" r:id="rId3" imgW="1333500" imgH="228600" progId="Equation.3">
                  <p:embed/>
                  <p:pic>
                    <p:nvPicPr>
                      <p:cNvPr id="0" name="对象 317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284" y="950118"/>
                        <a:ext cx="2089785" cy="357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1749"/>
          <p:cNvGraphicFramePr/>
          <p:nvPr/>
        </p:nvGraphicFramePr>
        <p:xfrm>
          <a:off x="1618992" y="1307623"/>
          <a:ext cx="742950" cy="425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" r:id="rId5" imgW="355600" imgH="203200" progId="Equation.3">
                  <p:embed/>
                </p:oleObj>
              </mc:Choice>
              <mc:Fallback>
                <p:oleObj name="" r:id="rId5" imgW="355600" imgH="203200" progId="Equation.3">
                  <p:embed/>
                  <p:pic>
                    <p:nvPicPr>
                      <p:cNvPr id="0" name="对象 317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8992" y="1307623"/>
                        <a:ext cx="742950" cy="42505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8674"/>
          <p:cNvSpPr txBox="1"/>
          <p:nvPr/>
        </p:nvSpPr>
        <p:spPr>
          <a:xfrm>
            <a:off x="628650" y="105429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dirty="0"/>
              <a:t>叶节点数量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C87"/>
                </a:solidFill>
              </a:rPr>
              <a:t>=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迭代递归（扩展树）：</a:t>
            </a:r>
            <a:endParaRPr lang="en-US" altLang="zh-CN" dirty="0"/>
          </a:p>
          <a:p>
            <a:pPr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= 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 err="1">
                <a:solidFill>
                  <a:srgbClr val="008C87"/>
                </a:solidFill>
              </a:rPr>
              <a:t>aT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C87"/>
                </a:solidFill>
              </a:rPr>
              <a:t>            = 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 err="1">
                <a:solidFill>
                  <a:srgbClr val="008C87"/>
                </a:solidFill>
              </a:rPr>
              <a:t>af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i="1" dirty="0">
                <a:solidFill>
                  <a:srgbClr val="008C87"/>
                </a:solidFill>
              </a:rPr>
              <a:t>T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C87"/>
                </a:solidFill>
              </a:rPr>
              <a:t>            = 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 err="1">
                <a:solidFill>
                  <a:srgbClr val="008C87"/>
                </a:solidFill>
              </a:rPr>
              <a:t>af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dirty="0">
                <a:solidFill>
                  <a:srgbClr val="008C87"/>
                </a:solidFill>
              </a:rPr>
              <a:t>) + 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/</a:t>
            </a:r>
            <a:r>
              <a:rPr lang="en-US" altLang="zh-CN" i="1" dirty="0">
                <a:solidFill>
                  <a:srgbClr val="008C87"/>
                </a:solidFill>
              </a:rPr>
              <a:t>b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) +…</a:t>
            </a:r>
            <a:endParaRPr lang="en-US" altLang="zh-CN" dirty="0">
              <a:solidFill>
                <a:srgbClr val="008C87"/>
              </a:solidFill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dirty="0">
                <a:solidFill>
                  <a:srgbClr val="008C87"/>
                </a:solidFill>
              </a:rPr>
              <a:t>               + </a:t>
            </a:r>
            <a:endParaRPr lang="en-US" altLang="zh-CN" dirty="0">
              <a:solidFill>
                <a:srgbClr val="008C87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11430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分析</a:t>
            </a:r>
            <a:endParaRPr lang="zh-CN" dirty="0"/>
          </a:p>
        </p:txBody>
      </p:sp>
      <p:pic>
        <p:nvPicPr>
          <p:cNvPr id="3" name="图片 2" descr="图片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9134" y="980567"/>
            <a:ext cx="1901825" cy="469265"/>
          </a:xfrm>
          <a:prstGeom prst="rect">
            <a:avLst/>
          </a:prstGeom>
        </p:spPr>
      </p:pic>
      <p:pic>
        <p:nvPicPr>
          <p:cNvPr id="4" name="图片 3" descr="图片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85" y="3181858"/>
            <a:ext cx="3540760" cy="422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/>
        </p:nvSpPr>
        <p:spPr>
          <a:xfrm>
            <a:off x="190500" y="6858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直觉</a:t>
            </a:r>
            <a:endParaRPr lang="zh-CN" dirty="0"/>
          </a:p>
        </p:txBody>
      </p:sp>
      <p:sp>
        <p:nvSpPr>
          <p:cNvPr id="5" name="文本占位符 28674"/>
          <p:cNvSpPr txBox="1"/>
          <p:nvPr/>
        </p:nvSpPr>
        <p:spPr>
          <a:xfrm>
            <a:off x="628650" y="1054298"/>
            <a:ext cx="8121650" cy="3174802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dirty="0"/>
              <a:t>划分三种情况</a:t>
            </a:r>
            <a:r>
              <a:rPr lang="en-US" altLang="zh-CN" dirty="0"/>
              <a:t>: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运行时间由叶节点的执行开销所统治</a:t>
            </a:r>
            <a:r>
              <a:rPr lang="en-US" altLang="zh-CN" dirty="0"/>
              <a:t>.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运行时间平均分布在树的各个层级上</a:t>
            </a:r>
            <a:r>
              <a:rPr lang="en-US" altLang="zh-CN" dirty="0"/>
              <a:t>.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运行时间由根节点的开销所统治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sz="1200" dirty="0"/>
          </a:p>
          <a:p>
            <a:pPr>
              <a:lnSpc>
                <a:spcPct val="120000"/>
              </a:lnSpc>
            </a:pPr>
            <a:r>
              <a:rPr lang="zh-CN" altLang="en-US" dirty="0"/>
              <a:t>结论：递归式的总体开销仅决定于各种情况之下最具决定性的项</a:t>
            </a:r>
            <a:r>
              <a:rPr lang="en-US" altLang="zh-CN" dirty="0"/>
              <a:t>!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占位符 29698"/>
          <p:cNvSpPr>
            <a:spLocks noGrp="1"/>
          </p:cNvSpPr>
          <p:nvPr>
            <p:ph idx="1"/>
          </p:nvPr>
        </p:nvSpPr>
        <p:spPr>
          <a:xfrm>
            <a:off x="628650" y="950118"/>
            <a:ext cx="7886700" cy="3263504"/>
          </a:xfrm>
        </p:spPr>
        <p:txBody>
          <a:bodyPr anchor="t" anchorCtr="0"/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E0000"/>
                </a:solidFill>
              </a:rPr>
              <a:t>情况</a:t>
            </a:r>
            <a:r>
              <a:rPr lang="en-US" altLang="zh-CN" dirty="0">
                <a:solidFill>
                  <a:srgbClr val="CE0000"/>
                </a:solidFill>
              </a:rPr>
              <a:t>1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lnSpc>
                <a:spcPct val="130000"/>
              </a:lnSpc>
              <a:buNone/>
            </a:pPr>
            <a:r>
              <a:rPr lang="en-US" altLang="zh-CN" dirty="0"/>
              <a:t>                                   </a:t>
            </a:r>
            <a:r>
              <a:rPr lang="zh-CN" altLang="en-US" dirty="0"/>
              <a:t>对于某个常数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8C87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rgbClr val="008C87"/>
                </a:solidFill>
                <a:sym typeface="Symbol" panose="05050102010706020507" pitchFamily="18" charset="2"/>
              </a:rPr>
              <a:t>  0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lnSpc>
                <a:spcPct val="130000"/>
              </a:lnSpc>
            </a:pPr>
            <a:r>
              <a:rPr lang="en-US" altLang="zh-CN" i="1" dirty="0">
                <a:solidFill>
                  <a:srgbClr val="008C87"/>
                </a:solidFill>
              </a:rPr>
              <a:t>f</a:t>
            </a:r>
            <a:r>
              <a:rPr lang="en-US" altLang="zh-CN" dirty="0">
                <a:solidFill>
                  <a:srgbClr val="008C87"/>
                </a:solidFill>
              </a:rPr>
              <a:t>(</a:t>
            </a:r>
            <a:r>
              <a:rPr lang="en-US" altLang="zh-CN" i="1" dirty="0">
                <a:solidFill>
                  <a:srgbClr val="008C87"/>
                </a:solidFill>
              </a:rPr>
              <a:t>n</a:t>
            </a:r>
            <a:r>
              <a:rPr lang="en-US" altLang="zh-CN" dirty="0">
                <a:solidFill>
                  <a:srgbClr val="008C87"/>
                </a:solidFill>
              </a:rPr>
              <a:t>)</a:t>
            </a:r>
            <a:r>
              <a:rPr lang="en-US" altLang="zh-CN" dirty="0"/>
              <a:t> </a:t>
            </a:r>
            <a:r>
              <a:rPr lang="zh-CN" altLang="en-US" dirty="0"/>
              <a:t>的增长速度以多项式关系</a:t>
            </a:r>
            <a:r>
              <a:rPr lang="en-US" altLang="zh-CN" dirty="0">
                <a:solidFill>
                  <a:srgbClr val="CE0000"/>
                </a:solidFill>
              </a:rPr>
              <a:t>慢</a:t>
            </a:r>
            <a:r>
              <a:rPr lang="zh-CN" altLang="en-US" dirty="0"/>
              <a:t>于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每个级别的权重几何式地从根到叶增加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008C87"/>
                </a:solidFill>
              </a:rPr>
              <a:t>1,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30000" dirty="0">
                <a:solidFill>
                  <a:srgbClr val="008C87"/>
                </a:solidFill>
              </a:rPr>
              <a:t>1</a:t>
            </a:r>
            <a:r>
              <a:rPr lang="en-US" altLang="zh-CN" dirty="0">
                <a:solidFill>
                  <a:srgbClr val="008C87"/>
                </a:solidFill>
              </a:rPr>
              <a:t>,</a:t>
            </a:r>
            <a:r>
              <a:rPr lang="en-US" altLang="zh-CN" i="1" dirty="0">
                <a:solidFill>
                  <a:srgbClr val="008C87"/>
                </a:solidFill>
              </a:rPr>
              <a:t>a</a:t>
            </a:r>
            <a:r>
              <a:rPr lang="en-US" altLang="zh-CN" baseline="30000" dirty="0">
                <a:solidFill>
                  <a:srgbClr val="008C87"/>
                </a:solidFill>
              </a:rPr>
              <a:t>2</a:t>
            </a:r>
            <a:r>
              <a:rPr lang="en-US" altLang="zh-CN" dirty="0">
                <a:solidFill>
                  <a:srgbClr val="008C87"/>
                </a:solidFill>
              </a:rPr>
              <a:t>,…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zh-CN" altLang="en-US" dirty="0"/>
              <a:t>叶节点包含了常数级分量权重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ym typeface="Symbol" panose="05050102010706020507" pitchFamily="18" charset="2"/>
              </a:rPr>
              <a:t>在叶节点部分的处理过程占统治地位</a:t>
            </a:r>
            <a:r>
              <a:rPr lang="en-US" altLang="zh-CN" dirty="0">
                <a:sym typeface="Symbol" panose="05050102010706020507" pitchFamily="18" charset="2"/>
              </a:rPr>
              <a:t>.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/>
        </p:nvSpPr>
        <p:spPr>
          <a:xfrm>
            <a:off x="190500" y="-3493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在每种情况下，均比较</a:t>
            </a:r>
            <a:r>
              <a:rPr lang="en-US" altLang="zh-CN" i="1" dirty="0">
                <a:solidFill>
                  <a:srgbClr val="FFFF00"/>
                </a:solidFill>
                <a:sym typeface="+mn-ea"/>
              </a:rPr>
              <a:t>f</a:t>
            </a:r>
            <a:r>
              <a:rPr lang="en-US" altLang="zh-CN" dirty="0">
                <a:solidFill>
                  <a:srgbClr val="FFFF00"/>
                </a:solidFill>
                <a:sym typeface="+mn-ea"/>
              </a:rPr>
              <a:t>(</a:t>
            </a:r>
            <a:r>
              <a:rPr lang="en-US" altLang="zh-CN" i="1" dirty="0">
                <a:solidFill>
                  <a:srgbClr val="FFFF00"/>
                </a:solidFill>
                <a:sym typeface="+mn-ea"/>
              </a:rPr>
              <a:t>n</a:t>
            </a:r>
            <a:r>
              <a:rPr lang="en-US" altLang="zh-CN" dirty="0">
                <a:solidFill>
                  <a:srgbClr val="FFFF00"/>
                </a:solidFill>
                <a:sym typeface="+mn-ea"/>
              </a:rPr>
              <a:t>)</a:t>
            </a:r>
            <a:r>
              <a:rPr lang="zh-CN" dirty="0"/>
              <a:t>与</a:t>
            </a:r>
            <a:endParaRPr lang="zh-CN" dirty="0"/>
          </a:p>
        </p:txBody>
      </p:sp>
      <p:pic>
        <p:nvPicPr>
          <p:cNvPr id="5" name="图片 4" descr="图片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0780" y="1452880"/>
            <a:ext cx="1822450" cy="372110"/>
          </a:xfrm>
          <a:prstGeom prst="rect">
            <a:avLst/>
          </a:prstGeom>
        </p:spPr>
      </p:pic>
      <p:pic>
        <p:nvPicPr>
          <p:cNvPr id="6" name="图片 5" descr="图片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15" y="1915795"/>
            <a:ext cx="708660" cy="408305"/>
          </a:xfrm>
          <a:prstGeom prst="rect">
            <a:avLst/>
          </a:prstGeom>
        </p:spPr>
      </p:pic>
      <p:pic>
        <p:nvPicPr>
          <p:cNvPr id="8" name="图片 7" descr="图片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745" y="-27943"/>
            <a:ext cx="993775" cy="572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文本框 30726"/>
          <p:cNvSpPr txBox="1"/>
          <p:nvPr/>
        </p:nvSpPr>
        <p:spPr>
          <a:xfrm>
            <a:off x="1708150" y="4252595"/>
            <a:ext cx="8686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因此，</a:t>
            </a:r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 descr="图片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802640"/>
            <a:ext cx="3415030" cy="748030"/>
          </a:xfrm>
          <a:prstGeom prst="rect">
            <a:avLst/>
          </a:prstGeom>
        </p:spPr>
      </p:pic>
      <p:pic>
        <p:nvPicPr>
          <p:cNvPr id="4" name="图片 3" descr="图片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80" y="1535430"/>
            <a:ext cx="2390140" cy="2516505"/>
          </a:xfrm>
          <a:prstGeom prst="rect">
            <a:avLst/>
          </a:prstGeom>
        </p:spPr>
      </p:pic>
      <p:pic>
        <p:nvPicPr>
          <p:cNvPr id="5" name="图片 4" descr="图片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155" y="4171950"/>
            <a:ext cx="2298065" cy="5302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内容占位符 1"/>
          <p:cNvSpPr>
            <a:spLocks noGrp="1"/>
          </p:cNvSpPr>
          <p:nvPr/>
        </p:nvSpPr>
        <p:spPr>
          <a:xfrm>
            <a:off x="182821" y="-4604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情况</a:t>
            </a:r>
            <a:r>
              <a:rPr lang="en-US" altLang="zh-CN" dirty="0"/>
              <a:t>1</a:t>
            </a:r>
            <a:r>
              <a:rPr lang="zh-CN" altLang="en-US" dirty="0"/>
              <a:t>的分析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532" name="对象 31747"/>
              <p:cNvSpPr txBox="1"/>
              <p:nvPr/>
            </p:nvSpPr>
            <p:spPr>
              <a:xfrm>
                <a:off x="1461719" y="2963641"/>
                <a:ext cx="2378075" cy="385762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𝑙𝑔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532" name="对象 317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719" y="2963641"/>
                <a:ext cx="2378075" cy="385762"/>
              </a:xfrm>
              <a:prstGeom prst="rect">
                <a:avLst/>
              </a:prstGeom>
              <a:blipFill rotWithShape="1">
                <a:blip r:embed="rId1"/>
                <a:stretch>
                  <a:fillRect l="-211" t="-1342" r="-189" b="-1210"/>
                </a:stretch>
              </a:blip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内容占位符 1"/>
          <p:cNvSpPr>
            <a:spLocks noGrp="1"/>
          </p:cNvSpPr>
          <p:nvPr/>
        </p:nvSpPr>
        <p:spPr>
          <a:xfrm>
            <a:off x="190500" y="-7541"/>
            <a:ext cx="6986387" cy="5381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Tx/>
              <a:buNone/>
              <a:defRPr sz="2800" b="1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dirty="0"/>
              <a:t>情况</a:t>
            </a:r>
            <a:r>
              <a:rPr lang="en-US" dirty="0"/>
              <a:t>2</a:t>
            </a:r>
            <a:endParaRPr lang="en-US" dirty="0"/>
          </a:p>
        </p:txBody>
      </p:sp>
      <p:sp>
        <p:nvSpPr>
          <p:cNvPr id="9" name="文本占位符 29698"/>
          <p:cNvSpPr txBox="1"/>
          <p:nvPr/>
        </p:nvSpPr>
        <p:spPr>
          <a:xfrm>
            <a:off x="628650" y="950118"/>
            <a:ext cx="7886700" cy="3263504"/>
          </a:xfrm>
        </p:spPr>
        <p:txBody>
          <a:bodyPr anchor="t" anchorCtr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i="1" dirty="0">
              <a:solidFill>
                <a:srgbClr val="008C87"/>
              </a:solidFill>
            </a:endParaRPr>
          </a:p>
          <a:p>
            <a:r>
              <a:rPr lang="zh-CN" altLang="en-US" dirty="0"/>
              <a:t>即：每个层级的权重都是同一量级</a:t>
            </a:r>
            <a:endParaRPr lang="en-US" altLang="zh-CN" dirty="0"/>
          </a:p>
          <a:p>
            <a:r>
              <a:rPr lang="zh-CN" altLang="en-US" dirty="0"/>
              <a:t>工作量在整棵树上均匀分布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象 31748"/>
              <p:cNvSpPr txBox="1"/>
              <p:nvPr/>
            </p:nvSpPr>
            <p:spPr>
              <a:xfrm>
                <a:off x="790575" y="965070"/>
                <a:ext cx="2813862" cy="261621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对象 317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75" y="965070"/>
                <a:ext cx="2813862" cy="261621"/>
              </a:xfrm>
              <a:prstGeom prst="rect">
                <a:avLst/>
              </a:prstGeom>
              <a:blipFill rotWithShape="1">
                <a:blip r:embed="rId2"/>
                <a:stretch>
                  <a:fillRect t="-193" r="6" b="-36700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1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586D2C"/>
      </a:accent3>
      <a:accent4>
        <a:srgbClr val="938953"/>
      </a:accent4>
      <a:accent5>
        <a:srgbClr val="518685"/>
      </a:accent5>
      <a:accent6>
        <a:srgbClr val="CC9900"/>
      </a:accent6>
      <a:hlink>
        <a:srgbClr val="0000FF"/>
      </a:hlink>
      <a:folHlink>
        <a:srgbClr val="800080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5633</Words>
  <Application>WPS 演示</Application>
  <PresentationFormat>全屏显示(16:9)</PresentationFormat>
  <Paragraphs>517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44</vt:i4>
      </vt:variant>
    </vt:vector>
  </HeadingPairs>
  <TitlesOfParts>
    <vt:vector size="100" baseType="lpstr">
      <vt:lpstr>Arial</vt:lpstr>
      <vt:lpstr>宋体</vt:lpstr>
      <vt:lpstr>Wingdings</vt:lpstr>
      <vt:lpstr>微软雅黑</vt:lpstr>
      <vt:lpstr>Britannic Bold</vt:lpstr>
      <vt:lpstr>Arial Rounded MT Bold</vt:lpstr>
      <vt:lpstr>Times New Roman</vt:lpstr>
      <vt:lpstr>Meiryo UI</vt:lpstr>
      <vt:lpstr>Yu Gothic</vt:lpstr>
      <vt:lpstr>黑体</vt:lpstr>
      <vt:lpstr>Arial</vt:lpstr>
      <vt:lpstr>Calibri</vt:lpstr>
      <vt:lpstr>Agency FB</vt:lpstr>
      <vt:lpstr>Adobe 宋体 Std L</vt:lpstr>
      <vt:lpstr>Symbol</vt:lpstr>
      <vt:lpstr>Cambria Math</vt:lpstr>
      <vt:lpstr>Franklin Gothic Book</vt:lpstr>
      <vt:lpstr>Arial Unicode MS</vt:lpstr>
      <vt:lpstr>Franklin Gothic Medium</vt:lpstr>
      <vt:lpstr>默认设计模板</vt:lpstr>
      <vt:lpstr>2_Office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yhwu@ecnu.edu.cn</dc:creator>
  <cp:lastModifiedBy>jinch</cp:lastModifiedBy>
  <cp:revision>1027</cp:revision>
  <dcterms:created xsi:type="dcterms:W3CDTF">2014-04-28T11:40:00Z</dcterms:created>
  <dcterms:modified xsi:type="dcterms:W3CDTF">2022-03-04T09:06:52Z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51B1F244-CE41-496F-3F3F-3F3F3F3F273F</vt:lpwstr>
  </property>
  <property fmtid="{D5CDD505-2E9C-101B-9397-08002B2CF9AE}" pid="3" name="ArticulatePath">
    <vt:lpwstr>2014甘肃答辩-能力提升工程</vt:lpwstr>
  </property>
  <property fmtid="{D5CDD505-2E9C-101B-9397-08002B2CF9AE}" pid="4" name="KSOProductBuildVer">
    <vt:lpwstr>2052-11.1.0.11365</vt:lpwstr>
  </property>
  <property fmtid="{D5CDD505-2E9C-101B-9397-08002B2CF9AE}" pid="5" name="ICV">
    <vt:lpwstr>3E76A3C092F8457E8774D432A7CB1642</vt:lpwstr>
  </property>
</Properties>
</file>