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59" r:id="rId2"/>
  </p:sldMasterIdLst>
  <p:notesMasterIdLst>
    <p:notesMasterId r:id="rId44"/>
  </p:notesMasterIdLst>
  <p:handoutMasterIdLst>
    <p:handoutMasterId r:id="rId45"/>
  </p:handoutMasterIdLst>
  <p:sldIdLst>
    <p:sldId id="1349" r:id="rId3"/>
    <p:sldId id="1354" r:id="rId4"/>
    <p:sldId id="2538" r:id="rId5"/>
    <p:sldId id="2501" r:id="rId6"/>
    <p:sldId id="2502" r:id="rId7"/>
    <p:sldId id="2504" r:id="rId8"/>
    <p:sldId id="2505" r:id="rId9"/>
    <p:sldId id="2506" r:id="rId10"/>
    <p:sldId id="2507" r:id="rId11"/>
    <p:sldId id="2508" r:id="rId12"/>
    <p:sldId id="2539" r:id="rId13"/>
    <p:sldId id="2509" r:id="rId14"/>
    <p:sldId id="2510" r:id="rId15"/>
    <p:sldId id="2511" r:id="rId16"/>
    <p:sldId id="2512" r:id="rId17"/>
    <p:sldId id="2513" r:id="rId18"/>
    <p:sldId id="2514" r:id="rId19"/>
    <p:sldId id="2515" r:id="rId20"/>
    <p:sldId id="2516" r:id="rId21"/>
    <p:sldId id="2517" r:id="rId22"/>
    <p:sldId id="2518" r:id="rId23"/>
    <p:sldId id="2519" r:id="rId24"/>
    <p:sldId id="2520" r:id="rId25"/>
    <p:sldId id="2521" r:id="rId26"/>
    <p:sldId id="2522" r:id="rId27"/>
    <p:sldId id="2523" r:id="rId28"/>
    <p:sldId id="2524" r:id="rId29"/>
    <p:sldId id="2525" r:id="rId30"/>
    <p:sldId id="2526" r:id="rId31"/>
    <p:sldId id="2527" r:id="rId32"/>
    <p:sldId id="2528" r:id="rId33"/>
    <p:sldId id="2540" r:id="rId34"/>
    <p:sldId id="2529" r:id="rId35"/>
    <p:sldId id="2530" r:id="rId36"/>
    <p:sldId id="2531" r:id="rId37"/>
    <p:sldId id="2532" r:id="rId38"/>
    <p:sldId id="2533" r:id="rId39"/>
    <p:sldId id="2534" r:id="rId40"/>
    <p:sldId id="2535" r:id="rId41"/>
    <p:sldId id="2536" r:id="rId42"/>
    <p:sldId id="2541" r:id="rId43"/>
  </p:sldIdLst>
  <p:sldSz cx="9144000" cy="5143500" type="screen16x9"/>
  <p:notesSz cx="9144000" cy="6858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2">
          <p15:clr>
            <a:srgbClr val="A4A3A4"/>
          </p15:clr>
        </p15:guide>
        <p15:guide id="2" pos="3896">
          <p15:clr>
            <a:srgbClr val="A4A3A4"/>
          </p15:clr>
        </p15:guide>
        <p15:guide id="3" orient="horz" pos="1643">
          <p15:clr>
            <a:srgbClr val="A4A3A4"/>
          </p15:clr>
        </p15:guide>
        <p15:guide id="4" pos="2880">
          <p15:clr>
            <a:srgbClr val="A4A3A4"/>
          </p15:clr>
        </p15:guide>
        <p15:guide id="5" orient="horz" pos="2412">
          <p15:clr>
            <a:srgbClr val="A4A3A4"/>
          </p15:clr>
        </p15:guide>
        <p15:guide id="6" orient="horz" pos="87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flyup" initials="m" lastIdx="24" clrIdx="0"/>
  <p:cmAuthor id="1" name="田雅慧" initials="田雅慧" lastIdx="1" clrIdx="0"/>
  <p:cmAuthor id="2" name="Huanhuan Chen" initials="" lastIdx="27" clrIdx="7"/>
  <p:cmAuthor id="3" name="YangLi" initials="" lastIdx="1" clrIdx="1"/>
  <p:cmAuthor id="4" name="刘均" initials="" lastIdx="13" clrIdx="3"/>
  <p:cmAuthor id="5" name="gming" initials="" lastIdx="30" clrIdx="4"/>
  <p:cmAuthor id="6" name="zhao" initials="" lastIdx="10" clrIdx="5"/>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0A8"/>
    <a:srgbClr val="3D8F4B"/>
    <a:srgbClr val="5A9493"/>
    <a:srgbClr val="4F8281"/>
    <a:srgbClr val="007DDA"/>
    <a:srgbClr val="FA4032"/>
    <a:srgbClr val="AE1616"/>
    <a:srgbClr val="9C1414"/>
    <a:srgbClr val="0078A2"/>
    <a:srgbClr val="9389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87629" autoAdjust="0"/>
  </p:normalViewPr>
  <p:slideViewPr>
    <p:cSldViewPr snapToGrid="0">
      <p:cViewPr varScale="1">
        <p:scale>
          <a:sx n="88" d="100"/>
          <a:sy n="88" d="100"/>
        </p:scale>
        <p:origin x="600" y="216"/>
      </p:cViewPr>
      <p:guideLst>
        <p:guide orient="horz" pos="2052"/>
        <p:guide pos="3896"/>
        <p:guide orient="horz" pos="1643"/>
        <p:guide pos="2880"/>
        <p:guide orient="horz" pos="2412"/>
        <p:guide orient="horz" pos="872"/>
      </p:guideLst>
    </p:cSldViewPr>
  </p:slideViewPr>
  <p:notesTextViewPr>
    <p:cViewPr>
      <p:scale>
        <a:sx n="1" d="1"/>
        <a:sy n="1" d="1"/>
      </p:scale>
      <p:origin x="0" y="0"/>
    </p:cViewPr>
  </p:notesTextViewPr>
  <p:notesViewPr>
    <p:cSldViewPr snapToGrid="0">
      <p:cViewPr varScale="1">
        <p:scale>
          <a:sx n="71" d="100"/>
          <a:sy n="71" d="100"/>
        </p:scale>
        <p:origin x="201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543B4EF-02D3-4ADB-8157-7B31E2E18AFC}" type="datetimeFigureOut">
              <a:rPr lang="zh-CN" altLang="en-US" smtClean="0"/>
              <a:t>2023/3/21</a:t>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FC5C68FE-DA51-4672-B081-F9C263754B9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8B83950-F101-48F7-8DE5-2F560BA2D90D}" type="datetimeFigureOut">
              <a:rPr lang="zh-CN" altLang="en-US" smtClean="0"/>
              <a:t>2023/3/21</a:t>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F90698EC-9E4E-4304-AAE3-A3C9B328634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73CC00-99DD-4740-8053-E00A0F4042C6}"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0698EC-9E4E-4304-AAE3-A3C9B3286345}"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0698EC-9E4E-4304-AAE3-A3C9B3286345}" type="slidenum">
              <a:rPr lang="zh-CN" altLang="en-US" smtClean="0"/>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0698EC-9E4E-4304-AAE3-A3C9B3286345}" type="slidenum">
              <a:rPr lang="zh-CN" altLang="en-US" smtClean="0"/>
              <a:t>32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lvl1pPr>
              <a:defRPr/>
            </a:lvl1pPr>
          </a:lstStyle>
          <a:p>
            <a:fld id="{79D4E3BC-A095-4715-8895-559B35CA3126}" type="datetime1">
              <a:rPr lang="en-US" altLang="zh-CN" smtClean="0"/>
              <a:t>3/21/2023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p:cNvSpPr/>
          <p:nvPr userDrawn="1"/>
        </p:nvSpPr>
        <p:spPr>
          <a:xfrm>
            <a:off x="0" y="457881"/>
            <a:ext cx="9144000" cy="80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a:p>
        </p:txBody>
      </p:sp>
      <p:sp>
        <p:nvSpPr>
          <p:cNvPr id="8" name="矩形 7"/>
          <p:cNvSpPr/>
          <p:nvPr userDrawn="1"/>
        </p:nvSpPr>
        <p:spPr>
          <a:xfrm>
            <a:off x="0" y="0"/>
            <a:ext cx="9144000" cy="49053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a:p>
        </p:txBody>
      </p:sp>
      <p:cxnSp>
        <p:nvCxnSpPr>
          <p:cNvPr id="10" name="直接连接符 9"/>
          <p:cNvCxnSpPr/>
          <p:nvPr userDrawn="1"/>
        </p:nvCxnSpPr>
        <p:spPr>
          <a:xfrm>
            <a:off x="-14963" y="4815515"/>
            <a:ext cx="9158963" cy="0"/>
          </a:xfrm>
          <a:prstGeom prst="line">
            <a:avLst/>
          </a:prstGeom>
          <a:ln w="50800">
            <a:solidFill>
              <a:srgbClr val="AE1616"/>
            </a:solidFill>
          </a:ln>
        </p:spPr>
        <p:style>
          <a:lnRef idx="1">
            <a:schemeClr val="accent1"/>
          </a:lnRef>
          <a:fillRef idx="0">
            <a:schemeClr val="accent1"/>
          </a:fillRef>
          <a:effectRef idx="0">
            <a:schemeClr val="accent1"/>
          </a:effectRef>
          <a:fontRef idx="minor">
            <a:schemeClr val="tx1"/>
          </a:fontRef>
        </p:style>
      </p:cxnSp>
      <p:sp>
        <p:nvSpPr>
          <p:cNvPr id="11" name="椭圆 10"/>
          <p:cNvSpPr/>
          <p:nvPr userDrawn="1"/>
        </p:nvSpPr>
        <p:spPr>
          <a:xfrm>
            <a:off x="900015" y="4555266"/>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2" name="椭圆 11"/>
          <p:cNvSpPr/>
          <p:nvPr userDrawn="1"/>
        </p:nvSpPr>
        <p:spPr>
          <a:xfrm>
            <a:off x="301665" y="4579499"/>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3" name="椭圆 12"/>
          <p:cNvSpPr/>
          <p:nvPr userDrawn="1"/>
        </p:nvSpPr>
        <p:spPr>
          <a:xfrm>
            <a:off x="1498591" y="4555266"/>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4" name="椭圆 13"/>
          <p:cNvSpPr/>
          <p:nvPr userDrawn="1"/>
        </p:nvSpPr>
        <p:spPr>
          <a:xfrm>
            <a:off x="2097167" y="4555266"/>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32" name="Picture 2" descr="C:\Users\dell\Desktop\ecnu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42203" y="-180147"/>
            <a:ext cx="2492297" cy="1276055"/>
          </a:xfrm>
          <a:prstGeom prst="rect">
            <a:avLst/>
          </a:prstGeom>
          <a:noFill/>
          <a:extLst>
            <a:ext uri="{909E8E84-426E-40DD-AFC4-6F175D3DCCD1}">
              <a14:hiddenFill xmlns:a14="http://schemas.microsoft.com/office/drawing/2010/main">
                <a:solidFill>
                  <a:srgbClr val="FFFFFF"/>
                </a:solidFill>
              </a14:hiddenFill>
            </a:ext>
          </a:extLst>
        </p:spPr>
      </p:pic>
      <p:sp>
        <p:nvSpPr>
          <p:cNvPr id="36" name="任意多边形 35"/>
          <p:cNvSpPr/>
          <p:nvPr userDrawn="1"/>
        </p:nvSpPr>
        <p:spPr>
          <a:xfrm rot="2130009" flipV="1">
            <a:off x="384560" y="4661224"/>
            <a:ext cx="307883" cy="273639"/>
          </a:xfrm>
          <a:custGeom>
            <a:avLst/>
            <a:gdLst>
              <a:gd name="connsiteX0" fmla="*/ 123519 w 962506"/>
              <a:gd name="connsiteY0" fmla="*/ 534341 h 855453"/>
              <a:gd name="connsiteX1" fmla="*/ 496912 w 962506"/>
              <a:gd name="connsiteY1" fmla="*/ 800681 h 855453"/>
              <a:gd name="connsiteX2" fmla="*/ 907733 w 962506"/>
              <a:gd name="connsiteY2" fmla="*/ 731934 h 855453"/>
              <a:gd name="connsiteX3" fmla="*/ 918881 w 962506"/>
              <a:gd name="connsiteY3" fmla="*/ 406531 h 855453"/>
              <a:gd name="connsiteX4" fmla="*/ 911513 w 962506"/>
              <a:gd name="connsiteY4" fmla="*/ 396844 h 855453"/>
              <a:gd name="connsiteX5" fmla="*/ 903032 w 962506"/>
              <a:gd name="connsiteY5" fmla="*/ 359871 h 855453"/>
              <a:gd name="connsiteX6" fmla="*/ 765956 w 962506"/>
              <a:gd name="connsiteY6" fmla="*/ 52219 h 855453"/>
              <a:gd name="connsiteX7" fmla="*/ 683711 w 962506"/>
              <a:gd name="connsiteY7" fmla="*/ 189555 h 855453"/>
              <a:gd name="connsiteX8" fmla="*/ 677853 w 962506"/>
              <a:gd name="connsiteY8" fmla="*/ 206176 h 855453"/>
              <a:gd name="connsiteX9" fmla="*/ 465594 w 962506"/>
              <a:gd name="connsiteY9" fmla="*/ 54772 h 855453"/>
              <a:gd name="connsiteX10" fmla="*/ 54772 w 962506"/>
              <a:gd name="connsiteY10" fmla="*/ 123519 h 855453"/>
              <a:gd name="connsiteX11" fmla="*/ 123519 w 962506"/>
              <a:gd name="connsiteY11" fmla="*/ 534341 h 85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2506" h="855453">
                <a:moveTo>
                  <a:pt x="123519" y="534341"/>
                </a:moveTo>
                <a:lnTo>
                  <a:pt x="496912" y="800681"/>
                </a:lnTo>
                <a:cubicBezTo>
                  <a:pt x="629341" y="895142"/>
                  <a:pt x="813272" y="864363"/>
                  <a:pt x="907733" y="731934"/>
                </a:cubicBezTo>
                <a:cubicBezTo>
                  <a:pt x="978580" y="632612"/>
                  <a:pt x="978978" y="504320"/>
                  <a:pt x="918881" y="406531"/>
                </a:cubicBezTo>
                <a:lnTo>
                  <a:pt x="911513" y="396844"/>
                </a:lnTo>
                <a:lnTo>
                  <a:pt x="903032" y="359871"/>
                </a:lnTo>
                <a:cubicBezTo>
                  <a:pt x="865263" y="216300"/>
                  <a:pt x="799763" y="52219"/>
                  <a:pt x="765956" y="52219"/>
                </a:cubicBezTo>
                <a:cubicBezTo>
                  <a:pt x="745672" y="52219"/>
                  <a:pt x="713978" y="111288"/>
                  <a:pt x="683711" y="189555"/>
                </a:cubicBezTo>
                <a:lnTo>
                  <a:pt x="677853" y="206176"/>
                </a:lnTo>
                <a:lnTo>
                  <a:pt x="465594" y="54772"/>
                </a:lnTo>
                <a:cubicBezTo>
                  <a:pt x="333165" y="-39689"/>
                  <a:pt x="149234" y="-8910"/>
                  <a:pt x="54772" y="123519"/>
                </a:cubicBezTo>
                <a:cubicBezTo>
                  <a:pt x="-39689" y="255949"/>
                  <a:pt x="-8910" y="439879"/>
                  <a:pt x="123519" y="534341"/>
                </a:cubicBezTo>
                <a:close/>
              </a:path>
            </a:pathLst>
          </a:custGeom>
          <a:solidFill>
            <a:srgbClr val="F17D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userDrawn="1"/>
        </p:nvGrpSpPr>
        <p:grpSpPr>
          <a:xfrm>
            <a:off x="425211" y="4773691"/>
            <a:ext cx="180000" cy="36000"/>
            <a:chOff x="6588224" y="3039845"/>
            <a:chExt cx="708995" cy="179977"/>
          </a:xfrm>
          <a:effectLst/>
        </p:grpSpPr>
        <p:sp>
          <p:nvSpPr>
            <p:cNvPr id="38" name="椭圆 37"/>
            <p:cNvSpPr/>
            <p:nvPr/>
          </p:nvSpPr>
          <p:spPr>
            <a:xfrm>
              <a:off x="6588224" y="3039845"/>
              <a:ext cx="179977" cy="179977"/>
            </a:xfrm>
            <a:prstGeom prst="ellipse">
              <a:avLst/>
            </a:prstGeom>
            <a:solidFill>
              <a:srgbClr val="F5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852733" y="3039845"/>
              <a:ext cx="179977" cy="179977"/>
            </a:xfrm>
            <a:prstGeom prst="ellipse">
              <a:avLst/>
            </a:prstGeom>
            <a:solidFill>
              <a:srgbClr val="F5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7117242" y="3039845"/>
              <a:ext cx="179977" cy="179977"/>
            </a:xfrm>
            <a:prstGeom prst="ellipse">
              <a:avLst/>
            </a:prstGeom>
            <a:solidFill>
              <a:srgbClr val="F5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椭圆 40"/>
          <p:cNvSpPr/>
          <p:nvPr userDrawn="1"/>
        </p:nvSpPr>
        <p:spPr>
          <a:xfrm>
            <a:off x="4245643" y="1339455"/>
            <a:ext cx="652714" cy="6527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userDrawn="1"/>
        </p:nvSpPr>
        <p:spPr>
          <a:xfrm rot="18956419">
            <a:off x="4838947" y="1778579"/>
            <a:ext cx="126000" cy="442923"/>
          </a:xfrm>
          <a:prstGeom prst="roundRect">
            <a:avLst>
              <a:gd name="adj" fmla="val 43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userDrawn="1"/>
        </p:nvGrpSpPr>
        <p:grpSpPr>
          <a:xfrm>
            <a:off x="966245" y="4609929"/>
            <a:ext cx="364962" cy="369875"/>
            <a:chOff x="4159603" y="2153801"/>
            <a:chExt cx="824794" cy="835899"/>
          </a:xfrm>
          <a:effectLst/>
        </p:grpSpPr>
        <p:grpSp>
          <p:nvGrpSpPr>
            <p:cNvPr id="45" name="组合 44"/>
            <p:cNvGrpSpPr/>
            <p:nvPr/>
          </p:nvGrpSpPr>
          <p:grpSpPr>
            <a:xfrm>
              <a:off x="4159603" y="2153801"/>
              <a:ext cx="824794" cy="835899"/>
              <a:chOff x="1774255" y="2960840"/>
              <a:chExt cx="1195004" cy="1211093"/>
            </a:xfrm>
          </p:grpSpPr>
          <p:sp>
            <p:nvSpPr>
              <p:cNvPr id="47" name="椭圆 46"/>
              <p:cNvSpPr/>
              <p:nvPr/>
            </p:nvSpPr>
            <p:spPr>
              <a:xfrm>
                <a:off x="1930130" y="3133899"/>
                <a:ext cx="878011" cy="878011"/>
              </a:xfrm>
              <a:prstGeom prst="ellipse">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p:nvPr/>
            </p:nvGrpSpPr>
            <p:grpSpPr>
              <a:xfrm>
                <a:off x="2292550" y="2976929"/>
                <a:ext cx="158413" cy="1195004"/>
                <a:chOff x="2314551" y="2967625"/>
                <a:chExt cx="158413" cy="1195004"/>
              </a:xfrm>
            </p:grpSpPr>
            <p:sp>
              <p:nvSpPr>
                <p:cNvPr id="58" name="圆角矩形 57"/>
                <p:cNvSpPr/>
                <p:nvPr/>
              </p:nvSpPr>
              <p:spPr>
                <a:xfrm>
                  <a:off x="2314551" y="2967625"/>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a:off x="2314551" y="3946629"/>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rot="5400000">
                <a:off x="2292550" y="2976929"/>
                <a:ext cx="158413" cy="1195004"/>
                <a:chOff x="2314551" y="2967625"/>
                <a:chExt cx="158413" cy="1195004"/>
              </a:xfrm>
            </p:grpSpPr>
            <p:sp>
              <p:nvSpPr>
                <p:cNvPr id="56" name="圆角矩形 55"/>
                <p:cNvSpPr/>
                <p:nvPr/>
              </p:nvSpPr>
              <p:spPr>
                <a:xfrm>
                  <a:off x="2314551" y="2967625"/>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a:off x="2314551" y="3946629"/>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rot="8100000">
                <a:off x="2289124" y="2960840"/>
                <a:ext cx="158413" cy="1195004"/>
                <a:chOff x="2314551" y="2967625"/>
                <a:chExt cx="158413" cy="1195004"/>
              </a:xfrm>
            </p:grpSpPr>
            <p:sp>
              <p:nvSpPr>
                <p:cNvPr id="54" name="圆角矩形 53"/>
                <p:cNvSpPr/>
                <p:nvPr/>
              </p:nvSpPr>
              <p:spPr>
                <a:xfrm>
                  <a:off x="2314551" y="2967625"/>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a:off x="2314551" y="3946629"/>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rot="2700000">
                <a:off x="2292550" y="2975402"/>
                <a:ext cx="158413" cy="1195004"/>
                <a:chOff x="2314551" y="2967625"/>
                <a:chExt cx="158413" cy="1195004"/>
              </a:xfrm>
            </p:grpSpPr>
            <p:sp>
              <p:nvSpPr>
                <p:cNvPr id="52" name="圆角矩形 51"/>
                <p:cNvSpPr/>
                <p:nvPr/>
              </p:nvSpPr>
              <p:spPr>
                <a:xfrm>
                  <a:off x="2314551" y="2967625"/>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2314551" y="3946629"/>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6" name="椭圆 45"/>
            <p:cNvSpPr/>
            <p:nvPr/>
          </p:nvSpPr>
          <p:spPr>
            <a:xfrm>
              <a:off x="4397569" y="2397319"/>
              <a:ext cx="348862" cy="348862"/>
            </a:xfrm>
            <a:prstGeom prst="ellipse">
              <a:avLst/>
            </a:prstGeom>
            <a:solidFill>
              <a:srgbClr val="F17C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userDrawn="1"/>
        </p:nvGrpSpPr>
        <p:grpSpPr>
          <a:xfrm>
            <a:off x="2192070" y="4607281"/>
            <a:ext cx="411350" cy="406507"/>
            <a:chOff x="4250492" y="2603596"/>
            <a:chExt cx="1051760" cy="1031136"/>
          </a:xfrm>
        </p:grpSpPr>
        <p:sp>
          <p:nvSpPr>
            <p:cNvPr id="62" name="矩形 61"/>
            <p:cNvSpPr/>
            <p:nvPr/>
          </p:nvSpPr>
          <p:spPr>
            <a:xfrm>
              <a:off x="4324824" y="2684248"/>
              <a:ext cx="633578" cy="8375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587613" y="2630248"/>
              <a:ext cx="108000" cy="108000"/>
            </a:xfrm>
            <a:prstGeom prst="ellipse">
              <a:avLst/>
            </a:prstGeom>
            <a:solidFill>
              <a:srgbClr val="F22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p:cNvGrpSpPr/>
            <p:nvPr/>
          </p:nvGrpSpPr>
          <p:grpSpPr>
            <a:xfrm>
              <a:off x="4756518" y="3236111"/>
              <a:ext cx="396725" cy="398621"/>
              <a:chOff x="5742508" y="2552700"/>
              <a:chExt cx="996950" cy="1001713"/>
            </a:xfrm>
            <a:solidFill>
              <a:srgbClr val="BEB5AE"/>
            </a:solidFill>
          </p:grpSpPr>
          <p:sp>
            <p:nvSpPr>
              <p:cNvPr id="69" name="Freeform 30"/>
              <p:cNvSpPr/>
              <p:nvPr/>
            </p:nvSpPr>
            <p:spPr bwMode="auto">
              <a:xfrm>
                <a:off x="5742508" y="3392488"/>
                <a:ext cx="160337" cy="161925"/>
              </a:xfrm>
              <a:custGeom>
                <a:avLst/>
                <a:gdLst>
                  <a:gd name="T0" fmla="*/ 13 w 43"/>
                  <a:gd name="T1" fmla="*/ 0 h 43"/>
                  <a:gd name="T2" fmla="*/ 1 w 43"/>
                  <a:gd name="T3" fmla="*/ 33 h 43"/>
                  <a:gd name="T4" fmla="*/ 3 w 43"/>
                  <a:gd name="T5" fmla="*/ 41 h 43"/>
                  <a:gd name="T6" fmla="*/ 11 w 43"/>
                  <a:gd name="T7" fmla="*/ 42 h 43"/>
                  <a:gd name="T8" fmla="*/ 43 w 43"/>
                  <a:gd name="T9" fmla="*/ 31 h 43"/>
                  <a:gd name="T10" fmla="*/ 13 w 43"/>
                  <a:gd name="T11" fmla="*/ 0 h 43"/>
                </a:gdLst>
                <a:ahLst/>
                <a:cxnLst>
                  <a:cxn ang="0">
                    <a:pos x="T0" y="T1"/>
                  </a:cxn>
                  <a:cxn ang="0">
                    <a:pos x="T2" y="T3"/>
                  </a:cxn>
                  <a:cxn ang="0">
                    <a:pos x="T4" y="T5"/>
                  </a:cxn>
                  <a:cxn ang="0">
                    <a:pos x="T6" y="T7"/>
                  </a:cxn>
                  <a:cxn ang="0">
                    <a:pos x="T8" y="T9"/>
                  </a:cxn>
                  <a:cxn ang="0">
                    <a:pos x="T10" y="T11"/>
                  </a:cxn>
                </a:cxnLst>
                <a:rect l="0" t="0" r="r" b="b"/>
                <a:pathLst>
                  <a:path w="43" h="43">
                    <a:moveTo>
                      <a:pt x="13" y="0"/>
                    </a:moveTo>
                    <a:cubicBezTo>
                      <a:pt x="1" y="33"/>
                      <a:pt x="1" y="33"/>
                      <a:pt x="1" y="33"/>
                    </a:cubicBezTo>
                    <a:cubicBezTo>
                      <a:pt x="0" y="35"/>
                      <a:pt x="0" y="39"/>
                      <a:pt x="3" y="41"/>
                    </a:cubicBezTo>
                    <a:cubicBezTo>
                      <a:pt x="5" y="43"/>
                      <a:pt x="8" y="43"/>
                      <a:pt x="11" y="42"/>
                    </a:cubicBezTo>
                    <a:cubicBezTo>
                      <a:pt x="43" y="31"/>
                      <a:pt x="43" y="31"/>
                      <a:pt x="43" y="31"/>
                    </a:cubicBezTo>
                    <a:lnTo>
                      <a:pt x="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31"/>
              <p:cNvSpPr/>
              <p:nvPr/>
            </p:nvSpPr>
            <p:spPr bwMode="auto">
              <a:xfrm>
                <a:off x="5864746" y="2552700"/>
                <a:ext cx="874712" cy="881063"/>
              </a:xfrm>
              <a:custGeom>
                <a:avLst/>
                <a:gdLst>
                  <a:gd name="T0" fmla="*/ 51 w 233"/>
                  <a:gd name="T1" fmla="*/ 235 h 235"/>
                  <a:gd name="T2" fmla="*/ 231 w 233"/>
                  <a:gd name="T3" fmla="*/ 54 h 235"/>
                  <a:gd name="T4" fmla="*/ 233 w 233"/>
                  <a:gd name="T5" fmla="*/ 49 h 235"/>
                  <a:gd name="T6" fmla="*/ 231 w 233"/>
                  <a:gd name="T7" fmla="*/ 44 h 235"/>
                  <a:gd name="T8" fmla="*/ 191 w 233"/>
                  <a:gd name="T9" fmla="*/ 3 h 235"/>
                  <a:gd name="T10" fmla="*/ 180 w 233"/>
                  <a:gd name="T11" fmla="*/ 3 h 235"/>
                  <a:gd name="T12" fmla="*/ 0 w 233"/>
                  <a:gd name="T13" fmla="*/ 184 h 235"/>
                  <a:gd name="T14" fmla="*/ 51 w 233"/>
                  <a:gd name="T15" fmla="*/ 235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235">
                    <a:moveTo>
                      <a:pt x="51" y="235"/>
                    </a:moveTo>
                    <a:cubicBezTo>
                      <a:pt x="231" y="54"/>
                      <a:pt x="231" y="54"/>
                      <a:pt x="231" y="54"/>
                    </a:cubicBezTo>
                    <a:cubicBezTo>
                      <a:pt x="233" y="53"/>
                      <a:pt x="233" y="51"/>
                      <a:pt x="233" y="49"/>
                    </a:cubicBezTo>
                    <a:cubicBezTo>
                      <a:pt x="233" y="47"/>
                      <a:pt x="233" y="45"/>
                      <a:pt x="231" y="44"/>
                    </a:cubicBezTo>
                    <a:cubicBezTo>
                      <a:pt x="191" y="3"/>
                      <a:pt x="191" y="3"/>
                      <a:pt x="191" y="3"/>
                    </a:cubicBezTo>
                    <a:cubicBezTo>
                      <a:pt x="188" y="0"/>
                      <a:pt x="183" y="0"/>
                      <a:pt x="180" y="3"/>
                    </a:cubicBezTo>
                    <a:cubicBezTo>
                      <a:pt x="0" y="184"/>
                      <a:pt x="0" y="184"/>
                      <a:pt x="0" y="184"/>
                    </a:cubicBezTo>
                    <a:lnTo>
                      <a:pt x="51" y="2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65" name="直接连接符 64"/>
            <p:cNvCxnSpPr/>
            <p:nvPr/>
          </p:nvCxnSpPr>
          <p:spPr>
            <a:xfrm>
              <a:off x="4406983" y="3003798"/>
              <a:ext cx="446313" cy="0"/>
            </a:xfrm>
            <a:prstGeom prst="line">
              <a:avLst/>
            </a:prstGeom>
            <a:ln w="57150">
              <a:solidFill>
                <a:srgbClr val="BEB5AE"/>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406983" y="3178570"/>
              <a:ext cx="446313" cy="0"/>
            </a:xfrm>
            <a:prstGeom prst="line">
              <a:avLst/>
            </a:prstGeom>
            <a:ln w="57150">
              <a:solidFill>
                <a:srgbClr val="BEB5AE"/>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406983" y="3353342"/>
              <a:ext cx="446313" cy="0"/>
            </a:xfrm>
            <a:prstGeom prst="line">
              <a:avLst/>
            </a:prstGeom>
            <a:ln w="57150">
              <a:solidFill>
                <a:srgbClr val="BEB5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250492" y="2603596"/>
              <a:ext cx="1051760" cy="468419"/>
            </a:xfrm>
            <a:prstGeom prst="rect">
              <a:avLst/>
            </a:prstGeom>
            <a:noFill/>
          </p:spPr>
          <p:txBody>
            <a:bodyPr wrap="square" rtlCol="0">
              <a:spAutoFit/>
            </a:bodyPr>
            <a:lstStyle/>
            <a:p>
              <a:r>
                <a:rPr lang="en-US" altLang="zh-CN" sz="600" dirty="0">
                  <a:solidFill>
                    <a:srgbClr val="BEB5AE"/>
                  </a:solidFill>
                </a:rPr>
                <a:t>PDF</a:t>
              </a:r>
              <a:endParaRPr lang="zh-CN" altLang="en-US" sz="600" dirty="0">
                <a:solidFill>
                  <a:srgbClr val="BEB5AE"/>
                </a:solidFill>
              </a:endParaRPr>
            </a:p>
          </p:txBody>
        </p:sp>
      </p:grpSp>
      <p:grpSp>
        <p:nvGrpSpPr>
          <p:cNvPr id="73" name="组合 72"/>
          <p:cNvGrpSpPr/>
          <p:nvPr userDrawn="1"/>
        </p:nvGrpSpPr>
        <p:grpSpPr>
          <a:xfrm>
            <a:off x="1552994" y="4597817"/>
            <a:ext cx="384352" cy="326425"/>
            <a:chOff x="2641350" y="673269"/>
            <a:chExt cx="948026" cy="1079198"/>
          </a:xfrm>
        </p:grpSpPr>
        <p:sp>
          <p:nvSpPr>
            <p:cNvPr id="74" name="矩形 73"/>
            <p:cNvSpPr/>
            <p:nvPr/>
          </p:nvSpPr>
          <p:spPr>
            <a:xfrm>
              <a:off x="2684752" y="948196"/>
              <a:ext cx="828000" cy="64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流程图: 手动输入 2052"/>
            <p:cNvSpPr/>
            <p:nvPr/>
          </p:nvSpPr>
          <p:spPr>
            <a:xfrm flipH="1">
              <a:off x="2641350" y="1370849"/>
              <a:ext cx="902103" cy="38161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147"/>
                <a:gd name="connsiteY0-2" fmla="*/ 3996 h 10000"/>
                <a:gd name="connsiteX1-3" fmla="*/ 10147 w 10147"/>
                <a:gd name="connsiteY1-4" fmla="*/ 0 h 10000"/>
                <a:gd name="connsiteX2-5" fmla="*/ 10147 w 10147"/>
                <a:gd name="connsiteY2-6" fmla="*/ 10000 h 10000"/>
                <a:gd name="connsiteX3-7" fmla="*/ 147 w 10147"/>
                <a:gd name="connsiteY3-8" fmla="*/ 10000 h 10000"/>
                <a:gd name="connsiteX4-9" fmla="*/ 0 w 10147"/>
                <a:gd name="connsiteY4-10" fmla="*/ 3996 h 10000"/>
                <a:gd name="connsiteX0-11" fmla="*/ 0 w 10441"/>
                <a:gd name="connsiteY0-12" fmla="*/ 5992 h 11996"/>
                <a:gd name="connsiteX1-13" fmla="*/ 10441 w 10441"/>
                <a:gd name="connsiteY1-14" fmla="*/ 0 h 11996"/>
                <a:gd name="connsiteX2-15" fmla="*/ 10147 w 10441"/>
                <a:gd name="connsiteY2-16" fmla="*/ 11996 h 11996"/>
                <a:gd name="connsiteX3-17" fmla="*/ 147 w 10441"/>
                <a:gd name="connsiteY3-18" fmla="*/ 11996 h 11996"/>
                <a:gd name="connsiteX4-19" fmla="*/ 0 w 10441"/>
                <a:gd name="connsiteY4-20" fmla="*/ 5992 h 119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41" h="11996">
                  <a:moveTo>
                    <a:pt x="0" y="5992"/>
                  </a:moveTo>
                  <a:lnTo>
                    <a:pt x="10441" y="0"/>
                  </a:lnTo>
                  <a:lnTo>
                    <a:pt x="10147" y="11996"/>
                  </a:lnTo>
                  <a:lnTo>
                    <a:pt x="147" y="11996"/>
                  </a:lnTo>
                  <a:lnTo>
                    <a:pt x="0" y="599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2054"/>
            <p:cNvSpPr/>
            <p:nvPr/>
          </p:nvSpPr>
          <p:spPr>
            <a:xfrm rot="16200000">
              <a:off x="3065996" y="1071739"/>
              <a:ext cx="292348" cy="687970"/>
            </a:xfrm>
            <a:custGeom>
              <a:avLst/>
              <a:gdLst>
                <a:gd name="connsiteX0" fmla="*/ 0 w 432048"/>
                <a:gd name="connsiteY0" fmla="*/ 675267 h 675267"/>
                <a:gd name="connsiteX1" fmla="*/ 127126 w 432048"/>
                <a:gd name="connsiteY1" fmla="*/ 0 h 675267"/>
                <a:gd name="connsiteX2" fmla="*/ 432048 w 432048"/>
                <a:gd name="connsiteY2" fmla="*/ 675267 h 675267"/>
                <a:gd name="connsiteX3" fmla="*/ 0 w 432048"/>
                <a:gd name="connsiteY3" fmla="*/ 675267 h 675267"/>
                <a:gd name="connsiteX0-1" fmla="*/ 0 w 292347"/>
                <a:gd name="connsiteY0-2" fmla="*/ 675267 h 675267"/>
                <a:gd name="connsiteX1-3" fmla="*/ 127126 w 292347"/>
                <a:gd name="connsiteY1-4" fmla="*/ 0 h 675267"/>
                <a:gd name="connsiteX2-5" fmla="*/ 292347 w 292347"/>
                <a:gd name="connsiteY2-6" fmla="*/ 649870 h 675267"/>
                <a:gd name="connsiteX3-7" fmla="*/ 0 w 292347"/>
                <a:gd name="connsiteY3-8" fmla="*/ 675267 h 675267"/>
                <a:gd name="connsiteX0-9" fmla="*/ 0 w 292347"/>
                <a:gd name="connsiteY0-10" fmla="*/ 675267 h 687970"/>
                <a:gd name="connsiteX1-11" fmla="*/ 127126 w 292347"/>
                <a:gd name="connsiteY1-12" fmla="*/ 0 h 687970"/>
                <a:gd name="connsiteX2-13" fmla="*/ 292347 w 292347"/>
                <a:gd name="connsiteY2-14" fmla="*/ 687970 h 687970"/>
                <a:gd name="connsiteX3-15" fmla="*/ 0 w 292347"/>
                <a:gd name="connsiteY3-16" fmla="*/ 675267 h 687970"/>
              </a:gdLst>
              <a:ahLst/>
              <a:cxnLst>
                <a:cxn ang="0">
                  <a:pos x="connsiteX0-1" y="connsiteY0-2"/>
                </a:cxn>
                <a:cxn ang="0">
                  <a:pos x="connsiteX1-3" y="connsiteY1-4"/>
                </a:cxn>
                <a:cxn ang="0">
                  <a:pos x="connsiteX2-5" y="connsiteY2-6"/>
                </a:cxn>
                <a:cxn ang="0">
                  <a:pos x="connsiteX3-7" y="connsiteY3-8"/>
                </a:cxn>
              </a:cxnLst>
              <a:rect l="l" t="t" r="r" b="b"/>
              <a:pathLst>
                <a:path w="292347" h="687970">
                  <a:moveTo>
                    <a:pt x="0" y="675267"/>
                  </a:moveTo>
                  <a:lnTo>
                    <a:pt x="127126" y="0"/>
                  </a:lnTo>
                  <a:lnTo>
                    <a:pt x="292347" y="687970"/>
                  </a:lnTo>
                  <a:lnTo>
                    <a:pt x="0" y="67526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TextBox 76"/>
            <p:cNvSpPr txBox="1"/>
            <p:nvPr/>
          </p:nvSpPr>
          <p:spPr>
            <a:xfrm>
              <a:off x="2922071" y="673269"/>
              <a:ext cx="667305" cy="936433"/>
            </a:xfrm>
            <a:prstGeom prst="rect">
              <a:avLst/>
            </a:prstGeom>
            <a:noFill/>
          </p:spPr>
          <p:txBody>
            <a:bodyPr wrap="none" rtlCol="0">
              <a:spAutoFit/>
            </a:bodyPr>
            <a:lstStyle/>
            <a:p>
              <a:r>
                <a:rPr lang="en-US" altLang="zh-CN" sz="1200" dirty="0">
                  <a:solidFill>
                    <a:schemeClr val="accent6">
                      <a:lumMod val="75000"/>
                    </a:schemeClr>
                  </a:solidFill>
                  <a:latin typeface="Meiryo UI" pitchFamily="34" charset="-128"/>
                  <a:ea typeface="Meiryo UI" pitchFamily="34" charset="-128"/>
                  <a:cs typeface="Meiryo UI" pitchFamily="34" charset="-128"/>
                </a:rPr>
                <a:t>e</a:t>
              </a:r>
              <a:endParaRPr lang="zh-CN" altLang="en-US" sz="1200" dirty="0">
                <a:solidFill>
                  <a:schemeClr val="accent6">
                    <a:lumMod val="75000"/>
                  </a:schemeClr>
                </a:solidFill>
                <a:latin typeface="Meiryo UI" pitchFamily="34" charset="-128"/>
                <a:ea typeface="Meiryo UI" pitchFamily="34" charset="-128"/>
                <a:cs typeface="Meiryo UI" pitchFamily="34" charset="-128"/>
              </a:endParaRPr>
            </a:p>
          </p:txBody>
        </p:sp>
      </p:grpSp>
      <p:sp>
        <p:nvSpPr>
          <p:cNvPr id="4" name="内容占位符 3"/>
          <p:cNvSpPr>
            <a:spLocks noGrp="1"/>
          </p:cNvSpPr>
          <p:nvPr>
            <p:ph sz="quarter" idx="10"/>
          </p:nvPr>
        </p:nvSpPr>
        <p:spPr>
          <a:xfrm>
            <a:off x="190500" y="57150"/>
            <a:ext cx="5400675" cy="538163"/>
          </a:xfrm>
        </p:spPr>
        <p:txBody>
          <a:bodyPr>
            <a:normAutofit/>
          </a:bodyPr>
          <a:lstStyle>
            <a:lvl1pPr marL="0" indent="0">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sp>
        <p:nvSpPr>
          <p:cNvPr id="3" name="内容占位符 2"/>
          <p:cNvSpPr>
            <a:spLocks noGrp="1"/>
          </p:cNvSpPr>
          <p:nvPr>
            <p:ph sz="quarter" idx="11"/>
          </p:nvPr>
        </p:nvSpPr>
        <p:spPr>
          <a:xfrm>
            <a:off x="276126" y="704850"/>
            <a:ext cx="8309214" cy="3752850"/>
          </a:xfrm>
        </p:spPr>
        <p:txBody>
          <a:bodyPr>
            <a:normAutofit/>
          </a:bodyPr>
          <a:lstStyle>
            <a:lvl1pPr marL="0" indent="0">
              <a:lnSpc>
                <a:spcPct val="120000"/>
              </a:lnSpc>
              <a:buFontTx/>
              <a:buNone/>
              <a:defRPr sz="2400">
                <a:latin typeface="黑体" panose="02010609060101010101" pitchFamily="49" charset="-122"/>
                <a:ea typeface="黑体" panose="02010609060101010101" pitchFamily="49" charset="-122"/>
              </a:defRPr>
            </a:lvl1pPr>
            <a:lvl2pPr marL="342900" indent="0">
              <a:lnSpc>
                <a:spcPct val="120000"/>
              </a:lnSpc>
              <a:buFontTx/>
              <a:buNone/>
              <a:defRPr sz="2400">
                <a:latin typeface="黑体" panose="02010609060101010101" pitchFamily="49" charset="-122"/>
                <a:ea typeface="黑体" panose="02010609060101010101" pitchFamily="49" charset="-122"/>
              </a:defRPr>
            </a:lvl2pPr>
            <a:lvl3pPr marL="685800" indent="0">
              <a:lnSpc>
                <a:spcPct val="120000"/>
              </a:lnSpc>
              <a:buFontTx/>
              <a:buNone/>
              <a:defRPr sz="2400">
                <a:latin typeface="黑体" panose="02010609060101010101" pitchFamily="49" charset="-122"/>
                <a:ea typeface="黑体" panose="02010609060101010101" pitchFamily="49" charset="-122"/>
              </a:defRPr>
            </a:lvl3pPr>
            <a:lvl4pPr marL="1028700" indent="0">
              <a:lnSpc>
                <a:spcPct val="120000"/>
              </a:lnSpc>
              <a:buFontTx/>
              <a:buNone/>
              <a:defRPr sz="2400">
                <a:latin typeface="黑体" panose="02010609060101010101" pitchFamily="49" charset="-122"/>
                <a:ea typeface="黑体" panose="02010609060101010101" pitchFamily="49" charset="-122"/>
              </a:defRPr>
            </a:lvl4pPr>
            <a:lvl5pPr marL="1371600" indent="0">
              <a:lnSpc>
                <a:spcPct val="120000"/>
              </a:lnSpc>
              <a:buFontTx/>
              <a:buNone/>
              <a:defRPr sz="2400">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59156"/>
            <a:ext cx="9144000" cy="3130906"/>
          </a:xfrm>
          <a:prstGeom prst="rect">
            <a:avLst/>
          </a:prstGeom>
        </p:spPr>
      </p:pic>
      <p:sp>
        <p:nvSpPr>
          <p:cNvPr id="7" name="矩形 6"/>
          <p:cNvSpPr/>
          <p:nvPr userDrawn="1"/>
        </p:nvSpPr>
        <p:spPr>
          <a:xfrm>
            <a:off x="0" y="2271712"/>
            <a:ext cx="9144000" cy="287178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pic>
        <p:nvPicPr>
          <p:cNvPr id="1026" name="Picture 2" descr="C:\Users\dell\Desktop\ecnu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30816" y="3905347"/>
            <a:ext cx="3224212" cy="16507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0" y="-660755"/>
            <a:ext cx="9144000" cy="313090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userDrawn="1"/>
        </p:nvSpPr>
        <p:spPr>
          <a:xfrm>
            <a:off x="0" y="2271712"/>
            <a:ext cx="9144000" cy="287178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pic>
        <p:nvPicPr>
          <p:cNvPr id="1026" name="Picture 2" descr="C:\Users\dell\Desktop\ecnu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30816" y="3905347"/>
            <a:ext cx="3224212" cy="16507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457881"/>
            <a:ext cx="9144000" cy="80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sp>
        <p:nvSpPr>
          <p:cNvPr id="8" name="矩形 7"/>
          <p:cNvSpPr/>
          <p:nvPr userDrawn="1"/>
        </p:nvSpPr>
        <p:spPr>
          <a:xfrm>
            <a:off x="0" y="0"/>
            <a:ext cx="9144000" cy="49053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pic>
        <p:nvPicPr>
          <p:cNvPr id="32" name="Picture 2" descr="C:\Users\dell\Desktop\ecnu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87664" y="-273733"/>
            <a:ext cx="2492297" cy="1276055"/>
          </a:xfrm>
          <a:prstGeom prst="rect">
            <a:avLst/>
          </a:prstGeom>
          <a:noFill/>
          <a:extLst>
            <a:ext uri="{909E8E84-426E-40DD-AFC4-6F175D3DCCD1}">
              <a14:hiddenFill xmlns:a14="http://schemas.microsoft.com/office/drawing/2010/main">
                <a:solidFill>
                  <a:srgbClr val="FFFFFF"/>
                </a:solidFill>
              </a14:hiddenFill>
            </a:ext>
          </a:extLst>
        </p:spPr>
      </p:pic>
      <p:sp>
        <p:nvSpPr>
          <p:cNvPr id="41" name="椭圆 40"/>
          <p:cNvSpPr/>
          <p:nvPr userDrawn="1"/>
        </p:nvSpPr>
        <p:spPr>
          <a:xfrm>
            <a:off x="4245643" y="1339455"/>
            <a:ext cx="652714" cy="6527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圆角矩形 42"/>
          <p:cNvSpPr/>
          <p:nvPr userDrawn="1"/>
        </p:nvSpPr>
        <p:spPr>
          <a:xfrm rot="18956419">
            <a:off x="4838947" y="1778579"/>
            <a:ext cx="126000" cy="442923"/>
          </a:xfrm>
          <a:prstGeom prst="roundRect">
            <a:avLst>
              <a:gd name="adj" fmla="val 43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内容占位符 3"/>
          <p:cNvSpPr>
            <a:spLocks noGrp="1"/>
          </p:cNvSpPr>
          <p:nvPr>
            <p:ph sz="quarter" idx="10"/>
          </p:nvPr>
        </p:nvSpPr>
        <p:spPr>
          <a:xfrm>
            <a:off x="190500" y="57150"/>
            <a:ext cx="5400675" cy="538163"/>
          </a:xfrm>
        </p:spPr>
        <p:txBody>
          <a:bodyPr>
            <a:normAutofit/>
          </a:bodyPr>
          <a:lstStyle>
            <a:lvl1pPr marL="0" indent="0">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cxnSp>
        <p:nvCxnSpPr>
          <p:cNvPr id="60" name="直接连接符 59"/>
          <p:cNvCxnSpPr/>
          <p:nvPr userDrawn="1"/>
        </p:nvCxnSpPr>
        <p:spPr>
          <a:xfrm>
            <a:off x="-14963" y="4885088"/>
            <a:ext cx="9158963" cy="0"/>
          </a:xfrm>
          <a:prstGeom prst="line">
            <a:avLst/>
          </a:prstGeom>
          <a:ln w="50800">
            <a:solidFill>
              <a:srgbClr val="AE1616"/>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p:cNvSpPr/>
          <p:nvPr userDrawn="1"/>
        </p:nvSpPr>
        <p:spPr>
          <a:xfrm>
            <a:off x="0" y="457881"/>
            <a:ext cx="9144000" cy="80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sp>
        <p:nvSpPr>
          <p:cNvPr id="8" name="矩形 7"/>
          <p:cNvSpPr/>
          <p:nvPr userDrawn="1"/>
        </p:nvSpPr>
        <p:spPr>
          <a:xfrm>
            <a:off x="0" y="0"/>
            <a:ext cx="9144000" cy="49053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pic>
        <p:nvPicPr>
          <p:cNvPr id="32" name="Picture 2" descr="C:\Users\dell\Desktop\ecnu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87664" y="-273733"/>
            <a:ext cx="2492297" cy="1276055"/>
          </a:xfrm>
          <a:prstGeom prst="rect">
            <a:avLst/>
          </a:prstGeom>
          <a:noFill/>
          <a:extLst>
            <a:ext uri="{909E8E84-426E-40DD-AFC4-6F175D3DCCD1}">
              <a14:hiddenFill xmlns:a14="http://schemas.microsoft.com/office/drawing/2010/main">
                <a:solidFill>
                  <a:srgbClr val="FFFFFF"/>
                </a:solidFill>
              </a14:hiddenFill>
            </a:ext>
          </a:extLst>
        </p:spPr>
      </p:pic>
      <p:sp>
        <p:nvSpPr>
          <p:cNvPr id="41" name="椭圆 40"/>
          <p:cNvSpPr/>
          <p:nvPr userDrawn="1"/>
        </p:nvSpPr>
        <p:spPr>
          <a:xfrm>
            <a:off x="4245643" y="1339455"/>
            <a:ext cx="652714" cy="6527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圆角矩形 42"/>
          <p:cNvSpPr/>
          <p:nvPr userDrawn="1"/>
        </p:nvSpPr>
        <p:spPr>
          <a:xfrm rot="18956419">
            <a:off x="4838947" y="1778579"/>
            <a:ext cx="126000" cy="442923"/>
          </a:xfrm>
          <a:prstGeom prst="roundRect">
            <a:avLst>
              <a:gd name="adj" fmla="val 43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内容占位符 3"/>
          <p:cNvSpPr>
            <a:spLocks noGrp="1"/>
          </p:cNvSpPr>
          <p:nvPr>
            <p:ph sz="quarter" idx="10"/>
          </p:nvPr>
        </p:nvSpPr>
        <p:spPr>
          <a:xfrm>
            <a:off x="190500" y="57150"/>
            <a:ext cx="5400675" cy="538163"/>
          </a:xfrm>
        </p:spPr>
        <p:txBody>
          <a:bodyPr>
            <a:normAutofit/>
          </a:bodyPr>
          <a:lstStyle>
            <a:lvl1pPr marL="0" indent="0">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sp>
        <p:nvSpPr>
          <p:cNvPr id="60" name="矩形 59"/>
          <p:cNvSpPr/>
          <p:nvPr userDrawn="1"/>
        </p:nvSpPr>
        <p:spPr>
          <a:xfrm>
            <a:off x="0" y="4889500"/>
            <a:ext cx="9144000" cy="254000"/>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p:cNvSpPr/>
          <p:nvPr userDrawn="1"/>
        </p:nvSpPr>
        <p:spPr>
          <a:xfrm>
            <a:off x="0" y="457881"/>
            <a:ext cx="9144000" cy="80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sp>
        <p:nvSpPr>
          <p:cNvPr id="8" name="矩形 7"/>
          <p:cNvSpPr/>
          <p:nvPr userDrawn="1"/>
        </p:nvSpPr>
        <p:spPr>
          <a:xfrm>
            <a:off x="0" y="0"/>
            <a:ext cx="9144000" cy="49053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pic>
        <p:nvPicPr>
          <p:cNvPr id="32" name="Picture 2" descr="C:\Users\dell\Desktop\ecnu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87664" y="-273733"/>
            <a:ext cx="2492297" cy="1276055"/>
          </a:xfrm>
          <a:prstGeom prst="rect">
            <a:avLst/>
          </a:prstGeom>
          <a:noFill/>
          <a:extLst>
            <a:ext uri="{909E8E84-426E-40DD-AFC4-6F175D3DCCD1}">
              <a14:hiddenFill xmlns:a14="http://schemas.microsoft.com/office/drawing/2010/main">
                <a:solidFill>
                  <a:srgbClr val="FFFFFF"/>
                </a:solidFill>
              </a14:hiddenFill>
            </a:ext>
          </a:extLst>
        </p:spPr>
      </p:pic>
      <p:sp>
        <p:nvSpPr>
          <p:cNvPr id="41" name="椭圆 40"/>
          <p:cNvSpPr/>
          <p:nvPr userDrawn="1"/>
        </p:nvSpPr>
        <p:spPr>
          <a:xfrm>
            <a:off x="4245643" y="1339455"/>
            <a:ext cx="652714" cy="6527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圆角矩形 42"/>
          <p:cNvSpPr/>
          <p:nvPr userDrawn="1"/>
        </p:nvSpPr>
        <p:spPr>
          <a:xfrm rot="18956419">
            <a:off x="4838947" y="1778579"/>
            <a:ext cx="126000" cy="442923"/>
          </a:xfrm>
          <a:prstGeom prst="roundRect">
            <a:avLst>
              <a:gd name="adj" fmla="val 43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内容占位符 3"/>
          <p:cNvSpPr>
            <a:spLocks noGrp="1"/>
          </p:cNvSpPr>
          <p:nvPr>
            <p:ph sz="quarter" idx="10"/>
          </p:nvPr>
        </p:nvSpPr>
        <p:spPr>
          <a:xfrm>
            <a:off x="190500" y="57150"/>
            <a:ext cx="5400675" cy="538163"/>
          </a:xfrm>
        </p:spPr>
        <p:txBody>
          <a:bodyPr>
            <a:normAutofit/>
          </a:bodyPr>
          <a:lstStyle>
            <a:lvl1pPr marL="0" indent="0">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sp>
        <p:nvSpPr>
          <p:cNvPr id="3" name="内容占位符 2"/>
          <p:cNvSpPr>
            <a:spLocks noGrp="1"/>
          </p:cNvSpPr>
          <p:nvPr>
            <p:ph sz="quarter" idx="11"/>
          </p:nvPr>
        </p:nvSpPr>
        <p:spPr>
          <a:xfrm>
            <a:off x="276126" y="704850"/>
            <a:ext cx="8309214" cy="3752850"/>
          </a:xfrm>
        </p:spPr>
        <p:txBody>
          <a:bodyPr>
            <a:normAutofit/>
          </a:bodyPr>
          <a:lstStyle>
            <a:lvl1pPr marL="0" indent="0">
              <a:lnSpc>
                <a:spcPct val="120000"/>
              </a:lnSpc>
              <a:buFontTx/>
              <a:buNone/>
              <a:defRPr sz="2400">
                <a:latin typeface="黑体" panose="02010609060101010101" pitchFamily="49" charset="-122"/>
                <a:ea typeface="黑体" panose="02010609060101010101" pitchFamily="49" charset="-122"/>
              </a:defRPr>
            </a:lvl1pPr>
            <a:lvl2pPr marL="342900" indent="0">
              <a:lnSpc>
                <a:spcPct val="120000"/>
              </a:lnSpc>
              <a:buFontTx/>
              <a:buNone/>
              <a:defRPr sz="2400">
                <a:latin typeface="黑体" panose="02010609060101010101" pitchFamily="49" charset="-122"/>
                <a:ea typeface="黑体" panose="02010609060101010101" pitchFamily="49" charset="-122"/>
              </a:defRPr>
            </a:lvl2pPr>
            <a:lvl3pPr marL="685800" indent="0">
              <a:lnSpc>
                <a:spcPct val="120000"/>
              </a:lnSpc>
              <a:buFontTx/>
              <a:buNone/>
              <a:defRPr sz="2400">
                <a:latin typeface="黑体" panose="02010609060101010101" pitchFamily="49" charset="-122"/>
                <a:ea typeface="黑体" panose="02010609060101010101" pitchFamily="49" charset="-122"/>
              </a:defRPr>
            </a:lvl3pPr>
            <a:lvl4pPr marL="1028700" indent="0">
              <a:lnSpc>
                <a:spcPct val="120000"/>
              </a:lnSpc>
              <a:buFontTx/>
              <a:buNone/>
              <a:defRPr sz="2400">
                <a:latin typeface="黑体" panose="02010609060101010101" pitchFamily="49" charset="-122"/>
                <a:ea typeface="黑体" panose="02010609060101010101" pitchFamily="49" charset="-122"/>
              </a:defRPr>
            </a:lvl4pPr>
            <a:lvl5pPr marL="1371600" indent="0">
              <a:lnSpc>
                <a:spcPct val="120000"/>
              </a:lnSpc>
              <a:buFontTx/>
              <a:buNone/>
              <a:defRPr sz="2400">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60" name="直接连接符 59"/>
          <p:cNvCxnSpPr/>
          <p:nvPr userDrawn="1"/>
        </p:nvCxnSpPr>
        <p:spPr>
          <a:xfrm>
            <a:off x="-14963" y="4885088"/>
            <a:ext cx="9158963" cy="0"/>
          </a:xfrm>
          <a:prstGeom prst="line">
            <a:avLst/>
          </a:prstGeom>
          <a:ln w="50800">
            <a:solidFill>
              <a:srgbClr val="AE1616"/>
            </a:solidFill>
          </a:ln>
        </p:spPr>
        <p:style>
          <a:lnRef idx="1">
            <a:schemeClr val="accent1"/>
          </a:lnRef>
          <a:fillRef idx="0">
            <a:schemeClr val="accent1"/>
          </a:fillRef>
          <a:effectRef idx="0">
            <a:schemeClr val="accent1"/>
          </a:effectRef>
          <a:fontRef idx="minor">
            <a:schemeClr val="tx1"/>
          </a:fontRef>
        </p:style>
      </p:cxnSp>
      <p:sp>
        <p:nvSpPr>
          <p:cNvPr id="71" name="椭圆 70"/>
          <p:cNvSpPr/>
          <p:nvPr userDrawn="1"/>
        </p:nvSpPr>
        <p:spPr>
          <a:xfrm>
            <a:off x="900015" y="4624839"/>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2" name="椭圆 71"/>
          <p:cNvSpPr/>
          <p:nvPr userDrawn="1"/>
        </p:nvSpPr>
        <p:spPr>
          <a:xfrm>
            <a:off x="301439" y="4624839"/>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8" name="椭圆 77"/>
          <p:cNvSpPr/>
          <p:nvPr userDrawn="1"/>
        </p:nvSpPr>
        <p:spPr>
          <a:xfrm>
            <a:off x="1498591" y="4624839"/>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9" name="椭圆 78"/>
          <p:cNvSpPr/>
          <p:nvPr userDrawn="1"/>
        </p:nvSpPr>
        <p:spPr>
          <a:xfrm>
            <a:off x="2097167" y="4624839"/>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8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137886" y="4750385"/>
            <a:ext cx="417862" cy="25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4"/>
          <p:cNvPicPr>
            <a:picLocks noChangeAspect="1" noChangeArrowheads="1"/>
          </p:cNvPicPr>
          <p:nvPr userDrawn="1"/>
        </p:nvPicPr>
        <p:blipFill>
          <a:blip r:embed="rId4">
            <a:extLst>
              <a:ext uri="{BEBA8EAE-BF5A-486C-A8C5-ECC9F3942E4B}">
                <a14:imgProps xmlns:a14="http://schemas.microsoft.com/office/drawing/2010/main">
                  <a14:imgLayer r:embed="rId5">
                    <a14:imgEffect>
                      <a14:backgroundRemoval t="8989" b="100000" l="13043" r="100000"/>
                    </a14:imgEffect>
                  </a14:imgLayer>
                </a14:imgProps>
              </a:ext>
              <a:ext uri="{28A0092B-C50C-407E-A947-70E740481C1C}">
                <a14:useLocalDpi xmlns:a14="http://schemas.microsoft.com/office/drawing/2010/main" val="0"/>
              </a:ext>
            </a:extLst>
          </a:blip>
          <a:srcRect/>
          <a:stretch>
            <a:fillRect/>
          </a:stretch>
        </p:blipFill>
        <p:spPr bwMode="auto">
          <a:xfrm>
            <a:off x="325231" y="4649824"/>
            <a:ext cx="438150"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2" name="组合 81"/>
          <p:cNvGrpSpPr/>
          <p:nvPr userDrawn="1"/>
        </p:nvGrpSpPr>
        <p:grpSpPr>
          <a:xfrm>
            <a:off x="958634" y="4677827"/>
            <a:ext cx="384352" cy="326425"/>
            <a:chOff x="2641350" y="673269"/>
            <a:chExt cx="948026" cy="1079198"/>
          </a:xfrm>
        </p:grpSpPr>
        <p:sp>
          <p:nvSpPr>
            <p:cNvPr id="83" name="矩形 82"/>
            <p:cNvSpPr/>
            <p:nvPr/>
          </p:nvSpPr>
          <p:spPr>
            <a:xfrm>
              <a:off x="2684752" y="948196"/>
              <a:ext cx="828000" cy="64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流程图: 手动输入 2052"/>
            <p:cNvSpPr/>
            <p:nvPr/>
          </p:nvSpPr>
          <p:spPr>
            <a:xfrm flipH="1">
              <a:off x="2641350" y="1370849"/>
              <a:ext cx="902103" cy="38161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147"/>
                <a:gd name="connsiteY0-2" fmla="*/ 3996 h 10000"/>
                <a:gd name="connsiteX1-3" fmla="*/ 10147 w 10147"/>
                <a:gd name="connsiteY1-4" fmla="*/ 0 h 10000"/>
                <a:gd name="connsiteX2-5" fmla="*/ 10147 w 10147"/>
                <a:gd name="connsiteY2-6" fmla="*/ 10000 h 10000"/>
                <a:gd name="connsiteX3-7" fmla="*/ 147 w 10147"/>
                <a:gd name="connsiteY3-8" fmla="*/ 10000 h 10000"/>
                <a:gd name="connsiteX4-9" fmla="*/ 0 w 10147"/>
                <a:gd name="connsiteY4-10" fmla="*/ 3996 h 10000"/>
                <a:gd name="connsiteX0-11" fmla="*/ 0 w 10441"/>
                <a:gd name="connsiteY0-12" fmla="*/ 5992 h 11996"/>
                <a:gd name="connsiteX1-13" fmla="*/ 10441 w 10441"/>
                <a:gd name="connsiteY1-14" fmla="*/ 0 h 11996"/>
                <a:gd name="connsiteX2-15" fmla="*/ 10147 w 10441"/>
                <a:gd name="connsiteY2-16" fmla="*/ 11996 h 11996"/>
                <a:gd name="connsiteX3-17" fmla="*/ 147 w 10441"/>
                <a:gd name="connsiteY3-18" fmla="*/ 11996 h 11996"/>
                <a:gd name="connsiteX4-19" fmla="*/ 0 w 10441"/>
                <a:gd name="connsiteY4-20" fmla="*/ 5992 h 119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41" h="11996">
                  <a:moveTo>
                    <a:pt x="0" y="5992"/>
                  </a:moveTo>
                  <a:lnTo>
                    <a:pt x="10441" y="0"/>
                  </a:lnTo>
                  <a:lnTo>
                    <a:pt x="10147" y="11996"/>
                  </a:lnTo>
                  <a:lnTo>
                    <a:pt x="147" y="11996"/>
                  </a:lnTo>
                  <a:lnTo>
                    <a:pt x="0" y="599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等腰三角形 2054"/>
            <p:cNvSpPr/>
            <p:nvPr/>
          </p:nvSpPr>
          <p:spPr>
            <a:xfrm rot="16200000">
              <a:off x="3065996" y="1071739"/>
              <a:ext cx="292348" cy="687970"/>
            </a:xfrm>
            <a:custGeom>
              <a:avLst/>
              <a:gdLst>
                <a:gd name="connsiteX0" fmla="*/ 0 w 432048"/>
                <a:gd name="connsiteY0" fmla="*/ 675267 h 675267"/>
                <a:gd name="connsiteX1" fmla="*/ 127126 w 432048"/>
                <a:gd name="connsiteY1" fmla="*/ 0 h 675267"/>
                <a:gd name="connsiteX2" fmla="*/ 432048 w 432048"/>
                <a:gd name="connsiteY2" fmla="*/ 675267 h 675267"/>
                <a:gd name="connsiteX3" fmla="*/ 0 w 432048"/>
                <a:gd name="connsiteY3" fmla="*/ 675267 h 675267"/>
                <a:gd name="connsiteX0-1" fmla="*/ 0 w 292347"/>
                <a:gd name="connsiteY0-2" fmla="*/ 675267 h 675267"/>
                <a:gd name="connsiteX1-3" fmla="*/ 127126 w 292347"/>
                <a:gd name="connsiteY1-4" fmla="*/ 0 h 675267"/>
                <a:gd name="connsiteX2-5" fmla="*/ 292347 w 292347"/>
                <a:gd name="connsiteY2-6" fmla="*/ 649870 h 675267"/>
                <a:gd name="connsiteX3-7" fmla="*/ 0 w 292347"/>
                <a:gd name="connsiteY3-8" fmla="*/ 675267 h 675267"/>
                <a:gd name="connsiteX0-9" fmla="*/ 0 w 292347"/>
                <a:gd name="connsiteY0-10" fmla="*/ 675267 h 687970"/>
                <a:gd name="connsiteX1-11" fmla="*/ 127126 w 292347"/>
                <a:gd name="connsiteY1-12" fmla="*/ 0 h 687970"/>
                <a:gd name="connsiteX2-13" fmla="*/ 292347 w 292347"/>
                <a:gd name="connsiteY2-14" fmla="*/ 687970 h 687970"/>
                <a:gd name="connsiteX3-15" fmla="*/ 0 w 292347"/>
                <a:gd name="connsiteY3-16" fmla="*/ 675267 h 687970"/>
              </a:gdLst>
              <a:ahLst/>
              <a:cxnLst>
                <a:cxn ang="0">
                  <a:pos x="connsiteX0-1" y="connsiteY0-2"/>
                </a:cxn>
                <a:cxn ang="0">
                  <a:pos x="connsiteX1-3" y="connsiteY1-4"/>
                </a:cxn>
                <a:cxn ang="0">
                  <a:pos x="connsiteX2-5" y="connsiteY2-6"/>
                </a:cxn>
                <a:cxn ang="0">
                  <a:pos x="connsiteX3-7" y="connsiteY3-8"/>
                </a:cxn>
              </a:cxnLst>
              <a:rect l="l" t="t" r="r" b="b"/>
              <a:pathLst>
                <a:path w="292347" h="687970">
                  <a:moveTo>
                    <a:pt x="0" y="675267"/>
                  </a:moveTo>
                  <a:lnTo>
                    <a:pt x="127126" y="0"/>
                  </a:lnTo>
                  <a:lnTo>
                    <a:pt x="292347" y="687970"/>
                  </a:lnTo>
                  <a:lnTo>
                    <a:pt x="0" y="67526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TextBox 85"/>
            <p:cNvSpPr txBox="1"/>
            <p:nvPr/>
          </p:nvSpPr>
          <p:spPr>
            <a:xfrm>
              <a:off x="2922071" y="673269"/>
              <a:ext cx="667305" cy="936433"/>
            </a:xfrm>
            <a:prstGeom prst="rect">
              <a:avLst/>
            </a:prstGeom>
            <a:noFill/>
          </p:spPr>
          <p:txBody>
            <a:bodyPr wrap="none" rtlCol="0">
              <a:spAutoFit/>
            </a:bodyPr>
            <a:lstStyle/>
            <a:p>
              <a:r>
                <a:rPr lang="en-US" altLang="zh-CN" sz="1200" dirty="0">
                  <a:solidFill>
                    <a:schemeClr val="accent6">
                      <a:lumMod val="75000"/>
                    </a:schemeClr>
                  </a:solidFill>
                  <a:latin typeface="Meiryo UI" pitchFamily="34" charset="-128"/>
                  <a:ea typeface="Meiryo UI" pitchFamily="34" charset="-128"/>
                  <a:cs typeface="Meiryo UI" pitchFamily="34" charset="-128"/>
                </a:rPr>
                <a:t>e</a:t>
              </a:r>
              <a:endParaRPr lang="zh-CN" altLang="en-US" sz="1200" dirty="0">
                <a:solidFill>
                  <a:schemeClr val="accent6">
                    <a:lumMod val="75000"/>
                  </a:schemeClr>
                </a:solidFill>
                <a:latin typeface="Meiryo UI" pitchFamily="34" charset="-128"/>
                <a:ea typeface="Meiryo UI" pitchFamily="34" charset="-128"/>
                <a:cs typeface="Meiryo UI" pitchFamily="34" charset="-128"/>
              </a:endParaRPr>
            </a:p>
          </p:txBody>
        </p:sp>
      </p:grpSp>
      <p:pic>
        <p:nvPicPr>
          <p:cNvPr id="87"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584606" y="4760984"/>
            <a:ext cx="293722" cy="243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2023/3/21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2023/3/21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2023/3/21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2023/3/21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a:defRPr b="1" cap="none" spc="50">
                <a:ln w="11430"/>
                <a:solidFill>
                  <a:srgbClr val="FF0000"/>
                </a:solidFill>
                <a:effectLst>
                  <a:outerShdw blurRad="76200" dist="50800" dir="5400000" algn="tl" rotWithShape="0">
                    <a:srgbClr val="000000">
                      <a:alpha val="65000"/>
                    </a:srgbClr>
                  </a:outerShdw>
                </a:effectLst>
                <a:latin typeface="Britannic Bold" panose="020B0903060703020204" pitchFamily="34"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p:txBody>
          <a:bodyPr/>
          <a:lstStyle>
            <a:lvl1pPr>
              <a:defRPr>
                <a:solidFill>
                  <a:srgbClr val="7030A0"/>
                </a:solidFill>
                <a:latin typeface="Arial Rounded MT Bold" panose="020F0704030504030204" pitchFamily="34" charset="0"/>
              </a:defRPr>
            </a:lvl1pPr>
            <a:lvl2pPr>
              <a:defRPr>
                <a:solidFill>
                  <a:srgbClr val="FF0000"/>
                </a:solidFill>
                <a:latin typeface="Times New Roman" panose="02020603050405020304" pitchFamily="18" charset="0"/>
                <a:cs typeface="Times New Roman" panose="02020603050405020304" pitchFamily="18" charset="0"/>
              </a:defRPr>
            </a:lvl2pPr>
            <a:lvl3pPr>
              <a:defRPr>
                <a:solidFill>
                  <a:srgbClr val="FF0000"/>
                </a:solidFill>
                <a:latin typeface="Times New Roman" panose="02020603050405020304" pitchFamily="18" charset="0"/>
                <a:cs typeface="Times New Roman" panose="02020603050405020304" pitchFamily="18" charset="0"/>
              </a:defRPr>
            </a:lvl3pPr>
            <a:lvl4pPr>
              <a:defRPr>
                <a:solidFill>
                  <a:srgbClr val="FF0000"/>
                </a:solidFill>
                <a:latin typeface="Times New Roman" panose="02020603050405020304" pitchFamily="18" charset="0"/>
                <a:cs typeface="Times New Roman" panose="02020603050405020304" pitchFamily="18" charset="0"/>
              </a:defRPr>
            </a:lvl4pPr>
            <a:lvl5pPr>
              <a:defRPr>
                <a:solidFill>
                  <a:srgbClr val="FF0000"/>
                </a:solidFill>
                <a:latin typeface="Times New Roman" panose="02020603050405020304" pitchFamily="18" charset="0"/>
                <a:cs typeface="Times New Roman" panose="02020603050405020304" pitchFamily="18"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p:cNvSpPr>
            <a:spLocks noGrp="1"/>
          </p:cNvSpPr>
          <p:nvPr>
            <p:ph type="dt" sz="half" idx="10"/>
          </p:nvPr>
        </p:nvSpPr>
        <p:spPr/>
        <p:txBody>
          <a:bodyPr/>
          <a:lstStyle>
            <a:lvl1pPr>
              <a:defRPr/>
            </a:lvl1pPr>
          </a:lstStyle>
          <a:p>
            <a:fld id="{D759FAA8-936C-4E42-845E-430F021C000A}" type="datetime1">
              <a:rPr lang="en-US" altLang="zh-CN" smtClean="0"/>
              <a:t>3/21/2023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2023/3/21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2023/3/21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2023/3/21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2023/3/21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2023/3/21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7" name="矩形 6"/>
          <p:cNvSpPr/>
          <p:nvPr userDrawn="1"/>
        </p:nvSpPr>
        <p:spPr>
          <a:xfrm>
            <a:off x="0" y="457882"/>
            <a:ext cx="9144000" cy="80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sz="1800"/>
          </a:p>
        </p:txBody>
      </p:sp>
      <p:sp>
        <p:nvSpPr>
          <p:cNvPr id="8" name="矩形 7"/>
          <p:cNvSpPr/>
          <p:nvPr userDrawn="1"/>
        </p:nvSpPr>
        <p:spPr>
          <a:xfrm>
            <a:off x="0" y="1"/>
            <a:ext cx="9144000" cy="49053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sz="1800"/>
          </a:p>
        </p:txBody>
      </p:sp>
      <p:cxnSp>
        <p:nvCxnSpPr>
          <p:cNvPr id="10" name="直接连接符 9"/>
          <p:cNvCxnSpPr/>
          <p:nvPr userDrawn="1"/>
        </p:nvCxnSpPr>
        <p:spPr>
          <a:xfrm>
            <a:off x="-14962" y="4885088"/>
            <a:ext cx="9158963" cy="0"/>
          </a:xfrm>
          <a:prstGeom prst="line">
            <a:avLst/>
          </a:prstGeom>
          <a:ln w="50800">
            <a:solidFill>
              <a:srgbClr val="AE1616"/>
            </a:solidFill>
          </a:ln>
        </p:spPr>
        <p:style>
          <a:lnRef idx="1">
            <a:schemeClr val="accent1"/>
          </a:lnRef>
          <a:fillRef idx="0">
            <a:schemeClr val="accent1"/>
          </a:fillRef>
          <a:effectRef idx="0">
            <a:schemeClr val="accent1"/>
          </a:effectRef>
          <a:fontRef idx="minor">
            <a:schemeClr val="tx1"/>
          </a:fontRef>
        </p:style>
      </p:cxnSp>
      <p:sp>
        <p:nvSpPr>
          <p:cNvPr id="11" name="椭圆 10"/>
          <p:cNvSpPr/>
          <p:nvPr userDrawn="1"/>
        </p:nvSpPr>
        <p:spPr>
          <a:xfrm>
            <a:off x="900016" y="4624840"/>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800"/>
          </a:p>
        </p:txBody>
      </p:sp>
      <p:sp>
        <p:nvSpPr>
          <p:cNvPr id="12" name="椭圆 11"/>
          <p:cNvSpPr/>
          <p:nvPr userDrawn="1"/>
        </p:nvSpPr>
        <p:spPr>
          <a:xfrm>
            <a:off x="301439" y="4624840"/>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800"/>
          </a:p>
        </p:txBody>
      </p:sp>
      <p:sp>
        <p:nvSpPr>
          <p:cNvPr id="13" name="椭圆 12"/>
          <p:cNvSpPr/>
          <p:nvPr userDrawn="1"/>
        </p:nvSpPr>
        <p:spPr>
          <a:xfrm>
            <a:off x="1498592" y="4624840"/>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800"/>
          </a:p>
        </p:txBody>
      </p:sp>
      <p:sp>
        <p:nvSpPr>
          <p:cNvPr id="14" name="椭圆 13"/>
          <p:cNvSpPr/>
          <p:nvPr userDrawn="1"/>
        </p:nvSpPr>
        <p:spPr>
          <a:xfrm>
            <a:off x="2097167" y="4624840"/>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800"/>
          </a:p>
        </p:txBody>
      </p:sp>
      <p:pic>
        <p:nvPicPr>
          <p:cNvPr id="32" name="Picture 2" descr="C:\Users\dell\Desktop\ecnu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87665" y="-273732"/>
            <a:ext cx="2492297" cy="1276055"/>
          </a:xfrm>
          <a:prstGeom prst="rect">
            <a:avLst/>
          </a:prstGeom>
          <a:noFill/>
          <a:extLst>
            <a:ext uri="{909E8E84-426E-40DD-AFC4-6F175D3DCCD1}">
              <a14:hiddenFill xmlns:a14="http://schemas.microsoft.com/office/drawing/2010/main">
                <a:solidFill>
                  <a:srgbClr val="FFFFFF"/>
                </a:solidFill>
              </a14:hiddenFill>
            </a:ext>
          </a:extLst>
        </p:spPr>
      </p:pic>
      <p:sp>
        <p:nvSpPr>
          <p:cNvPr id="41" name="椭圆 40"/>
          <p:cNvSpPr/>
          <p:nvPr userDrawn="1"/>
        </p:nvSpPr>
        <p:spPr>
          <a:xfrm>
            <a:off x="4245644" y="1339455"/>
            <a:ext cx="652714" cy="6527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3" name="圆角矩形 42"/>
          <p:cNvSpPr/>
          <p:nvPr userDrawn="1"/>
        </p:nvSpPr>
        <p:spPr>
          <a:xfrm rot="18956419">
            <a:off x="4838947" y="1778579"/>
            <a:ext cx="126000" cy="442923"/>
          </a:xfrm>
          <a:prstGeom prst="roundRect">
            <a:avLst>
              <a:gd name="adj" fmla="val 43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内容占位符 3"/>
          <p:cNvSpPr>
            <a:spLocks noGrp="1"/>
          </p:cNvSpPr>
          <p:nvPr>
            <p:ph sz="quarter" idx="10"/>
          </p:nvPr>
        </p:nvSpPr>
        <p:spPr>
          <a:xfrm>
            <a:off x="190501" y="57151"/>
            <a:ext cx="5400675" cy="538163"/>
          </a:xfrm>
        </p:spPr>
        <p:txBody>
          <a:bodyPr>
            <a:normAutofit/>
          </a:bodyPr>
          <a:lstStyle>
            <a:lvl1pPr marL="0" indent="0">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pic>
        <p:nvPicPr>
          <p:cNvPr id="1126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137887" y="4750386"/>
            <a:ext cx="417862" cy="25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userDrawn="1"/>
        </p:nvPicPr>
        <p:blipFill>
          <a:blip r:embed="rId4">
            <a:extLst>
              <a:ext uri="{BEBA8EAE-BF5A-486C-A8C5-ECC9F3942E4B}">
                <a14:imgProps xmlns:a14="http://schemas.microsoft.com/office/drawing/2010/main">
                  <a14:imgLayer r:embed="rId5">
                    <a14:imgEffect>
                      <a14:backgroundRemoval t="8989" b="100000" l="13043" r="100000"/>
                    </a14:imgEffect>
                  </a14:imgLayer>
                </a14:imgProps>
              </a:ext>
              <a:ext uri="{28A0092B-C50C-407E-A947-70E740481C1C}">
                <a14:useLocalDpi xmlns:a14="http://schemas.microsoft.com/office/drawing/2010/main" val="0"/>
              </a:ext>
            </a:extLst>
          </a:blip>
          <a:srcRect/>
          <a:stretch>
            <a:fillRect/>
          </a:stretch>
        </p:blipFill>
        <p:spPr bwMode="auto">
          <a:xfrm>
            <a:off x="325231" y="4649825"/>
            <a:ext cx="438150"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0" name="组合 59"/>
          <p:cNvGrpSpPr/>
          <p:nvPr userDrawn="1"/>
        </p:nvGrpSpPr>
        <p:grpSpPr>
          <a:xfrm>
            <a:off x="958634" y="4677828"/>
            <a:ext cx="386643" cy="326425"/>
            <a:chOff x="2641350" y="673269"/>
            <a:chExt cx="953678" cy="1079198"/>
          </a:xfrm>
        </p:grpSpPr>
        <p:sp>
          <p:nvSpPr>
            <p:cNvPr id="71" name="矩形 70"/>
            <p:cNvSpPr/>
            <p:nvPr/>
          </p:nvSpPr>
          <p:spPr>
            <a:xfrm>
              <a:off x="2684752" y="948196"/>
              <a:ext cx="828000" cy="64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2" name="流程图: 手动输入 2052"/>
            <p:cNvSpPr/>
            <p:nvPr/>
          </p:nvSpPr>
          <p:spPr>
            <a:xfrm flipH="1">
              <a:off x="2641350" y="1370849"/>
              <a:ext cx="902103" cy="38161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147"/>
                <a:gd name="connsiteY0-2" fmla="*/ 3996 h 10000"/>
                <a:gd name="connsiteX1-3" fmla="*/ 10147 w 10147"/>
                <a:gd name="connsiteY1-4" fmla="*/ 0 h 10000"/>
                <a:gd name="connsiteX2-5" fmla="*/ 10147 w 10147"/>
                <a:gd name="connsiteY2-6" fmla="*/ 10000 h 10000"/>
                <a:gd name="connsiteX3-7" fmla="*/ 147 w 10147"/>
                <a:gd name="connsiteY3-8" fmla="*/ 10000 h 10000"/>
                <a:gd name="connsiteX4-9" fmla="*/ 0 w 10147"/>
                <a:gd name="connsiteY4-10" fmla="*/ 3996 h 10000"/>
                <a:gd name="connsiteX0-11" fmla="*/ 0 w 10441"/>
                <a:gd name="connsiteY0-12" fmla="*/ 5992 h 11996"/>
                <a:gd name="connsiteX1-13" fmla="*/ 10441 w 10441"/>
                <a:gd name="connsiteY1-14" fmla="*/ 0 h 11996"/>
                <a:gd name="connsiteX2-15" fmla="*/ 10147 w 10441"/>
                <a:gd name="connsiteY2-16" fmla="*/ 11996 h 11996"/>
                <a:gd name="connsiteX3-17" fmla="*/ 147 w 10441"/>
                <a:gd name="connsiteY3-18" fmla="*/ 11996 h 11996"/>
                <a:gd name="connsiteX4-19" fmla="*/ 0 w 10441"/>
                <a:gd name="connsiteY4-20" fmla="*/ 5992 h 119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41" h="11996">
                  <a:moveTo>
                    <a:pt x="0" y="5992"/>
                  </a:moveTo>
                  <a:lnTo>
                    <a:pt x="10441" y="0"/>
                  </a:lnTo>
                  <a:lnTo>
                    <a:pt x="10147" y="11996"/>
                  </a:lnTo>
                  <a:lnTo>
                    <a:pt x="147" y="11996"/>
                  </a:lnTo>
                  <a:lnTo>
                    <a:pt x="0" y="599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8" name="等腰三角形 2054"/>
            <p:cNvSpPr/>
            <p:nvPr/>
          </p:nvSpPr>
          <p:spPr>
            <a:xfrm rot="16200000">
              <a:off x="3065996" y="1071739"/>
              <a:ext cx="292348" cy="687970"/>
            </a:xfrm>
            <a:custGeom>
              <a:avLst/>
              <a:gdLst>
                <a:gd name="connsiteX0" fmla="*/ 0 w 432048"/>
                <a:gd name="connsiteY0" fmla="*/ 675267 h 675267"/>
                <a:gd name="connsiteX1" fmla="*/ 127126 w 432048"/>
                <a:gd name="connsiteY1" fmla="*/ 0 h 675267"/>
                <a:gd name="connsiteX2" fmla="*/ 432048 w 432048"/>
                <a:gd name="connsiteY2" fmla="*/ 675267 h 675267"/>
                <a:gd name="connsiteX3" fmla="*/ 0 w 432048"/>
                <a:gd name="connsiteY3" fmla="*/ 675267 h 675267"/>
                <a:gd name="connsiteX0-1" fmla="*/ 0 w 292347"/>
                <a:gd name="connsiteY0-2" fmla="*/ 675267 h 675267"/>
                <a:gd name="connsiteX1-3" fmla="*/ 127126 w 292347"/>
                <a:gd name="connsiteY1-4" fmla="*/ 0 h 675267"/>
                <a:gd name="connsiteX2-5" fmla="*/ 292347 w 292347"/>
                <a:gd name="connsiteY2-6" fmla="*/ 649870 h 675267"/>
                <a:gd name="connsiteX3-7" fmla="*/ 0 w 292347"/>
                <a:gd name="connsiteY3-8" fmla="*/ 675267 h 675267"/>
                <a:gd name="connsiteX0-9" fmla="*/ 0 w 292347"/>
                <a:gd name="connsiteY0-10" fmla="*/ 675267 h 687970"/>
                <a:gd name="connsiteX1-11" fmla="*/ 127126 w 292347"/>
                <a:gd name="connsiteY1-12" fmla="*/ 0 h 687970"/>
                <a:gd name="connsiteX2-13" fmla="*/ 292347 w 292347"/>
                <a:gd name="connsiteY2-14" fmla="*/ 687970 h 687970"/>
                <a:gd name="connsiteX3-15" fmla="*/ 0 w 292347"/>
                <a:gd name="connsiteY3-16" fmla="*/ 675267 h 687970"/>
              </a:gdLst>
              <a:ahLst/>
              <a:cxnLst>
                <a:cxn ang="0">
                  <a:pos x="connsiteX0-1" y="connsiteY0-2"/>
                </a:cxn>
                <a:cxn ang="0">
                  <a:pos x="connsiteX1-3" y="connsiteY1-4"/>
                </a:cxn>
                <a:cxn ang="0">
                  <a:pos x="connsiteX2-5" y="connsiteY2-6"/>
                </a:cxn>
                <a:cxn ang="0">
                  <a:pos x="connsiteX3-7" y="connsiteY3-8"/>
                </a:cxn>
              </a:cxnLst>
              <a:rect l="l" t="t" r="r" b="b"/>
              <a:pathLst>
                <a:path w="292347" h="687970">
                  <a:moveTo>
                    <a:pt x="0" y="675267"/>
                  </a:moveTo>
                  <a:lnTo>
                    <a:pt x="127126" y="0"/>
                  </a:lnTo>
                  <a:lnTo>
                    <a:pt x="292347" y="687970"/>
                  </a:lnTo>
                  <a:lnTo>
                    <a:pt x="0" y="67526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9" name="TextBox 78"/>
            <p:cNvSpPr txBox="1"/>
            <p:nvPr/>
          </p:nvSpPr>
          <p:spPr>
            <a:xfrm>
              <a:off x="2922072" y="673269"/>
              <a:ext cx="672956" cy="915790"/>
            </a:xfrm>
            <a:prstGeom prst="rect">
              <a:avLst/>
            </a:prstGeom>
            <a:noFill/>
          </p:spPr>
          <p:txBody>
            <a:bodyPr wrap="none" rtlCol="0">
              <a:spAutoFit/>
            </a:bodyPr>
            <a:lstStyle/>
            <a:p>
              <a:r>
                <a:rPr lang="en-US" altLang="zh-CN" sz="1200" dirty="0">
                  <a:solidFill>
                    <a:schemeClr val="accent6">
                      <a:lumMod val="75000"/>
                    </a:schemeClr>
                  </a:solidFill>
                  <a:latin typeface="Meiryo UI" pitchFamily="34" charset="-128"/>
                  <a:ea typeface="Meiryo UI" pitchFamily="34" charset="-128"/>
                  <a:cs typeface="Meiryo UI" pitchFamily="34" charset="-128"/>
                </a:rPr>
                <a:t>e</a:t>
              </a:r>
              <a:endParaRPr lang="zh-CN" altLang="en-US" sz="1200" dirty="0">
                <a:solidFill>
                  <a:schemeClr val="accent6">
                    <a:lumMod val="75000"/>
                  </a:schemeClr>
                </a:solidFill>
                <a:latin typeface="Meiryo UI" pitchFamily="34" charset="-128"/>
                <a:ea typeface="Meiryo UI" pitchFamily="34" charset="-128"/>
                <a:cs typeface="Meiryo UI" pitchFamily="34" charset="-128"/>
              </a:endParaRPr>
            </a:p>
          </p:txBody>
        </p:sp>
      </p:grpSp>
      <p:pic>
        <p:nvPicPr>
          <p:cNvPr id="11269"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584606" y="4760985"/>
            <a:ext cx="293722" cy="243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Date Placeholder 3"/>
          <p:cNvSpPr>
            <a:spLocks noGrp="1"/>
          </p:cNvSpPr>
          <p:nvPr>
            <p:ph type="dt" sz="half" idx="10"/>
          </p:nvPr>
        </p:nvSpPr>
        <p:spPr/>
        <p:txBody>
          <a:bodyPr/>
          <a:lstStyle>
            <a:lvl1pPr>
              <a:defRPr/>
            </a:lvl1pPr>
          </a:lstStyle>
          <a:p>
            <a:fld id="{7749D7B5-B64C-46F7-B1B5-24B32A01CB5C}" type="datetime1">
              <a:rPr lang="en-US" altLang="zh-CN" smtClean="0"/>
              <a:t>3/21/2023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707356"/>
            <a:ext cx="4038600" cy="28872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707356"/>
            <a:ext cx="4038600" cy="28872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lvl1pPr>
              <a:defRPr/>
            </a:lvl1pPr>
          </a:lstStyle>
          <a:p>
            <a:fld id="{62CB358B-349D-4AF4-B457-7273417349B7}" type="datetime1">
              <a:rPr lang="en-US" altLang="zh-CN" smtClean="0"/>
              <a:t>3/21/2023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2F67BEE-BC46-4FAA-95E3-B851F61A8080}" type="datetimeFigureOut">
              <a:rPr lang="zh-CN" altLang="en-US" smtClean="0"/>
              <a:t>2023/3/21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E651F-5512-4F60-9BD8-AFEC0A6E587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lvl1pPr>
              <a:defRPr/>
            </a:lvl1pPr>
          </a:lstStyle>
          <a:p>
            <a:fld id="{D8A85FE9-0C32-44B8-9F61-732BC03625AD}" type="datetime1">
              <a:rPr lang="en-US" altLang="zh-CN" smtClean="0"/>
              <a:t>3/21/2023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fld id="{F3AA74F7-FC88-4182-8369-9427F0F3040A}" type="datetime1">
              <a:rPr lang="en-US" altLang="zh-CN" smtClean="0"/>
              <a:t>3/21/2023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8E11138-AF23-4658-9A67-5D46B8D408D4}" type="datetime1">
              <a:rPr lang="en-US" altLang="zh-CN" smtClean="0"/>
              <a:t>3/21/2023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lvl1pPr>
              <a:defRPr/>
            </a:lvl1pPr>
          </a:lstStyle>
          <a:p>
            <a:fld id="{CAD2D250-1F3D-41D3-AEA3-DE38C48450F6}" type="datetime1">
              <a:rPr lang="en-US" altLang="zh-CN" smtClean="0"/>
              <a:t>3/21/2023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6"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735806"/>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1707356"/>
            <a:ext cx="8229600" cy="2887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9A0F857-E916-4021-A5A1-461BC9321A8D}" type="datetime1">
              <a:rPr lang="en-US" altLang="zh-CN" smtClean="0"/>
              <a:t>3/21/2023</a:t>
            </a:fld>
            <a:endParaRPr lang="en-US"/>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ctr" rtl="0" eaLnBrk="1" fontAlgn="base" hangingPunct="1">
        <a:spcBef>
          <a:spcPct val="0"/>
        </a:spcBef>
        <a:spcAft>
          <a:spcPct val="0"/>
        </a:spcAft>
        <a:defRPr sz="4000" b="1">
          <a:solidFill>
            <a:schemeClr val="tx2"/>
          </a:solidFill>
          <a:latin typeface="+mj-lt"/>
          <a:ea typeface="+mj-ea"/>
          <a:cs typeface="+mj-cs"/>
        </a:defRPr>
      </a:lvl1pPr>
      <a:lvl2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45078709-D7B2-493B-9ACC-3BCC744C4884}" type="datetimeFigureOut">
              <a:rPr lang="zh-CN" altLang="en-US" smtClean="0">
                <a:solidFill>
                  <a:prstClr val="black">
                    <a:tint val="75000"/>
                  </a:prstClr>
                </a:solidFill>
              </a:rPr>
              <a:t>2023/3/21</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0.xml"/><Relationship Id="rId1" Type="http://schemas.openxmlformats.org/officeDocument/2006/relationships/tags" Target="../tags/tag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tags" Target="../tags/tag1.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0.xml"/><Relationship Id="rId1" Type="http://schemas.openxmlformats.org/officeDocument/2006/relationships/tags" Target="../tags/tag3.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bwMode="auto">
          <a:xfrm>
            <a:off x="182632" y="867274"/>
            <a:ext cx="8778239" cy="1102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lvl1pPr algn="ctr" rtl="0" eaLnBrk="1" fontAlgn="base" hangingPunct="1">
              <a:spcBef>
                <a:spcPct val="0"/>
              </a:spcBef>
              <a:spcAft>
                <a:spcPct val="0"/>
              </a:spcAft>
              <a:defRPr sz="4000" b="1">
                <a:solidFill>
                  <a:schemeClr val="tx2"/>
                </a:solidFill>
                <a:latin typeface="+mj-lt"/>
                <a:ea typeface="+mj-ea"/>
                <a:cs typeface="+mj-cs"/>
              </a:defRPr>
            </a:lvl1pPr>
            <a:lvl2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defTabSz="914400">
              <a:lnSpc>
                <a:spcPct val="150000"/>
              </a:lnSpc>
              <a:defRPr/>
            </a:pPr>
            <a:r>
              <a:rPr lang="zh-CN" sz="3200" dirty="0">
                <a:solidFill>
                  <a:schemeClr val="tx1"/>
                </a:solidFill>
              </a:rPr>
              <a:t>算法设计与分析</a:t>
            </a:r>
            <a:endParaRPr lang="zh-CN" sz="3200" kern="0" dirty="0">
              <a:solidFill>
                <a:schemeClr val="tx1"/>
              </a:solidFill>
              <a:latin typeface="Arial" panose="020B0604020202020204"/>
            </a:endParaRPr>
          </a:p>
        </p:txBody>
      </p:sp>
      <p:sp>
        <p:nvSpPr>
          <p:cNvPr id="9" name="Subtitle 2"/>
          <p:cNvSpPr txBox="1"/>
          <p:nvPr/>
        </p:nvSpPr>
        <p:spPr bwMode="auto">
          <a:xfrm>
            <a:off x="1014241" y="2486247"/>
            <a:ext cx="711569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0" indent="0" algn="ctr" rtl="0" eaLnBrk="1" fontAlgn="base" hangingPunct="1">
              <a:spcBef>
                <a:spcPct val="20000"/>
              </a:spcBef>
              <a:spcAft>
                <a:spcPct val="0"/>
              </a:spcAft>
              <a:buNone/>
              <a:defRPr sz="3200">
                <a:solidFill>
                  <a:schemeClr val="tx1"/>
                </a:solidFill>
                <a:latin typeface="+mn-lt"/>
                <a:ea typeface="+mn-ea"/>
                <a:cs typeface="+mn-cs"/>
              </a:defRPr>
            </a:lvl1pPr>
            <a:lvl2pPr marL="457200" indent="0" algn="ctr" rtl="0" eaLnBrk="1" fontAlgn="base" hangingPunct="1">
              <a:spcBef>
                <a:spcPct val="20000"/>
              </a:spcBef>
              <a:spcAft>
                <a:spcPct val="0"/>
              </a:spcAft>
              <a:buNone/>
              <a:defRPr sz="2800">
                <a:solidFill>
                  <a:schemeClr val="tx1"/>
                </a:solidFill>
                <a:latin typeface="+mn-lt"/>
                <a:ea typeface="+mn-ea"/>
              </a:defRPr>
            </a:lvl2pPr>
            <a:lvl3pPr marL="914400" indent="0" algn="ctr" rtl="0" eaLnBrk="1" fontAlgn="base" hangingPunct="1">
              <a:spcBef>
                <a:spcPct val="20000"/>
              </a:spcBef>
              <a:spcAft>
                <a:spcPct val="0"/>
              </a:spcAft>
              <a:buNone/>
              <a:defRPr sz="2400">
                <a:solidFill>
                  <a:schemeClr val="tx1"/>
                </a:solidFill>
                <a:latin typeface="+mn-lt"/>
                <a:ea typeface="+mn-ea"/>
              </a:defRPr>
            </a:lvl3pPr>
            <a:lvl4pPr marL="1371600" indent="0" algn="ctr" rtl="0" eaLnBrk="1" fontAlgn="base" hangingPunct="1">
              <a:spcBef>
                <a:spcPct val="20000"/>
              </a:spcBef>
              <a:spcAft>
                <a:spcPct val="0"/>
              </a:spcAft>
              <a:buNone/>
              <a:defRPr sz="2000">
                <a:solidFill>
                  <a:schemeClr val="tx1"/>
                </a:solidFill>
                <a:latin typeface="+mn-lt"/>
                <a:ea typeface="+mn-ea"/>
              </a:defRPr>
            </a:lvl4pPr>
            <a:lvl5pPr marL="1828800" indent="0" algn="ctr" rtl="0" eaLnBrk="1" fontAlgn="base" hangingPunct="1">
              <a:spcBef>
                <a:spcPct val="20000"/>
              </a:spcBef>
              <a:spcAft>
                <a:spcPct val="0"/>
              </a:spcAft>
              <a:buNone/>
              <a:defRPr sz="2000">
                <a:solidFill>
                  <a:schemeClr val="tx1"/>
                </a:solidFill>
                <a:latin typeface="+mn-lt"/>
                <a:ea typeface="+mn-ea"/>
              </a:defRPr>
            </a:lvl5pPr>
            <a:lvl6pPr marL="2286000" indent="0" algn="ctr" rtl="0" eaLnBrk="1" fontAlgn="base" hangingPunct="1">
              <a:spcBef>
                <a:spcPct val="20000"/>
              </a:spcBef>
              <a:spcAft>
                <a:spcPct val="0"/>
              </a:spcAft>
              <a:buNone/>
              <a:defRPr sz="2000">
                <a:solidFill>
                  <a:schemeClr val="tx1"/>
                </a:solidFill>
                <a:latin typeface="+mn-lt"/>
                <a:ea typeface="+mn-ea"/>
              </a:defRPr>
            </a:lvl6pPr>
            <a:lvl7pPr marL="2743200" indent="0" algn="ctr" rtl="0" eaLnBrk="1" fontAlgn="base" hangingPunct="1">
              <a:spcBef>
                <a:spcPct val="20000"/>
              </a:spcBef>
              <a:spcAft>
                <a:spcPct val="0"/>
              </a:spcAft>
              <a:buNone/>
              <a:defRPr sz="2000">
                <a:solidFill>
                  <a:schemeClr val="tx1"/>
                </a:solidFill>
                <a:latin typeface="+mn-lt"/>
                <a:ea typeface="+mn-ea"/>
              </a:defRPr>
            </a:lvl7pPr>
            <a:lvl8pPr marL="3200400" indent="0" algn="ctr" rtl="0" eaLnBrk="1" fontAlgn="base" hangingPunct="1">
              <a:spcBef>
                <a:spcPct val="20000"/>
              </a:spcBef>
              <a:spcAft>
                <a:spcPct val="0"/>
              </a:spcAft>
              <a:buNone/>
              <a:defRPr sz="2000">
                <a:solidFill>
                  <a:schemeClr val="tx1"/>
                </a:solidFill>
                <a:latin typeface="+mn-lt"/>
                <a:ea typeface="+mn-ea"/>
              </a:defRPr>
            </a:lvl8pPr>
            <a:lvl9pPr marL="3657600" indent="0" algn="ctr" rtl="0" eaLnBrk="1" fontAlgn="base" hangingPunct="1">
              <a:spcBef>
                <a:spcPct val="20000"/>
              </a:spcBef>
              <a:spcAft>
                <a:spcPct val="0"/>
              </a:spcAft>
              <a:buNone/>
              <a:defRPr sz="2000">
                <a:solidFill>
                  <a:schemeClr val="tx1"/>
                </a:solidFill>
                <a:latin typeface="+mn-lt"/>
                <a:ea typeface="+mn-ea"/>
              </a:defRPr>
            </a:lvl9pPr>
          </a:lstStyle>
          <a:p>
            <a:pPr lvl="0" defTabSz="914400">
              <a:lnSpc>
                <a:spcPct val="125000"/>
              </a:lnSpc>
              <a:defRPr/>
            </a:pPr>
            <a:r>
              <a:rPr lang="zh-CN" altLang="zh-CN" sz="2400" b="1" kern="0" dirty="0">
                <a:solidFill>
                  <a:srgbClr val="000000"/>
                </a:solidFill>
                <a:latin typeface="Arial" panose="020B0604020202020204"/>
                <a:ea typeface="微软雅黑" panose="020B0503020204020204" pitchFamily="34" charset="-122"/>
              </a:rPr>
              <a:t>第</a:t>
            </a:r>
            <a:r>
              <a:rPr lang="zh-CN" altLang="en-US" sz="2400" b="1" kern="0" dirty="0">
                <a:solidFill>
                  <a:srgbClr val="000000"/>
                </a:solidFill>
                <a:latin typeface="Arial" panose="020B0604020202020204"/>
                <a:ea typeface="微软雅黑" panose="020B0503020204020204" pitchFamily="34" charset="-122"/>
              </a:rPr>
              <a:t>五</a:t>
            </a:r>
            <a:r>
              <a:rPr lang="zh-CN" altLang="zh-CN" sz="2400" b="1" kern="0" dirty="0">
                <a:solidFill>
                  <a:srgbClr val="000000"/>
                </a:solidFill>
                <a:latin typeface="Arial" panose="020B0604020202020204"/>
                <a:ea typeface="微软雅黑" panose="020B0503020204020204" pitchFamily="34" charset="-122"/>
              </a:rPr>
              <a:t>讲</a:t>
            </a:r>
            <a:r>
              <a:rPr lang="en-US" altLang="zh-CN" sz="2400" b="1" kern="0" dirty="0">
                <a:solidFill>
                  <a:srgbClr val="000000"/>
                </a:solidFill>
                <a:latin typeface="Arial" panose="020B0604020202020204"/>
                <a:ea typeface="微软雅黑" panose="020B0503020204020204" pitchFamily="34" charset="-122"/>
              </a:rPr>
              <a:t> </a:t>
            </a:r>
            <a:r>
              <a:rPr lang="zh-CN" altLang="en-US" sz="2400" b="1" kern="0" dirty="0">
                <a:solidFill>
                  <a:srgbClr val="000000"/>
                </a:solidFill>
                <a:latin typeface="Arial" panose="020B0604020202020204"/>
                <a:ea typeface="微软雅黑" panose="020B0503020204020204" pitchFamily="34" charset="-122"/>
              </a:rPr>
              <a:t>线性时间排序</a:t>
            </a:r>
            <a:endParaRPr lang="zh-CN" altLang="zh-CN" sz="2400" b="1" kern="0" dirty="0">
              <a:solidFill>
                <a:srgbClr val="000000"/>
              </a:solidFill>
              <a:latin typeface="Arial" panose="020B0604020202020204"/>
              <a:ea typeface="微软雅黑" panose="020B0503020204020204" pitchFamily="34" charset="-122"/>
            </a:endParaRPr>
          </a:p>
          <a:p>
            <a:pPr lvl="0" defTabSz="914400">
              <a:lnSpc>
                <a:spcPct val="125000"/>
              </a:lnSpc>
              <a:defRPr/>
            </a:pPr>
            <a:r>
              <a:rPr lang="zh-CN" altLang="en-US" sz="2400" b="1" kern="0" dirty="0">
                <a:solidFill>
                  <a:srgbClr val="000000"/>
                </a:solidFill>
                <a:latin typeface="Arial" panose="020B0604020202020204"/>
                <a:ea typeface="微软雅黑" panose="020B0503020204020204" pitchFamily="34" charset="-122"/>
              </a:rPr>
              <a:t>   金澈清</a:t>
            </a:r>
            <a:r>
              <a:rPr lang="zh-CN" altLang="en-US" sz="2400" dirty="0"/>
              <a:t> </a:t>
            </a:r>
            <a:r>
              <a:rPr lang="zh-CN" altLang="en-US" sz="2000" b="1" dirty="0"/>
              <a:t>教授 博导</a:t>
            </a:r>
            <a:endParaRPr kumimoji="0" lang="zh-CN" altLang="en-US" sz="2800" b="1"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buNone/>
            </a:pPr>
            <a:r>
              <a:rPr lang="zh-CN" altLang="en-US" b="1" dirty="0">
                <a:solidFill>
                  <a:srgbClr val="CE0000"/>
                </a:solidFill>
              </a:rPr>
              <a:t>推论</a:t>
            </a:r>
            <a:r>
              <a:rPr lang="en-US" altLang="zh-CN" b="1" dirty="0">
                <a:solidFill>
                  <a:srgbClr val="CE0000"/>
                </a:solidFill>
              </a:rPr>
              <a:t>. </a:t>
            </a:r>
            <a:r>
              <a:rPr lang="zh-CN" altLang="en-US" dirty="0">
                <a:solidFill>
                  <a:srgbClr val="000000"/>
                </a:solidFill>
              </a:rPr>
              <a:t>堆排序和归并排序都是渐近最优的比较排序算法</a:t>
            </a:r>
            <a:r>
              <a:rPr lang="en-US" altLang="zh-CN" dirty="0">
                <a:solidFill>
                  <a:srgbClr val="000000"/>
                </a:solidFill>
              </a:rPr>
              <a:t>.</a:t>
            </a:r>
          </a:p>
          <a:p>
            <a:pPr>
              <a:buNone/>
            </a:pPr>
            <a:endParaRPr lang="en-US" altLang="zh-CN" dirty="0"/>
          </a:p>
        </p:txBody>
      </p:sp>
      <p:sp>
        <p:nvSpPr>
          <p:cNvPr id="6"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决策树排序的下界</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0"/>
            <a:ext cx="3143250" cy="5143500"/>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28" name="TextBox 15"/>
          <p:cNvSpPr txBox="1">
            <a:spLocks noChangeArrowheads="1"/>
          </p:cNvSpPr>
          <p:nvPr/>
        </p:nvSpPr>
        <p:spPr bwMode="auto">
          <a:xfrm>
            <a:off x="311502" y="1939529"/>
            <a:ext cx="25117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800" dirty="0">
                <a:solidFill>
                  <a:schemeClr val="bg1"/>
                </a:solidFill>
                <a:latin typeface="Agency FB" panose="020B0503020202020204" pitchFamily="34" charset="0"/>
                <a:ea typeface="Adobe 宋体 Std L"/>
                <a:cs typeface="Adobe 宋体 Std L"/>
              </a:rPr>
              <a:t>Contents Page</a:t>
            </a:r>
            <a:endParaRPr lang="zh-CN" altLang="en-US" sz="1800" dirty="0">
              <a:solidFill>
                <a:schemeClr val="bg1"/>
              </a:solidFill>
              <a:latin typeface="Agency FB" panose="020B0503020202020204" pitchFamily="34" charset="0"/>
              <a:ea typeface="Adobe 宋体 Std L"/>
              <a:cs typeface="Adobe 宋体 Std L"/>
            </a:endParaRPr>
          </a:p>
        </p:txBody>
      </p:sp>
      <p:sp>
        <p:nvSpPr>
          <p:cNvPr id="29" name="文本框 28"/>
          <p:cNvSpPr txBox="1">
            <a:spLocks noChangeArrowheads="1"/>
          </p:cNvSpPr>
          <p:nvPr/>
        </p:nvSpPr>
        <p:spPr bwMode="auto">
          <a:xfrm>
            <a:off x="1007828" y="1275160"/>
            <a:ext cx="1782365" cy="6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r>
              <a:rPr lang="zh-CN" altLang="en-US" sz="3800" b="1" dirty="0">
                <a:solidFill>
                  <a:schemeClr val="bg1"/>
                </a:solidFill>
                <a:latin typeface="Arial" panose="020B0604020202020204" pitchFamily="34" charset="0"/>
                <a:ea typeface="微软雅黑" panose="020B0503020204020204" pitchFamily="34" charset="-122"/>
              </a:rPr>
              <a:t>提纲</a:t>
            </a:r>
          </a:p>
        </p:txBody>
      </p:sp>
      <p:sp>
        <p:nvSpPr>
          <p:cNvPr id="8" name="矩形 7"/>
          <p:cNvSpPr/>
          <p:nvPr/>
        </p:nvSpPr>
        <p:spPr>
          <a:xfrm>
            <a:off x="3703320" y="1695450"/>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任意多边形 8"/>
          <p:cNvSpPr/>
          <p:nvPr/>
        </p:nvSpPr>
        <p:spPr>
          <a:xfrm>
            <a:off x="3975100" y="1426210"/>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400" b="1" dirty="0">
                <a:solidFill>
                  <a:schemeClr val="bg1"/>
                </a:solidFill>
              </a:rPr>
              <a:t>一、排序算法的下界</a:t>
            </a:r>
          </a:p>
        </p:txBody>
      </p:sp>
      <p:sp>
        <p:nvSpPr>
          <p:cNvPr id="10" name="矩形 9"/>
          <p:cNvSpPr/>
          <p:nvPr/>
        </p:nvSpPr>
        <p:spPr>
          <a:xfrm>
            <a:off x="3703320" y="2782984"/>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任意多边形 10"/>
          <p:cNvSpPr/>
          <p:nvPr/>
        </p:nvSpPr>
        <p:spPr>
          <a:xfrm>
            <a:off x="3975100" y="2513744"/>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400" b="1" dirty="0">
                <a:solidFill>
                  <a:srgbClr val="FFFF00"/>
                </a:solidFill>
              </a:rPr>
              <a:t>二、计数排序</a:t>
            </a:r>
          </a:p>
        </p:txBody>
      </p:sp>
      <p:sp>
        <p:nvSpPr>
          <p:cNvPr id="12" name="矩形 11"/>
          <p:cNvSpPr/>
          <p:nvPr/>
        </p:nvSpPr>
        <p:spPr>
          <a:xfrm>
            <a:off x="3703320" y="3891940"/>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13" name="任意多边形 12"/>
          <p:cNvSpPr/>
          <p:nvPr/>
        </p:nvSpPr>
        <p:spPr>
          <a:xfrm>
            <a:off x="3975100" y="3622700"/>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200" b="1" dirty="0">
                <a:solidFill>
                  <a:schemeClr val="bg1"/>
                </a:solidFill>
                <a:latin typeface="+mn-ea"/>
              </a:rPr>
              <a:t>三、基数排序</a:t>
            </a:r>
            <a:endParaRPr lang="zh-CN" altLang="en-US" sz="2200" b="1" dirty="0">
              <a:solidFill>
                <a:schemeClr val="bg1"/>
              </a:solidFill>
              <a:latin typeface="+mn-ea"/>
              <a:sym typeface="+mn-ea"/>
            </a:endParaRPr>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154" y="22035"/>
            <a:ext cx="2235200" cy="54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itle 1"/>
          <p:cNvSpPr txBox="1"/>
          <p:nvPr/>
        </p:nvSpPr>
        <p:spPr bwMode="auto">
          <a:xfrm>
            <a:off x="3143250" y="0"/>
            <a:ext cx="5902325" cy="110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lvl1pPr algn="ctr" rtl="0" eaLnBrk="1" fontAlgn="base" hangingPunct="1">
              <a:spcBef>
                <a:spcPct val="0"/>
              </a:spcBef>
              <a:spcAft>
                <a:spcPct val="0"/>
              </a:spcAft>
              <a:defRPr sz="4000" b="1">
                <a:solidFill>
                  <a:schemeClr val="tx2"/>
                </a:solidFill>
                <a:latin typeface="+mj-lt"/>
                <a:ea typeface="+mj-ea"/>
                <a:cs typeface="+mj-cs"/>
              </a:defRPr>
            </a:lvl1pPr>
            <a:lvl2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3000" kern="0" dirty="0">
                <a:solidFill>
                  <a:srgbClr val="FF0000"/>
                </a:solidFill>
                <a:latin typeface="Arial" panose="020B0604020202020204"/>
                <a:sym typeface="+mn-ea"/>
              </a:rPr>
              <a:t>线性时间排序</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线性时间内的排序</a:t>
            </a:r>
          </a:p>
        </p:txBody>
      </p:sp>
      <p:sp>
        <p:nvSpPr>
          <p:cNvPr id="6" name="文本占位符 44034"/>
          <p:cNvSpPr txBox="1"/>
          <p:nvPr/>
        </p:nvSpPr>
        <p:spPr>
          <a:xfrm>
            <a:off x="571500" y="939998"/>
            <a:ext cx="7886700" cy="3263504"/>
          </a:xfrm>
          <a:prstGeom prst="rect">
            <a:avLst/>
          </a:prstGeom>
        </p:spPr>
        <p:txBody>
          <a:bodyPr>
            <a:normAutofit fontScale="825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00000"/>
              </a:lnSpc>
              <a:buNone/>
            </a:pPr>
            <a:r>
              <a:rPr lang="zh-CN" altLang="en-US" sz="2000" b="1" dirty="0">
                <a:solidFill>
                  <a:srgbClr val="CE0000"/>
                </a:solidFill>
              </a:rPr>
              <a:t>计数排序</a:t>
            </a:r>
            <a:r>
              <a:rPr lang="en-US" altLang="zh-CN" sz="2000" b="1" dirty="0">
                <a:solidFill>
                  <a:srgbClr val="CE0000"/>
                </a:solidFill>
              </a:rPr>
              <a:t>: </a:t>
            </a:r>
            <a:r>
              <a:rPr lang="zh-CN" altLang="en-US" sz="2000" dirty="0">
                <a:solidFill>
                  <a:srgbClr val="000000"/>
                </a:solidFill>
              </a:rPr>
              <a:t>不需要做元素之间的比较</a:t>
            </a:r>
            <a:r>
              <a:rPr lang="en-US" altLang="zh-CN" sz="2000" dirty="0">
                <a:solidFill>
                  <a:srgbClr val="000000"/>
                </a:solidFill>
              </a:rPr>
              <a:t>.</a:t>
            </a:r>
          </a:p>
          <a:p>
            <a:pPr>
              <a:lnSpc>
                <a:spcPct val="100000"/>
              </a:lnSpc>
            </a:pPr>
            <a:r>
              <a:rPr lang="zh-CN" altLang="en-US" sz="2000" b="1" i="1" dirty="0">
                <a:solidFill>
                  <a:srgbClr val="CE0000"/>
                </a:solidFill>
              </a:rPr>
              <a:t>输入</a:t>
            </a:r>
            <a:r>
              <a:rPr lang="en-US" altLang="zh-CN" sz="2000" dirty="0">
                <a:solidFill>
                  <a:srgbClr val="000000"/>
                </a:solidFill>
              </a:rPr>
              <a:t>: </a:t>
            </a:r>
            <a:r>
              <a:rPr lang="en-US" altLang="zh-CN" sz="2000" i="1" dirty="0">
                <a:solidFill>
                  <a:srgbClr val="008581"/>
                </a:solidFill>
              </a:rPr>
              <a:t>A</a:t>
            </a:r>
            <a:r>
              <a:rPr lang="en-US" altLang="zh-CN" sz="2000" dirty="0">
                <a:solidFill>
                  <a:srgbClr val="008581"/>
                </a:solidFill>
              </a:rPr>
              <a:t>[1 . . </a:t>
            </a:r>
            <a:r>
              <a:rPr lang="en-US" altLang="zh-CN" sz="2000" i="1" dirty="0">
                <a:solidFill>
                  <a:srgbClr val="008581"/>
                </a:solidFill>
              </a:rPr>
              <a:t>n</a:t>
            </a:r>
            <a:r>
              <a:rPr lang="en-US" altLang="zh-CN" sz="2000" dirty="0">
                <a:solidFill>
                  <a:srgbClr val="008581"/>
                </a:solidFill>
              </a:rPr>
              <a:t>]</a:t>
            </a:r>
            <a:r>
              <a:rPr lang="en-US" altLang="zh-CN" sz="2000" dirty="0">
                <a:solidFill>
                  <a:srgbClr val="000000"/>
                </a:solidFill>
              </a:rPr>
              <a:t>, </a:t>
            </a:r>
            <a:r>
              <a:rPr lang="zh-CN" altLang="en-US" sz="2000" dirty="0">
                <a:solidFill>
                  <a:srgbClr val="000000"/>
                </a:solidFill>
              </a:rPr>
              <a:t>其中</a:t>
            </a:r>
            <a:r>
              <a:rPr lang="en-US" altLang="zh-CN" sz="2000" dirty="0">
                <a:solidFill>
                  <a:srgbClr val="000000"/>
                </a:solidFill>
              </a:rPr>
              <a:t> </a:t>
            </a:r>
            <a:r>
              <a:rPr lang="en-US" altLang="zh-CN" sz="2000" i="1" dirty="0">
                <a:solidFill>
                  <a:srgbClr val="008581"/>
                </a:solidFill>
              </a:rPr>
              <a:t>A</a:t>
            </a:r>
            <a:r>
              <a:rPr lang="en-US" altLang="zh-CN" sz="2000" dirty="0">
                <a:solidFill>
                  <a:srgbClr val="008581"/>
                </a:solidFill>
              </a:rPr>
              <a:t>[ </a:t>
            </a:r>
            <a:r>
              <a:rPr lang="en-US" altLang="zh-CN" sz="2000" i="1" dirty="0">
                <a:solidFill>
                  <a:srgbClr val="008581"/>
                </a:solidFill>
              </a:rPr>
              <a:t>j</a:t>
            </a:r>
            <a:r>
              <a:rPr lang="en-US" altLang="zh-CN" sz="2000" dirty="0">
                <a:solidFill>
                  <a:srgbClr val="008581"/>
                </a:solidFill>
              </a:rPr>
              <a:t>]</a:t>
            </a:r>
            <a:r>
              <a:rPr lang="en-US" altLang="zh-CN" sz="2000" dirty="0">
                <a:solidFill>
                  <a:srgbClr val="008581"/>
                </a:solidFill>
                <a:latin typeface="Symbol" panose="05050102010706020507" pitchFamily="18" charset="2"/>
              </a:rPr>
              <a:t>Î</a:t>
            </a:r>
            <a:r>
              <a:rPr lang="en-US" altLang="zh-CN" sz="2000" dirty="0">
                <a:solidFill>
                  <a:srgbClr val="008581"/>
                </a:solidFill>
              </a:rPr>
              <a:t>{1, 2, </a:t>
            </a:r>
            <a:r>
              <a:rPr lang="en-US" altLang="zh-CN" sz="2000" dirty="0">
                <a:solidFill>
                  <a:srgbClr val="008581"/>
                </a:solidFill>
                <a:latin typeface="Times New Roman" panose="02020603050405020304" pitchFamily="18" charset="0"/>
              </a:rPr>
              <a:t>…</a:t>
            </a:r>
            <a:r>
              <a:rPr lang="en-US" altLang="zh-CN" sz="2000" dirty="0">
                <a:solidFill>
                  <a:srgbClr val="008581"/>
                </a:solidFill>
              </a:rPr>
              <a:t>, </a:t>
            </a:r>
            <a:r>
              <a:rPr lang="en-US" altLang="zh-CN" sz="2000" i="1" dirty="0">
                <a:solidFill>
                  <a:srgbClr val="008581"/>
                </a:solidFill>
              </a:rPr>
              <a:t>k</a:t>
            </a:r>
            <a:r>
              <a:rPr lang="en-US" altLang="zh-CN" sz="2000" dirty="0">
                <a:solidFill>
                  <a:srgbClr val="008581"/>
                </a:solidFill>
              </a:rPr>
              <a:t>}</a:t>
            </a:r>
            <a:r>
              <a:rPr lang="en-US" altLang="zh-CN" sz="2000" dirty="0">
                <a:solidFill>
                  <a:srgbClr val="000000"/>
                </a:solidFill>
              </a:rPr>
              <a:t>.</a:t>
            </a:r>
          </a:p>
          <a:p>
            <a:pPr>
              <a:lnSpc>
                <a:spcPct val="100000"/>
              </a:lnSpc>
            </a:pPr>
            <a:r>
              <a:rPr lang="zh-CN" altLang="en-US" sz="2000" b="1" i="1" dirty="0">
                <a:solidFill>
                  <a:srgbClr val="CE0000"/>
                </a:solidFill>
              </a:rPr>
              <a:t>输出</a:t>
            </a:r>
            <a:r>
              <a:rPr lang="en-US" altLang="zh-CN" sz="2000" dirty="0">
                <a:solidFill>
                  <a:srgbClr val="000000"/>
                </a:solidFill>
              </a:rPr>
              <a:t>: </a:t>
            </a:r>
            <a:r>
              <a:rPr lang="en-US" altLang="zh-CN" sz="2000" i="1" dirty="0">
                <a:solidFill>
                  <a:srgbClr val="008581"/>
                </a:solidFill>
              </a:rPr>
              <a:t>B</a:t>
            </a:r>
            <a:r>
              <a:rPr lang="en-US" altLang="zh-CN" sz="2000" dirty="0">
                <a:solidFill>
                  <a:srgbClr val="008581"/>
                </a:solidFill>
              </a:rPr>
              <a:t>[1 . . </a:t>
            </a:r>
            <a:r>
              <a:rPr lang="en-US" altLang="zh-CN" sz="2000" i="1" dirty="0">
                <a:solidFill>
                  <a:srgbClr val="008581"/>
                </a:solidFill>
              </a:rPr>
              <a:t>n</a:t>
            </a:r>
            <a:r>
              <a:rPr lang="en-US" altLang="zh-CN" sz="2000" dirty="0">
                <a:solidFill>
                  <a:srgbClr val="008581"/>
                </a:solidFill>
              </a:rPr>
              <a:t>]</a:t>
            </a:r>
            <a:r>
              <a:rPr lang="en-US" altLang="zh-CN" sz="2000" dirty="0">
                <a:solidFill>
                  <a:srgbClr val="000000"/>
                </a:solidFill>
              </a:rPr>
              <a:t>, </a:t>
            </a:r>
            <a:r>
              <a:rPr lang="zh-CN" altLang="en-US" sz="2000" dirty="0">
                <a:solidFill>
                  <a:srgbClr val="000000"/>
                </a:solidFill>
              </a:rPr>
              <a:t>元素已经排好序</a:t>
            </a:r>
            <a:endParaRPr lang="en-US" altLang="zh-CN" sz="2000" dirty="0">
              <a:solidFill>
                <a:srgbClr val="000000"/>
              </a:solidFill>
            </a:endParaRPr>
          </a:p>
          <a:p>
            <a:pPr>
              <a:lnSpc>
                <a:spcPct val="100000"/>
              </a:lnSpc>
            </a:pPr>
            <a:r>
              <a:rPr lang="zh-CN" altLang="en-US" sz="2000" b="1" i="1" dirty="0">
                <a:solidFill>
                  <a:srgbClr val="CE0000"/>
                </a:solidFill>
              </a:rPr>
              <a:t>辅助存储</a:t>
            </a:r>
            <a:r>
              <a:rPr lang="en-US" altLang="zh-CN" sz="2000" dirty="0">
                <a:solidFill>
                  <a:srgbClr val="000000"/>
                </a:solidFill>
              </a:rPr>
              <a:t>: </a:t>
            </a:r>
            <a:r>
              <a:rPr lang="en-US" altLang="zh-CN" sz="2000" i="1" dirty="0">
                <a:solidFill>
                  <a:srgbClr val="008581"/>
                </a:solidFill>
              </a:rPr>
              <a:t>C</a:t>
            </a:r>
            <a:r>
              <a:rPr lang="en-US" altLang="zh-CN" sz="2000" dirty="0">
                <a:solidFill>
                  <a:srgbClr val="008581"/>
                </a:solidFill>
              </a:rPr>
              <a:t>[1 . . </a:t>
            </a:r>
            <a:r>
              <a:rPr lang="en-US" altLang="zh-CN" sz="2000" i="1" dirty="0">
                <a:solidFill>
                  <a:srgbClr val="008581"/>
                </a:solidFill>
              </a:rPr>
              <a:t>k</a:t>
            </a:r>
            <a:r>
              <a:rPr lang="en-US" altLang="zh-CN" sz="2000" dirty="0">
                <a:solidFill>
                  <a:srgbClr val="008581"/>
                </a:solidFill>
              </a:rPr>
              <a:t>] </a:t>
            </a:r>
            <a:r>
              <a:rPr lang="en-US" altLang="zh-CN" sz="2000" dirty="0">
                <a:solidFill>
                  <a:srgbClr val="000000"/>
                </a:solidFill>
              </a:rPr>
              <a:t>.</a:t>
            </a:r>
          </a:p>
          <a:p>
            <a:pPr>
              <a:lnSpc>
                <a:spcPct val="100000"/>
              </a:lnSpc>
              <a:buNone/>
            </a:pPr>
            <a:endParaRPr lang="en-US" altLang="zh-CN" sz="1600" dirty="0">
              <a:solidFill>
                <a:srgbClr val="000000"/>
              </a:solidFill>
            </a:endParaRPr>
          </a:p>
          <a:p>
            <a:pPr>
              <a:lnSpc>
                <a:spcPct val="100000"/>
              </a:lnSpc>
              <a:buNone/>
            </a:pPr>
            <a:r>
              <a:rPr lang="zh-CN" altLang="en-US" sz="2000" dirty="0">
                <a:solidFill>
                  <a:srgbClr val="000000"/>
                </a:solidFill>
              </a:rPr>
              <a:t>基本思想：对每一个输入元素</a:t>
            </a:r>
            <a:r>
              <a:rPr lang="en-US" altLang="zh-CN" sz="2000" dirty="0">
                <a:solidFill>
                  <a:srgbClr val="000000"/>
                </a:solidFill>
              </a:rPr>
              <a:t>x</a:t>
            </a:r>
            <a:r>
              <a:rPr lang="zh-CN" altLang="en-US" sz="2000" dirty="0">
                <a:solidFill>
                  <a:srgbClr val="000000"/>
                </a:solidFill>
              </a:rPr>
              <a:t>，确定小于</a:t>
            </a:r>
            <a:r>
              <a:rPr lang="en-US" altLang="zh-CN" sz="2000" dirty="0">
                <a:solidFill>
                  <a:srgbClr val="000000"/>
                </a:solidFill>
              </a:rPr>
              <a:t>x</a:t>
            </a:r>
            <a:r>
              <a:rPr lang="zh-CN" altLang="en-US" sz="2000" dirty="0">
                <a:solidFill>
                  <a:srgbClr val="000000"/>
                </a:solidFill>
              </a:rPr>
              <a:t>的元素个数。利用这一信息，可以直接把</a:t>
            </a:r>
            <a:r>
              <a:rPr lang="en-US" altLang="zh-CN" sz="2000" dirty="0">
                <a:solidFill>
                  <a:srgbClr val="000000"/>
                </a:solidFill>
              </a:rPr>
              <a:t>x</a:t>
            </a:r>
            <a:r>
              <a:rPr lang="zh-CN" altLang="en-US" sz="2000" dirty="0">
                <a:solidFill>
                  <a:srgbClr val="000000"/>
                </a:solidFill>
              </a:rPr>
              <a:t>放到它在输出数组中的位置上了。</a:t>
            </a:r>
            <a:endParaRPr lang="en-US" altLang="zh-CN" sz="2000" dirty="0">
              <a:solidFill>
                <a:srgbClr val="000000"/>
              </a:solidFill>
            </a:endParaRPr>
          </a:p>
          <a:p>
            <a:pPr>
              <a:lnSpc>
                <a:spcPct val="100000"/>
              </a:lnSpc>
              <a:buNone/>
            </a:pPr>
            <a:r>
              <a:rPr lang="zh-CN" altLang="en-US" sz="2000" dirty="0">
                <a:solidFill>
                  <a:srgbClr val="000000"/>
                </a:solidFill>
              </a:rPr>
              <a:t>例如，如果有</a:t>
            </a:r>
            <a:r>
              <a:rPr lang="en-US" altLang="zh-CN" sz="2000" dirty="0">
                <a:solidFill>
                  <a:srgbClr val="000000"/>
                </a:solidFill>
              </a:rPr>
              <a:t>17</a:t>
            </a:r>
            <a:r>
              <a:rPr lang="zh-CN" altLang="en-US" sz="2000" dirty="0">
                <a:solidFill>
                  <a:srgbClr val="000000"/>
                </a:solidFill>
              </a:rPr>
              <a:t>个元素小于</a:t>
            </a:r>
            <a:r>
              <a:rPr lang="en-US" altLang="zh-CN" sz="2000" dirty="0">
                <a:solidFill>
                  <a:srgbClr val="000000"/>
                </a:solidFill>
              </a:rPr>
              <a:t>x</a:t>
            </a:r>
            <a:r>
              <a:rPr lang="zh-CN" altLang="en-US" sz="2000" dirty="0">
                <a:solidFill>
                  <a:srgbClr val="000000"/>
                </a:solidFill>
              </a:rPr>
              <a:t>，则</a:t>
            </a:r>
            <a:r>
              <a:rPr lang="en-US" altLang="zh-CN" sz="2000" dirty="0">
                <a:solidFill>
                  <a:srgbClr val="000000"/>
                </a:solidFill>
              </a:rPr>
              <a:t>x</a:t>
            </a:r>
            <a:r>
              <a:rPr lang="zh-CN" altLang="en-US" sz="2000" dirty="0">
                <a:solidFill>
                  <a:srgbClr val="000000"/>
                </a:solidFill>
              </a:rPr>
              <a:t>就应该在第</a:t>
            </a:r>
            <a:r>
              <a:rPr lang="en-US" altLang="zh-CN" sz="2000" dirty="0">
                <a:solidFill>
                  <a:srgbClr val="000000"/>
                </a:solidFill>
              </a:rPr>
              <a:t>18</a:t>
            </a:r>
            <a:r>
              <a:rPr lang="zh-CN" altLang="en-US" sz="2000" dirty="0">
                <a:solidFill>
                  <a:srgbClr val="000000"/>
                </a:solidFill>
              </a:rPr>
              <a:t>个输出位置上。当有几个元素相同时，这一方案要略作修改。因为不能把它们放在同一输出位置上。</a:t>
            </a:r>
            <a:endParaRPr lang="en-US" altLang="zh-C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44034"/>
          <p:cNvSpPr txBox="1"/>
          <p:nvPr/>
        </p:nvSpPr>
        <p:spPr>
          <a:xfrm>
            <a:off x="571500" y="939998"/>
            <a:ext cx="7886700" cy="3263504"/>
          </a:xfrm>
          <a:prstGeom prst="rect">
            <a:avLst/>
          </a:prstGeom>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90000"/>
              </a:lnSpc>
              <a:buNone/>
            </a:pPr>
            <a:r>
              <a:rPr lang="en-US" altLang="zh-CN" dirty="0">
                <a:solidFill>
                  <a:srgbClr val="000000"/>
                </a:solidFill>
              </a:rPr>
              <a:t>COUNTING-SORT(A, B, k)</a:t>
            </a:r>
          </a:p>
          <a:p>
            <a:pPr>
              <a:lnSpc>
                <a:spcPct val="90000"/>
              </a:lnSpc>
              <a:buNone/>
            </a:pPr>
            <a:r>
              <a:rPr lang="en-US" altLang="zh-CN" dirty="0">
                <a:solidFill>
                  <a:srgbClr val="000000"/>
                </a:solidFill>
              </a:rPr>
              <a:t>Let C[0..k] be a new array</a:t>
            </a:r>
          </a:p>
          <a:p>
            <a:pPr>
              <a:lnSpc>
                <a:spcPct val="90000"/>
              </a:lnSpc>
              <a:buNone/>
            </a:pPr>
            <a:r>
              <a:rPr lang="en-US" altLang="zh-CN" b="1" dirty="0">
                <a:solidFill>
                  <a:srgbClr val="000000"/>
                </a:solidFill>
              </a:rPr>
              <a:t>for </a:t>
            </a:r>
            <a:r>
              <a:rPr lang="en-US" altLang="zh-CN" i="1" dirty="0" err="1">
                <a:solidFill>
                  <a:srgbClr val="008581"/>
                </a:solidFill>
              </a:rPr>
              <a:t>i</a:t>
            </a:r>
            <a:r>
              <a:rPr lang="en-US" altLang="zh-CN" i="1" dirty="0">
                <a:solidFill>
                  <a:srgbClr val="008581"/>
                </a:solidFill>
              </a:rPr>
              <a:t> </a:t>
            </a:r>
            <a:r>
              <a:rPr lang="en-US" altLang="zh-CN" dirty="0">
                <a:solidFill>
                  <a:srgbClr val="008581"/>
                </a:solidFill>
                <a:latin typeface="Symbol" panose="05050102010706020507" pitchFamily="18" charset="2"/>
              </a:rPr>
              <a:t>¬</a:t>
            </a:r>
            <a:r>
              <a:rPr lang="en-US" altLang="zh-CN" dirty="0">
                <a:solidFill>
                  <a:srgbClr val="008581"/>
                </a:solidFill>
              </a:rPr>
              <a:t>0 </a:t>
            </a:r>
            <a:r>
              <a:rPr lang="en-US" altLang="zh-CN" b="1" dirty="0">
                <a:solidFill>
                  <a:srgbClr val="000000"/>
                </a:solidFill>
              </a:rPr>
              <a:t>to </a:t>
            </a:r>
            <a:r>
              <a:rPr lang="en-US" altLang="zh-CN" i="1" dirty="0">
                <a:solidFill>
                  <a:srgbClr val="008581"/>
                </a:solidFill>
              </a:rPr>
              <a:t>k</a:t>
            </a:r>
          </a:p>
          <a:p>
            <a:pPr>
              <a:lnSpc>
                <a:spcPct val="90000"/>
              </a:lnSpc>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dirty="0">
                <a:solidFill>
                  <a:srgbClr val="008581"/>
                </a:solidFill>
              </a:rPr>
              <a:t>0</a:t>
            </a:r>
          </a:p>
          <a:p>
            <a:pPr>
              <a:lnSpc>
                <a:spcPct val="90000"/>
              </a:lnSpc>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dirty="0">
                <a:solidFill>
                  <a:srgbClr val="008581"/>
                </a:solidFill>
              </a:rPr>
              <a:t>1 </a:t>
            </a:r>
            <a:r>
              <a:rPr lang="en-US" altLang="zh-CN" b="1" dirty="0">
                <a:solidFill>
                  <a:srgbClr val="000000"/>
                </a:solidFill>
              </a:rPr>
              <a:t>to </a:t>
            </a:r>
            <a:r>
              <a:rPr lang="en-US" altLang="zh-CN" i="1" dirty="0" err="1">
                <a:solidFill>
                  <a:srgbClr val="008581"/>
                </a:solidFill>
              </a:rPr>
              <a:t>A.length</a:t>
            </a:r>
            <a:endParaRPr lang="en-US" altLang="zh-CN" i="1" dirty="0">
              <a:solidFill>
                <a:srgbClr val="008581"/>
              </a:solidFill>
            </a:endParaRPr>
          </a:p>
          <a:p>
            <a:pPr>
              <a:lnSpc>
                <a:spcPct val="90000"/>
              </a:lnSpc>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 </a:t>
            </a:r>
            <a:r>
              <a:rPr lang="en-US" altLang="zh-CN" i="1" dirty="0" err="1">
                <a:solidFill>
                  <a:srgbClr val="008581"/>
                </a:solidFill>
              </a:rPr>
              <a:t>i</a:t>
            </a:r>
            <a:r>
              <a:rPr lang="en-US" altLang="zh-CN" dirty="0">
                <a:solidFill>
                  <a:srgbClr val="008581"/>
                </a:solidFill>
              </a:rPr>
              <a:t>}|</a:t>
            </a:r>
          </a:p>
          <a:p>
            <a:pPr>
              <a:lnSpc>
                <a:spcPct val="90000"/>
              </a:lnSpc>
              <a:buNone/>
            </a:pPr>
            <a:r>
              <a:rPr lang="en-US" altLang="zh-CN" b="1" dirty="0">
                <a:solidFill>
                  <a:srgbClr val="000000"/>
                </a:solidFill>
              </a:rPr>
              <a:t>for </a:t>
            </a:r>
            <a:r>
              <a:rPr lang="en-US" altLang="zh-CN" i="1" dirty="0" err="1">
                <a:solidFill>
                  <a:srgbClr val="008581"/>
                </a:solidFill>
              </a:rPr>
              <a:t>i</a:t>
            </a:r>
            <a:r>
              <a:rPr lang="en-US" altLang="zh-CN" i="1" dirty="0">
                <a:solidFill>
                  <a:srgbClr val="008581"/>
                </a:solidFill>
              </a:rPr>
              <a:t> </a:t>
            </a:r>
            <a:r>
              <a:rPr lang="en-US" altLang="zh-CN" dirty="0">
                <a:solidFill>
                  <a:srgbClr val="008581"/>
                </a:solidFill>
                <a:latin typeface="Symbol" panose="05050102010706020507" pitchFamily="18" charset="2"/>
              </a:rPr>
              <a:t>¬1</a:t>
            </a:r>
            <a:r>
              <a:rPr lang="en-US" altLang="zh-CN" dirty="0">
                <a:solidFill>
                  <a:srgbClr val="008581"/>
                </a:solidFill>
              </a:rPr>
              <a:t> </a:t>
            </a:r>
            <a:r>
              <a:rPr lang="en-US" altLang="zh-CN" b="1" dirty="0">
                <a:solidFill>
                  <a:srgbClr val="000000"/>
                </a:solidFill>
              </a:rPr>
              <a:t>to </a:t>
            </a:r>
            <a:r>
              <a:rPr lang="en-US" altLang="zh-CN" i="1" dirty="0">
                <a:solidFill>
                  <a:srgbClr val="008581"/>
                </a:solidFill>
              </a:rPr>
              <a:t>k</a:t>
            </a:r>
          </a:p>
          <a:p>
            <a:pPr>
              <a:lnSpc>
                <a:spcPct val="90000"/>
              </a:lnSpc>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a:t>
            </a:r>
            <a:r>
              <a:rPr lang="en-US" altLang="zh-CN" dirty="0">
                <a:solidFill>
                  <a:srgbClr val="008581"/>
                </a:solidFill>
                <a:latin typeface="Symbol" panose="05050102010706020507" pitchFamily="18" charset="2"/>
              </a:rPr>
              <a:t>£ </a:t>
            </a:r>
            <a:r>
              <a:rPr lang="en-US" altLang="zh-CN" i="1" dirty="0" err="1">
                <a:solidFill>
                  <a:srgbClr val="008581"/>
                </a:solidFill>
              </a:rPr>
              <a:t>i</a:t>
            </a:r>
            <a:r>
              <a:rPr lang="en-US" altLang="zh-CN" dirty="0">
                <a:solidFill>
                  <a:srgbClr val="008581"/>
                </a:solidFill>
              </a:rPr>
              <a:t>}|</a:t>
            </a:r>
          </a:p>
          <a:p>
            <a:pPr>
              <a:lnSpc>
                <a:spcPct val="90000"/>
              </a:lnSpc>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i="1" dirty="0" err="1">
                <a:solidFill>
                  <a:srgbClr val="008581"/>
                </a:solidFill>
              </a:rPr>
              <a:t>A.length</a:t>
            </a:r>
            <a:r>
              <a:rPr lang="en-US" altLang="zh-CN" i="1" dirty="0">
                <a:solidFill>
                  <a:srgbClr val="008581"/>
                </a:solidFill>
              </a:rPr>
              <a:t> </a:t>
            </a:r>
            <a:r>
              <a:rPr lang="en-US" altLang="zh-CN" b="1" dirty="0" err="1">
                <a:solidFill>
                  <a:srgbClr val="000000"/>
                </a:solidFill>
              </a:rPr>
              <a:t>downto</a:t>
            </a:r>
            <a:r>
              <a:rPr lang="en-US" altLang="zh-CN" b="1" dirty="0">
                <a:solidFill>
                  <a:srgbClr val="000000"/>
                </a:solidFill>
              </a:rPr>
              <a:t> </a:t>
            </a:r>
            <a:r>
              <a:rPr lang="en-US" altLang="zh-CN" dirty="0">
                <a:solidFill>
                  <a:srgbClr val="008581"/>
                </a:solidFill>
              </a:rPr>
              <a:t>1</a:t>
            </a:r>
          </a:p>
          <a:p>
            <a:pPr>
              <a:lnSpc>
                <a:spcPct val="90000"/>
              </a:lnSpc>
              <a:buNone/>
            </a:pPr>
            <a:r>
              <a:rPr lang="en-US" altLang="zh-CN" b="1" dirty="0">
                <a:solidFill>
                  <a:srgbClr val="000000"/>
                </a:solidFill>
              </a:rPr>
              <a:t>   </a:t>
            </a:r>
            <a:r>
              <a:rPr lang="en-US" altLang="zh-CN" i="1" dirty="0">
                <a:solidFill>
                  <a:srgbClr val="008581"/>
                </a:solidFill>
              </a:rPr>
              <a:t>B</a:t>
            </a:r>
            <a:r>
              <a:rPr lang="en-US" altLang="zh-CN" dirty="0">
                <a:solidFill>
                  <a:srgbClr val="008581"/>
                </a:solidFill>
              </a:rPr>
              <a:t>[</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a:t>
            </a:r>
          </a:p>
          <a:p>
            <a:pPr>
              <a:lnSpc>
                <a:spcPct val="90000"/>
              </a:lnSpc>
              <a:buNone/>
            </a:pPr>
            <a:r>
              <a:rPr lang="en-US" altLang="zh-CN" i="1" dirty="0">
                <a:solidFill>
                  <a:srgbClr val="008581"/>
                </a:solidFill>
              </a:rPr>
              <a:t>   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a:t>
            </a:r>
            <a:endParaRPr lang="en-US" altLang="zh-CN" dirty="0"/>
          </a:p>
        </p:txBody>
      </p:sp>
      <p:sp>
        <p:nvSpPr>
          <p:cNvPr id="8"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计数排序</a:t>
            </a:r>
          </a:p>
        </p:txBody>
      </p:sp>
      <p:sp>
        <p:nvSpPr>
          <p:cNvPr id="5" name="对话气泡: 矩形 4"/>
          <p:cNvSpPr/>
          <p:nvPr/>
        </p:nvSpPr>
        <p:spPr>
          <a:xfrm>
            <a:off x="3721608" y="1545336"/>
            <a:ext cx="3840480" cy="521208"/>
          </a:xfrm>
          <a:prstGeom prst="wedgeRectCallout">
            <a:avLst>
              <a:gd name="adj1" fmla="val -31785"/>
              <a:gd name="adj2" fmla="val 940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C[</a:t>
            </a:r>
            <a:r>
              <a:rPr lang="en-US" altLang="zh-CN" dirty="0" err="1">
                <a:solidFill>
                  <a:sysClr val="windowText" lastClr="000000"/>
                </a:solidFill>
              </a:rPr>
              <a:t>i</a:t>
            </a:r>
            <a:r>
              <a:rPr lang="en-US" altLang="zh-CN" dirty="0">
                <a:solidFill>
                  <a:sysClr val="windowText" lastClr="000000"/>
                </a:solidFill>
              </a:rPr>
              <a:t>]</a:t>
            </a:r>
            <a:r>
              <a:rPr lang="zh-CN" altLang="en-US" dirty="0">
                <a:solidFill>
                  <a:sysClr val="windowText" lastClr="000000"/>
                </a:solidFill>
              </a:rPr>
              <a:t>保存的是等于</a:t>
            </a:r>
            <a:r>
              <a:rPr lang="en-US" altLang="zh-CN" dirty="0" err="1">
                <a:solidFill>
                  <a:sysClr val="windowText" lastClr="000000"/>
                </a:solidFill>
              </a:rPr>
              <a:t>i</a:t>
            </a:r>
            <a:r>
              <a:rPr lang="zh-CN" altLang="en-US" dirty="0">
                <a:solidFill>
                  <a:sysClr val="windowText" lastClr="000000"/>
                </a:solidFill>
              </a:rPr>
              <a:t>的元素的个数</a:t>
            </a:r>
          </a:p>
        </p:txBody>
      </p:sp>
      <p:sp>
        <p:nvSpPr>
          <p:cNvPr id="11" name="对话气泡: 矩形 10"/>
          <p:cNvSpPr/>
          <p:nvPr/>
        </p:nvSpPr>
        <p:spPr>
          <a:xfrm>
            <a:off x="3714749" y="3568446"/>
            <a:ext cx="3840480" cy="521208"/>
          </a:xfrm>
          <a:prstGeom prst="wedgeRectCallout">
            <a:avLst>
              <a:gd name="adj1" fmla="val -35118"/>
              <a:gd name="adj2" fmla="val -831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C[</a:t>
            </a:r>
            <a:r>
              <a:rPr lang="en-US" altLang="zh-CN" dirty="0" err="1">
                <a:solidFill>
                  <a:sysClr val="windowText" lastClr="000000"/>
                </a:solidFill>
              </a:rPr>
              <a:t>i</a:t>
            </a:r>
            <a:r>
              <a:rPr lang="en-US" altLang="zh-CN" dirty="0">
                <a:solidFill>
                  <a:sysClr val="windowText" lastClr="000000"/>
                </a:solidFill>
              </a:rPr>
              <a:t>]</a:t>
            </a:r>
            <a:r>
              <a:rPr lang="zh-CN" altLang="en-US" dirty="0">
                <a:solidFill>
                  <a:sysClr val="windowText" lastClr="000000"/>
                </a:solidFill>
              </a:rPr>
              <a:t>保存的是小于或等于</a:t>
            </a:r>
            <a:r>
              <a:rPr lang="en-US" altLang="zh-CN" dirty="0" err="1">
                <a:solidFill>
                  <a:sysClr val="windowText" lastClr="000000"/>
                </a:solidFill>
              </a:rPr>
              <a:t>i</a:t>
            </a:r>
            <a:r>
              <a:rPr lang="zh-CN" altLang="en-US" dirty="0">
                <a:solidFill>
                  <a:sysClr val="windowText" lastClr="000000"/>
                </a:solidFill>
              </a:rPr>
              <a:t>的元素的个数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99" name="组合 24598"/>
          <p:cNvGrpSpPr/>
          <p:nvPr/>
        </p:nvGrpSpPr>
        <p:grpSpPr>
          <a:xfrm>
            <a:off x="1714500" y="2537217"/>
            <a:ext cx="2971800" cy="491727"/>
            <a:chOff x="480" y="2131"/>
            <a:chExt cx="2496" cy="413"/>
          </a:xfrm>
        </p:grpSpPr>
        <p:sp>
          <p:nvSpPr>
            <p:cNvPr id="24589" name="矩形 24588"/>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90" name="矩形 24589"/>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91" name="矩形 24590"/>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92" name="矩形 24591"/>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93" name="矩形 24592"/>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95" name="文本框 24594"/>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grpSp>
      <p:grpSp>
        <p:nvGrpSpPr>
          <p:cNvPr id="24600" name="组合 24599"/>
          <p:cNvGrpSpPr/>
          <p:nvPr/>
        </p:nvGrpSpPr>
        <p:grpSpPr>
          <a:xfrm>
            <a:off x="1714500" y="1314447"/>
            <a:ext cx="2971800" cy="800099"/>
            <a:chOff x="480" y="1104"/>
            <a:chExt cx="2496" cy="672"/>
          </a:xfrm>
        </p:grpSpPr>
        <p:sp>
          <p:nvSpPr>
            <p:cNvPr id="24580" name="矩形 24579"/>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4581" name="矩形 24580"/>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24582" name="矩形 24581"/>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4583" name="矩形 24582"/>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4584" name="矩形 24583"/>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4594" name="文本框 24593"/>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24597" name="文本框 24596"/>
            <p:cNvSpPr txBox="1"/>
            <p:nvPr/>
          </p:nvSpPr>
          <p:spPr>
            <a:xfrm>
              <a:off x="806" y="1104"/>
              <a:ext cx="2094" cy="310"/>
            </a:xfrm>
            <a:prstGeom prst="rect">
              <a:avLst/>
            </a:prstGeom>
            <a:noFill/>
            <a:ln w="9525">
              <a:noFill/>
            </a:ln>
          </p:spPr>
          <p:txBody>
            <a:bodyPr wrap="none" anchor="t" anchorCtr="0">
              <a:spAutoFit/>
            </a:bodyPr>
            <a:lstStyle/>
            <a:p>
              <a:r>
                <a:rPr lang="en-US" altLang="zh-CN" sz="1800" i="0" dirty="0">
                  <a:solidFill>
                    <a:schemeClr val="tx1"/>
                  </a:solidFill>
                  <a:latin typeface="Times New Roman" panose="02020603050405020304" pitchFamily="18" charset="0"/>
                </a:rPr>
                <a:t>  </a:t>
              </a:r>
              <a:r>
                <a:rPr lang="en-US" altLang="zh-CN" sz="1800" i="0" dirty="0">
                  <a:latin typeface="Times New Roman" panose="02020603050405020304" pitchFamily="18" charset="0"/>
                </a:rPr>
                <a:t>1       2       3       4       5</a:t>
              </a:r>
            </a:p>
          </p:txBody>
        </p:sp>
      </p:grpSp>
      <p:grpSp>
        <p:nvGrpSpPr>
          <p:cNvPr id="24601" name="组合 24600"/>
          <p:cNvGrpSpPr/>
          <p:nvPr/>
        </p:nvGrpSpPr>
        <p:grpSpPr>
          <a:xfrm>
            <a:off x="4972050" y="1314447"/>
            <a:ext cx="2457450" cy="800099"/>
            <a:chOff x="3216" y="1104"/>
            <a:chExt cx="2064" cy="672"/>
          </a:xfrm>
        </p:grpSpPr>
        <p:sp>
          <p:nvSpPr>
            <p:cNvPr id="24585" name="矩形 24584"/>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86" name="矩形 24585"/>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87" name="矩形 24586"/>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88" name="矩形 24587"/>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96" name="文本框 24595"/>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24598" name="文本框 24597"/>
            <p:cNvSpPr txBox="1"/>
            <p:nvPr/>
          </p:nvSpPr>
          <p:spPr>
            <a:xfrm>
              <a:off x="3552" y="1104"/>
              <a:ext cx="1658" cy="310"/>
            </a:xfrm>
            <a:prstGeom prst="rect">
              <a:avLst/>
            </a:prstGeom>
            <a:noFill/>
            <a:ln w="9525">
              <a:noFill/>
            </a:ln>
          </p:spPr>
          <p:txBody>
            <a:bodyPr wrap="none" anchor="t" anchorCtr="0">
              <a:spAutoFit/>
            </a:bodyPr>
            <a:lstStyle/>
            <a:p>
              <a:r>
                <a:rPr lang="en-US" altLang="zh-CN" sz="1800" i="0" dirty="0">
                  <a:solidFill>
                    <a:schemeClr val="tx1"/>
                  </a:solidFill>
                  <a:latin typeface="Times New Roman" panose="02020603050405020304" pitchFamily="18" charset="0"/>
                </a:rPr>
                <a:t> 0       </a:t>
              </a:r>
              <a:r>
                <a:rPr lang="en-US" altLang="zh-CN" sz="1800" i="0" dirty="0">
                  <a:latin typeface="Times New Roman" panose="02020603050405020304" pitchFamily="18" charset="0"/>
                </a:rPr>
                <a:t>1       2       3</a:t>
              </a:r>
              <a:endParaRPr lang="en-US" altLang="zh-CN" sz="1800" i="0" dirty="0">
                <a:solidFill>
                  <a:schemeClr val="tx1"/>
                </a:solidFill>
                <a:latin typeface="Times New Roman" panose="02020603050405020304" pitchFamily="18" charset="0"/>
              </a:endParaRPr>
            </a:p>
          </p:txBody>
        </p:sp>
      </p:grpSp>
      <p:sp>
        <p:nvSpPr>
          <p:cNvPr id="27"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计数排序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err="1">
                <a:solidFill>
                  <a:srgbClr val="008581"/>
                </a:solidFill>
              </a:rPr>
              <a:t>i</a:t>
            </a:r>
            <a:r>
              <a:rPr lang="en-US" altLang="zh-CN" i="1" dirty="0">
                <a:solidFill>
                  <a:srgbClr val="008581"/>
                </a:solidFill>
              </a:rPr>
              <a:t> </a:t>
            </a:r>
            <a:r>
              <a:rPr lang="en-US" altLang="zh-CN" dirty="0">
                <a:solidFill>
                  <a:srgbClr val="008581"/>
                </a:solidFill>
                <a:latin typeface="Symbol" panose="05050102010706020507" pitchFamily="18" charset="2"/>
              </a:rPr>
              <a:t>¬0</a:t>
            </a:r>
            <a:r>
              <a:rPr lang="en-US" altLang="zh-CN" dirty="0">
                <a:solidFill>
                  <a:srgbClr val="008581"/>
                </a:solidFill>
              </a:rPr>
              <a:t> </a:t>
            </a:r>
            <a:r>
              <a:rPr lang="en-US" altLang="zh-CN" b="1" dirty="0">
                <a:solidFill>
                  <a:srgbClr val="000000"/>
                </a:solidFill>
              </a:rPr>
              <a:t>to </a:t>
            </a:r>
            <a:r>
              <a:rPr lang="en-US" altLang="zh-CN" i="1" dirty="0">
                <a:solidFill>
                  <a:srgbClr val="008581"/>
                </a:solidFill>
              </a:rPr>
              <a:t>k</a:t>
            </a: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dirty="0">
                <a:solidFill>
                  <a:srgbClr val="008581"/>
                </a:solidFill>
              </a:rPr>
              <a:t>0</a:t>
            </a:r>
          </a:p>
        </p:txBody>
      </p:sp>
      <p:grpSp>
        <p:nvGrpSpPr>
          <p:cNvPr id="25625" name="组合 25624"/>
          <p:cNvGrpSpPr/>
          <p:nvPr/>
        </p:nvGrpSpPr>
        <p:grpSpPr>
          <a:xfrm>
            <a:off x="1714500" y="2537217"/>
            <a:ext cx="2971800" cy="491727"/>
            <a:chOff x="480" y="2131"/>
            <a:chExt cx="2496" cy="413"/>
          </a:xfrm>
        </p:grpSpPr>
        <p:sp>
          <p:nvSpPr>
            <p:cNvPr id="25613" name="矩形 25612"/>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5614" name="矩形 25613"/>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5615" name="矩形 25614"/>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5616" name="矩形 25615"/>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5617" name="矩形 25616"/>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5619" name="文本框 25618"/>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grpSp>
      <p:grpSp>
        <p:nvGrpSpPr>
          <p:cNvPr id="25623" name="组合 25622"/>
          <p:cNvGrpSpPr/>
          <p:nvPr/>
        </p:nvGrpSpPr>
        <p:grpSpPr>
          <a:xfrm>
            <a:off x="1714500" y="1314447"/>
            <a:ext cx="2971800" cy="800099"/>
            <a:chOff x="480" y="1104"/>
            <a:chExt cx="2496" cy="672"/>
          </a:xfrm>
        </p:grpSpPr>
        <p:sp>
          <p:nvSpPr>
            <p:cNvPr id="25604" name="矩形 25603"/>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5605" name="矩形 25604"/>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25606" name="矩形 25605"/>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5607" name="矩形 25606"/>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5608" name="矩形 25607"/>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5618" name="文本框 25617"/>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25621" name="文本框 25620"/>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grpSp>
      <p:grpSp>
        <p:nvGrpSpPr>
          <p:cNvPr id="25624" name="组合 25623"/>
          <p:cNvGrpSpPr/>
          <p:nvPr/>
        </p:nvGrpSpPr>
        <p:grpSpPr>
          <a:xfrm>
            <a:off x="4972050" y="1314447"/>
            <a:ext cx="2457450" cy="800099"/>
            <a:chOff x="3216" y="1104"/>
            <a:chExt cx="2064" cy="672"/>
          </a:xfrm>
        </p:grpSpPr>
        <p:sp>
          <p:nvSpPr>
            <p:cNvPr id="25609" name="矩形 25608"/>
            <p:cNvSpPr/>
            <p:nvPr/>
          </p:nvSpPr>
          <p:spPr>
            <a:xfrm>
              <a:off x="3552"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25610" name="矩形 25609"/>
            <p:cNvSpPr/>
            <p:nvPr/>
          </p:nvSpPr>
          <p:spPr>
            <a:xfrm>
              <a:off x="3984"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25611" name="矩形 25610"/>
            <p:cNvSpPr/>
            <p:nvPr/>
          </p:nvSpPr>
          <p:spPr>
            <a:xfrm>
              <a:off x="4416"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25612" name="矩形 25611"/>
            <p:cNvSpPr/>
            <p:nvPr/>
          </p:nvSpPr>
          <p:spPr>
            <a:xfrm>
              <a:off x="4848"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25620" name="文本框 25619"/>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25622" name="文本框 25621"/>
            <p:cNvSpPr txBox="1"/>
            <p:nvPr/>
          </p:nvSpPr>
          <p:spPr>
            <a:xfrm>
              <a:off x="3552" y="1104"/>
              <a:ext cx="1658"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grpSp>
      <p:sp>
        <p:nvSpPr>
          <p:cNvPr id="27"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第一次循环</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dirty="0">
                <a:solidFill>
                  <a:srgbClr val="008581"/>
                </a:solidFill>
              </a:rPr>
              <a:t>1 </a:t>
            </a:r>
            <a:r>
              <a:rPr lang="en-US" altLang="zh-CN" b="1" dirty="0">
                <a:solidFill>
                  <a:srgbClr val="000000"/>
                </a:solidFill>
              </a:rPr>
              <a:t>to </a:t>
            </a:r>
            <a:r>
              <a:rPr lang="en-US" altLang="zh-CN" i="1" dirty="0" err="1">
                <a:solidFill>
                  <a:srgbClr val="008581"/>
                </a:solidFill>
              </a:rPr>
              <a:t>A.length</a:t>
            </a:r>
            <a:endParaRPr lang="en-US" altLang="zh-CN" i="1" dirty="0">
              <a:solidFill>
                <a:srgbClr val="008581"/>
              </a:solidFill>
            </a:endParaRP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 </a:t>
            </a:r>
            <a:r>
              <a:rPr lang="en-US" altLang="zh-CN" i="1" dirty="0" err="1">
                <a:solidFill>
                  <a:srgbClr val="008581"/>
                </a:solidFill>
              </a:rPr>
              <a:t>i</a:t>
            </a:r>
            <a:r>
              <a:rPr lang="en-US" altLang="zh-CN" dirty="0">
                <a:solidFill>
                  <a:srgbClr val="008581"/>
                </a:solidFill>
              </a:rPr>
              <a:t>}|</a:t>
            </a:r>
          </a:p>
        </p:txBody>
      </p:sp>
      <p:grpSp>
        <p:nvGrpSpPr>
          <p:cNvPr id="26649" name="组合 26648"/>
          <p:cNvGrpSpPr/>
          <p:nvPr/>
        </p:nvGrpSpPr>
        <p:grpSpPr>
          <a:xfrm>
            <a:off x="1714500" y="2537217"/>
            <a:ext cx="2971800" cy="491727"/>
            <a:chOff x="480" y="2131"/>
            <a:chExt cx="2496" cy="413"/>
          </a:xfrm>
        </p:grpSpPr>
        <p:sp>
          <p:nvSpPr>
            <p:cNvPr id="26637" name="矩形 26636"/>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6638" name="矩形 26637"/>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6639" name="矩形 26638"/>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6640" name="矩形 26639"/>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6641" name="矩形 26640"/>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6643" name="文本框 26642"/>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grpSp>
      <p:grpSp>
        <p:nvGrpSpPr>
          <p:cNvPr id="26647" name="组合 26646"/>
          <p:cNvGrpSpPr/>
          <p:nvPr/>
        </p:nvGrpSpPr>
        <p:grpSpPr>
          <a:xfrm>
            <a:off x="1714500" y="1314448"/>
            <a:ext cx="2971800" cy="800099"/>
            <a:chOff x="480" y="1104"/>
            <a:chExt cx="2496" cy="672"/>
          </a:xfrm>
        </p:grpSpPr>
        <p:sp>
          <p:nvSpPr>
            <p:cNvPr id="26628" name="矩形 26627"/>
            <p:cNvSpPr/>
            <p:nvPr/>
          </p:nvSpPr>
          <p:spPr>
            <a:xfrm>
              <a:off x="816"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6629" name="矩形 26628"/>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26630" name="矩形 26629"/>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6631" name="矩形 26630"/>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6632" name="矩形 26631"/>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6642" name="文本框 26641"/>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26645" name="文本框 26644"/>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grpSp>
      <p:grpSp>
        <p:nvGrpSpPr>
          <p:cNvPr id="26648" name="组合 26647"/>
          <p:cNvGrpSpPr/>
          <p:nvPr/>
        </p:nvGrpSpPr>
        <p:grpSpPr>
          <a:xfrm>
            <a:off x="4972050" y="1314448"/>
            <a:ext cx="2457450" cy="800099"/>
            <a:chOff x="3216" y="1104"/>
            <a:chExt cx="2064" cy="672"/>
          </a:xfrm>
        </p:grpSpPr>
        <p:sp>
          <p:nvSpPr>
            <p:cNvPr id="26633" name="矩形 26632"/>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26634" name="矩形 26633"/>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26635" name="矩形 26634"/>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26636" name="矩形 26635"/>
            <p:cNvSpPr/>
            <p:nvPr/>
          </p:nvSpPr>
          <p:spPr>
            <a:xfrm>
              <a:off x="4848"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1</a:t>
              </a:r>
            </a:p>
          </p:txBody>
        </p:sp>
        <p:sp>
          <p:nvSpPr>
            <p:cNvPr id="26644" name="文本框 26643"/>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26646" name="文本框 26645"/>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grpSp>
      <p:sp>
        <p:nvSpPr>
          <p:cNvPr id="27"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第二次循环</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dirty="0">
                <a:solidFill>
                  <a:srgbClr val="008581"/>
                </a:solidFill>
              </a:rPr>
              <a:t>1 </a:t>
            </a:r>
            <a:r>
              <a:rPr lang="en-US" altLang="zh-CN" b="1" dirty="0">
                <a:solidFill>
                  <a:srgbClr val="000000"/>
                </a:solidFill>
              </a:rPr>
              <a:t>to </a:t>
            </a:r>
            <a:r>
              <a:rPr lang="en-US" altLang="zh-CN" b="1" i="1" dirty="0" err="1">
                <a:solidFill>
                  <a:srgbClr val="008581"/>
                </a:solidFill>
              </a:rPr>
              <a:t>A.length</a:t>
            </a:r>
            <a:endParaRPr lang="en-US" altLang="zh-CN" i="1" dirty="0">
              <a:solidFill>
                <a:srgbClr val="008581"/>
              </a:solidFill>
            </a:endParaRP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 </a:t>
            </a:r>
            <a:r>
              <a:rPr lang="en-US" altLang="zh-CN" i="1" dirty="0" err="1">
                <a:solidFill>
                  <a:srgbClr val="008581"/>
                </a:solidFill>
              </a:rPr>
              <a:t>i</a:t>
            </a:r>
            <a:r>
              <a:rPr lang="en-US" altLang="zh-CN" dirty="0">
                <a:solidFill>
                  <a:srgbClr val="008581"/>
                </a:solidFill>
              </a:rPr>
              <a:t>}|</a:t>
            </a:r>
          </a:p>
          <a:p>
            <a:endParaRPr lang="en-US" altLang="zh-CN" dirty="0"/>
          </a:p>
        </p:txBody>
      </p:sp>
      <p:grpSp>
        <p:nvGrpSpPr>
          <p:cNvPr id="27673" name="组合 27672"/>
          <p:cNvGrpSpPr/>
          <p:nvPr/>
        </p:nvGrpSpPr>
        <p:grpSpPr>
          <a:xfrm>
            <a:off x="1714500" y="2537217"/>
            <a:ext cx="2971800" cy="491727"/>
            <a:chOff x="480" y="2131"/>
            <a:chExt cx="2496" cy="413"/>
          </a:xfrm>
        </p:grpSpPr>
        <p:sp>
          <p:nvSpPr>
            <p:cNvPr id="27661" name="矩形 27660"/>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7662" name="矩形 27661"/>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7663" name="矩形 27662"/>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7664" name="矩形 27663"/>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7665" name="矩形 27664"/>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7667" name="文本框 27666"/>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grpSp>
      <p:grpSp>
        <p:nvGrpSpPr>
          <p:cNvPr id="27671" name="组合 27670"/>
          <p:cNvGrpSpPr/>
          <p:nvPr/>
        </p:nvGrpSpPr>
        <p:grpSpPr>
          <a:xfrm>
            <a:off x="1714500" y="1314448"/>
            <a:ext cx="2971800" cy="800099"/>
            <a:chOff x="480" y="1104"/>
            <a:chExt cx="2496" cy="672"/>
          </a:xfrm>
        </p:grpSpPr>
        <p:sp>
          <p:nvSpPr>
            <p:cNvPr id="27652" name="矩形 27651"/>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7653" name="矩形 27652"/>
            <p:cNvSpPr/>
            <p:nvPr/>
          </p:nvSpPr>
          <p:spPr>
            <a:xfrm>
              <a:off x="1248"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27654" name="矩形 27653"/>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7655" name="矩形 27654"/>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7656" name="矩形 27655"/>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7666" name="文本框 27665"/>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27669" name="文本框 27668"/>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grpSp>
      <p:grpSp>
        <p:nvGrpSpPr>
          <p:cNvPr id="27672" name="组合 27671"/>
          <p:cNvGrpSpPr/>
          <p:nvPr/>
        </p:nvGrpSpPr>
        <p:grpSpPr>
          <a:xfrm>
            <a:off x="4972050" y="1314448"/>
            <a:ext cx="2457450" cy="800099"/>
            <a:chOff x="3216" y="1104"/>
            <a:chExt cx="2064" cy="672"/>
          </a:xfrm>
        </p:grpSpPr>
        <p:sp>
          <p:nvSpPr>
            <p:cNvPr id="27657" name="矩形 27656"/>
            <p:cNvSpPr/>
            <p:nvPr/>
          </p:nvSpPr>
          <p:spPr>
            <a:xfrm>
              <a:off x="3552"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27658" name="矩形 27657"/>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27659" name="矩形 27658"/>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27660" name="矩形 27659"/>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27668" name="文本框 27667"/>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27670" name="文本框 27669"/>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grpSp>
      <p:sp>
        <p:nvSpPr>
          <p:cNvPr id="30"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第二次循环</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dirty="0">
                <a:solidFill>
                  <a:srgbClr val="008581"/>
                </a:solidFill>
              </a:rPr>
              <a:t>1 </a:t>
            </a:r>
            <a:r>
              <a:rPr lang="en-US" altLang="zh-CN" b="1" dirty="0">
                <a:solidFill>
                  <a:srgbClr val="000000"/>
                </a:solidFill>
              </a:rPr>
              <a:t>to </a:t>
            </a:r>
            <a:r>
              <a:rPr lang="en-US" altLang="zh-CN" i="1" dirty="0" err="1">
                <a:solidFill>
                  <a:srgbClr val="008581"/>
                </a:solidFill>
              </a:rPr>
              <a:t>A.length</a:t>
            </a:r>
            <a:endParaRPr lang="en-US" altLang="zh-CN" i="1" dirty="0">
              <a:solidFill>
                <a:srgbClr val="008581"/>
              </a:solidFill>
            </a:endParaRP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 </a:t>
            </a:r>
            <a:r>
              <a:rPr lang="en-US" altLang="zh-CN" i="1" dirty="0" err="1">
                <a:solidFill>
                  <a:srgbClr val="008581"/>
                </a:solidFill>
              </a:rPr>
              <a:t>i</a:t>
            </a:r>
            <a:r>
              <a:rPr lang="en-US" altLang="zh-CN" dirty="0">
                <a:solidFill>
                  <a:srgbClr val="008581"/>
                </a:solidFill>
              </a:rPr>
              <a:t>}|</a:t>
            </a:r>
          </a:p>
          <a:p>
            <a:endParaRPr lang="en-US" altLang="zh-CN" dirty="0"/>
          </a:p>
        </p:txBody>
      </p:sp>
      <p:grpSp>
        <p:nvGrpSpPr>
          <p:cNvPr id="28697" name="组合 28696"/>
          <p:cNvGrpSpPr/>
          <p:nvPr/>
        </p:nvGrpSpPr>
        <p:grpSpPr>
          <a:xfrm>
            <a:off x="1714500" y="2537217"/>
            <a:ext cx="2971800" cy="491727"/>
            <a:chOff x="480" y="2131"/>
            <a:chExt cx="2496" cy="413"/>
          </a:xfrm>
        </p:grpSpPr>
        <p:sp>
          <p:nvSpPr>
            <p:cNvPr id="28685" name="矩形 28684"/>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8686" name="矩形 28685"/>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8687" name="矩形 28686"/>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8688" name="矩形 28687"/>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8689" name="矩形 28688"/>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8691" name="文本框 28690"/>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grpSp>
      <p:grpSp>
        <p:nvGrpSpPr>
          <p:cNvPr id="28695" name="组合 28694"/>
          <p:cNvGrpSpPr/>
          <p:nvPr/>
        </p:nvGrpSpPr>
        <p:grpSpPr>
          <a:xfrm>
            <a:off x="1714500" y="1314448"/>
            <a:ext cx="2971800" cy="800099"/>
            <a:chOff x="480" y="1104"/>
            <a:chExt cx="2496" cy="672"/>
          </a:xfrm>
        </p:grpSpPr>
        <p:sp>
          <p:nvSpPr>
            <p:cNvPr id="28676" name="矩形 28675"/>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8677" name="矩形 28676"/>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28678" name="矩形 28677"/>
            <p:cNvSpPr/>
            <p:nvPr/>
          </p:nvSpPr>
          <p:spPr>
            <a:xfrm>
              <a:off x="1680"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8679" name="矩形 28678"/>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8680" name="矩形 28679"/>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8690" name="文本框 28689"/>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28693" name="文本框 28692"/>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grpSp>
      <p:grpSp>
        <p:nvGrpSpPr>
          <p:cNvPr id="28696" name="组合 28695"/>
          <p:cNvGrpSpPr/>
          <p:nvPr/>
        </p:nvGrpSpPr>
        <p:grpSpPr>
          <a:xfrm>
            <a:off x="4972050" y="1314448"/>
            <a:ext cx="2457450" cy="800099"/>
            <a:chOff x="3216" y="1104"/>
            <a:chExt cx="2064" cy="672"/>
          </a:xfrm>
        </p:grpSpPr>
        <p:sp>
          <p:nvSpPr>
            <p:cNvPr id="28681" name="矩形 28680"/>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28682" name="矩形 28681"/>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28683" name="矩形 28682"/>
            <p:cNvSpPr/>
            <p:nvPr/>
          </p:nvSpPr>
          <p:spPr>
            <a:xfrm>
              <a:off x="4416"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28684" name="矩形 28683"/>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28692" name="文本框 28691"/>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28694" name="文本框 28693"/>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grpSp>
      <p:sp>
        <p:nvSpPr>
          <p:cNvPr id="27"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第二次循环</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dirty="0">
                <a:solidFill>
                  <a:srgbClr val="008581"/>
                </a:solidFill>
              </a:rPr>
              <a:t>1 </a:t>
            </a:r>
            <a:r>
              <a:rPr lang="en-US" altLang="zh-CN" b="1" dirty="0">
                <a:solidFill>
                  <a:srgbClr val="000000"/>
                </a:solidFill>
              </a:rPr>
              <a:t>to </a:t>
            </a:r>
            <a:r>
              <a:rPr lang="en-US" altLang="zh-CN" b="1" i="1" dirty="0" err="1">
                <a:solidFill>
                  <a:srgbClr val="008581"/>
                </a:solidFill>
              </a:rPr>
              <a:t>A.length</a:t>
            </a:r>
            <a:endParaRPr lang="en-US" altLang="zh-CN" i="1" dirty="0">
              <a:solidFill>
                <a:srgbClr val="008581"/>
              </a:solidFill>
            </a:endParaRP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 </a:t>
            </a:r>
            <a:r>
              <a:rPr lang="en-US" altLang="zh-CN" i="1" dirty="0" err="1">
                <a:solidFill>
                  <a:srgbClr val="008581"/>
                </a:solidFill>
              </a:rPr>
              <a:t>i</a:t>
            </a:r>
            <a:r>
              <a:rPr lang="en-US" altLang="zh-CN" dirty="0">
                <a:solidFill>
                  <a:srgbClr val="008581"/>
                </a:solidFill>
              </a:rPr>
              <a:t>}|</a:t>
            </a:r>
          </a:p>
        </p:txBody>
      </p:sp>
      <p:grpSp>
        <p:nvGrpSpPr>
          <p:cNvPr id="29721" name="组合 29720"/>
          <p:cNvGrpSpPr/>
          <p:nvPr/>
        </p:nvGrpSpPr>
        <p:grpSpPr>
          <a:xfrm>
            <a:off x="1714500" y="2537217"/>
            <a:ext cx="2971800" cy="491727"/>
            <a:chOff x="480" y="2131"/>
            <a:chExt cx="2496" cy="413"/>
          </a:xfrm>
        </p:grpSpPr>
        <p:sp>
          <p:nvSpPr>
            <p:cNvPr id="29709" name="矩形 29708"/>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9710" name="矩形 29709"/>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9711" name="矩形 29710"/>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9712" name="矩形 29711"/>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9713" name="矩形 29712"/>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9715" name="文本框 29714"/>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grpSp>
      <p:grpSp>
        <p:nvGrpSpPr>
          <p:cNvPr id="29719" name="组合 29718"/>
          <p:cNvGrpSpPr/>
          <p:nvPr/>
        </p:nvGrpSpPr>
        <p:grpSpPr>
          <a:xfrm>
            <a:off x="1714500" y="1314448"/>
            <a:ext cx="2971800" cy="800099"/>
            <a:chOff x="480" y="1104"/>
            <a:chExt cx="2496" cy="672"/>
          </a:xfrm>
        </p:grpSpPr>
        <p:sp>
          <p:nvSpPr>
            <p:cNvPr id="29700" name="矩形 29699"/>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9701" name="矩形 29700"/>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29702" name="矩形 29701"/>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9703" name="矩形 29702"/>
            <p:cNvSpPr/>
            <p:nvPr/>
          </p:nvSpPr>
          <p:spPr>
            <a:xfrm>
              <a:off x="2112"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9704" name="矩形 29703"/>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9714" name="文本框 29713"/>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29717" name="文本框 29716"/>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grpSp>
      <p:grpSp>
        <p:nvGrpSpPr>
          <p:cNvPr id="29720" name="组合 29719"/>
          <p:cNvGrpSpPr/>
          <p:nvPr/>
        </p:nvGrpSpPr>
        <p:grpSpPr>
          <a:xfrm>
            <a:off x="4972050" y="1314448"/>
            <a:ext cx="2457450" cy="800099"/>
            <a:chOff x="3216" y="1104"/>
            <a:chExt cx="2064" cy="672"/>
          </a:xfrm>
        </p:grpSpPr>
        <p:sp>
          <p:nvSpPr>
            <p:cNvPr id="29705" name="矩形 29704"/>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29706" name="矩形 29705"/>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29707" name="矩形 29706"/>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29708" name="矩形 29707"/>
            <p:cNvSpPr/>
            <p:nvPr/>
          </p:nvSpPr>
          <p:spPr>
            <a:xfrm>
              <a:off x="4848"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29716" name="文本框 29715"/>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29718" name="文本框 29717"/>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grpSp>
      <p:sp>
        <p:nvSpPr>
          <p:cNvPr id="27"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第二次循环</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0"/>
            <a:ext cx="3143250" cy="5143500"/>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28" name="TextBox 15"/>
          <p:cNvSpPr txBox="1">
            <a:spLocks noChangeArrowheads="1"/>
          </p:cNvSpPr>
          <p:nvPr/>
        </p:nvSpPr>
        <p:spPr bwMode="auto">
          <a:xfrm>
            <a:off x="311502" y="1939529"/>
            <a:ext cx="25117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800" dirty="0">
                <a:solidFill>
                  <a:schemeClr val="bg1"/>
                </a:solidFill>
                <a:latin typeface="Agency FB" panose="020B0503020202020204" pitchFamily="34" charset="0"/>
                <a:ea typeface="Adobe 宋体 Std L"/>
                <a:cs typeface="Adobe 宋体 Std L"/>
              </a:rPr>
              <a:t>Contents Page</a:t>
            </a:r>
            <a:endParaRPr lang="zh-CN" altLang="en-US" sz="1800" dirty="0">
              <a:solidFill>
                <a:schemeClr val="bg1"/>
              </a:solidFill>
              <a:latin typeface="Agency FB" panose="020B0503020202020204" pitchFamily="34" charset="0"/>
              <a:ea typeface="Adobe 宋体 Std L"/>
              <a:cs typeface="Adobe 宋体 Std L"/>
            </a:endParaRPr>
          </a:p>
        </p:txBody>
      </p:sp>
      <p:sp>
        <p:nvSpPr>
          <p:cNvPr id="29" name="文本框 28"/>
          <p:cNvSpPr txBox="1">
            <a:spLocks noChangeArrowheads="1"/>
          </p:cNvSpPr>
          <p:nvPr/>
        </p:nvSpPr>
        <p:spPr bwMode="auto">
          <a:xfrm>
            <a:off x="1007828" y="1275160"/>
            <a:ext cx="1782365" cy="6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r>
              <a:rPr lang="zh-CN" altLang="en-US" sz="3800" b="1" dirty="0">
                <a:solidFill>
                  <a:schemeClr val="bg1"/>
                </a:solidFill>
                <a:latin typeface="Arial" panose="020B0604020202020204" pitchFamily="34" charset="0"/>
                <a:ea typeface="微软雅黑" panose="020B0503020204020204" pitchFamily="34" charset="-122"/>
              </a:rPr>
              <a:t>提纲</a:t>
            </a:r>
          </a:p>
        </p:txBody>
      </p:sp>
      <p:sp>
        <p:nvSpPr>
          <p:cNvPr id="8" name="矩形 7"/>
          <p:cNvSpPr/>
          <p:nvPr/>
        </p:nvSpPr>
        <p:spPr>
          <a:xfrm>
            <a:off x="3703320" y="1695450"/>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任意多边形 8"/>
          <p:cNvSpPr/>
          <p:nvPr/>
        </p:nvSpPr>
        <p:spPr>
          <a:xfrm>
            <a:off x="3975100" y="1426210"/>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400" b="1" dirty="0">
                <a:solidFill>
                  <a:srgbClr val="FFFF00"/>
                </a:solidFill>
              </a:rPr>
              <a:t>一、排序算法的下界</a:t>
            </a:r>
          </a:p>
        </p:txBody>
      </p:sp>
      <p:sp>
        <p:nvSpPr>
          <p:cNvPr id="10" name="矩形 9"/>
          <p:cNvSpPr/>
          <p:nvPr/>
        </p:nvSpPr>
        <p:spPr>
          <a:xfrm>
            <a:off x="3703320" y="2800239"/>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任意多边形 10"/>
          <p:cNvSpPr/>
          <p:nvPr/>
        </p:nvSpPr>
        <p:spPr>
          <a:xfrm>
            <a:off x="3975100" y="2530999"/>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000" b="1" dirty="0">
                <a:solidFill>
                  <a:schemeClr val="bg1"/>
                </a:solidFill>
                <a:latin typeface="+mn-ea"/>
              </a:rPr>
              <a:t>二、计数排序</a:t>
            </a:r>
            <a:endParaRPr lang="zh-CN" sz="2000" b="1" dirty="0">
              <a:solidFill>
                <a:schemeClr val="bg1"/>
              </a:solidFill>
              <a:latin typeface="+mn-ea"/>
            </a:endParaRPr>
          </a:p>
        </p:txBody>
      </p:sp>
      <p:sp>
        <p:nvSpPr>
          <p:cNvPr id="12" name="矩形 11"/>
          <p:cNvSpPr/>
          <p:nvPr/>
        </p:nvSpPr>
        <p:spPr>
          <a:xfrm>
            <a:off x="3703320" y="3926446"/>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13" name="任意多边形 12"/>
          <p:cNvSpPr/>
          <p:nvPr/>
        </p:nvSpPr>
        <p:spPr>
          <a:xfrm>
            <a:off x="3975100" y="3657206"/>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200" b="1" dirty="0">
                <a:solidFill>
                  <a:schemeClr val="bg1"/>
                </a:solidFill>
                <a:latin typeface="+mn-ea"/>
              </a:rPr>
              <a:t>三、基数排序</a:t>
            </a:r>
            <a:endParaRPr lang="zh-CN" altLang="en-US" sz="2200" b="1" dirty="0">
              <a:solidFill>
                <a:schemeClr val="bg1"/>
              </a:solidFill>
              <a:latin typeface="+mn-ea"/>
              <a:sym typeface="+mn-ea"/>
            </a:endParaRPr>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154" y="22035"/>
            <a:ext cx="2235200" cy="54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itle 1"/>
          <p:cNvSpPr txBox="1"/>
          <p:nvPr/>
        </p:nvSpPr>
        <p:spPr bwMode="auto">
          <a:xfrm>
            <a:off x="3143250" y="0"/>
            <a:ext cx="5902325" cy="110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lvl1pPr algn="ctr" rtl="0" eaLnBrk="1" fontAlgn="base" hangingPunct="1">
              <a:spcBef>
                <a:spcPct val="0"/>
              </a:spcBef>
              <a:spcAft>
                <a:spcPct val="0"/>
              </a:spcAft>
              <a:defRPr sz="4000" b="1">
                <a:solidFill>
                  <a:schemeClr val="tx2"/>
                </a:solidFill>
                <a:latin typeface="+mj-lt"/>
                <a:ea typeface="+mj-ea"/>
                <a:cs typeface="+mj-cs"/>
              </a:defRPr>
            </a:lvl1pPr>
            <a:lvl2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3000" kern="0" dirty="0">
                <a:solidFill>
                  <a:srgbClr val="FF0000"/>
                </a:solidFill>
                <a:latin typeface="Arial" panose="020B0604020202020204"/>
                <a:sym typeface="+mn-ea"/>
              </a:rPr>
              <a:t>线性时间排序</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dirty="0">
                <a:solidFill>
                  <a:srgbClr val="008581"/>
                </a:solidFill>
              </a:rPr>
              <a:t>1 </a:t>
            </a:r>
            <a:r>
              <a:rPr lang="en-US" altLang="zh-CN" b="1" dirty="0">
                <a:solidFill>
                  <a:srgbClr val="000000"/>
                </a:solidFill>
              </a:rPr>
              <a:t>to </a:t>
            </a:r>
            <a:r>
              <a:rPr lang="en-US" altLang="zh-CN" i="1" dirty="0" err="1">
                <a:solidFill>
                  <a:srgbClr val="008581"/>
                </a:solidFill>
              </a:rPr>
              <a:t>A.length</a:t>
            </a:r>
            <a:endParaRPr lang="en-US" altLang="zh-CN" i="1" dirty="0">
              <a:solidFill>
                <a:srgbClr val="008581"/>
              </a:solidFill>
            </a:endParaRP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 </a:t>
            </a:r>
            <a:r>
              <a:rPr lang="en-US" altLang="zh-CN" i="1" dirty="0" err="1">
                <a:solidFill>
                  <a:srgbClr val="008581"/>
                </a:solidFill>
              </a:rPr>
              <a:t>i</a:t>
            </a:r>
            <a:r>
              <a:rPr lang="en-US" altLang="zh-CN" dirty="0">
                <a:solidFill>
                  <a:srgbClr val="008581"/>
                </a:solidFill>
              </a:rPr>
              <a:t>}|</a:t>
            </a:r>
          </a:p>
        </p:txBody>
      </p:sp>
      <p:grpSp>
        <p:nvGrpSpPr>
          <p:cNvPr id="30745" name="组合 30744"/>
          <p:cNvGrpSpPr/>
          <p:nvPr/>
        </p:nvGrpSpPr>
        <p:grpSpPr>
          <a:xfrm>
            <a:off x="1714500" y="2537217"/>
            <a:ext cx="2971800" cy="491727"/>
            <a:chOff x="480" y="2131"/>
            <a:chExt cx="2496" cy="413"/>
          </a:xfrm>
        </p:grpSpPr>
        <p:sp>
          <p:nvSpPr>
            <p:cNvPr id="30733" name="矩形 30732"/>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0734" name="矩形 30733"/>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0735" name="矩形 30734"/>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0736" name="矩形 30735"/>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0737" name="矩形 30736"/>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0739" name="文本框 30738"/>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grpSp>
      <p:grpSp>
        <p:nvGrpSpPr>
          <p:cNvPr id="30743" name="组合 30742"/>
          <p:cNvGrpSpPr/>
          <p:nvPr/>
        </p:nvGrpSpPr>
        <p:grpSpPr>
          <a:xfrm>
            <a:off x="1714500" y="1314448"/>
            <a:ext cx="2971800" cy="800099"/>
            <a:chOff x="480" y="1104"/>
            <a:chExt cx="2496" cy="672"/>
          </a:xfrm>
        </p:grpSpPr>
        <p:sp>
          <p:nvSpPr>
            <p:cNvPr id="30724" name="矩形 30723"/>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0725" name="矩形 30724"/>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30726" name="矩形 30725"/>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0727" name="矩形 30726"/>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0728" name="矩形 30727"/>
            <p:cNvSpPr/>
            <p:nvPr/>
          </p:nvSpPr>
          <p:spPr>
            <a:xfrm>
              <a:off x="2544"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0738" name="文本框 30737"/>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30741" name="文本框 30740"/>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grpSp>
      <p:grpSp>
        <p:nvGrpSpPr>
          <p:cNvPr id="30744" name="组合 30743"/>
          <p:cNvGrpSpPr/>
          <p:nvPr/>
        </p:nvGrpSpPr>
        <p:grpSpPr>
          <a:xfrm>
            <a:off x="4972050" y="1314448"/>
            <a:ext cx="2457450" cy="800099"/>
            <a:chOff x="3216" y="1104"/>
            <a:chExt cx="2064" cy="672"/>
          </a:xfrm>
        </p:grpSpPr>
        <p:sp>
          <p:nvSpPr>
            <p:cNvPr id="30729" name="矩形 30728"/>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0730" name="矩形 30729"/>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30731" name="矩形 30730"/>
            <p:cNvSpPr/>
            <p:nvPr/>
          </p:nvSpPr>
          <p:spPr>
            <a:xfrm>
              <a:off x="4416"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0732" name="矩形 30731"/>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0740" name="文本框 30739"/>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0742" name="文本框 30741"/>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grpSp>
      <p:sp>
        <p:nvSpPr>
          <p:cNvPr id="27"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第二次循环</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err="1">
                <a:solidFill>
                  <a:srgbClr val="008581"/>
                </a:solidFill>
              </a:rPr>
              <a:t>i</a:t>
            </a:r>
            <a:r>
              <a:rPr lang="en-US" altLang="zh-CN" i="1" dirty="0">
                <a:solidFill>
                  <a:srgbClr val="008581"/>
                </a:solidFill>
              </a:rPr>
              <a:t> </a:t>
            </a:r>
            <a:r>
              <a:rPr lang="en-US" altLang="zh-CN" dirty="0">
                <a:solidFill>
                  <a:srgbClr val="008581"/>
                </a:solidFill>
                <a:latin typeface="Symbol" panose="05050102010706020507" pitchFamily="18" charset="2"/>
              </a:rPr>
              <a:t>¬1</a:t>
            </a:r>
            <a:r>
              <a:rPr lang="en-US" altLang="zh-CN" dirty="0">
                <a:solidFill>
                  <a:srgbClr val="008581"/>
                </a:solidFill>
              </a:rPr>
              <a:t> </a:t>
            </a:r>
            <a:r>
              <a:rPr lang="en-US" altLang="zh-CN" b="1" dirty="0">
                <a:solidFill>
                  <a:srgbClr val="000000"/>
                </a:solidFill>
              </a:rPr>
              <a:t>to </a:t>
            </a:r>
            <a:r>
              <a:rPr lang="en-US" altLang="zh-CN" i="1" dirty="0">
                <a:solidFill>
                  <a:srgbClr val="008581"/>
                </a:solidFill>
              </a:rPr>
              <a:t>k</a:t>
            </a: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a:t>
            </a:r>
            <a:r>
              <a:rPr lang="en-US" altLang="zh-CN" dirty="0">
                <a:solidFill>
                  <a:srgbClr val="008581"/>
                </a:solidFill>
                <a:latin typeface="Symbol" panose="05050102010706020507" pitchFamily="18" charset="2"/>
              </a:rPr>
              <a:t>£ </a:t>
            </a:r>
            <a:r>
              <a:rPr lang="en-US" altLang="zh-CN" i="1" dirty="0" err="1">
                <a:solidFill>
                  <a:srgbClr val="008581"/>
                </a:solidFill>
              </a:rPr>
              <a:t>i</a:t>
            </a:r>
            <a:r>
              <a:rPr lang="en-US" altLang="zh-CN" dirty="0">
                <a:solidFill>
                  <a:srgbClr val="008581"/>
                </a:solidFill>
              </a:rPr>
              <a:t>}|</a:t>
            </a:r>
          </a:p>
        </p:txBody>
      </p:sp>
      <p:grpSp>
        <p:nvGrpSpPr>
          <p:cNvPr id="31773" name="组合 31772"/>
          <p:cNvGrpSpPr/>
          <p:nvPr/>
        </p:nvGrpSpPr>
        <p:grpSpPr>
          <a:xfrm>
            <a:off x="1714500" y="2537217"/>
            <a:ext cx="2971800" cy="491727"/>
            <a:chOff x="480" y="2131"/>
            <a:chExt cx="2496" cy="413"/>
          </a:xfrm>
        </p:grpSpPr>
        <p:sp>
          <p:nvSpPr>
            <p:cNvPr id="31757" name="矩形 31756"/>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1758" name="矩形 31757"/>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1759" name="矩形 31758"/>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1760" name="矩形 31759"/>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1761" name="矩形 31760"/>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1763" name="文本框 31762"/>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grpSp>
      <p:grpSp>
        <p:nvGrpSpPr>
          <p:cNvPr id="31772" name="组合 31771"/>
          <p:cNvGrpSpPr/>
          <p:nvPr/>
        </p:nvGrpSpPr>
        <p:grpSpPr>
          <a:xfrm>
            <a:off x="1714500" y="1314448"/>
            <a:ext cx="2971800" cy="800099"/>
            <a:chOff x="480" y="1104"/>
            <a:chExt cx="2496" cy="672"/>
          </a:xfrm>
        </p:grpSpPr>
        <p:sp>
          <p:nvSpPr>
            <p:cNvPr id="31748" name="矩形 31747"/>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1749" name="矩形 31748"/>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31750" name="矩形 31749"/>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1751" name="矩形 31750"/>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1752" name="矩形 31751"/>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1762" name="文本框 31761"/>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31765" name="文本框 31764"/>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grpSp>
      <p:grpSp>
        <p:nvGrpSpPr>
          <p:cNvPr id="31774" name="组合 31773"/>
          <p:cNvGrpSpPr/>
          <p:nvPr/>
        </p:nvGrpSpPr>
        <p:grpSpPr>
          <a:xfrm>
            <a:off x="4972050" y="1314448"/>
            <a:ext cx="2546747" cy="800099"/>
            <a:chOff x="3216" y="1104"/>
            <a:chExt cx="2139" cy="672"/>
          </a:xfrm>
        </p:grpSpPr>
        <p:sp>
          <p:nvSpPr>
            <p:cNvPr id="31753" name="矩形 31752"/>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1754" name="矩形 31753"/>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31755" name="矩形 31754"/>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1756" name="矩形 31755"/>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1764" name="文本框 31763"/>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1766" name="文本框 31765"/>
            <p:cNvSpPr txBox="1"/>
            <p:nvPr/>
          </p:nvSpPr>
          <p:spPr>
            <a:xfrm>
              <a:off x="3552" y="1104"/>
              <a:ext cx="1803"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  </a:t>
              </a:r>
            </a:p>
          </p:txBody>
        </p:sp>
      </p:grpSp>
      <p:grpSp>
        <p:nvGrpSpPr>
          <p:cNvPr id="31775" name="组合 31774"/>
          <p:cNvGrpSpPr/>
          <p:nvPr/>
        </p:nvGrpSpPr>
        <p:grpSpPr>
          <a:xfrm>
            <a:off x="4866085" y="2537217"/>
            <a:ext cx="2563415" cy="491727"/>
            <a:chOff x="3127" y="2131"/>
            <a:chExt cx="2153" cy="413"/>
          </a:xfrm>
        </p:grpSpPr>
        <p:sp>
          <p:nvSpPr>
            <p:cNvPr id="31767" name="矩形 31766"/>
            <p:cNvSpPr/>
            <p:nvPr/>
          </p:nvSpPr>
          <p:spPr>
            <a:xfrm>
              <a:off x="355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1768" name="矩形 31767"/>
            <p:cNvSpPr/>
            <p:nvPr/>
          </p:nvSpPr>
          <p:spPr>
            <a:xfrm>
              <a:off x="3984"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1769" name="矩形 31768"/>
            <p:cNvSpPr/>
            <p:nvPr/>
          </p:nvSpPr>
          <p:spPr>
            <a:xfrm>
              <a:off x="44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1770" name="矩形 31769"/>
            <p:cNvSpPr/>
            <p:nvPr/>
          </p:nvSpPr>
          <p:spPr>
            <a:xfrm>
              <a:off x="48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1771" name="文本框 31770"/>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grpSp>
      <p:sp>
        <p:nvSpPr>
          <p:cNvPr id="33"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第三次循环</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err="1">
                <a:solidFill>
                  <a:srgbClr val="008581"/>
                </a:solidFill>
              </a:rPr>
              <a:t>i</a:t>
            </a:r>
            <a:r>
              <a:rPr lang="en-US" altLang="zh-CN" i="1" dirty="0">
                <a:solidFill>
                  <a:srgbClr val="008581"/>
                </a:solidFill>
              </a:rPr>
              <a:t> </a:t>
            </a:r>
            <a:r>
              <a:rPr lang="en-US" altLang="zh-CN" dirty="0">
                <a:solidFill>
                  <a:srgbClr val="008581"/>
                </a:solidFill>
                <a:latin typeface="Symbol" panose="05050102010706020507" pitchFamily="18" charset="2"/>
              </a:rPr>
              <a:t>¬1</a:t>
            </a:r>
            <a:r>
              <a:rPr lang="en-US" altLang="zh-CN" dirty="0">
                <a:solidFill>
                  <a:srgbClr val="008581"/>
                </a:solidFill>
              </a:rPr>
              <a:t> </a:t>
            </a:r>
            <a:r>
              <a:rPr lang="en-US" altLang="zh-CN" b="1" dirty="0">
                <a:solidFill>
                  <a:srgbClr val="000000"/>
                </a:solidFill>
              </a:rPr>
              <a:t>to </a:t>
            </a:r>
            <a:r>
              <a:rPr lang="en-US" altLang="zh-CN" i="1" dirty="0">
                <a:solidFill>
                  <a:srgbClr val="008581"/>
                </a:solidFill>
              </a:rPr>
              <a:t>k</a:t>
            </a: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a:t>
            </a:r>
            <a:r>
              <a:rPr lang="en-US" altLang="zh-CN" dirty="0">
                <a:solidFill>
                  <a:srgbClr val="008581"/>
                </a:solidFill>
                <a:latin typeface="Symbol" panose="05050102010706020507" pitchFamily="18" charset="2"/>
              </a:rPr>
              <a:t>£ </a:t>
            </a:r>
            <a:r>
              <a:rPr lang="en-US" altLang="zh-CN" i="1" dirty="0" err="1">
                <a:solidFill>
                  <a:srgbClr val="008581"/>
                </a:solidFill>
              </a:rPr>
              <a:t>i</a:t>
            </a:r>
            <a:r>
              <a:rPr lang="en-US" altLang="zh-CN" dirty="0">
                <a:solidFill>
                  <a:srgbClr val="008581"/>
                </a:solidFill>
              </a:rPr>
              <a:t>}|</a:t>
            </a:r>
          </a:p>
          <a:p>
            <a:endParaRPr lang="en-US" altLang="zh-CN" dirty="0"/>
          </a:p>
        </p:txBody>
      </p:sp>
      <p:grpSp>
        <p:nvGrpSpPr>
          <p:cNvPr id="32797" name="组合 32796"/>
          <p:cNvGrpSpPr/>
          <p:nvPr/>
        </p:nvGrpSpPr>
        <p:grpSpPr>
          <a:xfrm>
            <a:off x="1714500" y="2537217"/>
            <a:ext cx="2971800" cy="491727"/>
            <a:chOff x="480" y="2131"/>
            <a:chExt cx="2496" cy="413"/>
          </a:xfrm>
        </p:grpSpPr>
        <p:sp>
          <p:nvSpPr>
            <p:cNvPr id="32781" name="矩形 32780"/>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2782" name="矩形 32781"/>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2783" name="矩形 32782"/>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2784" name="矩形 32783"/>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2785" name="矩形 32784"/>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2787" name="文本框 32786"/>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grpSp>
      <p:grpSp>
        <p:nvGrpSpPr>
          <p:cNvPr id="32796" name="组合 32795"/>
          <p:cNvGrpSpPr/>
          <p:nvPr/>
        </p:nvGrpSpPr>
        <p:grpSpPr>
          <a:xfrm>
            <a:off x="1714500" y="1314448"/>
            <a:ext cx="2971800" cy="800099"/>
            <a:chOff x="480" y="1104"/>
            <a:chExt cx="2496" cy="672"/>
          </a:xfrm>
        </p:grpSpPr>
        <p:sp>
          <p:nvSpPr>
            <p:cNvPr id="32772" name="矩形 32771"/>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2773" name="矩形 32772"/>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32774" name="矩形 32773"/>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2775" name="矩形 32774"/>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2776" name="矩形 32775"/>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2786" name="文本框 32785"/>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32789" name="文本框 32788"/>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grpSp>
      <p:grpSp>
        <p:nvGrpSpPr>
          <p:cNvPr id="32798" name="组合 32797"/>
          <p:cNvGrpSpPr/>
          <p:nvPr/>
        </p:nvGrpSpPr>
        <p:grpSpPr>
          <a:xfrm>
            <a:off x="4972050" y="1314448"/>
            <a:ext cx="2457450" cy="800099"/>
            <a:chOff x="3216" y="1104"/>
            <a:chExt cx="2064" cy="672"/>
          </a:xfrm>
        </p:grpSpPr>
        <p:sp>
          <p:nvSpPr>
            <p:cNvPr id="32777" name="矩形 32776"/>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2778" name="矩形 32777"/>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32779" name="矩形 32778"/>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2780" name="矩形 32779"/>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2788" name="文本框 32787"/>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2790" name="文本框 32789"/>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grpSp>
      <p:grpSp>
        <p:nvGrpSpPr>
          <p:cNvPr id="32799" name="组合 32798"/>
          <p:cNvGrpSpPr/>
          <p:nvPr/>
        </p:nvGrpSpPr>
        <p:grpSpPr>
          <a:xfrm>
            <a:off x="4866085" y="2537217"/>
            <a:ext cx="2563415" cy="491727"/>
            <a:chOff x="3127" y="2131"/>
            <a:chExt cx="2153" cy="413"/>
          </a:xfrm>
        </p:grpSpPr>
        <p:sp>
          <p:nvSpPr>
            <p:cNvPr id="32791" name="矩形 32790"/>
            <p:cNvSpPr/>
            <p:nvPr/>
          </p:nvSpPr>
          <p:spPr>
            <a:xfrm>
              <a:off x="355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2792" name="矩形 32791"/>
            <p:cNvSpPr/>
            <p:nvPr/>
          </p:nvSpPr>
          <p:spPr>
            <a:xfrm>
              <a:off x="398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2793" name="矩形 32792"/>
            <p:cNvSpPr/>
            <p:nvPr/>
          </p:nvSpPr>
          <p:spPr>
            <a:xfrm>
              <a:off x="4416"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3</a:t>
              </a:r>
            </a:p>
          </p:txBody>
        </p:sp>
        <p:sp>
          <p:nvSpPr>
            <p:cNvPr id="32794" name="矩形 32793"/>
            <p:cNvSpPr/>
            <p:nvPr/>
          </p:nvSpPr>
          <p:spPr>
            <a:xfrm>
              <a:off x="48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2795" name="文本框 32794"/>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grpSp>
      <p:sp>
        <p:nvSpPr>
          <p:cNvPr id="33"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第三次循环</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err="1">
                <a:solidFill>
                  <a:srgbClr val="008581"/>
                </a:solidFill>
              </a:rPr>
              <a:t>i</a:t>
            </a:r>
            <a:r>
              <a:rPr lang="en-US" altLang="zh-CN" i="1" dirty="0">
                <a:solidFill>
                  <a:srgbClr val="008581"/>
                </a:solidFill>
              </a:rPr>
              <a:t> </a:t>
            </a:r>
            <a:r>
              <a:rPr lang="en-US" altLang="zh-CN" dirty="0">
                <a:solidFill>
                  <a:srgbClr val="008581"/>
                </a:solidFill>
                <a:latin typeface="Symbol" panose="05050102010706020507" pitchFamily="18" charset="2"/>
              </a:rPr>
              <a:t>¬1</a:t>
            </a:r>
            <a:r>
              <a:rPr lang="en-US" altLang="zh-CN" dirty="0">
                <a:solidFill>
                  <a:srgbClr val="008581"/>
                </a:solidFill>
              </a:rPr>
              <a:t> </a:t>
            </a:r>
            <a:r>
              <a:rPr lang="en-US" altLang="zh-CN" b="1" dirty="0">
                <a:solidFill>
                  <a:srgbClr val="000000"/>
                </a:solidFill>
              </a:rPr>
              <a:t>to </a:t>
            </a:r>
            <a:r>
              <a:rPr lang="en-US" altLang="zh-CN" i="1" dirty="0">
                <a:solidFill>
                  <a:srgbClr val="008581"/>
                </a:solidFill>
              </a:rPr>
              <a:t>k</a:t>
            </a: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a:t>
            </a:r>
            <a:r>
              <a:rPr lang="en-US" altLang="zh-CN" dirty="0">
                <a:solidFill>
                  <a:srgbClr val="008581"/>
                </a:solidFill>
                <a:latin typeface="Symbol" panose="05050102010706020507" pitchFamily="18" charset="2"/>
              </a:rPr>
              <a:t>£ </a:t>
            </a:r>
            <a:r>
              <a:rPr lang="en-US" altLang="zh-CN" i="1" dirty="0" err="1">
                <a:solidFill>
                  <a:srgbClr val="008581"/>
                </a:solidFill>
              </a:rPr>
              <a:t>i</a:t>
            </a:r>
            <a:r>
              <a:rPr lang="en-US" altLang="zh-CN" dirty="0">
                <a:solidFill>
                  <a:srgbClr val="008581"/>
                </a:solidFill>
              </a:rPr>
              <a:t>}|</a:t>
            </a:r>
          </a:p>
          <a:p>
            <a:endParaRPr lang="en-US" altLang="zh-CN" dirty="0"/>
          </a:p>
        </p:txBody>
      </p:sp>
      <p:grpSp>
        <p:nvGrpSpPr>
          <p:cNvPr id="33822" name="组合 33821"/>
          <p:cNvGrpSpPr/>
          <p:nvPr/>
        </p:nvGrpSpPr>
        <p:grpSpPr>
          <a:xfrm>
            <a:off x="1714500" y="2537217"/>
            <a:ext cx="2971800" cy="491727"/>
            <a:chOff x="480" y="2131"/>
            <a:chExt cx="2496" cy="413"/>
          </a:xfrm>
        </p:grpSpPr>
        <p:sp>
          <p:nvSpPr>
            <p:cNvPr id="33805" name="矩形 33804"/>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3806" name="矩形 33805"/>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3807" name="矩形 33806"/>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3808" name="矩形 33807"/>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3809" name="矩形 33808"/>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3811" name="文本框 33810"/>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grpSp>
      <p:grpSp>
        <p:nvGrpSpPr>
          <p:cNvPr id="33820" name="组合 33819"/>
          <p:cNvGrpSpPr/>
          <p:nvPr/>
        </p:nvGrpSpPr>
        <p:grpSpPr>
          <a:xfrm>
            <a:off x="1714500" y="1314448"/>
            <a:ext cx="2971800" cy="800099"/>
            <a:chOff x="480" y="1104"/>
            <a:chExt cx="2496" cy="672"/>
          </a:xfrm>
        </p:grpSpPr>
        <p:sp>
          <p:nvSpPr>
            <p:cNvPr id="33796" name="矩形 33795"/>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3797" name="矩形 33796"/>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0</a:t>
              </a:r>
              <a:endParaRPr lang="en-US" altLang="zh-CN" sz="1800" i="0" dirty="0">
                <a:latin typeface="Times New Roman" panose="02020603050405020304" pitchFamily="18" charset="0"/>
              </a:endParaRPr>
            </a:p>
          </p:txBody>
        </p:sp>
        <p:sp>
          <p:nvSpPr>
            <p:cNvPr id="33798" name="矩形 33797"/>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3799" name="矩形 33798"/>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3800" name="矩形 33799"/>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3810" name="文本框 33809"/>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33813" name="文本框 33812"/>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grpSp>
      <p:grpSp>
        <p:nvGrpSpPr>
          <p:cNvPr id="33821" name="组合 33820"/>
          <p:cNvGrpSpPr/>
          <p:nvPr/>
        </p:nvGrpSpPr>
        <p:grpSpPr>
          <a:xfrm>
            <a:off x="4972050" y="1314448"/>
            <a:ext cx="2489597" cy="800099"/>
            <a:chOff x="3216" y="1104"/>
            <a:chExt cx="2091" cy="672"/>
          </a:xfrm>
        </p:grpSpPr>
        <p:sp>
          <p:nvSpPr>
            <p:cNvPr id="33801" name="矩形 33800"/>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3802" name="矩形 33801"/>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33803" name="矩形 33802"/>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3804" name="矩形 33803"/>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3812" name="文本框 33811"/>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3814" name="文本框 33813"/>
            <p:cNvSpPr txBox="1"/>
            <p:nvPr/>
          </p:nvSpPr>
          <p:spPr>
            <a:xfrm>
              <a:off x="3552" y="1104"/>
              <a:ext cx="1755"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 </a:t>
              </a:r>
            </a:p>
          </p:txBody>
        </p:sp>
      </p:grpSp>
      <p:grpSp>
        <p:nvGrpSpPr>
          <p:cNvPr id="33823" name="组合 33822"/>
          <p:cNvGrpSpPr/>
          <p:nvPr/>
        </p:nvGrpSpPr>
        <p:grpSpPr>
          <a:xfrm>
            <a:off x="4866085" y="2537217"/>
            <a:ext cx="2563415" cy="491727"/>
            <a:chOff x="3127" y="2131"/>
            <a:chExt cx="2153" cy="413"/>
          </a:xfrm>
        </p:grpSpPr>
        <p:sp>
          <p:nvSpPr>
            <p:cNvPr id="33815" name="矩形 33814"/>
            <p:cNvSpPr/>
            <p:nvPr/>
          </p:nvSpPr>
          <p:spPr>
            <a:xfrm>
              <a:off x="355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3816" name="矩形 33815"/>
            <p:cNvSpPr/>
            <p:nvPr/>
          </p:nvSpPr>
          <p:spPr>
            <a:xfrm>
              <a:off x="398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3817" name="矩形 33816"/>
            <p:cNvSpPr/>
            <p:nvPr/>
          </p:nvSpPr>
          <p:spPr>
            <a:xfrm>
              <a:off x="44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3</a:t>
              </a:r>
            </a:p>
          </p:txBody>
        </p:sp>
        <p:sp>
          <p:nvSpPr>
            <p:cNvPr id="33818" name="矩形 33817"/>
            <p:cNvSpPr/>
            <p:nvPr/>
          </p:nvSpPr>
          <p:spPr>
            <a:xfrm>
              <a:off x="4848"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5</a:t>
              </a:r>
            </a:p>
          </p:txBody>
        </p:sp>
        <p:sp>
          <p:nvSpPr>
            <p:cNvPr id="33819" name="文本框 33818"/>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grpSp>
      <p:sp>
        <p:nvSpPr>
          <p:cNvPr id="33"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第三次循环</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44034"/>
          <p:cNvSpPr txBox="1"/>
          <p:nvPr/>
        </p:nvSpPr>
        <p:spPr>
          <a:xfrm>
            <a:off x="571500"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 </a:t>
            </a:r>
            <a:r>
              <a:rPr lang="en-US" altLang="zh-CN" i="1" dirty="0" err="1">
                <a:solidFill>
                  <a:srgbClr val="008581"/>
                </a:solidFill>
              </a:rPr>
              <a:t>A.length</a:t>
            </a:r>
            <a:r>
              <a:rPr lang="en-US" altLang="zh-CN" i="1" dirty="0">
                <a:solidFill>
                  <a:srgbClr val="008581"/>
                </a:solidFill>
              </a:rPr>
              <a:t> </a:t>
            </a:r>
            <a:r>
              <a:rPr lang="en-US" altLang="zh-CN" b="1" dirty="0" err="1">
                <a:solidFill>
                  <a:srgbClr val="000000"/>
                </a:solidFill>
              </a:rPr>
              <a:t>downto</a:t>
            </a:r>
            <a:r>
              <a:rPr lang="en-US" altLang="zh-CN" b="1" dirty="0">
                <a:solidFill>
                  <a:srgbClr val="000000"/>
                </a:solidFill>
              </a:rPr>
              <a:t> </a:t>
            </a:r>
            <a:r>
              <a:rPr lang="en-US" altLang="zh-CN" dirty="0">
                <a:solidFill>
                  <a:srgbClr val="008581"/>
                </a:solidFill>
              </a:rPr>
              <a:t>1</a:t>
            </a:r>
          </a:p>
          <a:p>
            <a:pPr>
              <a:buNone/>
            </a:pPr>
            <a:r>
              <a:rPr lang="en-US" altLang="zh-CN" b="1" dirty="0">
                <a:solidFill>
                  <a:srgbClr val="000000"/>
                </a:solidFill>
              </a:rPr>
              <a:t>   </a:t>
            </a:r>
            <a:r>
              <a:rPr lang="en-US" altLang="zh-CN" i="1" dirty="0">
                <a:solidFill>
                  <a:srgbClr val="008581"/>
                </a:solidFill>
              </a:rPr>
              <a:t>B</a:t>
            </a:r>
            <a:r>
              <a:rPr lang="en-US" altLang="zh-CN" dirty="0">
                <a:solidFill>
                  <a:srgbClr val="008581"/>
                </a:solidFill>
              </a:rPr>
              <a:t>[</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a:t>
            </a:r>
          </a:p>
          <a:p>
            <a:pPr>
              <a:buNone/>
            </a:pPr>
            <a:r>
              <a:rPr lang="en-US" altLang="zh-CN" i="1" dirty="0">
                <a:solidFill>
                  <a:srgbClr val="008581"/>
                </a:solidFill>
              </a:rPr>
              <a:t>   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a:t>
            </a:r>
          </a:p>
        </p:txBody>
      </p:sp>
      <p:grpSp>
        <p:nvGrpSpPr>
          <p:cNvPr id="34846" name="组合 34845"/>
          <p:cNvGrpSpPr/>
          <p:nvPr/>
        </p:nvGrpSpPr>
        <p:grpSpPr>
          <a:xfrm>
            <a:off x="4866085" y="1314450"/>
            <a:ext cx="2563415" cy="1714498"/>
            <a:chOff x="3127" y="1104"/>
            <a:chExt cx="2153" cy="1440"/>
          </a:xfrm>
        </p:grpSpPr>
        <p:sp>
          <p:nvSpPr>
            <p:cNvPr id="34825" name="矩形 34824"/>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4826" name="矩形 34825"/>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34827" name="矩形 34826"/>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4828" name="矩形 34827"/>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4836" name="文本框 34835"/>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4838" name="文本框 34837"/>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sp>
          <p:nvSpPr>
            <p:cNvPr id="34839" name="矩形 34838"/>
            <p:cNvSpPr/>
            <p:nvPr/>
          </p:nvSpPr>
          <p:spPr>
            <a:xfrm>
              <a:off x="355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4840" name="矩形 34839"/>
            <p:cNvSpPr/>
            <p:nvPr/>
          </p:nvSpPr>
          <p:spPr>
            <a:xfrm>
              <a:off x="398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4841" name="矩形 34840"/>
            <p:cNvSpPr/>
            <p:nvPr/>
          </p:nvSpPr>
          <p:spPr>
            <a:xfrm>
              <a:off x="4416"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4842" name="矩形 34841"/>
            <p:cNvSpPr/>
            <p:nvPr/>
          </p:nvSpPr>
          <p:spPr>
            <a:xfrm>
              <a:off x="48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5</a:t>
              </a:r>
            </a:p>
          </p:txBody>
        </p:sp>
        <p:sp>
          <p:nvSpPr>
            <p:cNvPr id="34843" name="文本框 34842"/>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grpSp>
      <p:grpSp>
        <p:nvGrpSpPr>
          <p:cNvPr id="34845" name="组合 34844"/>
          <p:cNvGrpSpPr/>
          <p:nvPr/>
        </p:nvGrpSpPr>
        <p:grpSpPr>
          <a:xfrm>
            <a:off x="1714500" y="1314450"/>
            <a:ext cx="2971800" cy="1714498"/>
            <a:chOff x="480" y="1104"/>
            <a:chExt cx="2496" cy="1440"/>
          </a:xfrm>
        </p:grpSpPr>
        <p:sp>
          <p:nvSpPr>
            <p:cNvPr id="34820" name="矩形 34819"/>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4821" name="矩形 34820"/>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34822" name="矩形 34821"/>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4823" name="矩形 34822"/>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4824" name="矩形 34823"/>
            <p:cNvSpPr/>
            <p:nvPr/>
          </p:nvSpPr>
          <p:spPr>
            <a:xfrm>
              <a:off x="2544"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4829" name="矩形 34828"/>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4830" name="矩形 34829"/>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4831" name="矩形 34830"/>
            <p:cNvSpPr/>
            <p:nvPr/>
          </p:nvSpPr>
          <p:spPr>
            <a:xfrm>
              <a:off x="1680"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4832" name="矩形 34831"/>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4833" name="矩形 34832"/>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4834" name="文本框 34833"/>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34835" name="文本框 34834"/>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sp>
          <p:nvSpPr>
            <p:cNvPr id="34837" name="文本框 34836"/>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sp>
          <p:nvSpPr>
            <p:cNvPr id="34844" name="直接连接符 34843"/>
            <p:cNvSpPr/>
            <p:nvPr/>
          </p:nvSpPr>
          <p:spPr>
            <a:xfrm flipH="1">
              <a:off x="1920" y="1776"/>
              <a:ext cx="864" cy="384"/>
            </a:xfrm>
            <a:prstGeom prst="line">
              <a:avLst/>
            </a:prstGeom>
            <a:ln w="38100" cap="flat" cmpd="sng">
              <a:solidFill>
                <a:schemeClr val="tx1"/>
              </a:solidFill>
              <a:prstDash val="solid"/>
              <a:headEnd type="none" w="med" len="med"/>
              <a:tailEnd type="triangle" w="med" len="med"/>
            </a:ln>
          </p:spPr>
        </p:sp>
      </p:grpSp>
      <p:sp>
        <p:nvSpPr>
          <p:cNvPr id="32"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第四次循环</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44034"/>
          <p:cNvSpPr txBox="1"/>
          <p:nvPr/>
        </p:nvSpPr>
        <p:spPr>
          <a:xfrm>
            <a:off x="571500"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i="1" dirty="0" err="1">
                <a:solidFill>
                  <a:srgbClr val="008581"/>
                </a:solidFill>
              </a:rPr>
              <a:t>A.length</a:t>
            </a:r>
            <a:r>
              <a:rPr lang="en-US" altLang="zh-CN" i="1" dirty="0">
                <a:solidFill>
                  <a:srgbClr val="008581"/>
                </a:solidFill>
              </a:rPr>
              <a:t> </a:t>
            </a:r>
            <a:r>
              <a:rPr lang="en-US" altLang="zh-CN" b="1" dirty="0" err="1">
                <a:solidFill>
                  <a:srgbClr val="000000"/>
                </a:solidFill>
              </a:rPr>
              <a:t>downto</a:t>
            </a:r>
            <a:r>
              <a:rPr lang="en-US" altLang="zh-CN" b="1" dirty="0">
                <a:solidFill>
                  <a:srgbClr val="000000"/>
                </a:solidFill>
              </a:rPr>
              <a:t> </a:t>
            </a:r>
            <a:r>
              <a:rPr lang="en-US" altLang="zh-CN" dirty="0">
                <a:solidFill>
                  <a:srgbClr val="008581"/>
                </a:solidFill>
              </a:rPr>
              <a:t>1</a:t>
            </a:r>
          </a:p>
          <a:p>
            <a:pPr>
              <a:buNone/>
            </a:pPr>
            <a:r>
              <a:rPr lang="en-US" altLang="zh-CN" b="1" dirty="0">
                <a:solidFill>
                  <a:srgbClr val="000000"/>
                </a:solidFill>
              </a:rPr>
              <a:t>   </a:t>
            </a:r>
            <a:r>
              <a:rPr lang="en-US" altLang="zh-CN" i="1" dirty="0">
                <a:solidFill>
                  <a:srgbClr val="008581"/>
                </a:solidFill>
              </a:rPr>
              <a:t>B</a:t>
            </a:r>
            <a:r>
              <a:rPr lang="en-US" altLang="zh-CN" dirty="0">
                <a:solidFill>
                  <a:srgbClr val="008581"/>
                </a:solidFill>
              </a:rPr>
              <a:t>[</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a:t>
            </a:r>
          </a:p>
          <a:p>
            <a:pPr>
              <a:buNone/>
            </a:pPr>
            <a:r>
              <a:rPr lang="en-US" altLang="zh-CN" i="1" dirty="0">
                <a:solidFill>
                  <a:srgbClr val="008581"/>
                </a:solidFill>
              </a:rPr>
              <a:t>   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a:t>
            </a:r>
            <a:endParaRPr lang="en-US" altLang="zh-CN" dirty="0"/>
          </a:p>
        </p:txBody>
      </p:sp>
      <p:grpSp>
        <p:nvGrpSpPr>
          <p:cNvPr id="35870" name="组合 35869"/>
          <p:cNvGrpSpPr/>
          <p:nvPr/>
        </p:nvGrpSpPr>
        <p:grpSpPr>
          <a:xfrm>
            <a:off x="1714500" y="1314450"/>
            <a:ext cx="5715000" cy="1714498"/>
            <a:chOff x="480" y="1104"/>
            <a:chExt cx="4800" cy="1440"/>
          </a:xfrm>
        </p:grpSpPr>
        <p:sp>
          <p:nvSpPr>
            <p:cNvPr id="35844" name="矩形 35843"/>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5845" name="矩形 35844"/>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35846" name="矩形 35845"/>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5847" name="矩形 35846"/>
            <p:cNvSpPr/>
            <p:nvPr/>
          </p:nvSpPr>
          <p:spPr>
            <a:xfrm>
              <a:off x="2112"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5848" name="矩形 35847"/>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5849" name="矩形 35848"/>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5850" name="矩形 35849"/>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35851" name="矩形 35850"/>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5852" name="矩形 35851"/>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5853" name="矩形 35852"/>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5854" name="矩形 35853"/>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5855" name="矩形 35854"/>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5856" name="矩形 35855"/>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5857" name="矩形 35856"/>
            <p:cNvSpPr/>
            <p:nvPr/>
          </p:nvSpPr>
          <p:spPr>
            <a:xfrm>
              <a:off x="2544"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5858" name="文本框 35857"/>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35859" name="文本框 35858"/>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sp>
          <p:nvSpPr>
            <p:cNvPr id="35860" name="文本框 35859"/>
            <p:cNvSpPr txBox="1"/>
            <p:nvPr/>
          </p:nvSpPr>
          <p:spPr>
            <a:xfrm>
              <a:off x="3216" y="1363"/>
              <a:ext cx="358" cy="336"/>
            </a:xfrm>
            <a:prstGeom prst="rect">
              <a:avLst/>
            </a:prstGeom>
            <a:noFill/>
            <a:ln w="9525">
              <a:noFill/>
            </a:ln>
          </p:spPr>
          <p:txBody>
            <a:bodyPr wrap="none" anchor="t" anchorCtr="0">
              <a:spAutoFit/>
            </a:bodyPr>
            <a:lstStyle/>
            <a:p>
              <a:r>
                <a:rPr lang="en-US" altLang="zh-CN" sz="2000" dirty="0">
                  <a:latin typeface="Times New Roman" panose="02020603050405020304" pitchFamily="18" charset="0"/>
                </a:rPr>
                <a:t>C</a:t>
              </a:r>
              <a:r>
                <a:rPr lang="en-US" altLang="zh-CN" sz="2000" i="0" dirty="0">
                  <a:latin typeface="Times New Roman" panose="02020603050405020304" pitchFamily="18" charset="0"/>
                </a:rPr>
                <a:t>:</a:t>
              </a:r>
            </a:p>
          </p:txBody>
        </p:sp>
        <p:sp>
          <p:nvSpPr>
            <p:cNvPr id="35861" name="文本框 35860"/>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sp>
          <p:nvSpPr>
            <p:cNvPr id="35862" name="文本框 35861"/>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sp>
          <p:nvSpPr>
            <p:cNvPr id="35863" name="矩形 35862"/>
            <p:cNvSpPr/>
            <p:nvPr/>
          </p:nvSpPr>
          <p:spPr>
            <a:xfrm>
              <a:off x="355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5864" name="矩形 35863"/>
            <p:cNvSpPr/>
            <p:nvPr/>
          </p:nvSpPr>
          <p:spPr>
            <a:xfrm>
              <a:off x="398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5865" name="矩形 35864"/>
            <p:cNvSpPr/>
            <p:nvPr/>
          </p:nvSpPr>
          <p:spPr>
            <a:xfrm>
              <a:off x="44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5866" name="矩形 35865"/>
            <p:cNvSpPr/>
            <p:nvPr/>
          </p:nvSpPr>
          <p:spPr>
            <a:xfrm>
              <a:off x="4848"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4</a:t>
              </a:r>
            </a:p>
          </p:txBody>
        </p:sp>
        <p:sp>
          <p:nvSpPr>
            <p:cNvPr id="35867" name="文本框 35866"/>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5869" name="直接连接符 35868"/>
            <p:cNvSpPr/>
            <p:nvPr/>
          </p:nvSpPr>
          <p:spPr>
            <a:xfrm>
              <a:off x="2400" y="1776"/>
              <a:ext cx="336" cy="384"/>
            </a:xfrm>
            <a:prstGeom prst="line">
              <a:avLst/>
            </a:prstGeom>
            <a:ln w="38100" cap="flat" cmpd="sng">
              <a:solidFill>
                <a:schemeClr val="tx1"/>
              </a:solidFill>
              <a:prstDash val="solid"/>
              <a:headEnd type="none" w="med" len="med"/>
              <a:tailEnd type="triangle" w="med" len="med"/>
            </a:ln>
          </p:spPr>
        </p:sp>
      </p:grpSp>
      <p:sp>
        <p:nvSpPr>
          <p:cNvPr id="31"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第四次循环</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44034"/>
          <p:cNvSpPr txBox="1"/>
          <p:nvPr/>
        </p:nvSpPr>
        <p:spPr>
          <a:xfrm>
            <a:off x="571500"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i="1" dirty="0" err="1">
                <a:solidFill>
                  <a:srgbClr val="008581"/>
                </a:solidFill>
              </a:rPr>
              <a:t>A.length</a:t>
            </a:r>
            <a:r>
              <a:rPr lang="en-US" altLang="zh-CN" i="1" dirty="0">
                <a:solidFill>
                  <a:srgbClr val="008581"/>
                </a:solidFill>
              </a:rPr>
              <a:t> </a:t>
            </a:r>
            <a:r>
              <a:rPr lang="en-US" altLang="zh-CN" b="1" dirty="0" err="1">
                <a:solidFill>
                  <a:srgbClr val="000000"/>
                </a:solidFill>
              </a:rPr>
              <a:t>downto</a:t>
            </a:r>
            <a:r>
              <a:rPr lang="en-US" altLang="zh-CN" b="1" dirty="0">
                <a:solidFill>
                  <a:srgbClr val="000000"/>
                </a:solidFill>
              </a:rPr>
              <a:t> </a:t>
            </a:r>
            <a:r>
              <a:rPr lang="en-US" altLang="zh-CN" dirty="0">
                <a:solidFill>
                  <a:srgbClr val="008581"/>
                </a:solidFill>
              </a:rPr>
              <a:t>1</a:t>
            </a:r>
          </a:p>
          <a:p>
            <a:pPr>
              <a:buNone/>
            </a:pPr>
            <a:r>
              <a:rPr lang="en-US" altLang="zh-CN" b="1" dirty="0">
                <a:solidFill>
                  <a:srgbClr val="000000"/>
                </a:solidFill>
              </a:rPr>
              <a:t>   </a:t>
            </a:r>
            <a:r>
              <a:rPr lang="en-US" altLang="zh-CN" i="1" dirty="0">
                <a:solidFill>
                  <a:srgbClr val="008581"/>
                </a:solidFill>
              </a:rPr>
              <a:t>B</a:t>
            </a:r>
            <a:r>
              <a:rPr lang="en-US" altLang="zh-CN" dirty="0">
                <a:solidFill>
                  <a:srgbClr val="008581"/>
                </a:solidFill>
              </a:rPr>
              <a:t>[</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a:t>
            </a:r>
          </a:p>
          <a:p>
            <a:pPr>
              <a:buNone/>
            </a:pPr>
            <a:r>
              <a:rPr lang="en-US" altLang="zh-CN" i="1" dirty="0">
                <a:solidFill>
                  <a:srgbClr val="008581"/>
                </a:solidFill>
              </a:rPr>
              <a:t>   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a:t>
            </a:r>
          </a:p>
        </p:txBody>
      </p:sp>
      <p:grpSp>
        <p:nvGrpSpPr>
          <p:cNvPr id="36894" name="组合 36893"/>
          <p:cNvGrpSpPr/>
          <p:nvPr/>
        </p:nvGrpSpPr>
        <p:grpSpPr>
          <a:xfrm>
            <a:off x="1714500" y="1314450"/>
            <a:ext cx="5715000" cy="1714498"/>
            <a:chOff x="480" y="1104"/>
            <a:chExt cx="4800" cy="1440"/>
          </a:xfrm>
        </p:grpSpPr>
        <p:sp>
          <p:nvSpPr>
            <p:cNvPr id="36868" name="矩形 36867"/>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6869" name="矩形 36868"/>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36870" name="矩形 36869"/>
            <p:cNvSpPr/>
            <p:nvPr/>
          </p:nvSpPr>
          <p:spPr>
            <a:xfrm>
              <a:off x="1680"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6871" name="矩形 36870"/>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6872" name="矩形 36871"/>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6873" name="矩形 36872"/>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6874" name="矩形 36873"/>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36875" name="矩形 36874"/>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6876" name="矩形 36875"/>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6877" name="矩形 36876"/>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6878" name="矩形 36877"/>
            <p:cNvSpPr/>
            <p:nvPr/>
          </p:nvSpPr>
          <p:spPr>
            <a:xfrm>
              <a:off x="1248"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6879" name="矩形 36878"/>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6880" name="矩形 36879"/>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6881" name="矩形 36880"/>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6882" name="文本框 36881"/>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36883" name="文本框 36882"/>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sp>
          <p:nvSpPr>
            <p:cNvPr id="36884" name="文本框 36883"/>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6885" name="文本框 36884"/>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sp>
          <p:nvSpPr>
            <p:cNvPr id="36886" name="文本框 36885"/>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sp>
          <p:nvSpPr>
            <p:cNvPr id="36887" name="矩形 36886"/>
            <p:cNvSpPr/>
            <p:nvPr/>
          </p:nvSpPr>
          <p:spPr>
            <a:xfrm>
              <a:off x="355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6888" name="矩形 36887"/>
            <p:cNvSpPr/>
            <p:nvPr/>
          </p:nvSpPr>
          <p:spPr>
            <a:xfrm>
              <a:off x="398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6889" name="矩形 36888"/>
            <p:cNvSpPr/>
            <p:nvPr/>
          </p:nvSpPr>
          <p:spPr>
            <a:xfrm>
              <a:off x="4416"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6890" name="矩形 36889"/>
            <p:cNvSpPr/>
            <p:nvPr/>
          </p:nvSpPr>
          <p:spPr>
            <a:xfrm>
              <a:off x="48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4</a:t>
              </a:r>
            </a:p>
          </p:txBody>
        </p:sp>
        <p:sp>
          <p:nvSpPr>
            <p:cNvPr id="36891" name="文本框 36890"/>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6893" name="直接连接符 36892"/>
            <p:cNvSpPr/>
            <p:nvPr/>
          </p:nvSpPr>
          <p:spPr>
            <a:xfrm flipH="1">
              <a:off x="1440" y="1776"/>
              <a:ext cx="480" cy="384"/>
            </a:xfrm>
            <a:prstGeom prst="line">
              <a:avLst/>
            </a:prstGeom>
            <a:ln w="38100" cap="flat" cmpd="sng">
              <a:solidFill>
                <a:schemeClr val="tx1"/>
              </a:solidFill>
              <a:prstDash val="solid"/>
              <a:headEnd type="none" w="med" len="med"/>
              <a:tailEnd type="triangle" w="med" len="med"/>
            </a:ln>
          </p:spPr>
        </p:sp>
      </p:grpSp>
      <p:sp>
        <p:nvSpPr>
          <p:cNvPr id="31"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第四次循环</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44034"/>
          <p:cNvSpPr txBox="1"/>
          <p:nvPr/>
        </p:nvSpPr>
        <p:spPr>
          <a:xfrm>
            <a:off x="571500"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i="1" dirty="0" err="1">
                <a:solidFill>
                  <a:srgbClr val="008581"/>
                </a:solidFill>
              </a:rPr>
              <a:t>A.length</a:t>
            </a:r>
            <a:r>
              <a:rPr lang="en-US" altLang="zh-CN" i="1" dirty="0">
                <a:solidFill>
                  <a:srgbClr val="008581"/>
                </a:solidFill>
              </a:rPr>
              <a:t> </a:t>
            </a:r>
            <a:r>
              <a:rPr lang="en-US" altLang="zh-CN" b="1" dirty="0" err="1">
                <a:solidFill>
                  <a:srgbClr val="000000"/>
                </a:solidFill>
              </a:rPr>
              <a:t>downto</a:t>
            </a:r>
            <a:r>
              <a:rPr lang="en-US" altLang="zh-CN" b="1" dirty="0">
                <a:solidFill>
                  <a:srgbClr val="000000"/>
                </a:solidFill>
              </a:rPr>
              <a:t> </a:t>
            </a:r>
            <a:r>
              <a:rPr lang="en-US" altLang="zh-CN" dirty="0">
                <a:solidFill>
                  <a:srgbClr val="008581"/>
                </a:solidFill>
              </a:rPr>
              <a:t>1</a:t>
            </a:r>
          </a:p>
          <a:p>
            <a:pPr>
              <a:buNone/>
            </a:pPr>
            <a:r>
              <a:rPr lang="en-US" altLang="zh-CN" b="1" dirty="0">
                <a:solidFill>
                  <a:srgbClr val="000000"/>
                </a:solidFill>
              </a:rPr>
              <a:t>   </a:t>
            </a:r>
            <a:r>
              <a:rPr lang="en-US" altLang="zh-CN" i="1" dirty="0">
                <a:solidFill>
                  <a:srgbClr val="008581"/>
                </a:solidFill>
              </a:rPr>
              <a:t>B</a:t>
            </a:r>
            <a:r>
              <a:rPr lang="en-US" altLang="zh-CN" dirty="0">
                <a:solidFill>
                  <a:srgbClr val="008581"/>
                </a:solidFill>
              </a:rPr>
              <a:t>[</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a:t>
            </a:r>
          </a:p>
          <a:p>
            <a:pPr>
              <a:buNone/>
            </a:pPr>
            <a:r>
              <a:rPr lang="en-US" altLang="zh-CN" i="1" dirty="0">
                <a:solidFill>
                  <a:srgbClr val="008581"/>
                </a:solidFill>
              </a:rPr>
              <a:t>   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a:t>
            </a:r>
          </a:p>
        </p:txBody>
      </p:sp>
      <p:grpSp>
        <p:nvGrpSpPr>
          <p:cNvPr id="37917" name="组合 37916"/>
          <p:cNvGrpSpPr/>
          <p:nvPr/>
        </p:nvGrpSpPr>
        <p:grpSpPr>
          <a:xfrm>
            <a:off x="1714500" y="1314450"/>
            <a:ext cx="5715000" cy="1714498"/>
            <a:chOff x="480" y="1104"/>
            <a:chExt cx="4800" cy="1440"/>
          </a:xfrm>
        </p:grpSpPr>
        <p:sp>
          <p:nvSpPr>
            <p:cNvPr id="37892" name="矩形 37891"/>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7893" name="矩形 37892"/>
            <p:cNvSpPr/>
            <p:nvPr/>
          </p:nvSpPr>
          <p:spPr>
            <a:xfrm>
              <a:off x="1248"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37894" name="矩形 37893"/>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7895" name="矩形 37894"/>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7896" name="矩形 37895"/>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7897" name="矩形 37896"/>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7898" name="矩形 37897"/>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37899" name="矩形 37898"/>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7900" name="矩形 37899"/>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7901" name="矩形 37900"/>
            <p:cNvSpPr/>
            <p:nvPr/>
          </p:nvSpPr>
          <p:spPr>
            <a:xfrm>
              <a:off x="816"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37902" name="矩形 37901"/>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7903" name="矩形 37902"/>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7904" name="矩形 37903"/>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7905" name="矩形 37904"/>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7906" name="文本框 37905"/>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37907" name="文本框 37906"/>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sp>
          <p:nvSpPr>
            <p:cNvPr id="37908" name="文本框 37907"/>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7909" name="文本框 37908"/>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sp>
          <p:nvSpPr>
            <p:cNvPr id="37910" name="文本框 37909"/>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sp>
          <p:nvSpPr>
            <p:cNvPr id="37911" name="矩形 37910"/>
            <p:cNvSpPr/>
            <p:nvPr/>
          </p:nvSpPr>
          <p:spPr>
            <a:xfrm>
              <a:off x="3552"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37912" name="矩形 37911"/>
            <p:cNvSpPr/>
            <p:nvPr/>
          </p:nvSpPr>
          <p:spPr>
            <a:xfrm>
              <a:off x="398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7913" name="矩形 37912"/>
            <p:cNvSpPr/>
            <p:nvPr/>
          </p:nvSpPr>
          <p:spPr>
            <a:xfrm>
              <a:off x="44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7914" name="矩形 37913"/>
            <p:cNvSpPr/>
            <p:nvPr/>
          </p:nvSpPr>
          <p:spPr>
            <a:xfrm>
              <a:off x="48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4</a:t>
              </a:r>
            </a:p>
          </p:txBody>
        </p:sp>
        <p:sp>
          <p:nvSpPr>
            <p:cNvPr id="37915" name="文本框 37914"/>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7916" name="直接连接符 37915"/>
            <p:cNvSpPr/>
            <p:nvPr/>
          </p:nvSpPr>
          <p:spPr>
            <a:xfrm flipH="1">
              <a:off x="960" y="1776"/>
              <a:ext cx="480" cy="384"/>
            </a:xfrm>
            <a:prstGeom prst="line">
              <a:avLst/>
            </a:prstGeom>
            <a:ln w="38100" cap="flat" cmpd="sng">
              <a:solidFill>
                <a:schemeClr val="tx1"/>
              </a:solidFill>
              <a:prstDash val="solid"/>
              <a:headEnd type="none" w="med" len="med"/>
              <a:tailEnd type="triangle" w="med" len="med"/>
            </a:ln>
          </p:spPr>
        </p:sp>
      </p:grpSp>
      <p:sp>
        <p:nvSpPr>
          <p:cNvPr id="31"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第四次循环</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44034"/>
          <p:cNvSpPr txBox="1"/>
          <p:nvPr/>
        </p:nvSpPr>
        <p:spPr>
          <a:xfrm>
            <a:off x="571500"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i="1" dirty="0" err="1">
                <a:solidFill>
                  <a:srgbClr val="008581"/>
                </a:solidFill>
              </a:rPr>
              <a:t>A.length</a:t>
            </a:r>
            <a:r>
              <a:rPr lang="en-US" altLang="zh-CN" i="1" dirty="0">
                <a:solidFill>
                  <a:srgbClr val="008581"/>
                </a:solidFill>
              </a:rPr>
              <a:t> </a:t>
            </a:r>
            <a:r>
              <a:rPr lang="en-US" altLang="zh-CN" b="1" dirty="0" err="1">
                <a:solidFill>
                  <a:srgbClr val="000000"/>
                </a:solidFill>
              </a:rPr>
              <a:t>downto</a:t>
            </a:r>
            <a:r>
              <a:rPr lang="en-US" altLang="zh-CN" b="1" dirty="0">
                <a:solidFill>
                  <a:srgbClr val="000000"/>
                </a:solidFill>
              </a:rPr>
              <a:t> </a:t>
            </a:r>
            <a:r>
              <a:rPr lang="en-US" altLang="zh-CN" dirty="0">
                <a:solidFill>
                  <a:srgbClr val="008581"/>
                </a:solidFill>
              </a:rPr>
              <a:t>1</a:t>
            </a:r>
          </a:p>
          <a:p>
            <a:pPr>
              <a:buNone/>
            </a:pPr>
            <a:r>
              <a:rPr lang="en-US" altLang="zh-CN" b="1" dirty="0">
                <a:solidFill>
                  <a:srgbClr val="000000"/>
                </a:solidFill>
              </a:rPr>
              <a:t>   </a:t>
            </a:r>
            <a:r>
              <a:rPr lang="en-US" altLang="zh-CN" i="1" dirty="0">
                <a:solidFill>
                  <a:srgbClr val="008581"/>
                </a:solidFill>
              </a:rPr>
              <a:t>B</a:t>
            </a:r>
            <a:r>
              <a:rPr lang="en-US" altLang="zh-CN" dirty="0">
                <a:solidFill>
                  <a:srgbClr val="008581"/>
                </a:solidFill>
              </a:rPr>
              <a:t>[</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a:t>
            </a:r>
          </a:p>
          <a:p>
            <a:pPr>
              <a:buNone/>
            </a:pPr>
            <a:r>
              <a:rPr lang="en-US" altLang="zh-CN" i="1" dirty="0">
                <a:solidFill>
                  <a:srgbClr val="008581"/>
                </a:solidFill>
              </a:rPr>
              <a:t>   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a:t>
            </a:r>
          </a:p>
        </p:txBody>
      </p:sp>
      <p:grpSp>
        <p:nvGrpSpPr>
          <p:cNvPr id="38943" name="组合 38942"/>
          <p:cNvGrpSpPr/>
          <p:nvPr/>
        </p:nvGrpSpPr>
        <p:grpSpPr>
          <a:xfrm>
            <a:off x="1714500" y="1314450"/>
            <a:ext cx="5715000" cy="1714498"/>
            <a:chOff x="480" y="1104"/>
            <a:chExt cx="4800" cy="1440"/>
          </a:xfrm>
        </p:grpSpPr>
        <p:sp>
          <p:nvSpPr>
            <p:cNvPr id="38916" name="矩形 38915"/>
            <p:cNvSpPr/>
            <p:nvPr/>
          </p:nvSpPr>
          <p:spPr>
            <a:xfrm>
              <a:off x="816"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8917" name="矩形 38916"/>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38918" name="矩形 38917"/>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8919" name="矩形 38918"/>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8920" name="矩形 38919"/>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8921" name="矩形 38920"/>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8922" name="矩形 38921"/>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38923" name="矩形 38922"/>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8924" name="矩形 38923"/>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8925" name="矩形 38924"/>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38926" name="矩形 38925"/>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8927" name="矩形 38926"/>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8928" name="矩形 38927"/>
            <p:cNvSpPr/>
            <p:nvPr/>
          </p:nvSpPr>
          <p:spPr>
            <a:xfrm>
              <a:off x="2112"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8929" name="矩形 38928"/>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8930" name="文本框 38929"/>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38931" name="文本框 38930"/>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sp>
          <p:nvSpPr>
            <p:cNvPr id="38932" name="文本框 38931"/>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8933" name="文本框 38932"/>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sp>
          <p:nvSpPr>
            <p:cNvPr id="38934" name="文本框 38933"/>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sp>
          <p:nvSpPr>
            <p:cNvPr id="38935" name="矩形 38934"/>
            <p:cNvSpPr/>
            <p:nvPr/>
          </p:nvSpPr>
          <p:spPr>
            <a:xfrm>
              <a:off x="355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38936" name="矩形 38935"/>
            <p:cNvSpPr/>
            <p:nvPr/>
          </p:nvSpPr>
          <p:spPr>
            <a:xfrm>
              <a:off x="398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8937" name="矩形 38936"/>
            <p:cNvSpPr/>
            <p:nvPr/>
          </p:nvSpPr>
          <p:spPr>
            <a:xfrm>
              <a:off x="44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8938" name="矩形 38937"/>
            <p:cNvSpPr/>
            <p:nvPr/>
          </p:nvSpPr>
          <p:spPr>
            <a:xfrm>
              <a:off x="4848"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3</a:t>
              </a:r>
            </a:p>
          </p:txBody>
        </p:sp>
        <p:sp>
          <p:nvSpPr>
            <p:cNvPr id="38939" name="文本框 38938"/>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8942" name="直接连接符 38941"/>
            <p:cNvSpPr/>
            <p:nvPr/>
          </p:nvSpPr>
          <p:spPr>
            <a:xfrm>
              <a:off x="1008" y="1776"/>
              <a:ext cx="1344" cy="384"/>
            </a:xfrm>
            <a:prstGeom prst="line">
              <a:avLst/>
            </a:prstGeom>
            <a:ln w="38100" cap="flat" cmpd="sng">
              <a:solidFill>
                <a:schemeClr val="tx1"/>
              </a:solidFill>
              <a:prstDash val="solid"/>
              <a:headEnd type="none" w="med" len="med"/>
              <a:tailEnd type="triangle" w="med" len="med"/>
            </a:ln>
          </p:spPr>
        </p:sp>
      </p:grpSp>
      <p:sp>
        <p:nvSpPr>
          <p:cNvPr id="31"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第四次循环</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65" name="组合 39964"/>
          <p:cNvGrpSpPr/>
          <p:nvPr/>
        </p:nvGrpSpPr>
        <p:grpSpPr>
          <a:xfrm>
            <a:off x="3077475" y="1283178"/>
            <a:ext cx="171450" cy="514350"/>
            <a:chOff x="2016" y="1056"/>
            <a:chExt cx="144" cy="432"/>
          </a:xfrm>
        </p:grpSpPr>
        <p:sp>
          <p:nvSpPr>
            <p:cNvPr id="39941" name="直接连接符 39940"/>
            <p:cNvSpPr/>
            <p:nvPr/>
          </p:nvSpPr>
          <p:spPr>
            <a:xfrm>
              <a:off x="2016" y="1056"/>
              <a:ext cx="0" cy="432"/>
            </a:xfrm>
            <a:prstGeom prst="line">
              <a:avLst/>
            </a:prstGeom>
            <a:ln w="9525" cap="flat" cmpd="sng">
              <a:solidFill>
                <a:srgbClr val="FF0000"/>
              </a:solidFill>
              <a:prstDash val="solid"/>
              <a:headEnd type="none" w="med" len="med"/>
              <a:tailEnd type="none" w="med" len="med"/>
            </a:ln>
          </p:spPr>
        </p:sp>
        <p:sp>
          <p:nvSpPr>
            <p:cNvPr id="39943" name="直接连接符 39942"/>
            <p:cNvSpPr/>
            <p:nvPr/>
          </p:nvSpPr>
          <p:spPr>
            <a:xfrm>
              <a:off x="2016" y="1056"/>
              <a:ext cx="144" cy="0"/>
            </a:xfrm>
            <a:prstGeom prst="line">
              <a:avLst/>
            </a:prstGeom>
            <a:ln w="9525" cap="flat" cmpd="sng">
              <a:solidFill>
                <a:srgbClr val="FF0000"/>
              </a:solidFill>
              <a:prstDash val="solid"/>
              <a:headEnd type="none" w="med" len="med"/>
              <a:tailEnd type="none" w="med" len="med"/>
            </a:ln>
          </p:spPr>
        </p:sp>
        <p:sp>
          <p:nvSpPr>
            <p:cNvPr id="39944" name="直接连接符 39943"/>
            <p:cNvSpPr/>
            <p:nvPr/>
          </p:nvSpPr>
          <p:spPr>
            <a:xfrm>
              <a:off x="2016" y="1488"/>
              <a:ext cx="144" cy="0"/>
            </a:xfrm>
            <a:prstGeom prst="line">
              <a:avLst/>
            </a:prstGeom>
            <a:ln w="9525" cap="flat" cmpd="sng">
              <a:solidFill>
                <a:srgbClr val="FF0000"/>
              </a:solidFill>
              <a:prstDash val="solid"/>
              <a:headEnd type="none" w="med" len="med"/>
              <a:tailEnd type="none" w="med" len="med"/>
            </a:ln>
          </p:spPr>
        </p:sp>
      </p:grpSp>
      <p:grpSp>
        <p:nvGrpSpPr>
          <p:cNvPr id="39949" name="组合 39948"/>
          <p:cNvGrpSpPr/>
          <p:nvPr/>
        </p:nvGrpSpPr>
        <p:grpSpPr>
          <a:xfrm>
            <a:off x="3077475" y="2026128"/>
            <a:ext cx="171450" cy="514350"/>
            <a:chOff x="2016" y="1056"/>
            <a:chExt cx="144" cy="432"/>
          </a:xfrm>
        </p:grpSpPr>
        <p:sp>
          <p:nvSpPr>
            <p:cNvPr id="39950" name="直接连接符 39949"/>
            <p:cNvSpPr/>
            <p:nvPr/>
          </p:nvSpPr>
          <p:spPr>
            <a:xfrm>
              <a:off x="2016" y="1056"/>
              <a:ext cx="0" cy="432"/>
            </a:xfrm>
            <a:prstGeom prst="line">
              <a:avLst/>
            </a:prstGeom>
            <a:ln w="9525" cap="flat" cmpd="sng">
              <a:solidFill>
                <a:srgbClr val="FF0000"/>
              </a:solidFill>
              <a:prstDash val="solid"/>
              <a:headEnd type="none" w="med" len="med"/>
              <a:tailEnd type="none" w="med" len="med"/>
            </a:ln>
          </p:spPr>
        </p:sp>
        <p:sp>
          <p:nvSpPr>
            <p:cNvPr id="39951" name="直接连接符 39950"/>
            <p:cNvSpPr/>
            <p:nvPr/>
          </p:nvSpPr>
          <p:spPr>
            <a:xfrm>
              <a:off x="2016" y="1056"/>
              <a:ext cx="144" cy="0"/>
            </a:xfrm>
            <a:prstGeom prst="line">
              <a:avLst/>
            </a:prstGeom>
            <a:ln w="9525" cap="flat" cmpd="sng">
              <a:solidFill>
                <a:srgbClr val="FF0000"/>
              </a:solidFill>
              <a:prstDash val="solid"/>
              <a:headEnd type="none" w="med" len="med"/>
              <a:tailEnd type="none" w="med" len="med"/>
            </a:ln>
          </p:spPr>
        </p:sp>
        <p:sp>
          <p:nvSpPr>
            <p:cNvPr id="39952" name="直接连接符 39951"/>
            <p:cNvSpPr/>
            <p:nvPr/>
          </p:nvSpPr>
          <p:spPr>
            <a:xfrm>
              <a:off x="2016" y="1488"/>
              <a:ext cx="144" cy="0"/>
            </a:xfrm>
            <a:prstGeom prst="line">
              <a:avLst/>
            </a:prstGeom>
            <a:ln w="9525" cap="flat" cmpd="sng">
              <a:solidFill>
                <a:srgbClr val="FF0000"/>
              </a:solidFill>
              <a:prstDash val="solid"/>
              <a:headEnd type="none" w="med" len="med"/>
              <a:tailEnd type="none" w="med" len="med"/>
            </a:ln>
          </p:spPr>
        </p:sp>
      </p:grpSp>
      <p:grpSp>
        <p:nvGrpSpPr>
          <p:cNvPr id="39953" name="组合 39952"/>
          <p:cNvGrpSpPr/>
          <p:nvPr/>
        </p:nvGrpSpPr>
        <p:grpSpPr>
          <a:xfrm>
            <a:off x="3077475" y="2711928"/>
            <a:ext cx="171450" cy="514350"/>
            <a:chOff x="2016" y="1056"/>
            <a:chExt cx="144" cy="432"/>
          </a:xfrm>
        </p:grpSpPr>
        <p:sp>
          <p:nvSpPr>
            <p:cNvPr id="39954" name="直接连接符 39953"/>
            <p:cNvSpPr/>
            <p:nvPr/>
          </p:nvSpPr>
          <p:spPr>
            <a:xfrm>
              <a:off x="2016" y="1056"/>
              <a:ext cx="0" cy="432"/>
            </a:xfrm>
            <a:prstGeom prst="line">
              <a:avLst/>
            </a:prstGeom>
            <a:ln w="9525" cap="flat" cmpd="sng">
              <a:solidFill>
                <a:srgbClr val="FF0000"/>
              </a:solidFill>
              <a:prstDash val="solid"/>
              <a:headEnd type="none" w="med" len="med"/>
              <a:tailEnd type="none" w="med" len="med"/>
            </a:ln>
          </p:spPr>
        </p:sp>
        <p:sp>
          <p:nvSpPr>
            <p:cNvPr id="39955" name="直接连接符 39954"/>
            <p:cNvSpPr/>
            <p:nvPr/>
          </p:nvSpPr>
          <p:spPr>
            <a:xfrm>
              <a:off x="2016" y="1056"/>
              <a:ext cx="144" cy="0"/>
            </a:xfrm>
            <a:prstGeom prst="line">
              <a:avLst/>
            </a:prstGeom>
            <a:ln w="9525" cap="flat" cmpd="sng">
              <a:solidFill>
                <a:srgbClr val="FF0000"/>
              </a:solidFill>
              <a:prstDash val="solid"/>
              <a:headEnd type="none" w="med" len="med"/>
              <a:tailEnd type="none" w="med" len="med"/>
            </a:ln>
          </p:spPr>
        </p:sp>
        <p:sp>
          <p:nvSpPr>
            <p:cNvPr id="39956" name="直接连接符 39955"/>
            <p:cNvSpPr/>
            <p:nvPr/>
          </p:nvSpPr>
          <p:spPr>
            <a:xfrm>
              <a:off x="2016" y="1488"/>
              <a:ext cx="144" cy="0"/>
            </a:xfrm>
            <a:prstGeom prst="line">
              <a:avLst/>
            </a:prstGeom>
            <a:ln w="9525" cap="flat" cmpd="sng">
              <a:solidFill>
                <a:srgbClr val="FF0000"/>
              </a:solidFill>
              <a:prstDash val="solid"/>
              <a:headEnd type="none" w="med" len="med"/>
              <a:tailEnd type="none" w="med" len="med"/>
            </a:ln>
          </p:spPr>
        </p:sp>
      </p:grpSp>
      <p:grpSp>
        <p:nvGrpSpPr>
          <p:cNvPr id="39966" name="组合 39965"/>
          <p:cNvGrpSpPr/>
          <p:nvPr/>
        </p:nvGrpSpPr>
        <p:grpSpPr>
          <a:xfrm>
            <a:off x="3077475" y="3454878"/>
            <a:ext cx="171450" cy="971550"/>
            <a:chOff x="2016" y="2880"/>
            <a:chExt cx="144" cy="816"/>
          </a:xfrm>
        </p:grpSpPr>
        <p:sp>
          <p:nvSpPr>
            <p:cNvPr id="39957" name="直接连接符 39956"/>
            <p:cNvSpPr/>
            <p:nvPr/>
          </p:nvSpPr>
          <p:spPr>
            <a:xfrm flipH="1">
              <a:off x="2016" y="2880"/>
              <a:ext cx="0" cy="816"/>
            </a:xfrm>
            <a:prstGeom prst="line">
              <a:avLst/>
            </a:prstGeom>
            <a:ln w="9525" cap="flat" cmpd="sng">
              <a:solidFill>
                <a:srgbClr val="FF0000"/>
              </a:solidFill>
              <a:prstDash val="solid"/>
              <a:headEnd type="none" w="med" len="med"/>
              <a:tailEnd type="none" w="med" len="med"/>
            </a:ln>
          </p:spPr>
        </p:sp>
        <p:sp>
          <p:nvSpPr>
            <p:cNvPr id="39963" name="直接连接符 39962"/>
            <p:cNvSpPr/>
            <p:nvPr/>
          </p:nvSpPr>
          <p:spPr>
            <a:xfrm>
              <a:off x="2016" y="2880"/>
              <a:ext cx="144" cy="0"/>
            </a:xfrm>
            <a:prstGeom prst="line">
              <a:avLst/>
            </a:prstGeom>
            <a:ln w="9525" cap="flat" cmpd="sng">
              <a:solidFill>
                <a:srgbClr val="FF0000"/>
              </a:solidFill>
              <a:prstDash val="solid"/>
              <a:headEnd type="none" w="med" len="med"/>
              <a:tailEnd type="none" w="med" len="med"/>
            </a:ln>
          </p:spPr>
        </p:sp>
        <p:sp>
          <p:nvSpPr>
            <p:cNvPr id="39964" name="直接连接符 39963"/>
            <p:cNvSpPr/>
            <p:nvPr/>
          </p:nvSpPr>
          <p:spPr>
            <a:xfrm>
              <a:off x="2016" y="3696"/>
              <a:ext cx="144" cy="0"/>
            </a:xfrm>
            <a:prstGeom prst="line">
              <a:avLst/>
            </a:prstGeom>
            <a:ln w="9525" cap="flat" cmpd="sng">
              <a:solidFill>
                <a:srgbClr val="FF0000"/>
              </a:solidFill>
              <a:prstDash val="solid"/>
              <a:headEnd type="none" w="med" len="med"/>
              <a:tailEnd type="none" w="med" len="med"/>
            </a:ln>
          </p:spPr>
        </p:sp>
      </p:grpSp>
      <p:sp>
        <p:nvSpPr>
          <p:cNvPr id="39967" name="文本框 39966"/>
          <p:cNvSpPr txBox="1"/>
          <p:nvPr/>
        </p:nvSpPr>
        <p:spPr>
          <a:xfrm>
            <a:off x="2115450" y="1371284"/>
            <a:ext cx="904875" cy="369094"/>
          </a:xfrm>
          <a:prstGeom prst="rect">
            <a:avLst/>
          </a:prstGeom>
          <a:noFill/>
          <a:ln w="9525">
            <a:noFill/>
          </a:ln>
        </p:spPr>
        <p:txBody>
          <a:bodyPr/>
          <a:lstStyle/>
          <a:p>
            <a:pPr marL="342900" indent="-342900">
              <a:lnSpc>
                <a:spcPct val="90000"/>
              </a:lnSpc>
              <a:spcBef>
                <a:spcPct val="20000"/>
              </a:spcBef>
            </a:pPr>
            <a:r>
              <a:rPr lang="en-US" altLang="zh-CN" sz="2400" i="0" dirty="0">
                <a:solidFill>
                  <a:srgbClr val="008581"/>
                </a:solidFill>
                <a:latin typeface="Times New Roman" panose="02020603050405020304" pitchFamily="18" charset="0"/>
                <a:sym typeface="Symbol" panose="05050102010706020507" pitchFamily="18" charset="2"/>
              </a:rPr>
              <a:t></a:t>
            </a:r>
            <a:r>
              <a:rPr lang="en-US" altLang="zh-CN" sz="2400" i="0">
                <a:solidFill>
                  <a:srgbClr val="008581"/>
                </a:solidFill>
                <a:latin typeface="Times New Roman" panose="02020603050405020304" pitchFamily="18" charset="0"/>
                <a:sym typeface="Symbol" panose="05050102010706020507" pitchFamily="18" charset="2"/>
              </a:rPr>
              <a:t>(</a:t>
            </a:r>
            <a:r>
              <a:rPr lang="en-US" altLang="zh-CN" sz="2400">
                <a:solidFill>
                  <a:srgbClr val="008581"/>
                </a:solidFill>
                <a:latin typeface="Times New Roman" panose="02020603050405020304" pitchFamily="18" charset="0"/>
                <a:sym typeface="Symbol" panose="05050102010706020507" pitchFamily="18" charset="2"/>
              </a:rPr>
              <a:t>k</a:t>
            </a:r>
            <a:r>
              <a:rPr lang="en-US" altLang="zh-CN" sz="2400" i="0">
                <a:solidFill>
                  <a:srgbClr val="008581"/>
                </a:solidFill>
                <a:latin typeface="Times New Roman" panose="02020603050405020304" pitchFamily="18" charset="0"/>
                <a:sym typeface="Symbol" panose="05050102010706020507" pitchFamily="18" charset="2"/>
              </a:rPr>
              <a:t>)</a:t>
            </a:r>
            <a:endParaRPr lang="en-US" altLang="zh-CN" sz="2400" i="0">
              <a:solidFill>
                <a:srgbClr val="008581"/>
              </a:solidFill>
              <a:latin typeface="Times New Roman" panose="02020603050405020304" pitchFamily="18" charset="0"/>
            </a:endParaRPr>
          </a:p>
        </p:txBody>
      </p:sp>
      <p:sp>
        <p:nvSpPr>
          <p:cNvPr id="39968" name="文本框 39967"/>
          <p:cNvSpPr txBox="1"/>
          <p:nvPr/>
        </p:nvSpPr>
        <p:spPr>
          <a:xfrm>
            <a:off x="2105925" y="2800034"/>
            <a:ext cx="904875" cy="369094"/>
          </a:xfrm>
          <a:prstGeom prst="rect">
            <a:avLst/>
          </a:prstGeom>
          <a:noFill/>
          <a:ln w="9525">
            <a:noFill/>
          </a:ln>
        </p:spPr>
        <p:txBody>
          <a:bodyPr/>
          <a:lstStyle/>
          <a:p>
            <a:pPr marL="342900" indent="-342900">
              <a:lnSpc>
                <a:spcPct val="90000"/>
              </a:lnSpc>
              <a:spcBef>
                <a:spcPct val="20000"/>
              </a:spcBef>
            </a:pPr>
            <a:r>
              <a:rPr lang="en-US" altLang="zh-CN" sz="2400" i="0" dirty="0">
                <a:solidFill>
                  <a:srgbClr val="008581"/>
                </a:solidFill>
                <a:latin typeface="Times New Roman" panose="02020603050405020304" pitchFamily="18" charset="0"/>
                <a:sym typeface="Symbol" panose="05050102010706020507" pitchFamily="18" charset="2"/>
              </a:rPr>
              <a:t></a:t>
            </a:r>
            <a:r>
              <a:rPr lang="en-US" altLang="zh-CN" sz="2400" i="0">
                <a:solidFill>
                  <a:srgbClr val="008581"/>
                </a:solidFill>
                <a:latin typeface="Times New Roman" panose="02020603050405020304" pitchFamily="18" charset="0"/>
                <a:sym typeface="Symbol" panose="05050102010706020507" pitchFamily="18" charset="2"/>
              </a:rPr>
              <a:t>(</a:t>
            </a:r>
            <a:r>
              <a:rPr lang="en-US" altLang="zh-CN" sz="2400">
                <a:solidFill>
                  <a:srgbClr val="008581"/>
                </a:solidFill>
                <a:latin typeface="Times New Roman" panose="02020603050405020304" pitchFamily="18" charset="0"/>
                <a:sym typeface="Symbol" panose="05050102010706020507" pitchFamily="18" charset="2"/>
              </a:rPr>
              <a:t>k</a:t>
            </a:r>
            <a:r>
              <a:rPr lang="en-US" altLang="zh-CN" sz="2400" i="0">
                <a:solidFill>
                  <a:srgbClr val="008581"/>
                </a:solidFill>
                <a:latin typeface="Times New Roman" panose="02020603050405020304" pitchFamily="18" charset="0"/>
                <a:sym typeface="Symbol" panose="05050102010706020507" pitchFamily="18" charset="2"/>
              </a:rPr>
              <a:t>)</a:t>
            </a:r>
            <a:endParaRPr lang="en-US" altLang="zh-CN" sz="2400" i="0">
              <a:solidFill>
                <a:srgbClr val="008581"/>
              </a:solidFill>
              <a:latin typeface="Times New Roman" panose="02020603050405020304" pitchFamily="18" charset="0"/>
            </a:endParaRPr>
          </a:p>
        </p:txBody>
      </p:sp>
      <p:sp>
        <p:nvSpPr>
          <p:cNvPr id="39969" name="文本框 39968"/>
          <p:cNvSpPr txBox="1"/>
          <p:nvPr/>
        </p:nvSpPr>
        <p:spPr>
          <a:xfrm>
            <a:off x="2105925" y="2114234"/>
            <a:ext cx="904875" cy="369094"/>
          </a:xfrm>
          <a:prstGeom prst="rect">
            <a:avLst/>
          </a:prstGeom>
          <a:noFill/>
          <a:ln w="9525">
            <a:noFill/>
          </a:ln>
        </p:spPr>
        <p:txBody>
          <a:bodyPr/>
          <a:lstStyle/>
          <a:p>
            <a:pPr marL="342900" indent="-342900">
              <a:lnSpc>
                <a:spcPct val="90000"/>
              </a:lnSpc>
              <a:spcBef>
                <a:spcPct val="20000"/>
              </a:spcBef>
            </a:pPr>
            <a:r>
              <a:rPr lang="en-US" altLang="zh-CN" sz="2400" i="0" dirty="0">
                <a:solidFill>
                  <a:srgbClr val="008581"/>
                </a:solidFill>
                <a:latin typeface="Times New Roman" panose="02020603050405020304" pitchFamily="18" charset="0"/>
                <a:sym typeface="Symbol" panose="05050102010706020507" pitchFamily="18" charset="2"/>
              </a:rPr>
              <a:t></a:t>
            </a:r>
            <a:r>
              <a:rPr lang="en-US" altLang="zh-CN" sz="2400" i="0">
                <a:solidFill>
                  <a:srgbClr val="008581"/>
                </a:solidFill>
                <a:latin typeface="Times New Roman" panose="02020603050405020304" pitchFamily="18" charset="0"/>
                <a:sym typeface="Symbol" panose="05050102010706020507" pitchFamily="18" charset="2"/>
              </a:rPr>
              <a:t>(</a:t>
            </a:r>
            <a:r>
              <a:rPr lang="en-US" altLang="zh-CN" sz="2400">
                <a:solidFill>
                  <a:srgbClr val="008581"/>
                </a:solidFill>
                <a:latin typeface="Times New Roman" panose="02020603050405020304" pitchFamily="18" charset="0"/>
                <a:sym typeface="Symbol" panose="05050102010706020507" pitchFamily="18" charset="2"/>
              </a:rPr>
              <a:t>n</a:t>
            </a:r>
            <a:r>
              <a:rPr lang="en-US" altLang="zh-CN" sz="2400" i="0">
                <a:solidFill>
                  <a:srgbClr val="008581"/>
                </a:solidFill>
                <a:latin typeface="Times New Roman" panose="02020603050405020304" pitchFamily="18" charset="0"/>
                <a:sym typeface="Symbol" panose="05050102010706020507" pitchFamily="18" charset="2"/>
              </a:rPr>
              <a:t>)</a:t>
            </a:r>
            <a:endParaRPr lang="en-US" altLang="zh-CN" sz="2400" i="0">
              <a:solidFill>
                <a:srgbClr val="008581"/>
              </a:solidFill>
              <a:latin typeface="Times New Roman" panose="02020603050405020304" pitchFamily="18" charset="0"/>
            </a:endParaRPr>
          </a:p>
        </p:txBody>
      </p:sp>
      <p:sp>
        <p:nvSpPr>
          <p:cNvPr id="39970" name="文本框 39969"/>
          <p:cNvSpPr txBox="1"/>
          <p:nvPr/>
        </p:nvSpPr>
        <p:spPr>
          <a:xfrm>
            <a:off x="2115450" y="3657284"/>
            <a:ext cx="904875" cy="369094"/>
          </a:xfrm>
          <a:prstGeom prst="rect">
            <a:avLst/>
          </a:prstGeom>
          <a:noFill/>
          <a:ln w="9525">
            <a:noFill/>
          </a:ln>
        </p:spPr>
        <p:txBody>
          <a:bodyPr/>
          <a:lstStyle/>
          <a:p>
            <a:pPr marL="342900" indent="-342900">
              <a:lnSpc>
                <a:spcPct val="90000"/>
              </a:lnSpc>
              <a:spcBef>
                <a:spcPct val="20000"/>
              </a:spcBef>
            </a:pPr>
            <a:r>
              <a:rPr lang="en-US" altLang="zh-CN" sz="2400" i="0" dirty="0">
                <a:solidFill>
                  <a:srgbClr val="008581"/>
                </a:solidFill>
                <a:latin typeface="Times New Roman" panose="02020603050405020304" pitchFamily="18" charset="0"/>
                <a:sym typeface="Symbol" panose="05050102010706020507" pitchFamily="18" charset="2"/>
              </a:rPr>
              <a:t></a:t>
            </a:r>
            <a:r>
              <a:rPr lang="en-US" altLang="zh-CN" sz="2400" i="0">
                <a:solidFill>
                  <a:srgbClr val="008581"/>
                </a:solidFill>
                <a:latin typeface="Times New Roman" panose="02020603050405020304" pitchFamily="18" charset="0"/>
                <a:sym typeface="Symbol" panose="05050102010706020507" pitchFamily="18" charset="2"/>
              </a:rPr>
              <a:t>(</a:t>
            </a:r>
            <a:r>
              <a:rPr lang="en-US" altLang="zh-CN" sz="2400">
                <a:solidFill>
                  <a:srgbClr val="008581"/>
                </a:solidFill>
                <a:latin typeface="Times New Roman" panose="02020603050405020304" pitchFamily="18" charset="0"/>
                <a:sym typeface="Symbol" panose="05050102010706020507" pitchFamily="18" charset="2"/>
              </a:rPr>
              <a:t>n</a:t>
            </a:r>
            <a:r>
              <a:rPr lang="en-US" altLang="zh-CN" sz="2400" i="0">
                <a:solidFill>
                  <a:srgbClr val="008581"/>
                </a:solidFill>
                <a:latin typeface="Times New Roman" panose="02020603050405020304" pitchFamily="18" charset="0"/>
                <a:sym typeface="Symbol" panose="05050102010706020507" pitchFamily="18" charset="2"/>
              </a:rPr>
              <a:t>)</a:t>
            </a:r>
            <a:endParaRPr lang="en-US" altLang="zh-CN" sz="2400" i="0">
              <a:solidFill>
                <a:srgbClr val="008581"/>
              </a:solidFill>
              <a:latin typeface="Times New Roman" panose="02020603050405020304" pitchFamily="18" charset="0"/>
            </a:endParaRPr>
          </a:p>
        </p:txBody>
      </p:sp>
      <p:sp>
        <p:nvSpPr>
          <p:cNvPr id="39971" name="直接连接符 39970"/>
          <p:cNvSpPr/>
          <p:nvPr/>
        </p:nvSpPr>
        <p:spPr>
          <a:xfrm>
            <a:off x="1763025" y="4483578"/>
            <a:ext cx="1200150" cy="0"/>
          </a:xfrm>
          <a:prstGeom prst="line">
            <a:avLst/>
          </a:prstGeom>
          <a:ln w="9525" cap="flat" cmpd="sng">
            <a:solidFill>
              <a:srgbClr val="FF0000"/>
            </a:solidFill>
            <a:prstDash val="solid"/>
            <a:headEnd type="none" w="med" len="med"/>
            <a:tailEnd type="none" w="med" len="med"/>
          </a:ln>
        </p:spPr>
      </p:sp>
      <p:sp>
        <p:nvSpPr>
          <p:cNvPr id="39972" name="文本框 39971"/>
          <p:cNvSpPr txBox="1"/>
          <p:nvPr/>
        </p:nvSpPr>
        <p:spPr>
          <a:xfrm>
            <a:off x="1991625" y="4480030"/>
            <a:ext cx="1314450" cy="369094"/>
          </a:xfrm>
          <a:prstGeom prst="rect">
            <a:avLst/>
          </a:prstGeom>
          <a:noFill/>
          <a:ln w="9525">
            <a:noFill/>
          </a:ln>
        </p:spPr>
        <p:txBody>
          <a:bodyPr/>
          <a:lstStyle/>
          <a:p>
            <a:pPr marL="342900" indent="-342900">
              <a:lnSpc>
                <a:spcPct val="90000"/>
              </a:lnSpc>
              <a:spcBef>
                <a:spcPct val="20000"/>
              </a:spcBef>
            </a:pPr>
            <a:r>
              <a:rPr lang="en-US" altLang="zh-CN" sz="2400" i="0" dirty="0">
                <a:solidFill>
                  <a:srgbClr val="008581"/>
                </a:solidFill>
                <a:latin typeface="Times New Roman" panose="02020603050405020304" pitchFamily="18" charset="0"/>
                <a:sym typeface="Symbol" panose="05050102010706020507" pitchFamily="18" charset="2"/>
              </a:rPr>
              <a:t>(</a:t>
            </a:r>
            <a:r>
              <a:rPr lang="en-US" altLang="zh-CN" sz="2400" dirty="0" err="1">
                <a:solidFill>
                  <a:srgbClr val="008581"/>
                </a:solidFill>
                <a:latin typeface="Times New Roman" panose="02020603050405020304" pitchFamily="18" charset="0"/>
                <a:sym typeface="Symbol" panose="05050102010706020507" pitchFamily="18" charset="2"/>
              </a:rPr>
              <a:t>n</a:t>
            </a:r>
            <a:r>
              <a:rPr lang="en-US" altLang="zh-CN" sz="2400" i="0" dirty="0" err="1">
                <a:solidFill>
                  <a:srgbClr val="008581"/>
                </a:solidFill>
                <a:latin typeface="Times New Roman" panose="02020603050405020304" pitchFamily="18" charset="0"/>
                <a:sym typeface="Symbol" panose="05050102010706020507" pitchFamily="18" charset="2"/>
              </a:rPr>
              <a:t>+</a:t>
            </a:r>
            <a:r>
              <a:rPr lang="en-US" altLang="zh-CN" sz="2400" dirty="0" err="1">
                <a:solidFill>
                  <a:srgbClr val="008581"/>
                </a:solidFill>
                <a:latin typeface="Times New Roman" panose="02020603050405020304" pitchFamily="18" charset="0"/>
                <a:sym typeface="Symbol" panose="05050102010706020507" pitchFamily="18" charset="2"/>
              </a:rPr>
              <a:t>k</a:t>
            </a:r>
            <a:r>
              <a:rPr lang="en-US" altLang="zh-CN" sz="2400" i="0" dirty="0">
                <a:solidFill>
                  <a:srgbClr val="008581"/>
                </a:solidFill>
                <a:latin typeface="Times New Roman" panose="02020603050405020304" pitchFamily="18" charset="0"/>
                <a:sym typeface="Symbol" panose="05050102010706020507" pitchFamily="18" charset="2"/>
              </a:rPr>
              <a:t>)</a:t>
            </a:r>
            <a:endParaRPr lang="en-US" altLang="zh-CN" sz="2400" i="0" dirty="0">
              <a:solidFill>
                <a:srgbClr val="008581"/>
              </a:solidFill>
              <a:latin typeface="Times New Roman" panose="02020603050405020304" pitchFamily="18" charset="0"/>
            </a:endParaRPr>
          </a:p>
        </p:txBody>
      </p:sp>
      <p:sp>
        <p:nvSpPr>
          <p:cNvPr id="27"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计数排序算法分析</a:t>
            </a:r>
          </a:p>
        </p:txBody>
      </p:sp>
      <p:sp>
        <p:nvSpPr>
          <p:cNvPr id="28" name="文本占位符 44034"/>
          <p:cNvSpPr txBox="1"/>
          <p:nvPr/>
        </p:nvSpPr>
        <p:spPr>
          <a:xfrm>
            <a:off x="3397729" y="448289"/>
            <a:ext cx="4978519" cy="4046071"/>
          </a:xfrm>
          <a:prstGeom prst="rect">
            <a:avLst/>
          </a:prstGeom>
        </p:spPr>
        <p:txBody>
          <a:bodyPr>
            <a:normAutofit fontScale="925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90000"/>
              </a:lnSpc>
              <a:buNone/>
            </a:pPr>
            <a:r>
              <a:rPr lang="en-US" altLang="zh-CN" sz="2000" dirty="0">
                <a:solidFill>
                  <a:srgbClr val="000000"/>
                </a:solidFill>
              </a:rPr>
              <a:t>COUNTING-SORT(A, B, k)</a:t>
            </a:r>
          </a:p>
          <a:p>
            <a:pPr>
              <a:lnSpc>
                <a:spcPct val="90000"/>
              </a:lnSpc>
              <a:buNone/>
            </a:pPr>
            <a:r>
              <a:rPr lang="en-US" altLang="zh-CN" sz="2000" dirty="0">
                <a:solidFill>
                  <a:srgbClr val="000000"/>
                </a:solidFill>
              </a:rPr>
              <a:t>Let C[0..k] be a new array</a:t>
            </a:r>
          </a:p>
          <a:p>
            <a:pPr>
              <a:lnSpc>
                <a:spcPct val="90000"/>
              </a:lnSpc>
              <a:buNone/>
            </a:pPr>
            <a:r>
              <a:rPr lang="en-US" altLang="zh-CN" sz="2000" b="1" dirty="0">
                <a:solidFill>
                  <a:srgbClr val="000000"/>
                </a:solidFill>
              </a:rPr>
              <a:t>for </a:t>
            </a:r>
            <a:r>
              <a:rPr lang="en-US" altLang="zh-CN" sz="2000" i="1" dirty="0" err="1">
                <a:solidFill>
                  <a:srgbClr val="008581"/>
                </a:solidFill>
              </a:rPr>
              <a:t>i</a:t>
            </a:r>
            <a:r>
              <a:rPr lang="en-US" altLang="zh-CN" sz="2000" i="1" dirty="0">
                <a:solidFill>
                  <a:srgbClr val="008581"/>
                </a:solidFill>
              </a:rPr>
              <a:t> </a:t>
            </a:r>
            <a:r>
              <a:rPr lang="en-US" altLang="zh-CN" sz="2000" dirty="0">
                <a:solidFill>
                  <a:srgbClr val="008581"/>
                </a:solidFill>
                <a:latin typeface="Symbol" panose="05050102010706020507" pitchFamily="18" charset="2"/>
              </a:rPr>
              <a:t>¬</a:t>
            </a:r>
            <a:r>
              <a:rPr lang="en-US" altLang="zh-CN" sz="2000" dirty="0">
                <a:solidFill>
                  <a:srgbClr val="008581"/>
                </a:solidFill>
              </a:rPr>
              <a:t>0 </a:t>
            </a:r>
            <a:r>
              <a:rPr lang="en-US" altLang="zh-CN" sz="2000" b="1" dirty="0">
                <a:solidFill>
                  <a:srgbClr val="000000"/>
                </a:solidFill>
              </a:rPr>
              <a:t>to </a:t>
            </a:r>
            <a:r>
              <a:rPr lang="en-US" altLang="zh-CN" sz="2000" i="1" dirty="0">
                <a:solidFill>
                  <a:srgbClr val="008581"/>
                </a:solidFill>
              </a:rPr>
              <a:t>k</a:t>
            </a:r>
          </a:p>
          <a:p>
            <a:pPr>
              <a:lnSpc>
                <a:spcPct val="90000"/>
              </a:lnSpc>
              <a:buNone/>
            </a:pPr>
            <a:r>
              <a:rPr lang="en-US" altLang="zh-CN" sz="2000" b="1" dirty="0">
                <a:solidFill>
                  <a:srgbClr val="000000"/>
                </a:solidFill>
              </a:rPr>
              <a:t>   </a:t>
            </a:r>
            <a:r>
              <a:rPr lang="en-US" altLang="zh-CN" sz="2000" i="1" dirty="0">
                <a:solidFill>
                  <a:srgbClr val="008581"/>
                </a:solidFill>
              </a:rPr>
              <a:t>C</a:t>
            </a:r>
            <a:r>
              <a:rPr lang="en-US" altLang="zh-CN" sz="2000" dirty="0">
                <a:solidFill>
                  <a:srgbClr val="008581"/>
                </a:solidFill>
              </a:rPr>
              <a:t>[</a:t>
            </a:r>
            <a:r>
              <a:rPr lang="en-US" altLang="zh-CN" sz="2000" i="1" dirty="0" err="1">
                <a:solidFill>
                  <a:srgbClr val="008581"/>
                </a:solidFill>
              </a:rPr>
              <a:t>i</a:t>
            </a:r>
            <a:r>
              <a:rPr lang="en-US" altLang="zh-CN" sz="2000" dirty="0">
                <a:solidFill>
                  <a:srgbClr val="008581"/>
                </a:solidFill>
              </a:rPr>
              <a:t>] </a:t>
            </a:r>
            <a:r>
              <a:rPr lang="en-US" altLang="zh-CN" sz="2000" dirty="0">
                <a:solidFill>
                  <a:srgbClr val="008581"/>
                </a:solidFill>
                <a:latin typeface="Symbol" panose="05050102010706020507" pitchFamily="18" charset="2"/>
              </a:rPr>
              <a:t>¬ </a:t>
            </a:r>
            <a:r>
              <a:rPr lang="en-US" altLang="zh-CN" sz="2000" dirty="0">
                <a:solidFill>
                  <a:srgbClr val="008581"/>
                </a:solidFill>
              </a:rPr>
              <a:t>0</a:t>
            </a:r>
          </a:p>
          <a:p>
            <a:pPr>
              <a:lnSpc>
                <a:spcPct val="90000"/>
              </a:lnSpc>
              <a:buNone/>
            </a:pPr>
            <a:r>
              <a:rPr lang="en-US" altLang="zh-CN" sz="2000" b="1" dirty="0">
                <a:solidFill>
                  <a:srgbClr val="000000"/>
                </a:solidFill>
              </a:rPr>
              <a:t>for </a:t>
            </a:r>
            <a:r>
              <a:rPr lang="en-US" altLang="zh-CN" sz="2000" i="1" dirty="0">
                <a:solidFill>
                  <a:srgbClr val="008581"/>
                </a:solidFill>
              </a:rPr>
              <a:t>j </a:t>
            </a:r>
            <a:r>
              <a:rPr lang="en-US" altLang="zh-CN" sz="2000" dirty="0">
                <a:solidFill>
                  <a:srgbClr val="008581"/>
                </a:solidFill>
                <a:latin typeface="Symbol" panose="05050102010706020507" pitchFamily="18" charset="2"/>
              </a:rPr>
              <a:t>¬</a:t>
            </a:r>
            <a:r>
              <a:rPr lang="en-US" altLang="zh-CN" sz="2000" dirty="0">
                <a:solidFill>
                  <a:srgbClr val="008581"/>
                </a:solidFill>
              </a:rPr>
              <a:t>1 </a:t>
            </a:r>
            <a:r>
              <a:rPr lang="en-US" altLang="zh-CN" sz="2000" b="1" dirty="0">
                <a:solidFill>
                  <a:srgbClr val="000000"/>
                </a:solidFill>
              </a:rPr>
              <a:t>to </a:t>
            </a:r>
            <a:r>
              <a:rPr lang="en-US" altLang="zh-CN" sz="2000" i="1" dirty="0" err="1">
                <a:solidFill>
                  <a:srgbClr val="008581"/>
                </a:solidFill>
              </a:rPr>
              <a:t>A.length</a:t>
            </a:r>
            <a:endParaRPr lang="en-US" altLang="zh-CN" sz="2000" i="1" dirty="0">
              <a:solidFill>
                <a:srgbClr val="008581"/>
              </a:solidFill>
            </a:endParaRPr>
          </a:p>
          <a:p>
            <a:pPr>
              <a:lnSpc>
                <a:spcPct val="90000"/>
              </a:lnSpc>
              <a:buNone/>
            </a:pPr>
            <a:r>
              <a:rPr lang="en-US" altLang="zh-CN" sz="2000" b="1" dirty="0">
                <a:solidFill>
                  <a:srgbClr val="000000"/>
                </a:solidFill>
              </a:rPr>
              <a:t>   </a:t>
            </a:r>
            <a:r>
              <a:rPr lang="en-US" altLang="zh-CN" sz="2000" i="1" dirty="0">
                <a:solidFill>
                  <a:srgbClr val="008581"/>
                </a:solidFill>
              </a:rPr>
              <a:t>C</a:t>
            </a:r>
            <a:r>
              <a:rPr lang="en-US" altLang="zh-CN" sz="2000" dirty="0">
                <a:solidFill>
                  <a:srgbClr val="008581"/>
                </a:solidFill>
              </a:rPr>
              <a:t>[</a:t>
            </a:r>
            <a:r>
              <a:rPr lang="en-US" altLang="zh-CN" sz="2000" i="1" dirty="0">
                <a:solidFill>
                  <a:srgbClr val="008581"/>
                </a:solidFill>
              </a:rPr>
              <a:t>A</a:t>
            </a:r>
            <a:r>
              <a:rPr lang="en-US" altLang="zh-CN" sz="2000" dirty="0">
                <a:solidFill>
                  <a:srgbClr val="008581"/>
                </a:solidFill>
              </a:rPr>
              <a:t>[ </a:t>
            </a:r>
            <a:r>
              <a:rPr lang="en-US" altLang="zh-CN" sz="2000" i="1" dirty="0">
                <a:solidFill>
                  <a:srgbClr val="008581"/>
                </a:solidFill>
              </a:rPr>
              <a:t>j</a:t>
            </a:r>
            <a:r>
              <a:rPr lang="en-US" altLang="zh-CN" sz="2000" dirty="0">
                <a:solidFill>
                  <a:srgbClr val="008581"/>
                </a:solidFill>
              </a:rPr>
              <a:t>]] </a:t>
            </a:r>
            <a:r>
              <a:rPr lang="en-US" altLang="zh-CN" sz="2000" dirty="0">
                <a:solidFill>
                  <a:srgbClr val="008581"/>
                </a:solidFill>
                <a:latin typeface="Symbol" panose="05050102010706020507" pitchFamily="18" charset="2"/>
              </a:rPr>
              <a:t>¬ </a:t>
            </a:r>
            <a:r>
              <a:rPr lang="en-US" altLang="zh-CN" sz="2000" i="1" dirty="0">
                <a:solidFill>
                  <a:srgbClr val="008581"/>
                </a:solidFill>
              </a:rPr>
              <a:t>C</a:t>
            </a:r>
            <a:r>
              <a:rPr lang="en-US" altLang="zh-CN" sz="2000" dirty="0">
                <a:solidFill>
                  <a:srgbClr val="008581"/>
                </a:solidFill>
              </a:rPr>
              <a:t>[</a:t>
            </a:r>
            <a:r>
              <a:rPr lang="en-US" altLang="zh-CN" sz="2000" i="1" dirty="0">
                <a:solidFill>
                  <a:srgbClr val="008581"/>
                </a:solidFill>
              </a:rPr>
              <a:t>A</a:t>
            </a:r>
            <a:r>
              <a:rPr lang="en-US" altLang="zh-CN" sz="2000" dirty="0">
                <a:solidFill>
                  <a:srgbClr val="008581"/>
                </a:solidFill>
              </a:rPr>
              <a:t>[ </a:t>
            </a:r>
            <a:r>
              <a:rPr lang="en-US" altLang="zh-CN" sz="2000" i="1" dirty="0">
                <a:solidFill>
                  <a:srgbClr val="008581"/>
                </a:solidFill>
              </a:rPr>
              <a:t>j</a:t>
            </a:r>
            <a:r>
              <a:rPr lang="en-US" altLang="zh-CN" sz="2000" dirty="0">
                <a:solidFill>
                  <a:srgbClr val="008581"/>
                </a:solidFill>
              </a:rPr>
              <a:t>]] + 1         //</a:t>
            </a:r>
            <a:r>
              <a:rPr lang="en-US" altLang="zh-CN" sz="2000" i="1" dirty="0">
                <a:solidFill>
                  <a:srgbClr val="008581"/>
                </a:solidFill>
              </a:rPr>
              <a:t>C</a:t>
            </a:r>
            <a:r>
              <a:rPr lang="en-US" altLang="zh-CN" sz="2000" dirty="0">
                <a:solidFill>
                  <a:srgbClr val="008581"/>
                </a:solidFill>
              </a:rPr>
              <a:t>[</a:t>
            </a:r>
            <a:r>
              <a:rPr lang="en-US" altLang="zh-CN" sz="2000" i="1" dirty="0" err="1">
                <a:solidFill>
                  <a:srgbClr val="008581"/>
                </a:solidFill>
              </a:rPr>
              <a:t>i</a:t>
            </a:r>
            <a:r>
              <a:rPr lang="en-US" altLang="zh-CN" sz="2000" dirty="0">
                <a:solidFill>
                  <a:srgbClr val="008581"/>
                </a:solidFill>
              </a:rPr>
              <a:t>] = |{key = </a:t>
            </a:r>
            <a:r>
              <a:rPr lang="en-US" altLang="zh-CN" sz="2000" i="1" dirty="0" err="1">
                <a:solidFill>
                  <a:srgbClr val="008581"/>
                </a:solidFill>
              </a:rPr>
              <a:t>i</a:t>
            </a:r>
            <a:r>
              <a:rPr lang="en-US" altLang="zh-CN" sz="2000" dirty="0">
                <a:solidFill>
                  <a:srgbClr val="008581"/>
                </a:solidFill>
              </a:rPr>
              <a:t>}|</a:t>
            </a:r>
          </a:p>
          <a:p>
            <a:pPr>
              <a:lnSpc>
                <a:spcPct val="90000"/>
              </a:lnSpc>
              <a:buNone/>
            </a:pPr>
            <a:r>
              <a:rPr lang="en-US" altLang="zh-CN" sz="2000" b="1" dirty="0">
                <a:solidFill>
                  <a:srgbClr val="000000"/>
                </a:solidFill>
              </a:rPr>
              <a:t>for </a:t>
            </a:r>
            <a:r>
              <a:rPr lang="en-US" altLang="zh-CN" sz="2000" i="1" dirty="0" err="1">
                <a:solidFill>
                  <a:srgbClr val="008581"/>
                </a:solidFill>
              </a:rPr>
              <a:t>i</a:t>
            </a:r>
            <a:r>
              <a:rPr lang="en-US" altLang="zh-CN" sz="2000" i="1" dirty="0">
                <a:solidFill>
                  <a:srgbClr val="008581"/>
                </a:solidFill>
              </a:rPr>
              <a:t> </a:t>
            </a:r>
            <a:r>
              <a:rPr lang="en-US" altLang="zh-CN" sz="2000" dirty="0">
                <a:solidFill>
                  <a:srgbClr val="008581"/>
                </a:solidFill>
                <a:latin typeface="Symbol" panose="05050102010706020507" pitchFamily="18" charset="2"/>
              </a:rPr>
              <a:t>¬1</a:t>
            </a:r>
            <a:r>
              <a:rPr lang="en-US" altLang="zh-CN" sz="2000" dirty="0">
                <a:solidFill>
                  <a:srgbClr val="008581"/>
                </a:solidFill>
              </a:rPr>
              <a:t> </a:t>
            </a:r>
            <a:r>
              <a:rPr lang="en-US" altLang="zh-CN" sz="2000" b="1" dirty="0">
                <a:solidFill>
                  <a:srgbClr val="000000"/>
                </a:solidFill>
              </a:rPr>
              <a:t>to </a:t>
            </a:r>
            <a:r>
              <a:rPr lang="en-US" altLang="zh-CN" sz="2000" i="1" dirty="0">
                <a:solidFill>
                  <a:srgbClr val="008581"/>
                </a:solidFill>
              </a:rPr>
              <a:t>k</a:t>
            </a:r>
          </a:p>
          <a:p>
            <a:pPr>
              <a:lnSpc>
                <a:spcPct val="90000"/>
              </a:lnSpc>
              <a:buNone/>
            </a:pPr>
            <a:r>
              <a:rPr lang="en-US" altLang="zh-CN" sz="2000" b="1" dirty="0">
                <a:solidFill>
                  <a:srgbClr val="000000"/>
                </a:solidFill>
              </a:rPr>
              <a:t>   </a:t>
            </a:r>
            <a:r>
              <a:rPr lang="en-US" altLang="zh-CN" sz="2000" i="1" dirty="0">
                <a:solidFill>
                  <a:srgbClr val="008581"/>
                </a:solidFill>
              </a:rPr>
              <a:t>C</a:t>
            </a:r>
            <a:r>
              <a:rPr lang="en-US" altLang="zh-CN" sz="2000" dirty="0">
                <a:solidFill>
                  <a:srgbClr val="008581"/>
                </a:solidFill>
              </a:rPr>
              <a:t>[</a:t>
            </a:r>
            <a:r>
              <a:rPr lang="en-US" altLang="zh-CN" sz="2000" i="1" dirty="0" err="1">
                <a:solidFill>
                  <a:srgbClr val="008581"/>
                </a:solidFill>
              </a:rPr>
              <a:t>i</a:t>
            </a:r>
            <a:r>
              <a:rPr lang="en-US" altLang="zh-CN" sz="2000" dirty="0">
                <a:solidFill>
                  <a:srgbClr val="008581"/>
                </a:solidFill>
              </a:rPr>
              <a:t>] </a:t>
            </a:r>
            <a:r>
              <a:rPr lang="en-US" altLang="zh-CN" sz="2000" dirty="0">
                <a:solidFill>
                  <a:srgbClr val="008581"/>
                </a:solidFill>
                <a:latin typeface="Symbol" panose="05050102010706020507" pitchFamily="18" charset="2"/>
              </a:rPr>
              <a:t>¬ </a:t>
            </a:r>
            <a:r>
              <a:rPr lang="en-US" altLang="zh-CN" sz="2000" i="1" dirty="0">
                <a:solidFill>
                  <a:srgbClr val="008581"/>
                </a:solidFill>
              </a:rPr>
              <a:t>C</a:t>
            </a:r>
            <a:r>
              <a:rPr lang="en-US" altLang="zh-CN" sz="2000" dirty="0">
                <a:solidFill>
                  <a:srgbClr val="008581"/>
                </a:solidFill>
              </a:rPr>
              <a:t>[</a:t>
            </a:r>
            <a:r>
              <a:rPr lang="en-US" altLang="zh-CN" sz="2000" i="1" dirty="0" err="1">
                <a:solidFill>
                  <a:srgbClr val="008581"/>
                </a:solidFill>
              </a:rPr>
              <a:t>i</a:t>
            </a:r>
            <a:r>
              <a:rPr lang="en-US" altLang="zh-CN" sz="2000" dirty="0">
                <a:solidFill>
                  <a:srgbClr val="008581"/>
                </a:solidFill>
              </a:rPr>
              <a:t>] + </a:t>
            </a:r>
            <a:r>
              <a:rPr lang="en-US" altLang="zh-CN" sz="2000" i="1" dirty="0">
                <a:solidFill>
                  <a:srgbClr val="008581"/>
                </a:solidFill>
              </a:rPr>
              <a:t>C</a:t>
            </a:r>
            <a:r>
              <a:rPr lang="en-US" altLang="zh-CN" sz="2000" dirty="0">
                <a:solidFill>
                  <a:srgbClr val="008581"/>
                </a:solidFill>
              </a:rPr>
              <a:t>[</a:t>
            </a:r>
            <a:r>
              <a:rPr lang="en-US" altLang="zh-CN" sz="2000" i="1" dirty="0" err="1">
                <a:solidFill>
                  <a:srgbClr val="008581"/>
                </a:solidFill>
              </a:rPr>
              <a:t>i</a:t>
            </a:r>
            <a:r>
              <a:rPr lang="en-US" altLang="zh-CN" sz="2000" dirty="0">
                <a:solidFill>
                  <a:srgbClr val="008581"/>
                </a:solidFill>
              </a:rPr>
              <a:t>–1]             //</a:t>
            </a:r>
            <a:r>
              <a:rPr lang="en-US" altLang="zh-CN" sz="2000" i="1" dirty="0">
                <a:solidFill>
                  <a:srgbClr val="008581"/>
                </a:solidFill>
              </a:rPr>
              <a:t>C</a:t>
            </a:r>
            <a:r>
              <a:rPr lang="en-US" altLang="zh-CN" sz="2000" dirty="0">
                <a:solidFill>
                  <a:srgbClr val="008581"/>
                </a:solidFill>
              </a:rPr>
              <a:t>[</a:t>
            </a:r>
            <a:r>
              <a:rPr lang="en-US" altLang="zh-CN" sz="2000" i="1" dirty="0" err="1">
                <a:solidFill>
                  <a:srgbClr val="008581"/>
                </a:solidFill>
              </a:rPr>
              <a:t>i</a:t>
            </a:r>
            <a:r>
              <a:rPr lang="en-US" altLang="zh-CN" sz="2000" dirty="0">
                <a:solidFill>
                  <a:srgbClr val="008581"/>
                </a:solidFill>
              </a:rPr>
              <a:t>] = |{key </a:t>
            </a:r>
            <a:r>
              <a:rPr lang="en-US" altLang="zh-CN" sz="2000" dirty="0">
                <a:solidFill>
                  <a:srgbClr val="008581"/>
                </a:solidFill>
                <a:latin typeface="Symbol" panose="05050102010706020507" pitchFamily="18" charset="2"/>
              </a:rPr>
              <a:t>£ </a:t>
            </a:r>
            <a:r>
              <a:rPr lang="en-US" altLang="zh-CN" sz="2000" i="1" dirty="0" err="1">
                <a:solidFill>
                  <a:srgbClr val="008581"/>
                </a:solidFill>
              </a:rPr>
              <a:t>i</a:t>
            </a:r>
            <a:r>
              <a:rPr lang="en-US" altLang="zh-CN" sz="2000" dirty="0">
                <a:solidFill>
                  <a:srgbClr val="008581"/>
                </a:solidFill>
              </a:rPr>
              <a:t>}|</a:t>
            </a:r>
          </a:p>
          <a:p>
            <a:pPr>
              <a:lnSpc>
                <a:spcPct val="90000"/>
              </a:lnSpc>
              <a:buNone/>
            </a:pPr>
            <a:r>
              <a:rPr lang="en-US" altLang="zh-CN" sz="2000" b="1" dirty="0">
                <a:solidFill>
                  <a:srgbClr val="000000"/>
                </a:solidFill>
              </a:rPr>
              <a:t>for </a:t>
            </a:r>
            <a:r>
              <a:rPr lang="en-US" altLang="zh-CN" sz="2000" i="1" dirty="0">
                <a:solidFill>
                  <a:srgbClr val="008581"/>
                </a:solidFill>
              </a:rPr>
              <a:t>j </a:t>
            </a:r>
            <a:r>
              <a:rPr lang="en-US" altLang="zh-CN" sz="2000" dirty="0">
                <a:solidFill>
                  <a:srgbClr val="008581"/>
                </a:solidFill>
                <a:latin typeface="Symbol" panose="05050102010706020507" pitchFamily="18" charset="2"/>
              </a:rPr>
              <a:t>¬</a:t>
            </a:r>
            <a:r>
              <a:rPr lang="en-US" altLang="zh-CN" sz="2000" i="1" dirty="0" err="1">
                <a:solidFill>
                  <a:srgbClr val="008581"/>
                </a:solidFill>
              </a:rPr>
              <a:t>A.length</a:t>
            </a:r>
            <a:r>
              <a:rPr lang="en-US" altLang="zh-CN" sz="2000" i="1" dirty="0">
                <a:solidFill>
                  <a:srgbClr val="008581"/>
                </a:solidFill>
              </a:rPr>
              <a:t> </a:t>
            </a:r>
            <a:r>
              <a:rPr lang="en-US" altLang="zh-CN" sz="2000" b="1" dirty="0" err="1">
                <a:solidFill>
                  <a:srgbClr val="000000"/>
                </a:solidFill>
              </a:rPr>
              <a:t>downto</a:t>
            </a:r>
            <a:r>
              <a:rPr lang="en-US" altLang="zh-CN" sz="2000" b="1" dirty="0">
                <a:solidFill>
                  <a:srgbClr val="000000"/>
                </a:solidFill>
              </a:rPr>
              <a:t> </a:t>
            </a:r>
            <a:r>
              <a:rPr lang="en-US" altLang="zh-CN" sz="2000" dirty="0">
                <a:solidFill>
                  <a:srgbClr val="008581"/>
                </a:solidFill>
              </a:rPr>
              <a:t>1</a:t>
            </a:r>
          </a:p>
          <a:p>
            <a:pPr>
              <a:lnSpc>
                <a:spcPct val="90000"/>
              </a:lnSpc>
              <a:buNone/>
            </a:pPr>
            <a:r>
              <a:rPr lang="en-US" altLang="zh-CN" sz="2000" b="1" dirty="0">
                <a:solidFill>
                  <a:srgbClr val="000000"/>
                </a:solidFill>
              </a:rPr>
              <a:t>   </a:t>
            </a:r>
            <a:r>
              <a:rPr lang="en-US" altLang="zh-CN" sz="2000" i="1" dirty="0">
                <a:solidFill>
                  <a:srgbClr val="008581"/>
                </a:solidFill>
              </a:rPr>
              <a:t>B</a:t>
            </a:r>
            <a:r>
              <a:rPr lang="en-US" altLang="zh-CN" sz="2000" dirty="0">
                <a:solidFill>
                  <a:srgbClr val="008581"/>
                </a:solidFill>
              </a:rPr>
              <a:t>[</a:t>
            </a:r>
            <a:r>
              <a:rPr lang="en-US" altLang="zh-CN" sz="2000" i="1" dirty="0">
                <a:solidFill>
                  <a:srgbClr val="008581"/>
                </a:solidFill>
              </a:rPr>
              <a:t>C</a:t>
            </a:r>
            <a:r>
              <a:rPr lang="en-US" altLang="zh-CN" sz="2000" dirty="0">
                <a:solidFill>
                  <a:srgbClr val="008581"/>
                </a:solidFill>
              </a:rPr>
              <a:t>[</a:t>
            </a:r>
            <a:r>
              <a:rPr lang="en-US" altLang="zh-CN" sz="2000" i="1" dirty="0">
                <a:solidFill>
                  <a:srgbClr val="008581"/>
                </a:solidFill>
              </a:rPr>
              <a:t>A</a:t>
            </a:r>
            <a:r>
              <a:rPr lang="en-US" altLang="zh-CN" sz="2000" dirty="0">
                <a:solidFill>
                  <a:srgbClr val="008581"/>
                </a:solidFill>
              </a:rPr>
              <a:t>[ </a:t>
            </a:r>
            <a:r>
              <a:rPr lang="en-US" altLang="zh-CN" sz="2000" i="1" dirty="0">
                <a:solidFill>
                  <a:srgbClr val="008581"/>
                </a:solidFill>
              </a:rPr>
              <a:t>j</a:t>
            </a:r>
            <a:r>
              <a:rPr lang="en-US" altLang="zh-CN" sz="2000" dirty="0">
                <a:solidFill>
                  <a:srgbClr val="008581"/>
                </a:solidFill>
              </a:rPr>
              <a:t>]]] </a:t>
            </a:r>
            <a:r>
              <a:rPr lang="en-US" altLang="zh-CN" sz="2000" dirty="0">
                <a:solidFill>
                  <a:srgbClr val="008581"/>
                </a:solidFill>
                <a:latin typeface="Symbol" panose="05050102010706020507" pitchFamily="18" charset="2"/>
              </a:rPr>
              <a:t>¬ </a:t>
            </a:r>
            <a:r>
              <a:rPr lang="en-US" altLang="zh-CN" sz="2000" i="1" dirty="0">
                <a:solidFill>
                  <a:srgbClr val="008581"/>
                </a:solidFill>
              </a:rPr>
              <a:t>A</a:t>
            </a:r>
            <a:r>
              <a:rPr lang="en-US" altLang="zh-CN" sz="2000" dirty="0">
                <a:solidFill>
                  <a:srgbClr val="008581"/>
                </a:solidFill>
              </a:rPr>
              <a:t>[ </a:t>
            </a:r>
            <a:r>
              <a:rPr lang="en-US" altLang="zh-CN" sz="2000" i="1" dirty="0">
                <a:solidFill>
                  <a:srgbClr val="008581"/>
                </a:solidFill>
              </a:rPr>
              <a:t>j</a:t>
            </a:r>
            <a:r>
              <a:rPr lang="en-US" altLang="zh-CN" sz="2000" dirty="0">
                <a:solidFill>
                  <a:srgbClr val="008581"/>
                </a:solidFill>
              </a:rPr>
              <a:t>]</a:t>
            </a:r>
          </a:p>
          <a:p>
            <a:pPr>
              <a:lnSpc>
                <a:spcPct val="90000"/>
              </a:lnSpc>
              <a:buNone/>
            </a:pPr>
            <a:r>
              <a:rPr lang="en-US" altLang="zh-CN" sz="2000" i="1" dirty="0">
                <a:solidFill>
                  <a:srgbClr val="008581"/>
                </a:solidFill>
              </a:rPr>
              <a:t>   C</a:t>
            </a:r>
            <a:r>
              <a:rPr lang="en-US" altLang="zh-CN" sz="2000" dirty="0">
                <a:solidFill>
                  <a:srgbClr val="008581"/>
                </a:solidFill>
              </a:rPr>
              <a:t>[</a:t>
            </a:r>
            <a:r>
              <a:rPr lang="en-US" altLang="zh-CN" sz="2000" i="1" dirty="0">
                <a:solidFill>
                  <a:srgbClr val="008581"/>
                </a:solidFill>
              </a:rPr>
              <a:t>A</a:t>
            </a:r>
            <a:r>
              <a:rPr lang="en-US" altLang="zh-CN" sz="2000" dirty="0">
                <a:solidFill>
                  <a:srgbClr val="008581"/>
                </a:solidFill>
              </a:rPr>
              <a:t>[ </a:t>
            </a:r>
            <a:r>
              <a:rPr lang="en-US" altLang="zh-CN" sz="2000" i="1" dirty="0">
                <a:solidFill>
                  <a:srgbClr val="008581"/>
                </a:solidFill>
              </a:rPr>
              <a:t>j</a:t>
            </a:r>
            <a:r>
              <a:rPr lang="en-US" altLang="zh-CN" sz="2000" dirty="0">
                <a:solidFill>
                  <a:srgbClr val="008581"/>
                </a:solidFill>
              </a:rPr>
              <a:t>]] </a:t>
            </a:r>
            <a:r>
              <a:rPr lang="en-US" altLang="zh-CN" sz="2000" dirty="0">
                <a:solidFill>
                  <a:srgbClr val="008581"/>
                </a:solidFill>
                <a:latin typeface="Symbol" panose="05050102010706020507" pitchFamily="18" charset="2"/>
              </a:rPr>
              <a:t>¬ </a:t>
            </a:r>
            <a:r>
              <a:rPr lang="en-US" altLang="zh-CN" sz="2000" i="1" dirty="0">
                <a:solidFill>
                  <a:srgbClr val="008581"/>
                </a:solidFill>
              </a:rPr>
              <a:t>C</a:t>
            </a:r>
            <a:r>
              <a:rPr lang="en-US" altLang="zh-CN" sz="2000" dirty="0">
                <a:solidFill>
                  <a:srgbClr val="008581"/>
                </a:solidFill>
              </a:rPr>
              <a:t>[</a:t>
            </a:r>
            <a:r>
              <a:rPr lang="en-US" altLang="zh-CN" sz="2000" i="1" dirty="0">
                <a:solidFill>
                  <a:srgbClr val="008581"/>
                </a:solidFill>
              </a:rPr>
              <a:t>A</a:t>
            </a:r>
            <a:r>
              <a:rPr lang="en-US" altLang="zh-CN" sz="2000" dirty="0">
                <a:solidFill>
                  <a:srgbClr val="008581"/>
                </a:solidFill>
              </a:rPr>
              <a:t>[ </a:t>
            </a:r>
            <a:r>
              <a:rPr lang="en-US" altLang="zh-CN" sz="2000" i="1" dirty="0">
                <a:solidFill>
                  <a:srgbClr val="008581"/>
                </a:solidFill>
              </a:rPr>
              <a:t>j</a:t>
            </a:r>
            <a:r>
              <a:rPr lang="en-US" altLang="zh-CN" sz="2000" dirty="0">
                <a:solidFill>
                  <a:srgbClr val="008581"/>
                </a:solidFill>
              </a:rPr>
              <a:t>]] – 1</a:t>
            </a:r>
            <a:endParaRPr lang="en-US" altLang="zh-C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a:spLocks noGrp="1"/>
          </p:cNvSpPr>
          <p:nvPr/>
        </p:nvSpPr>
        <p:spPr>
          <a:xfrm>
            <a:off x="190500" y="5715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比较排序</a:t>
            </a:r>
          </a:p>
        </p:txBody>
      </p:sp>
      <p:sp>
        <p:nvSpPr>
          <p:cNvPr id="16" name="文本占位符 44034"/>
          <p:cNvSpPr txBox="1"/>
          <p:nvPr/>
        </p:nvSpPr>
        <p:spPr>
          <a:xfrm>
            <a:off x="547571"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50000"/>
              </a:lnSpc>
            </a:pPr>
            <a:r>
              <a:rPr lang="zh-CN" altLang="en-US" dirty="0">
                <a:sym typeface="+mn-ea"/>
              </a:rPr>
              <a:t>当前所学的所有排序算法均为</a:t>
            </a:r>
            <a:r>
              <a:rPr lang="zh-CN" altLang="en-US" dirty="0">
                <a:solidFill>
                  <a:srgbClr val="C00000"/>
                </a:solidFill>
                <a:sym typeface="+mn-ea"/>
              </a:rPr>
              <a:t>比较排序算法</a:t>
            </a:r>
            <a:r>
              <a:rPr lang="en-US" altLang="zh-CN" dirty="0">
                <a:sym typeface="+mn-ea"/>
              </a:rPr>
              <a:t>: </a:t>
            </a:r>
            <a:r>
              <a:rPr lang="zh-CN" altLang="en-US" dirty="0">
                <a:sym typeface="+mn-ea"/>
              </a:rPr>
              <a:t>在排序的最终结果中，各元素的次序依赖于它们之间的比较。</a:t>
            </a:r>
            <a:endParaRPr lang="en-US" altLang="zh-CN" dirty="0"/>
          </a:p>
          <a:p>
            <a:pPr lvl="1">
              <a:lnSpc>
                <a:spcPct val="150000"/>
              </a:lnSpc>
            </a:pPr>
            <a:r>
              <a:rPr lang="zh-CN" altLang="en-US" dirty="0">
                <a:sym typeface="+mn-ea"/>
              </a:rPr>
              <a:t>案例</a:t>
            </a:r>
            <a:r>
              <a:rPr lang="en-US" altLang="zh-CN" dirty="0">
                <a:sym typeface="+mn-ea"/>
              </a:rPr>
              <a:t>, </a:t>
            </a:r>
            <a:r>
              <a:rPr lang="zh-CN" altLang="en-US" dirty="0">
                <a:sym typeface="+mn-ea"/>
              </a:rPr>
              <a:t>插入排序</a:t>
            </a:r>
            <a:r>
              <a:rPr lang="en-US" altLang="zh-CN" dirty="0">
                <a:sym typeface="+mn-ea"/>
              </a:rPr>
              <a:t>, </a:t>
            </a:r>
            <a:r>
              <a:rPr lang="zh-CN" altLang="en-US" dirty="0">
                <a:sym typeface="+mn-ea"/>
              </a:rPr>
              <a:t>归并排序</a:t>
            </a:r>
            <a:r>
              <a:rPr lang="en-US" altLang="zh-CN" dirty="0">
                <a:sym typeface="+mn-ea"/>
              </a:rPr>
              <a:t>, </a:t>
            </a:r>
            <a:r>
              <a:rPr lang="zh-CN" altLang="en-US" dirty="0">
                <a:sym typeface="+mn-ea"/>
              </a:rPr>
              <a:t>快速排序</a:t>
            </a:r>
            <a:r>
              <a:rPr lang="en-US" altLang="zh-CN" dirty="0">
                <a:sym typeface="+mn-ea"/>
              </a:rPr>
              <a:t>, </a:t>
            </a:r>
            <a:r>
              <a:rPr lang="zh-CN" altLang="en-US" dirty="0">
                <a:sym typeface="+mn-ea"/>
              </a:rPr>
              <a:t>堆排序</a:t>
            </a:r>
            <a:r>
              <a:rPr lang="en-US" altLang="zh-CN" dirty="0">
                <a:sym typeface="+mn-ea"/>
              </a:rPr>
              <a:t>.</a:t>
            </a:r>
            <a:endParaRPr lang="en-US" altLang="zh-CN" dirty="0"/>
          </a:p>
          <a:p>
            <a:pPr>
              <a:lnSpc>
                <a:spcPct val="150000"/>
              </a:lnSpc>
            </a:pPr>
            <a:r>
              <a:rPr lang="zh-CN" altLang="en-US" dirty="0">
                <a:sym typeface="+mn-ea"/>
              </a:rPr>
              <a:t>比较排序算法在最坏情况下，运行时间不低于</a:t>
            </a:r>
            <a:r>
              <a:rPr lang="en-US" altLang="zh-CN" dirty="0">
                <a:sym typeface="+mn-ea"/>
              </a:rPr>
              <a:t> </a:t>
            </a:r>
            <a:r>
              <a:rPr lang="en-US" altLang="zh-CN" dirty="0">
                <a:solidFill>
                  <a:srgbClr val="008C87"/>
                </a:solidFill>
                <a:sym typeface="+mn-ea"/>
              </a:rPr>
              <a:t>O(</a:t>
            </a:r>
            <a:r>
              <a:rPr lang="en-US" altLang="zh-CN" i="1" dirty="0" err="1">
                <a:solidFill>
                  <a:srgbClr val="008C87"/>
                </a:solidFill>
                <a:sym typeface="+mn-ea"/>
              </a:rPr>
              <a:t>n</a:t>
            </a:r>
            <a:r>
              <a:rPr lang="en-US" altLang="zh-CN" dirty="0" err="1">
                <a:solidFill>
                  <a:srgbClr val="008C87"/>
                </a:solidFill>
                <a:sym typeface="+mn-ea"/>
              </a:rPr>
              <a:t>log</a:t>
            </a:r>
            <a:r>
              <a:rPr lang="en-US" altLang="zh-CN" i="1" dirty="0" err="1">
                <a:solidFill>
                  <a:srgbClr val="008C87"/>
                </a:solidFill>
                <a:sym typeface="+mn-ea"/>
              </a:rPr>
              <a:t>n</a:t>
            </a:r>
            <a:r>
              <a:rPr lang="en-US" altLang="zh-CN" dirty="0">
                <a:solidFill>
                  <a:srgbClr val="008C87"/>
                </a:solidFill>
                <a:sym typeface="+mn-ea"/>
              </a:rPr>
              <a:t>)</a:t>
            </a:r>
            <a:r>
              <a:rPr lang="en-US" altLang="zh-CN" dirty="0">
                <a:sym typeface="+mn-ea"/>
              </a:rPr>
              <a:t>.</a:t>
            </a:r>
            <a:endParaRPr lang="en-US" altLang="zh-CN" dirty="0"/>
          </a:p>
          <a:p>
            <a:pPr>
              <a:lnSpc>
                <a:spcPct val="150000"/>
              </a:lnSpc>
            </a:pPr>
            <a:r>
              <a:rPr lang="zh-CN" altLang="en-US" dirty="0">
                <a:sym typeface="+mn-ea"/>
              </a:rPr>
              <a:t>思考：</a:t>
            </a:r>
            <a:r>
              <a:rPr lang="en-US" altLang="zh-CN" dirty="0">
                <a:solidFill>
                  <a:srgbClr val="008C87"/>
                </a:solidFill>
                <a:sym typeface="+mn-ea"/>
              </a:rPr>
              <a:t>O(</a:t>
            </a:r>
            <a:r>
              <a:rPr lang="en-US" altLang="zh-CN" i="1" dirty="0" err="1">
                <a:solidFill>
                  <a:srgbClr val="008C87"/>
                </a:solidFill>
                <a:sym typeface="+mn-ea"/>
              </a:rPr>
              <a:t>n</a:t>
            </a:r>
            <a:r>
              <a:rPr lang="en-US" altLang="zh-CN" dirty="0" err="1">
                <a:solidFill>
                  <a:srgbClr val="008C87"/>
                </a:solidFill>
                <a:sym typeface="+mn-ea"/>
              </a:rPr>
              <a:t>log</a:t>
            </a:r>
            <a:r>
              <a:rPr lang="en-US" altLang="zh-CN" i="1" dirty="0" err="1">
                <a:solidFill>
                  <a:srgbClr val="008C87"/>
                </a:solidFill>
                <a:sym typeface="+mn-ea"/>
              </a:rPr>
              <a:t>n</a:t>
            </a:r>
            <a:r>
              <a:rPr lang="en-US" altLang="zh-CN" dirty="0">
                <a:solidFill>
                  <a:srgbClr val="008C87"/>
                </a:solidFill>
                <a:sym typeface="+mn-ea"/>
              </a:rPr>
              <a:t>)</a:t>
            </a:r>
            <a:r>
              <a:rPr lang="en-US" altLang="zh-CN" dirty="0">
                <a:sym typeface="+mn-ea"/>
              </a:rPr>
              <a:t> </a:t>
            </a:r>
            <a:r>
              <a:rPr lang="zh-CN" altLang="en-US" dirty="0">
                <a:sym typeface="+mn-ea"/>
              </a:rPr>
              <a:t>是否是比较排序算法的极限？</a:t>
            </a:r>
            <a:endParaRPr lang="en-US" altLang="zh-CN" dirty="0"/>
          </a:p>
          <a:p>
            <a:pPr>
              <a:lnSpc>
                <a:spcPct val="150000"/>
              </a:lnSpc>
            </a:pPr>
            <a:r>
              <a:rPr lang="zh-CN" altLang="en-US" dirty="0">
                <a:solidFill>
                  <a:srgbClr val="CD0000"/>
                </a:solidFill>
                <a:sym typeface="+mn-ea"/>
              </a:rPr>
              <a:t>决策树模型</a:t>
            </a:r>
            <a:r>
              <a:rPr lang="en-US" altLang="zh-CN" dirty="0">
                <a:sym typeface="+mn-ea"/>
              </a:rPr>
              <a:t> </a:t>
            </a:r>
            <a:r>
              <a:rPr lang="zh-CN" altLang="en-US" dirty="0">
                <a:sym typeface="+mn-ea"/>
              </a:rPr>
              <a:t>能帮助理解这个问题</a:t>
            </a:r>
            <a:r>
              <a:rPr lang="en-US" altLang="zh-CN" dirty="0">
                <a:sym typeface="+mn-ea"/>
              </a:rPr>
              <a:t>.</a:t>
            </a:r>
            <a:endParaRPr lang="en-US" altLang="zh-CN"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buNone/>
            </a:pPr>
            <a:r>
              <a:rPr lang="zh-CN" altLang="en-US" dirty="0">
                <a:solidFill>
                  <a:srgbClr val="000000"/>
                </a:solidFill>
              </a:rPr>
              <a:t>如果</a:t>
            </a:r>
            <a:r>
              <a:rPr lang="en-US" altLang="zh-CN" dirty="0">
                <a:solidFill>
                  <a:srgbClr val="000000"/>
                </a:solidFill>
              </a:rPr>
              <a:t> </a:t>
            </a:r>
            <a:r>
              <a:rPr lang="en-US" altLang="zh-CN" i="1" dirty="0">
                <a:solidFill>
                  <a:srgbClr val="008581"/>
                </a:solidFill>
              </a:rPr>
              <a:t>k </a:t>
            </a:r>
            <a:r>
              <a:rPr lang="en-US" altLang="zh-CN" dirty="0">
                <a:solidFill>
                  <a:srgbClr val="008581"/>
                </a:solidFill>
              </a:rPr>
              <a:t>= </a:t>
            </a:r>
            <a:r>
              <a:rPr lang="en-US" altLang="zh-CN" i="1" dirty="0">
                <a:solidFill>
                  <a:srgbClr val="008581"/>
                </a:solidFill>
              </a:rPr>
              <a:t>O</a:t>
            </a:r>
            <a:r>
              <a:rPr lang="en-US" altLang="zh-CN" dirty="0">
                <a:solidFill>
                  <a:srgbClr val="008581"/>
                </a:solidFill>
              </a:rPr>
              <a:t>(</a:t>
            </a:r>
            <a:r>
              <a:rPr lang="en-US" altLang="zh-CN" i="1" dirty="0">
                <a:solidFill>
                  <a:srgbClr val="008581"/>
                </a:solidFill>
              </a:rPr>
              <a:t>n</a:t>
            </a:r>
            <a:r>
              <a:rPr lang="en-US" altLang="zh-CN" dirty="0">
                <a:solidFill>
                  <a:srgbClr val="008581"/>
                </a:solidFill>
              </a:rPr>
              <a:t>)</a:t>
            </a:r>
            <a:r>
              <a:rPr lang="en-US" altLang="zh-CN" dirty="0">
                <a:solidFill>
                  <a:srgbClr val="000000"/>
                </a:solidFill>
              </a:rPr>
              <a:t>, </a:t>
            </a:r>
            <a:r>
              <a:rPr lang="zh-CN" altLang="en-US" dirty="0">
                <a:solidFill>
                  <a:srgbClr val="000000"/>
                </a:solidFill>
              </a:rPr>
              <a:t>则计数排序算法耗时</a:t>
            </a:r>
            <a:r>
              <a:rPr lang="en-US" altLang="zh-CN" dirty="0">
                <a:solidFill>
                  <a:srgbClr val="000000"/>
                </a:solidFill>
              </a:rPr>
              <a:t> </a:t>
            </a:r>
            <a:r>
              <a:rPr lang="en-US" altLang="zh-CN" dirty="0">
                <a:solidFill>
                  <a:srgbClr val="008581"/>
                </a:solidFill>
                <a:latin typeface="Symbol" panose="05050102010706020507" pitchFamily="18" charset="2"/>
              </a:rPr>
              <a:t>Q</a:t>
            </a:r>
            <a:r>
              <a:rPr lang="en-US" altLang="zh-CN" dirty="0">
                <a:solidFill>
                  <a:srgbClr val="008581"/>
                </a:solidFill>
              </a:rPr>
              <a:t>(</a:t>
            </a:r>
            <a:r>
              <a:rPr lang="en-US" altLang="zh-CN" i="1" dirty="0">
                <a:solidFill>
                  <a:srgbClr val="008581"/>
                </a:solidFill>
              </a:rPr>
              <a:t>n</a:t>
            </a:r>
            <a:r>
              <a:rPr lang="en-US" altLang="zh-CN" dirty="0">
                <a:solidFill>
                  <a:srgbClr val="008581"/>
                </a:solidFill>
              </a:rPr>
              <a:t>)</a:t>
            </a:r>
            <a:r>
              <a:rPr lang="en-US" altLang="zh-CN" dirty="0">
                <a:solidFill>
                  <a:srgbClr val="000000"/>
                </a:solidFill>
              </a:rPr>
              <a:t>.</a:t>
            </a:r>
          </a:p>
          <a:p>
            <a:r>
              <a:rPr lang="zh-CN" altLang="en-US" dirty="0">
                <a:solidFill>
                  <a:srgbClr val="000000"/>
                </a:solidFill>
              </a:rPr>
              <a:t>但是</a:t>
            </a:r>
            <a:r>
              <a:rPr lang="en-US" altLang="zh-CN" dirty="0">
                <a:solidFill>
                  <a:srgbClr val="000000"/>
                </a:solidFill>
              </a:rPr>
              <a:t>, </a:t>
            </a:r>
            <a:r>
              <a:rPr lang="zh-CN" altLang="en-US" dirty="0">
                <a:solidFill>
                  <a:srgbClr val="000000"/>
                </a:solidFill>
              </a:rPr>
              <a:t>排序耗时</a:t>
            </a:r>
            <a:r>
              <a:rPr lang="en-US" altLang="zh-CN" dirty="0">
                <a:solidFill>
                  <a:srgbClr val="000000"/>
                </a:solidFill>
              </a:rPr>
              <a:t> </a:t>
            </a:r>
            <a:r>
              <a:rPr lang="en-US" altLang="zh-CN" dirty="0">
                <a:solidFill>
                  <a:srgbClr val="008581"/>
                </a:solidFill>
                <a:latin typeface="Symbol" panose="05050102010706020507" pitchFamily="18" charset="2"/>
              </a:rPr>
              <a:t>W</a:t>
            </a:r>
            <a:r>
              <a:rPr lang="en-US" altLang="zh-CN" dirty="0">
                <a:solidFill>
                  <a:srgbClr val="008581"/>
                </a:solidFill>
              </a:rPr>
              <a:t>(</a:t>
            </a:r>
            <a:r>
              <a:rPr lang="en-US" altLang="zh-CN" i="1" dirty="0">
                <a:solidFill>
                  <a:srgbClr val="008581"/>
                </a:solidFill>
              </a:rPr>
              <a:t>n </a:t>
            </a:r>
            <a:r>
              <a:rPr lang="en-US" altLang="zh-CN" dirty="0">
                <a:solidFill>
                  <a:srgbClr val="008581"/>
                </a:solidFill>
              </a:rPr>
              <a:t>lg </a:t>
            </a:r>
            <a:r>
              <a:rPr lang="en-US" altLang="zh-CN" i="1" dirty="0">
                <a:solidFill>
                  <a:srgbClr val="008581"/>
                </a:solidFill>
              </a:rPr>
              <a:t>n</a:t>
            </a:r>
            <a:r>
              <a:rPr lang="en-US" altLang="zh-CN" dirty="0">
                <a:solidFill>
                  <a:srgbClr val="008581"/>
                </a:solidFill>
              </a:rPr>
              <a:t>)</a:t>
            </a:r>
            <a:r>
              <a:rPr lang="en-US" altLang="zh-CN" dirty="0">
                <a:solidFill>
                  <a:srgbClr val="000000"/>
                </a:solidFill>
              </a:rPr>
              <a:t>!</a:t>
            </a:r>
          </a:p>
          <a:p>
            <a:r>
              <a:rPr lang="zh-CN" altLang="en-US" dirty="0">
                <a:solidFill>
                  <a:srgbClr val="000000"/>
                </a:solidFill>
              </a:rPr>
              <a:t>是否是谬论</a:t>
            </a:r>
            <a:r>
              <a:rPr lang="en-US" altLang="zh-CN" dirty="0">
                <a:solidFill>
                  <a:srgbClr val="000000"/>
                </a:solidFill>
              </a:rPr>
              <a:t>?</a:t>
            </a:r>
          </a:p>
          <a:p>
            <a:pPr>
              <a:buNone/>
            </a:pPr>
            <a:r>
              <a:rPr lang="zh-CN" altLang="en-US" b="1" dirty="0">
                <a:solidFill>
                  <a:srgbClr val="CE0000"/>
                </a:solidFill>
              </a:rPr>
              <a:t>回答</a:t>
            </a:r>
            <a:r>
              <a:rPr lang="en-US" altLang="zh-CN" b="1" dirty="0">
                <a:solidFill>
                  <a:srgbClr val="CE0000"/>
                </a:solidFill>
              </a:rPr>
              <a:t>:</a:t>
            </a:r>
          </a:p>
          <a:p>
            <a:r>
              <a:rPr lang="zh-CN" altLang="en-US" b="1" dirty="0">
                <a:solidFill>
                  <a:srgbClr val="CE0000"/>
                </a:solidFill>
              </a:rPr>
              <a:t>比较排序</a:t>
            </a:r>
            <a:r>
              <a:rPr lang="en-US" altLang="zh-CN" b="1" i="1" dirty="0">
                <a:solidFill>
                  <a:srgbClr val="CE0000"/>
                </a:solidFill>
              </a:rPr>
              <a:t> </a:t>
            </a:r>
            <a:r>
              <a:rPr lang="zh-CN" altLang="en-US" dirty="0">
                <a:solidFill>
                  <a:srgbClr val="000000"/>
                </a:solidFill>
              </a:rPr>
              <a:t>耗时</a:t>
            </a:r>
            <a:r>
              <a:rPr lang="en-US" altLang="zh-CN" dirty="0">
                <a:solidFill>
                  <a:srgbClr val="000000"/>
                </a:solidFill>
              </a:rPr>
              <a:t> </a:t>
            </a:r>
            <a:r>
              <a:rPr lang="en-US" altLang="zh-CN" dirty="0">
                <a:solidFill>
                  <a:srgbClr val="008581"/>
                </a:solidFill>
                <a:latin typeface="Symbol" panose="05050102010706020507" pitchFamily="18" charset="2"/>
              </a:rPr>
              <a:t>W</a:t>
            </a:r>
            <a:r>
              <a:rPr lang="en-US" altLang="zh-CN" dirty="0">
                <a:solidFill>
                  <a:srgbClr val="008581"/>
                </a:solidFill>
              </a:rPr>
              <a:t>(</a:t>
            </a:r>
            <a:r>
              <a:rPr lang="en-US" altLang="zh-CN" i="1" dirty="0">
                <a:solidFill>
                  <a:srgbClr val="008581"/>
                </a:solidFill>
              </a:rPr>
              <a:t>n </a:t>
            </a:r>
            <a:r>
              <a:rPr lang="en-US" altLang="zh-CN" dirty="0">
                <a:solidFill>
                  <a:srgbClr val="008581"/>
                </a:solidFill>
              </a:rPr>
              <a:t>lg </a:t>
            </a:r>
            <a:r>
              <a:rPr lang="en-US" altLang="zh-CN" i="1" dirty="0">
                <a:solidFill>
                  <a:srgbClr val="008581"/>
                </a:solidFill>
              </a:rPr>
              <a:t>n</a:t>
            </a:r>
            <a:r>
              <a:rPr lang="en-US" altLang="zh-CN" dirty="0">
                <a:solidFill>
                  <a:srgbClr val="008581"/>
                </a:solidFill>
              </a:rPr>
              <a:t>)</a:t>
            </a:r>
            <a:r>
              <a:rPr lang="en-US" altLang="zh-CN" dirty="0">
                <a:solidFill>
                  <a:srgbClr val="000000"/>
                </a:solidFill>
              </a:rPr>
              <a:t>.</a:t>
            </a:r>
          </a:p>
          <a:p>
            <a:r>
              <a:rPr lang="zh-CN" altLang="en-US" dirty="0">
                <a:solidFill>
                  <a:srgbClr val="000000"/>
                </a:solidFill>
              </a:rPr>
              <a:t>计数排序不是</a:t>
            </a:r>
            <a:r>
              <a:rPr lang="en-US" altLang="zh-CN" dirty="0">
                <a:solidFill>
                  <a:srgbClr val="000000"/>
                </a:solidFill>
              </a:rPr>
              <a:t> </a:t>
            </a:r>
            <a:r>
              <a:rPr lang="zh-CN" altLang="en-US" b="1" i="1" dirty="0">
                <a:solidFill>
                  <a:srgbClr val="CE0000"/>
                </a:solidFill>
              </a:rPr>
              <a:t>比较排序算法</a:t>
            </a:r>
            <a:r>
              <a:rPr lang="en-US" altLang="zh-CN" dirty="0">
                <a:solidFill>
                  <a:srgbClr val="000000"/>
                </a:solidFill>
              </a:rPr>
              <a:t>.</a:t>
            </a:r>
          </a:p>
          <a:p>
            <a:r>
              <a:rPr lang="zh-CN" altLang="en-US" dirty="0">
                <a:solidFill>
                  <a:srgbClr val="000000"/>
                </a:solidFill>
              </a:rPr>
              <a:t>事实上</a:t>
            </a:r>
            <a:r>
              <a:rPr lang="en-US" altLang="zh-CN" dirty="0">
                <a:solidFill>
                  <a:srgbClr val="000000"/>
                </a:solidFill>
              </a:rPr>
              <a:t>, </a:t>
            </a:r>
            <a:r>
              <a:rPr lang="zh-CN" altLang="en-US" dirty="0">
                <a:solidFill>
                  <a:srgbClr val="000000"/>
                </a:solidFill>
              </a:rPr>
              <a:t>在任意两个元素之间均不比较</a:t>
            </a:r>
            <a:r>
              <a:rPr lang="en-US" altLang="zh-CN" dirty="0">
                <a:solidFill>
                  <a:srgbClr val="000000"/>
                </a:solidFill>
              </a:rPr>
              <a:t>!</a:t>
            </a:r>
            <a:endParaRPr lang="en-US" altLang="zh-CN" dirty="0"/>
          </a:p>
        </p:txBody>
      </p:sp>
      <p:sp>
        <p:nvSpPr>
          <p:cNvPr id="6"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剪枝时间</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50000"/>
              </a:lnSpc>
              <a:buNone/>
            </a:pPr>
            <a:r>
              <a:rPr lang="zh-CN" altLang="en-US" dirty="0">
                <a:solidFill>
                  <a:srgbClr val="000000"/>
                </a:solidFill>
              </a:rPr>
              <a:t>计数排序是</a:t>
            </a:r>
            <a:r>
              <a:rPr lang="en-US" altLang="zh-CN" dirty="0">
                <a:solidFill>
                  <a:srgbClr val="000000"/>
                </a:solidFill>
              </a:rPr>
              <a:t> </a:t>
            </a:r>
            <a:r>
              <a:rPr lang="zh-CN" altLang="en-US" b="1" dirty="0">
                <a:solidFill>
                  <a:srgbClr val="CE0000"/>
                </a:solidFill>
              </a:rPr>
              <a:t>稳定的</a:t>
            </a:r>
            <a:r>
              <a:rPr lang="en-US" altLang="zh-CN" dirty="0">
                <a:solidFill>
                  <a:srgbClr val="000000"/>
                </a:solidFill>
              </a:rPr>
              <a:t>: </a:t>
            </a:r>
            <a:r>
              <a:rPr lang="zh-CN" altLang="en-US" dirty="0">
                <a:solidFill>
                  <a:srgbClr val="000000"/>
                </a:solidFill>
              </a:rPr>
              <a:t>具有相同值的元素在输出数组中的相对次序与它们在输入数组中的相对次序相同</a:t>
            </a:r>
            <a:r>
              <a:rPr lang="en-US" altLang="zh-CN" dirty="0">
                <a:solidFill>
                  <a:srgbClr val="000000"/>
                </a:solidFill>
              </a:rPr>
              <a:t>·.</a:t>
            </a:r>
          </a:p>
          <a:p>
            <a:pPr>
              <a:lnSpc>
                <a:spcPct val="90000"/>
              </a:lnSpc>
              <a:buNone/>
            </a:pPr>
            <a:endParaRPr lang="en-US" altLang="zh-CN" dirty="0">
              <a:solidFill>
                <a:srgbClr val="000000"/>
              </a:solidFill>
            </a:endParaRPr>
          </a:p>
          <a:p>
            <a:pPr>
              <a:lnSpc>
                <a:spcPct val="90000"/>
              </a:lnSpc>
              <a:buNone/>
            </a:pPr>
            <a:endParaRPr lang="en-US" altLang="zh-CN" dirty="0">
              <a:solidFill>
                <a:srgbClr val="000000"/>
              </a:solidFill>
            </a:endParaRPr>
          </a:p>
          <a:p>
            <a:pPr>
              <a:lnSpc>
                <a:spcPct val="90000"/>
              </a:lnSpc>
              <a:buNone/>
            </a:pPr>
            <a:endParaRPr lang="en-US" altLang="zh-CN" dirty="0">
              <a:solidFill>
                <a:srgbClr val="000000"/>
              </a:solidFill>
            </a:endParaRPr>
          </a:p>
          <a:p>
            <a:pPr>
              <a:lnSpc>
                <a:spcPct val="90000"/>
              </a:lnSpc>
              <a:buNone/>
            </a:pPr>
            <a:endParaRPr lang="en-US" altLang="zh-CN" dirty="0">
              <a:solidFill>
                <a:srgbClr val="000000"/>
              </a:solidFill>
            </a:endParaRPr>
          </a:p>
          <a:p>
            <a:pPr>
              <a:lnSpc>
                <a:spcPct val="90000"/>
              </a:lnSpc>
              <a:buNone/>
            </a:pPr>
            <a:endParaRPr lang="en-US" altLang="zh-CN" dirty="0">
              <a:solidFill>
                <a:srgbClr val="000000"/>
              </a:solidFill>
            </a:endParaRPr>
          </a:p>
        </p:txBody>
      </p:sp>
      <p:sp>
        <p:nvSpPr>
          <p:cNvPr id="40965" name="矩形 40964"/>
          <p:cNvSpPr/>
          <p:nvPr/>
        </p:nvSpPr>
        <p:spPr>
          <a:xfrm>
            <a:off x="3143250" y="2054191"/>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40966" name="矩形 40965"/>
          <p:cNvSpPr/>
          <p:nvPr/>
        </p:nvSpPr>
        <p:spPr>
          <a:xfrm>
            <a:off x="3657600" y="2054191"/>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40967" name="矩形 40966"/>
          <p:cNvSpPr/>
          <p:nvPr/>
        </p:nvSpPr>
        <p:spPr>
          <a:xfrm>
            <a:off x="4171950" y="2054191"/>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40968" name="矩形 40967"/>
          <p:cNvSpPr/>
          <p:nvPr/>
        </p:nvSpPr>
        <p:spPr>
          <a:xfrm>
            <a:off x="4686300" y="2054191"/>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40969" name="矩形 40968"/>
          <p:cNvSpPr/>
          <p:nvPr/>
        </p:nvSpPr>
        <p:spPr>
          <a:xfrm>
            <a:off x="5200650" y="2054191"/>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40974" name="矩形 40973"/>
          <p:cNvSpPr/>
          <p:nvPr/>
        </p:nvSpPr>
        <p:spPr>
          <a:xfrm>
            <a:off x="3143250" y="3219812"/>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40975" name="矩形 40974"/>
          <p:cNvSpPr/>
          <p:nvPr/>
        </p:nvSpPr>
        <p:spPr>
          <a:xfrm>
            <a:off x="3657600" y="3219812"/>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40976" name="矩形 40975"/>
          <p:cNvSpPr/>
          <p:nvPr/>
        </p:nvSpPr>
        <p:spPr>
          <a:xfrm>
            <a:off x="4171950" y="3219812"/>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40977" name="矩形 40976"/>
          <p:cNvSpPr/>
          <p:nvPr/>
        </p:nvSpPr>
        <p:spPr>
          <a:xfrm>
            <a:off x="4686300" y="3219812"/>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40978" name="矩形 40977"/>
          <p:cNvSpPr/>
          <p:nvPr/>
        </p:nvSpPr>
        <p:spPr>
          <a:xfrm>
            <a:off x="5200650" y="3219812"/>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40979" name="文本框 40978"/>
          <p:cNvSpPr txBox="1"/>
          <p:nvPr/>
        </p:nvSpPr>
        <p:spPr>
          <a:xfrm>
            <a:off x="2728929" y="2019662"/>
            <a:ext cx="415498" cy="369332"/>
          </a:xfrm>
          <a:prstGeom prst="rect">
            <a:avLst/>
          </a:prstGeom>
          <a:noFill/>
          <a:ln w="9525">
            <a:noFill/>
          </a:ln>
        </p:spPr>
        <p:txBody>
          <a:bodyPr wrap="none" anchor="t" anchorCtr="0">
            <a:spAutoFit/>
          </a:bodyPr>
          <a:lstStyle/>
          <a:p>
            <a:pPr algn="ctr"/>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40980" name="文本框 40979"/>
          <p:cNvSpPr txBox="1"/>
          <p:nvPr/>
        </p:nvSpPr>
        <p:spPr>
          <a:xfrm>
            <a:off x="2735340" y="3185284"/>
            <a:ext cx="402674" cy="369332"/>
          </a:xfrm>
          <a:prstGeom prst="rect">
            <a:avLst/>
          </a:prstGeom>
          <a:noFill/>
          <a:ln w="9525">
            <a:noFill/>
          </a:ln>
        </p:spPr>
        <p:txBody>
          <a:bodyPr wrap="none" anchor="t" anchorCtr="0">
            <a:spAutoFit/>
          </a:bodyPr>
          <a:lstStyle/>
          <a:p>
            <a:pPr algn="ctr"/>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sp>
        <p:nvSpPr>
          <p:cNvPr id="40990" name="直接连接符 40989"/>
          <p:cNvSpPr/>
          <p:nvPr/>
        </p:nvSpPr>
        <p:spPr>
          <a:xfrm flipH="1">
            <a:off x="3429000" y="2534012"/>
            <a:ext cx="514350" cy="685800"/>
          </a:xfrm>
          <a:prstGeom prst="line">
            <a:avLst/>
          </a:prstGeom>
          <a:ln w="38100" cap="flat" cmpd="sng">
            <a:solidFill>
              <a:schemeClr val="tx1"/>
            </a:solidFill>
            <a:prstDash val="solid"/>
            <a:headEnd type="none" w="med" len="med"/>
            <a:tailEnd type="triangle" w="med" len="med"/>
          </a:ln>
        </p:spPr>
      </p:sp>
      <p:sp>
        <p:nvSpPr>
          <p:cNvPr id="40991" name="直接连接符 40990"/>
          <p:cNvSpPr/>
          <p:nvPr/>
        </p:nvSpPr>
        <p:spPr>
          <a:xfrm>
            <a:off x="3371850" y="2534012"/>
            <a:ext cx="1600200" cy="685800"/>
          </a:xfrm>
          <a:prstGeom prst="line">
            <a:avLst/>
          </a:prstGeom>
          <a:ln w="38100" cap="flat" cmpd="sng">
            <a:solidFill>
              <a:srgbClr val="008080"/>
            </a:solidFill>
            <a:prstDash val="solid"/>
            <a:headEnd type="none" w="med" len="med"/>
            <a:tailEnd type="triangle" w="med" len="med"/>
          </a:ln>
        </p:spPr>
      </p:sp>
      <p:sp>
        <p:nvSpPr>
          <p:cNvPr id="40992" name="直接连接符 40991"/>
          <p:cNvSpPr/>
          <p:nvPr/>
        </p:nvSpPr>
        <p:spPr>
          <a:xfrm>
            <a:off x="4972050" y="2534012"/>
            <a:ext cx="457200" cy="685800"/>
          </a:xfrm>
          <a:prstGeom prst="line">
            <a:avLst/>
          </a:prstGeom>
          <a:ln w="38100" cap="flat" cmpd="sng">
            <a:solidFill>
              <a:srgbClr val="008080"/>
            </a:solidFill>
            <a:prstDash val="solid"/>
            <a:headEnd type="none" w="med" len="med"/>
            <a:tailEnd type="triangle" w="med" len="med"/>
          </a:ln>
        </p:spPr>
      </p:sp>
      <p:sp>
        <p:nvSpPr>
          <p:cNvPr id="40993" name="直接连接符 40992"/>
          <p:cNvSpPr/>
          <p:nvPr/>
        </p:nvSpPr>
        <p:spPr>
          <a:xfrm flipH="1">
            <a:off x="3943350" y="2534012"/>
            <a:ext cx="514350" cy="685800"/>
          </a:xfrm>
          <a:prstGeom prst="line">
            <a:avLst/>
          </a:prstGeom>
          <a:ln w="38100" cap="flat" cmpd="sng">
            <a:solidFill>
              <a:srgbClr val="FF0000"/>
            </a:solidFill>
            <a:prstDash val="solid"/>
            <a:headEnd type="none" w="med" len="med"/>
            <a:tailEnd type="triangle" w="med" len="med"/>
          </a:ln>
        </p:spPr>
      </p:sp>
      <p:sp>
        <p:nvSpPr>
          <p:cNvPr id="40994" name="直接连接符 40993"/>
          <p:cNvSpPr/>
          <p:nvPr/>
        </p:nvSpPr>
        <p:spPr>
          <a:xfrm flipH="1">
            <a:off x="4400550" y="2534012"/>
            <a:ext cx="1085850" cy="685800"/>
          </a:xfrm>
          <a:prstGeom prst="line">
            <a:avLst/>
          </a:prstGeom>
          <a:ln w="38100" cap="flat" cmpd="sng">
            <a:solidFill>
              <a:srgbClr val="FF0000"/>
            </a:solidFill>
            <a:prstDash val="solid"/>
            <a:headEnd type="none" w="med" len="med"/>
            <a:tailEnd type="triangle" w="med" len="med"/>
          </a:ln>
        </p:spPr>
      </p:sp>
      <p:sp>
        <p:nvSpPr>
          <p:cNvPr id="23"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稳定性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94"/>
                                        </p:tgtEl>
                                        <p:attrNameLst>
                                          <p:attrName>style.visibility</p:attrName>
                                        </p:attrNameLst>
                                      </p:cBhvr>
                                      <p:to>
                                        <p:strVal val="visible"/>
                                      </p:to>
                                    </p:set>
                                    <p:animEffect transition="in" filter="dissolve">
                                      <p:cBhvr>
                                        <p:cTn id="7" dur="500"/>
                                        <p:tgtEl>
                                          <p:spTgt spid="4099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992"/>
                                        </p:tgtEl>
                                        <p:attrNameLst>
                                          <p:attrName>style.visibility</p:attrName>
                                        </p:attrNameLst>
                                      </p:cBhvr>
                                      <p:to>
                                        <p:strVal val="visible"/>
                                      </p:to>
                                    </p:set>
                                    <p:animEffect transition="in" filter="dissolve">
                                      <p:cBhvr>
                                        <p:cTn id="12" dur="500"/>
                                        <p:tgtEl>
                                          <p:spTgt spid="4099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993"/>
                                        </p:tgtEl>
                                        <p:attrNameLst>
                                          <p:attrName>style.visibility</p:attrName>
                                        </p:attrNameLst>
                                      </p:cBhvr>
                                      <p:to>
                                        <p:strVal val="visible"/>
                                      </p:to>
                                    </p:set>
                                    <p:animEffect transition="in" filter="dissolve">
                                      <p:cBhvr>
                                        <p:cTn id="17" dur="500"/>
                                        <p:tgtEl>
                                          <p:spTgt spid="4099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0990"/>
                                        </p:tgtEl>
                                        <p:attrNameLst>
                                          <p:attrName>style.visibility</p:attrName>
                                        </p:attrNameLst>
                                      </p:cBhvr>
                                      <p:to>
                                        <p:strVal val="visible"/>
                                      </p:to>
                                    </p:set>
                                    <p:animEffect transition="in" filter="dissolve">
                                      <p:cBhvr>
                                        <p:cTn id="22" dur="500"/>
                                        <p:tgtEl>
                                          <p:spTgt spid="4099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0991"/>
                                        </p:tgtEl>
                                        <p:attrNameLst>
                                          <p:attrName>style.visibility</p:attrName>
                                        </p:attrNameLst>
                                      </p:cBhvr>
                                      <p:to>
                                        <p:strVal val="visible"/>
                                      </p:to>
                                    </p:set>
                                    <p:animEffect transition="in" filter="dissolve">
                                      <p:cBhvr>
                                        <p:cTn id="27" dur="500"/>
                                        <p:tgtEl>
                                          <p:spTgt spid="40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0"/>
            <a:ext cx="3143250" cy="5143500"/>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28" name="TextBox 15"/>
          <p:cNvSpPr txBox="1">
            <a:spLocks noChangeArrowheads="1"/>
          </p:cNvSpPr>
          <p:nvPr/>
        </p:nvSpPr>
        <p:spPr bwMode="auto">
          <a:xfrm>
            <a:off x="311502" y="1939529"/>
            <a:ext cx="25117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800" dirty="0">
                <a:solidFill>
                  <a:schemeClr val="bg1"/>
                </a:solidFill>
                <a:latin typeface="Agency FB" panose="020B0503020202020204" pitchFamily="34" charset="0"/>
                <a:ea typeface="Adobe 宋体 Std L"/>
                <a:cs typeface="Adobe 宋体 Std L"/>
              </a:rPr>
              <a:t>Contents Page</a:t>
            </a:r>
            <a:endParaRPr lang="zh-CN" altLang="en-US" sz="1800" dirty="0">
              <a:solidFill>
                <a:schemeClr val="bg1"/>
              </a:solidFill>
              <a:latin typeface="Agency FB" panose="020B0503020202020204" pitchFamily="34" charset="0"/>
              <a:ea typeface="Adobe 宋体 Std L"/>
              <a:cs typeface="Adobe 宋体 Std L"/>
            </a:endParaRPr>
          </a:p>
        </p:txBody>
      </p:sp>
      <p:sp>
        <p:nvSpPr>
          <p:cNvPr id="29" name="文本框 28"/>
          <p:cNvSpPr txBox="1">
            <a:spLocks noChangeArrowheads="1"/>
          </p:cNvSpPr>
          <p:nvPr/>
        </p:nvSpPr>
        <p:spPr bwMode="auto">
          <a:xfrm>
            <a:off x="1007828" y="1275160"/>
            <a:ext cx="1782365" cy="6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r>
              <a:rPr lang="zh-CN" altLang="en-US" sz="3800" b="1" dirty="0">
                <a:solidFill>
                  <a:schemeClr val="bg1"/>
                </a:solidFill>
                <a:latin typeface="Arial" panose="020B0604020202020204" pitchFamily="34" charset="0"/>
                <a:ea typeface="微软雅黑" panose="020B0503020204020204" pitchFamily="34" charset="-122"/>
              </a:rPr>
              <a:t>提纲</a:t>
            </a:r>
          </a:p>
        </p:txBody>
      </p:sp>
      <p:sp>
        <p:nvSpPr>
          <p:cNvPr id="8" name="矩形 7"/>
          <p:cNvSpPr/>
          <p:nvPr/>
        </p:nvSpPr>
        <p:spPr>
          <a:xfrm>
            <a:off x="3703320" y="1695450"/>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任意多边形 8"/>
          <p:cNvSpPr/>
          <p:nvPr/>
        </p:nvSpPr>
        <p:spPr>
          <a:xfrm>
            <a:off x="3975100" y="1426210"/>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400" b="1" dirty="0">
                <a:solidFill>
                  <a:schemeClr val="bg1"/>
                </a:solidFill>
              </a:rPr>
              <a:t>一、排序算法的下界</a:t>
            </a:r>
          </a:p>
        </p:txBody>
      </p:sp>
      <p:sp>
        <p:nvSpPr>
          <p:cNvPr id="10" name="矩形 9"/>
          <p:cNvSpPr/>
          <p:nvPr/>
        </p:nvSpPr>
        <p:spPr>
          <a:xfrm>
            <a:off x="3703320" y="2800235"/>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任意多边形 10"/>
          <p:cNvSpPr/>
          <p:nvPr/>
        </p:nvSpPr>
        <p:spPr>
          <a:xfrm>
            <a:off x="3975100" y="2530995"/>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400" b="1" dirty="0">
                <a:solidFill>
                  <a:schemeClr val="bg1"/>
                </a:solidFill>
              </a:rPr>
              <a:t>二、计数排序</a:t>
            </a:r>
          </a:p>
        </p:txBody>
      </p:sp>
      <p:sp>
        <p:nvSpPr>
          <p:cNvPr id="12" name="矩形 11"/>
          <p:cNvSpPr/>
          <p:nvPr/>
        </p:nvSpPr>
        <p:spPr>
          <a:xfrm>
            <a:off x="3703320" y="3891942"/>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13" name="任意多边形 12"/>
          <p:cNvSpPr/>
          <p:nvPr/>
        </p:nvSpPr>
        <p:spPr>
          <a:xfrm>
            <a:off x="3975100" y="3622702"/>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400" b="1" dirty="0">
                <a:solidFill>
                  <a:srgbClr val="FFFF00"/>
                </a:solidFill>
              </a:rPr>
              <a:t>三、基数排序</a:t>
            </a:r>
            <a:endParaRPr lang="zh-CN" altLang="en-US" sz="2400" b="1" dirty="0">
              <a:solidFill>
                <a:srgbClr val="FFFF00"/>
              </a:solidFill>
              <a:sym typeface="+mn-ea"/>
            </a:endParaRPr>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154" y="22035"/>
            <a:ext cx="2235200" cy="54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itle 1"/>
          <p:cNvSpPr txBox="1"/>
          <p:nvPr/>
        </p:nvSpPr>
        <p:spPr bwMode="auto">
          <a:xfrm>
            <a:off x="3143250" y="0"/>
            <a:ext cx="5902325" cy="110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lvl1pPr algn="ctr" rtl="0" eaLnBrk="1" fontAlgn="base" hangingPunct="1">
              <a:spcBef>
                <a:spcPct val="0"/>
              </a:spcBef>
              <a:spcAft>
                <a:spcPct val="0"/>
              </a:spcAft>
              <a:defRPr sz="4000" b="1">
                <a:solidFill>
                  <a:schemeClr val="tx2"/>
                </a:solidFill>
                <a:latin typeface="+mj-lt"/>
                <a:ea typeface="+mj-ea"/>
                <a:cs typeface="+mj-cs"/>
              </a:defRPr>
            </a:lvl1pPr>
            <a:lvl2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3000" kern="0" dirty="0">
                <a:solidFill>
                  <a:srgbClr val="FF0000"/>
                </a:solidFill>
                <a:latin typeface="Arial" panose="020B0604020202020204"/>
                <a:sym typeface="+mn-ea"/>
              </a:rPr>
              <a:t>线性时间排序</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基数排序（</a:t>
            </a:r>
            <a:r>
              <a:rPr lang="en-US" altLang="zh-CN" dirty="0"/>
              <a:t>Radix sort</a:t>
            </a:r>
            <a:r>
              <a:rPr lang="zh-CN" altLang="en-US" dirty="0"/>
              <a:t>）</a:t>
            </a:r>
          </a:p>
        </p:txBody>
      </p:sp>
      <p:sp>
        <p:nvSpPr>
          <p:cNvPr id="6"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b="1" i="1" dirty="0"/>
              <a:t>起源</a:t>
            </a:r>
            <a:r>
              <a:rPr lang="en-US" altLang="zh-CN" dirty="0"/>
              <a:t>: </a:t>
            </a:r>
            <a:r>
              <a:rPr lang="zh-CN" altLang="en-US" dirty="0"/>
              <a:t>卡片排序机，</a:t>
            </a:r>
            <a:r>
              <a:rPr lang="en-US" altLang="zh-CN" dirty="0"/>
              <a:t>1890</a:t>
            </a:r>
            <a:r>
              <a:rPr lang="zh-CN" altLang="en-US" dirty="0"/>
              <a:t>年代，美国人口调查局</a:t>
            </a:r>
            <a:endParaRPr lang="en-US" altLang="zh-CN" dirty="0"/>
          </a:p>
          <a:p>
            <a:r>
              <a:rPr lang="zh-CN" altLang="en-US" dirty="0">
                <a:solidFill>
                  <a:srgbClr val="000000"/>
                </a:solidFill>
              </a:rPr>
              <a:t>按位排序</a:t>
            </a:r>
            <a:r>
              <a:rPr lang="en-US" altLang="zh-CN" dirty="0">
                <a:solidFill>
                  <a:srgbClr val="000000"/>
                </a:solidFill>
              </a:rPr>
              <a:t>.</a:t>
            </a:r>
          </a:p>
          <a:p>
            <a:r>
              <a:rPr lang="zh-CN" altLang="en-US" dirty="0">
                <a:solidFill>
                  <a:srgbClr val="000000"/>
                </a:solidFill>
              </a:rPr>
              <a:t>原始</a:t>
            </a:r>
            <a:r>
              <a:rPr lang="en-US" altLang="zh-CN" dirty="0">
                <a:solidFill>
                  <a:srgbClr val="000000"/>
                </a:solidFill>
              </a:rPr>
              <a:t> (</a:t>
            </a:r>
            <a:r>
              <a:rPr lang="zh-CN" altLang="en-US" dirty="0">
                <a:solidFill>
                  <a:srgbClr val="000000"/>
                </a:solidFill>
              </a:rPr>
              <a:t>不好的</a:t>
            </a:r>
            <a:r>
              <a:rPr lang="en-US" altLang="zh-CN" dirty="0">
                <a:solidFill>
                  <a:srgbClr val="000000"/>
                </a:solidFill>
              </a:rPr>
              <a:t>) </a:t>
            </a:r>
            <a:r>
              <a:rPr lang="zh-CN" altLang="en-US" dirty="0">
                <a:solidFill>
                  <a:srgbClr val="000000"/>
                </a:solidFill>
              </a:rPr>
              <a:t>想法</a:t>
            </a:r>
            <a:r>
              <a:rPr lang="en-US" altLang="zh-CN" dirty="0">
                <a:solidFill>
                  <a:srgbClr val="000000"/>
                </a:solidFill>
              </a:rPr>
              <a:t>: </a:t>
            </a:r>
            <a:r>
              <a:rPr lang="zh-CN" altLang="en-US" dirty="0">
                <a:solidFill>
                  <a:srgbClr val="000000"/>
                </a:solidFill>
              </a:rPr>
              <a:t>先按照首位数进行排序</a:t>
            </a:r>
            <a:r>
              <a:rPr lang="en-US" altLang="zh-CN" dirty="0">
                <a:solidFill>
                  <a:srgbClr val="000000"/>
                </a:solidFill>
              </a:rPr>
              <a:t>.</a:t>
            </a:r>
          </a:p>
          <a:p>
            <a:r>
              <a:rPr lang="zh-CN" altLang="en-US" dirty="0">
                <a:solidFill>
                  <a:srgbClr val="000000"/>
                </a:solidFill>
              </a:rPr>
              <a:t>好的想法</a:t>
            </a:r>
            <a:r>
              <a:rPr lang="en-US" altLang="zh-CN" dirty="0">
                <a:solidFill>
                  <a:srgbClr val="000000"/>
                </a:solidFill>
              </a:rPr>
              <a:t>: </a:t>
            </a:r>
            <a:r>
              <a:rPr lang="zh-CN" altLang="en-US" dirty="0">
                <a:solidFill>
                  <a:srgbClr val="000000"/>
                </a:solidFill>
              </a:rPr>
              <a:t>先按照</a:t>
            </a:r>
            <a:r>
              <a:rPr lang="en-US" altLang="zh-CN" dirty="0">
                <a:solidFill>
                  <a:srgbClr val="000000"/>
                </a:solidFill>
              </a:rPr>
              <a:t> </a:t>
            </a:r>
            <a:r>
              <a:rPr lang="zh-CN" altLang="en-US" b="1" i="1" dirty="0">
                <a:solidFill>
                  <a:srgbClr val="CE0000"/>
                </a:solidFill>
              </a:rPr>
              <a:t>最低有效位</a:t>
            </a:r>
            <a:r>
              <a:rPr lang="en-US" altLang="zh-CN" b="1" i="1" dirty="0">
                <a:solidFill>
                  <a:srgbClr val="CE0000"/>
                </a:solidFill>
              </a:rPr>
              <a:t> </a:t>
            </a:r>
            <a:r>
              <a:rPr lang="zh-CN" altLang="en-US" dirty="0">
                <a:solidFill>
                  <a:srgbClr val="000000"/>
                </a:solidFill>
              </a:rPr>
              <a:t>进行排序，</a:t>
            </a:r>
            <a:r>
              <a:rPr lang="en-US" altLang="zh-CN" dirty="0">
                <a:solidFill>
                  <a:srgbClr val="000000"/>
                </a:solidFill>
              </a:rPr>
              <a:t> </a:t>
            </a:r>
            <a:r>
              <a:rPr lang="zh-CN" altLang="en-US" dirty="0">
                <a:solidFill>
                  <a:srgbClr val="000000"/>
                </a:solidFill>
              </a:rPr>
              <a:t>同时保留</a:t>
            </a:r>
            <a:r>
              <a:rPr lang="en-US" altLang="zh-CN" dirty="0">
                <a:solidFill>
                  <a:srgbClr val="000000"/>
                </a:solidFill>
              </a:rPr>
              <a:t> </a:t>
            </a:r>
            <a:r>
              <a:rPr lang="zh-CN" altLang="en-US" b="1" i="1" dirty="0">
                <a:solidFill>
                  <a:srgbClr val="CE0000"/>
                </a:solidFill>
              </a:rPr>
              <a:t>稳定性</a:t>
            </a:r>
            <a:r>
              <a:rPr lang="en-US" altLang="zh-CN" dirty="0">
                <a:solidFill>
                  <a:srgbClr val="000000"/>
                </a:solidFill>
              </a:rPr>
              <a:t>.</a:t>
            </a:r>
            <a:endParaRPr lang="en-US" altLang="zh-CN" dirty="0"/>
          </a:p>
          <a:p>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31" name="组合 43030"/>
          <p:cNvGrpSpPr/>
          <p:nvPr/>
        </p:nvGrpSpPr>
        <p:grpSpPr>
          <a:xfrm>
            <a:off x="1714500" y="823825"/>
            <a:ext cx="754857" cy="3231354"/>
            <a:chOff x="480" y="960"/>
            <a:chExt cx="634" cy="2714"/>
          </a:xfrm>
        </p:grpSpPr>
        <p:sp>
          <p:nvSpPr>
            <p:cNvPr id="43013" name="文本框 43012"/>
            <p:cNvSpPr txBox="1"/>
            <p:nvPr/>
          </p:nvSpPr>
          <p:spPr>
            <a:xfrm>
              <a:off x="480" y="960"/>
              <a:ext cx="230" cy="2714"/>
            </a:xfrm>
            <a:prstGeom prst="rect">
              <a:avLst/>
            </a:prstGeom>
            <a:noFill/>
            <a:ln w="9525">
              <a:noFill/>
            </a:ln>
          </p:spPr>
          <p:txBody>
            <a:bodyPr wrap="none" anchor="t" anchorCtr="0">
              <a:spAutoFit/>
            </a:bodyPr>
            <a:lstStyle/>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8</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p:txBody>
        </p:sp>
        <p:sp>
          <p:nvSpPr>
            <p:cNvPr id="43014" name="文本框 43013"/>
            <p:cNvSpPr txBox="1"/>
            <p:nvPr/>
          </p:nvSpPr>
          <p:spPr>
            <a:xfrm>
              <a:off x="682" y="960"/>
              <a:ext cx="230" cy="2714"/>
            </a:xfrm>
            <a:prstGeom prst="rect">
              <a:avLst/>
            </a:prstGeom>
            <a:noFill/>
            <a:ln w="9525">
              <a:noFill/>
            </a:ln>
          </p:spPr>
          <p:txBody>
            <a:bodyPr wrap="none" anchor="t" anchorCtr="0">
              <a:spAutoFit/>
            </a:bodyPr>
            <a:lstStyle/>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p:txBody>
        </p:sp>
        <p:sp>
          <p:nvSpPr>
            <p:cNvPr id="43015" name="文本框 43014"/>
            <p:cNvSpPr txBox="1"/>
            <p:nvPr/>
          </p:nvSpPr>
          <p:spPr>
            <a:xfrm>
              <a:off x="884" y="960"/>
              <a:ext cx="230" cy="2714"/>
            </a:xfrm>
            <a:prstGeom prst="rect">
              <a:avLst/>
            </a:prstGeom>
            <a:solidFill>
              <a:srgbClr val="FFFF99">
                <a:alpha val="50000"/>
              </a:srgbClr>
            </a:solidFill>
            <a:ln w="9525">
              <a:noFill/>
            </a:ln>
          </p:spPr>
          <p:txBody>
            <a:bodyPr wrap="none" anchor="t" anchorCtr="0">
              <a:spAutoFit/>
            </a:bodyPr>
            <a:lstStyle/>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0</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p:txBody>
        </p:sp>
      </p:grpSp>
      <p:grpSp>
        <p:nvGrpSpPr>
          <p:cNvPr id="43032" name="组合 43031"/>
          <p:cNvGrpSpPr/>
          <p:nvPr/>
        </p:nvGrpSpPr>
        <p:grpSpPr>
          <a:xfrm>
            <a:off x="2275285" y="823825"/>
            <a:ext cx="1851423" cy="3705225"/>
            <a:chOff x="951" y="960"/>
            <a:chExt cx="1555" cy="3112"/>
          </a:xfrm>
        </p:grpSpPr>
        <p:sp>
          <p:nvSpPr>
            <p:cNvPr id="43016" name="文本框 43015"/>
            <p:cNvSpPr txBox="1"/>
            <p:nvPr/>
          </p:nvSpPr>
          <p:spPr>
            <a:xfrm>
              <a:off x="1872"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8</a:t>
              </a:r>
            </a:p>
          </p:txBody>
        </p:sp>
        <p:sp>
          <p:nvSpPr>
            <p:cNvPr id="43017" name="文本框 43016"/>
            <p:cNvSpPr txBox="1"/>
            <p:nvPr/>
          </p:nvSpPr>
          <p:spPr>
            <a:xfrm>
              <a:off x="2064" y="960"/>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p:txBody>
        </p:sp>
        <p:sp>
          <p:nvSpPr>
            <p:cNvPr id="43018" name="文本框 43017"/>
            <p:cNvSpPr txBox="1"/>
            <p:nvPr/>
          </p:nvSpPr>
          <p:spPr>
            <a:xfrm>
              <a:off x="2276" y="960"/>
              <a:ext cx="230" cy="2740"/>
            </a:xfrm>
            <a:prstGeom prst="rect">
              <a:avLst/>
            </a:prstGeom>
            <a:solidFill>
              <a:srgbClr val="FFFF99">
                <a:alpha val="50000"/>
              </a:srgbClr>
            </a:solidFill>
            <a:ln w="9525">
              <a:noFill/>
            </a:ln>
          </p:spPr>
          <p:txBody>
            <a:bodyPr wrap="none" anchor="t" anchorCtr="0">
              <a:spAutoFit/>
            </a:bodyPr>
            <a:lstStyle/>
            <a:p>
              <a:r>
                <a:rPr lang="en-US" altLang="zh-CN" i="0" dirty="0">
                  <a:latin typeface="Times New Roman" panose="02020603050405020304" pitchFamily="18" charset="0"/>
                </a:rPr>
                <a:t>0</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5</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6</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7</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7</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9</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9</a:t>
              </a:r>
            </a:p>
          </p:txBody>
        </p:sp>
        <p:sp>
          <p:nvSpPr>
            <p:cNvPr id="43021" name="任意多边形 43020"/>
            <p:cNvSpPr/>
            <p:nvPr/>
          </p:nvSpPr>
          <p:spPr>
            <a:xfrm>
              <a:off x="951" y="3784"/>
              <a:ext cx="1440" cy="288"/>
            </a:xfrm>
            <a:custGeom>
              <a:avLst/>
              <a:gdLst/>
              <a:ahLst/>
              <a:cxnLst/>
              <a:rect l="0" t="0" r="0" b="0"/>
              <a:pathLst>
                <a:path w="1440" h="288">
                  <a:moveTo>
                    <a:pt x="0" y="0"/>
                  </a:moveTo>
                  <a:cubicBezTo>
                    <a:pt x="264" y="144"/>
                    <a:pt x="528" y="288"/>
                    <a:pt x="768" y="288"/>
                  </a:cubicBezTo>
                  <a:cubicBezTo>
                    <a:pt x="1008" y="288"/>
                    <a:pt x="1224" y="144"/>
                    <a:pt x="1440" y="0"/>
                  </a:cubicBezTo>
                </a:path>
              </a:pathLst>
            </a:custGeom>
            <a:noFill/>
            <a:ln w="38100" cap="flat" cmpd="sng">
              <a:solidFill>
                <a:schemeClr val="tx1"/>
              </a:solidFill>
              <a:prstDash val="solid"/>
              <a:headEnd type="none" w="med" len="med"/>
              <a:tailEnd type="arrow" w="med" len="med"/>
            </a:ln>
          </p:spPr>
          <p:txBody>
            <a:bodyPr/>
            <a:lstStyle/>
            <a:p>
              <a:endParaRPr lang="zh-CN" altLang="en-US"/>
            </a:p>
          </p:txBody>
        </p:sp>
      </p:grpSp>
      <p:grpSp>
        <p:nvGrpSpPr>
          <p:cNvPr id="43033" name="组合 43032"/>
          <p:cNvGrpSpPr/>
          <p:nvPr/>
        </p:nvGrpSpPr>
        <p:grpSpPr>
          <a:xfrm>
            <a:off x="3645694" y="823825"/>
            <a:ext cx="2033588" cy="3707606"/>
            <a:chOff x="2102" y="960"/>
            <a:chExt cx="1708" cy="3114"/>
          </a:xfrm>
        </p:grpSpPr>
        <p:sp>
          <p:nvSpPr>
            <p:cNvPr id="43022" name="文本框 43021"/>
            <p:cNvSpPr txBox="1"/>
            <p:nvPr/>
          </p:nvSpPr>
          <p:spPr>
            <a:xfrm>
              <a:off x="3176" y="960"/>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8</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p:txBody>
        </p:sp>
        <p:sp>
          <p:nvSpPr>
            <p:cNvPr id="43023" name="文本框 43022"/>
            <p:cNvSpPr txBox="1"/>
            <p:nvPr/>
          </p:nvSpPr>
          <p:spPr>
            <a:xfrm>
              <a:off x="3368" y="960"/>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p:txBody>
        </p:sp>
        <p:sp>
          <p:nvSpPr>
            <p:cNvPr id="43024" name="文本框 43023"/>
            <p:cNvSpPr txBox="1"/>
            <p:nvPr/>
          </p:nvSpPr>
          <p:spPr>
            <a:xfrm>
              <a:off x="3580"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0</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p:txBody>
        </p:sp>
        <p:sp>
          <p:nvSpPr>
            <p:cNvPr id="43026" name="任意多边形 43025"/>
            <p:cNvSpPr/>
            <p:nvPr/>
          </p:nvSpPr>
          <p:spPr>
            <a:xfrm>
              <a:off x="2102" y="3786"/>
              <a:ext cx="1440" cy="288"/>
            </a:xfrm>
            <a:custGeom>
              <a:avLst/>
              <a:gdLst/>
              <a:ahLst/>
              <a:cxnLst/>
              <a:rect l="0" t="0" r="0" b="0"/>
              <a:pathLst>
                <a:path w="1440" h="288">
                  <a:moveTo>
                    <a:pt x="0" y="0"/>
                  </a:moveTo>
                  <a:cubicBezTo>
                    <a:pt x="264" y="144"/>
                    <a:pt x="528" y="288"/>
                    <a:pt x="768" y="288"/>
                  </a:cubicBezTo>
                  <a:cubicBezTo>
                    <a:pt x="1008" y="288"/>
                    <a:pt x="1224" y="144"/>
                    <a:pt x="1440" y="0"/>
                  </a:cubicBezTo>
                </a:path>
              </a:pathLst>
            </a:custGeom>
            <a:noFill/>
            <a:ln w="38100" cap="flat" cmpd="sng">
              <a:solidFill>
                <a:schemeClr val="tx1"/>
              </a:solidFill>
              <a:prstDash val="solid"/>
              <a:headEnd type="none" w="med" len="med"/>
              <a:tailEnd type="arrow" w="med" len="med"/>
            </a:ln>
          </p:spPr>
          <p:txBody>
            <a:bodyPr/>
            <a:lstStyle/>
            <a:p>
              <a:endParaRPr lang="zh-CN" altLang="en-US"/>
            </a:p>
          </p:txBody>
        </p:sp>
      </p:grpSp>
      <p:grpSp>
        <p:nvGrpSpPr>
          <p:cNvPr id="43034" name="组合 43033"/>
          <p:cNvGrpSpPr/>
          <p:nvPr/>
        </p:nvGrpSpPr>
        <p:grpSpPr>
          <a:xfrm>
            <a:off x="5016104" y="823825"/>
            <a:ext cx="2253854" cy="3705225"/>
            <a:chOff x="3253" y="960"/>
            <a:chExt cx="1893" cy="3112"/>
          </a:xfrm>
        </p:grpSpPr>
        <p:sp>
          <p:nvSpPr>
            <p:cNvPr id="43027" name="文本框 43026"/>
            <p:cNvSpPr txBox="1"/>
            <p:nvPr/>
          </p:nvSpPr>
          <p:spPr>
            <a:xfrm>
              <a:off x="4512" y="960"/>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8</a:t>
              </a:r>
            </a:p>
          </p:txBody>
        </p:sp>
        <p:sp>
          <p:nvSpPr>
            <p:cNvPr id="43028" name="文本框 43027"/>
            <p:cNvSpPr txBox="1"/>
            <p:nvPr/>
          </p:nvSpPr>
          <p:spPr>
            <a:xfrm>
              <a:off x="4704"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p:txBody>
        </p:sp>
        <p:sp>
          <p:nvSpPr>
            <p:cNvPr id="43029" name="文本框 43028"/>
            <p:cNvSpPr txBox="1"/>
            <p:nvPr/>
          </p:nvSpPr>
          <p:spPr>
            <a:xfrm>
              <a:off x="4916"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0</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p:txBody>
        </p:sp>
        <p:sp>
          <p:nvSpPr>
            <p:cNvPr id="43030" name="任意多边形 43029"/>
            <p:cNvSpPr/>
            <p:nvPr/>
          </p:nvSpPr>
          <p:spPr>
            <a:xfrm>
              <a:off x="3253" y="3784"/>
              <a:ext cx="1440" cy="288"/>
            </a:xfrm>
            <a:custGeom>
              <a:avLst/>
              <a:gdLst/>
              <a:ahLst/>
              <a:cxnLst/>
              <a:rect l="0" t="0" r="0" b="0"/>
              <a:pathLst>
                <a:path w="1440" h="288">
                  <a:moveTo>
                    <a:pt x="0" y="0"/>
                  </a:moveTo>
                  <a:cubicBezTo>
                    <a:pt x="264" y="144"/>
                    <a:pt x="528" y="288"/>
                    <a:pt x="768" y="288"/>
                  </a:cubicBezTo>
                  <a:cubicBezTo>
                    <a:pt x="1008" y="288"/>
                    <a:pt x="1224" y="144"/>
                    <a:pt x="1440" y="0"/>
                  </a:cubicBezTo>
                </a:path>
              </a:pathLst>
            </a:custGeom>
            <a:noFill/>
            <a:ln w="38100" cap="flat" cmpd="sng">
              <a:solidFill>
                <a:schemeClr val="tx1"/>
              </a:solidFill>
              <a:prstDash val="solid"/>
              <a:headEnd type="none" w="med" len="med"/>
              <a:tailEnd type="arrow" w="med" len="med"/>
            </a:ln>
          </p:spPr>
          <p:txBody>
            <a:bodyPr/>
            <a:lstStyle/>
            <a:p>
              <a:endParaRPr lang="zh-CN" altLang="en-US"/>
            </a:p>
          </p:txBody>
        </p:sp>
      </p:grpSp>
      <p:sp>
        <p:nvSpPr>
          <p:cNvPr id="24"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基数排序（</a:t>
            </a:r>
            <a:r>
              <a:rPr lang="en-US" altLang="zh-CN" dirty="0"/>
              <a:t>Radix sort</a:t>
            </a:r>
            <a:r>
              <a:rPr lang="zh-CN" altLang="en-US" dirty="0"/>
              <a:t>）操作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031"/>
                                        </p:tgtEl>
                                        <p:attrNameLst>
                                          <p:attrName>style.visibility</p:attrName>
                                        </p:attrNameLst>
                                      </p:cBhvr>
                                      <p:to>
                                        <p:strVal val="visible"/>
                                      </p:to>
                                    </p:set>
                                    <p:animEffect transition="in" filter="dissolve">
                                      <p:cBhvr>
                                        <p:cTn id="7" dur="500"/>
                                        <p:tgtEl>
                                          <p:spTgt spid="430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032"/>
                                        </p:tgtEl>
                                        <p:attrNameLst>
                                          <p:attrName>style.visibility</p:attrName>
                                        </p:attrNameLst>
                                      </p:cBhvr>
                                      <p:to>
                                        <p:strVal val="visible"/>
                                      </p:to>
                                    </p:set>
                                    <p:animEffect transition="in" filter="dissolve">
                                      <p:cBhvr>
                                        <p:cTn id="12" dur="500"/>
                                        <p:tgtEl>
                                          <p:spTgt spid="4303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3033"/>
                                        </p:tgtEl>
                                        <p:attrNameLst>
                                          <p:attrName>style.visibility</p:attrName>
                                        </p:attrNameLst>
                                      </p:cBhvr>
                                      <p:to>
                                        <p:strVal val="visible"/>
                                      </p:to>
                                    </p:set>
                                    <p:animEffect transition="in" filter="dissolve">
                                      <p:cBhvr>
                                        <p:cTn id="17" dur="500"/>
                                        <p:tgtEl>
                                          <p:spTgt spid="4303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3034"/>
                                        </p:tgtEl>
                                        <p:attrNameLst>
                                          <p:attrName>style.visibility</p:attrName>
                                        </p:attrNameLst>
                                      </p:cBhvr>
                                      <p:to>
                                        <p:strVal val="visible"/>
                                      </p:to>
                                    </p:set>
                                    <p:animEffect transition="in" filter="dissolve">
                                      <p:cBhvr>
                                        <p:cTn id="22" dur="500"/>
                                        <p:tgtEl>
                                          <p:spTgt spid="43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文本占位符 47106"/>
          <p:cNvSpPr>
            <a:spLocks noGrp="1"/>
          </p:cNvSpPr>
          <p:nvPr>
            <p:ph type="body" idx="1"/>
          </p:nvPr>
        </p:nvSpPr>
        <p:spPr>
          <a:xfrm>
            <a:off x="1657350" y="1143000"/>
            <a:ext cx="3600450" cy="3429000"/>
          </a:xfrm>
        </p:spPr>
        <p:txBody>
          <a:bodyPr/>
          <a:lstStyle/>
          <a:p>
            <a:pPr>
              <a:buNone/>
            </a:pPr>
            <a:r>
              <a:rPr lang="zh-CN" altLang="en-US" dirty="0"/>
              <a:t>按照数位进行归纳</a:t>
            </a:r>
            <a:endParaRPr lang="en-US" altLang="zh-CN" dirty="0"/>
          </a:p>
          <a:p>
            <a:r>
              <a:rPr lang="zh-CN" altLang="en-US" dirty="0"/>
              <a:t>假设数字已经按照最低的</a:t>
            </a:r>
            <a:r>
              <a:rPr lang="en-US" altLang="zh-CN" dirty="0"/>
              <a:t> </a:t>
            </a:r>
            <a:r>
              <a:rPr lang="en-US" altLang="zh-CN" i="1" dirty="0">
                <a:solidFill>
                  <a:srgbClr val="008C87"/>
                </a:solidFill>
              </a:rPr>
              <a:t>t</a:t>
            </a:r>
            <a:r>
              <a:rPr lang="en-US" altLang="zh-CN" dirty="0">
                <a:solidFill>
                  <a:srgbClr val="008C87"/>
                </a:solidFill>
              </a:rPr>
              <a:t>-1</a:t>
            </a:r>
            <a:r>
              <a:rPr lang="en-US" altLang="zh-CN" dirty="0"/>
              <a:t> </a:t>
            </a:r>
            <a:r>
              <a:rPr lang="zh-CN" altLang="en-US" dirty="0"/>
              <a:t>位进行排序了</a:t>
            </a:r>
            <a:r>
              <a:rPr lang="en-US" altLang="zh-CN" dirty="0"/>
              <a:t>.</a:t>
            </a:r>
          </a:p>
          <a:p>
            <a:r>
              <a:rPr lang="zh-CN" altLang="en-US" dirty="0"/>
              <a:t>接下来按照第</a:t>
            </a:r>
            <a:r>
              <a:rPr lang="en-US" altLang="zh-CN" dirty="0"/>
              <a:t> </a:t>
            </a:r>
            <a:r>
              <a:rPr lang="en-US" altLang="zh-CN" i="1" dirty="0">
                <a:solidFill>
                  <a:srgbClr val="008C87"/>
                </a:solidFill>
              </a:rPr>
              <a:t>t </a:t>
            </a:r>
            <a:r>
              <a:rPr lang="zh-CN" altLang="en-US" dirty="0"/>
              <a:t>位排序</a:t>
            </a:r>
            <a:r>
              <a:rPr lang="en-US" altLang="zh-CN" dirty="0"/>
              <a:t>.</a:t>
            </a:r>
          </a:p>
        </p:txBody>
      </p:sp>
      <p:grpSp>
        <p:nvGrpSpPr>
          <p:cNvPr id="47120" name="组合 47119"/>
          <p:cNvGrpSpPr/>
          <p:nvPr/>
        </p:nvGrpSpPr>
        <p:grpSpPr>
          <a:xfrm>
            <a:off x="5276851" y="986648"/>
            <a:ext cx="2345532" cy="3659981"/>
            <a:chOff x="3472" y="1104"/>
            <a:chExt cx="1970" cy="3074"/>
          </a:xfrm>
        </p:grpSpPr>
        <p:sp>
          <p:nvSpPr>
            <p:cNvPr id="47109" name="文本框 47108"/>
            <p:cNvSpPr txBox="1"/>
            <p:nvPr/>
          </p:nvSpPr>
          <p:spPr>
            <a:xfrm>
              <a:off x="3472" y="1104"/>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8</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p:txBody>
        </p:sp>
        <p:sp>
          <p:nvSpPr>
            <p:cNvPr id="47110" name="文本框 47109"/>
            <p:cNvSpPr txBox="1"/>
            <p:nvPr/>
          </p:nvSpPr>
          <p:spPr>
            <a:xfrm>
              <a:off x="3664" y="1104"/>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p:txBody>
        </p:sp>
        <p:sp>
          <p:nvSpPr>
            <p:cNvPr id="47111" name="文本框 47110"/>
            <p:cNvSpPr txBox="1"/>
            <p:nvPr/>
          </p:nvSpPr>
          <p:spPr>
            <a:xfrm>
              <a:off x="3876" y="1104"/>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0</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p:txBody>
        </p:sp>
        <p:grpSp>
          <p:nvGrpSpPr>
            <p:cNvPr id="47113" name="组合 47112"/>
            <p:cNvGrpSpPr/>
            <p:nvPr/>
          </p:nvGrpSpPr>
          <p:grpSpPr>
            <a:xfrm>
              <a:off x="3512" y="1104"/>
              <a:ext cx="1930" cy="3074"/>
              <a:chOff x="3216" y="960"/>
              <a:chExt cx="1930" cy="3074"/>
            </a:xfrm>
          </p:grpSpPr>
          <p:sp>
            <p:nvSpPr>
              <p:cNvPr id="47114" name="文本框 47113"/>
              <p:cNvSpPr txBox="1"/>
              <p:nvPr/>
            </p:nvSpPr>
            <p:spPr>
              <a:xfrm>
                <a:off x="4512" y="960"/>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8</a:t>
                </a:r>
              </a:p>
            </p:txBody>
          </p:sp>
          <p:sp>
            <p:nvSpPr>
              <p:cNvPr id="47115" name="文本框 47114"/>
              <p:cNvSpPr txBox="1"/>
              <p:nvPr/>
            </p:nvSpPr>
            <p:spPr>
              <a:xfrm>
                <a:off x="4704"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p:txBody>
          </p:sp>
          <p:sp>
            <p:nvSpPr>
              <p:cNvPr id="47116" name="文本框 47115"/>
              <p:cNvSpPr txBox="1"/>
              <p:nvPr/>
            </p:nvSpPr>
            <p:spPr>
              <a:xfrm>
                <a:off x="4916"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0</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p:txBody>
          </p:sp>
          <p:sp>
            <p:nvSpPr>
              <p:cNvPr id="47117" name="任意多边形 47116"/>
              <p:cNvSpPr/>
              <p:nvPr/>
            </p:nvSpPr>
            <p:spPr>
              <a:xfrm>
                <a:off x="3216" y="3746"/>
                <a:ext cx="1440" cy="288"/>
              </a:xfrm>
              <a:custGeom>
                <a:avLst/>
                <a:gdLst/>
                <a:ahLst/>
                <a:cxnLst/>
                <a:rect l="0" t="0" r="0" b="0"/>
                <a:pathLst>
                  <a:path w="1440" h="288">
                    <a:moveTo>
                      <a:pt x="0" y="0"/>
                    </a:moveTo>
                    <a:cubicBezTo>
                      <a:pt x="264" y="144"/>
                      <a:pt x="528" y="288"/>
                      <a:pt x="768" y="288"/>
                    </a:cubicBezTo>
                    <a:cubicBezTo>
                      <a:pt x="1008" y="288"/>
                      <a:pt x="1224" y="144"/>
                      <a:pt x="1440" y="0"/>
                    </a:cubicBezTo>
                  </a:path>
                </a:pathLst>
              </a:custGeom>
              <a:noFill/>
              <a:ln w="38100" cap="flat" cmpd="sng">
                <a:solidFill>
                  <a:schemeClr val="tx1"/>
                </a:solidFill>
                <a:prstDash val="solid"/>
                <a:headEnd type="none" w="med" len="med"/>
                <a:tailEnd type="arrow" w="med" len="med"/>
              </a:ln>
            </p:spPr>
            <p:txBody>
              <a:bodyPr/>
              <a:lstStyle/>
              <a:p>
                <a:endParaRPr lang="zh-CN" altLang="en-US"/>
              </a:p>
            </p:txBody>
          </p:sp>
        </p:grpSp>
      </p:grpSp>
      <p:sp>
        <p:nvSpPr>
          <p:cNvPr id="14"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基数排序（</a:t>
            </a:r>
            <a:r>
              <a:rPr lang="en-US" altLang="zh-CN" dirty="0"/>
              <a:t>Radix sort</a:t>
            </a:r>
            <a:r>
              <a:rPr lang="zh-CN" altLang="en-US" dirty="0"/>
              <a:t>）正确性</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文本占位符 48130"/>
          <p:cNvSpPr>
            <a:spLocks noGrp="1"/>
          </p:cNvSpPr>
          <p:nvPr>
            <p:ph type="body" idx="1"/>
          </p:nvPr>
        </p:nvSpPr>
        <p:spPr>
          <a:xfrm>
            <a:off x="1657350" y="1143000"/>
            <a:ext cx="3657600" cy="3429000"/>
          </a:xfrm>
        </p:spPr>
        <p:txBody>
          <a:bodyPr/>
          <a:lstStyle/>
          <a:p>
            <a:pPr>
              <a:buNone/>
            </a:pPr>
            <a:r>
              <a:rPr lang="zh-CN" altLang="en-US" dirty="0"/>
              <a:t>按照数位进行归纳</a:t>
            </a:r>
            <a:endParaRPr lang="en-US" altLang="zh-CN" dirty="0"/>
          </a:p>
          <a:p>
            <a:r>
              <a:rPr lang="zh-CN" altLang="en-US" dirty="0"/>
              <a:t>假设数字已经按照最低的</a:t>
            </a:r>
            <a:r>
              <a:rPr lang="en-US" altLang="zh-CN" dirty="0"/>
              <a:t> </a:t>
            </a:r>
            <a:r>
              <a:rPr lang="en-US" altLang="zh-CN" i="1" dirty="0">
                <a:solidFill>
                  <a:srgbClr val="008C87"/>
                </a:solidFill>
              </a:rPr>
              <a:t>t</a:t>
            </a:r>
            <a:r>
              <a:rPr lang="en-US" altLang="zh-CN" dirty="0">
                <a:solidFill>
                  <a:srgbClr val="008C87"/>
                </a:solidFill>
              </a:rPr>
              <a:t>-1</a:t>
            </a:r>
            <a:r>
              <a:rPr lang="en-US" altLang="zh-CN" dirty="0"/>
              <a:t> </a:t>
            </a:r>
            <a:r>
              <a:rPr lang="zh-CN" altLang="en-US" dirty="0"/>
              <a:t>位进行排序了</a:t>
            </a:r>
            <a:r>
              <a:rPr lang="en-US" altLang="zh-CN" dirty="0"/>
              <a:t>. </a:t>
            </a:r>
          </a:p>
          <a:p>
            <a:r>
              <a:rPr lang="zh-CN" altLang="en-US" dirty="0"/>
              <a:t>接下来按照第</a:t>
            </a:r>
            <a:r>
              <a:rPr lang="en-US" altLang="zh-CN" dirty="0"/>
              <a:t> </a:t>
            </a:r>
            <a:r>
              <a:rPr lang="en-US" altLang="zh-CN" i="1" dirty="0">
                <a:solidFill>
                  <a:srgbClr val="008C87"/>
                </a:solidFill>
              </a:rPr>
              <a:t>t </a:t>
            </a:r>
            <a:r>
              <a:rPr lang="zh-CN" altLang="en-US" dirty="0"/>
              <a:t>位排序</a:t>
            </a:r>
            <a:r>
              <a:rPr lang="en-US" altLang="zh-CN" dirty="0"/>
              <a:t>.</a:t>
            </a:r>
          </a:p>
          <a:p>
            <a:pPr lvl="1"/>
            <a:r>
              <a:rPr lang="zh-CN" altLang="en-US" dirty="0"/>
              <a:t>在</a:t>
            </a:r>
            <a:r>
              <a:rPr lang="en-US" altLang="zh-CN" i="1" dirty="0">
                <a:solidFill>
                  <a:srgbClr val="008C87"/>
                </a:solidFill>
              </a:rPr>
              <a:t>t </a:t>
            </a:r>
            <a:r>
              <a:rPr lang="zh-CN" altLang="en-US" dirty="0"/>
              <a:t>位上不相同的两个数正确的排好序了</a:t>
            </a:r>
            <a:endParaRPr lang="en-US" altLang="zh-CN" dirty="0"/>
          </a:p>
          <a:p>
            <a:endParaRPr lang="en-US" altLang="zh-CN" dirty="0"/>
          </a:p>
        </p:txBody>
      </p:sp>
      <p:grpSp>
        <p:nvGrpSpPr>
          <p:cNvPr id="48144" name="组合 48143"/>
          <p:cNvGrpSpPr/>
          <p:nvPr/>
        </p:nvGrpSpPr>
        <p:grpSpPr>
          <a:xfrm>
            <a:off x="5314950" y="1021152"/>
            <a:ext cx="2345532" cy="3665931"/>
            <a:chOff x="3472" y="1104"/>
            <a:chExt cx="1970" cy="3079"/>
          </a:xfrm>
        </p:grpSpPr>
        <p:sp>
          <p:nvSpPr>
            <p:cNvPr id="48133" name="文本框 48132"/>
            <p:cNvSpPr txBox="1"/>
            <p:nvPr/>
          </p:nvSpPr>
          <p:spPr>
            <a:xfrm>
              <a:off x="3472" y="1104"/>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8</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p:txBody>
        </p:sp>
        <p:sp>
          <p:nvSpPr>
            <p:cNvPr id="48134" name="文本框 48133"/>
            <p:cNvSpPr txBox="1"/>
            <p:nvPr/>
          </p:nvSpPr>
          <p:spPr>
            <a:xfrm>
              <a:off x="3664" y="1104"/>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p:txBody>
        </p:sp>
        <p:sp>
          <p:nvSpPr>
            <p:cNvPr id="48135" name="文本框 48134"/>
            <p:cNvSpPr txBox="1"/>
            <p:nvPr/>
          </p:nvSpPr>
          <p:spPr>
            <a:xfrm>
              <a:off x="3876" y="1104"/>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0</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p:txBody>
        </p:sp>
        <p:grpSp>
          <p:nvGrpSpPr>
            <p:cNvPr id="48136" name="组合 48135"/>
            <p:cNvGrpSpPr/>
            <p:nvPr/>
          </p:nvGrpSpPr>
          <p:grpSpPr>
            <a:xfrm>
              <a:off x="3512" y="1104"/>
              <a:ext cx="1930" cy="3079"/>
              <a:chOff x="3216" y="960"/>
              <a:chExt cx="1930" cy="3079"/>
            </a:xfrm>
          </p:grpSpPr>
          <p:sp>
            <p:nvSpPr>
              <p:cNvPr id="48137" name="文本框 48136"/>
              <p:cNvSpPr txBox="1"/>
              <p:nvPr/>
            </p:nvSpPr>
            <p:spPr>
              <a:xfrm>
                <a:off x="4512" y="960"/>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8</a:t>
                </a:r>
              </a:p>
            </p:txBody>
          </p:sp>
          <p:sp>
            <p:nvSpPr>
              <p:cNvPr id="48138" name="文本框 48137"/>
              <p:cNvSpPr txBox="1"/>
              <p:nvPr/>
            </p:nvSpPr>
            <p:spPr>
              <a:xfrm>
                <a:off x="4704" y="960"/>
                <a:ext cx="230" cy="2740"/>
              </a:xfrm>
              <a:prstGeom prst="rect">
                <a:avLst/>
              </a:prstGeom>
              <a:noFill/>
              <a:ln w="9525">
                <a:noFill/>
              </a:ln>
            </p:spPr>
            <p:txBody>
              <a:bodyPr wrap="none" anchor="t" anchorCtr="0">
                <a:spAutoFit/>
              </a:bodyPr>
              <a:lstStyle/>
              <a:p>
                <a:r>
                  <a:rPr lang="en-US" altLang="zh-CN" i="0" dirty="0">
                    <a:latin typeface="Times New Roman" panose="02020603050405020304" pitchFamily="18" charset="0"/>
                  </a:rPr>
                  <a:t>2</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5</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3</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5</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5</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2</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3</a:t>
                </a:r>
              </a:p>
            </p:txBody>
          </p:sp>
          <p:sp>
            <p:nvSpPr>
              <p:cNvPr id="48139" name="文本框 48138"/>
              <p:cNvSpPr txBox="1"/>
              <p:nvPr/>
            </p:nvSpPr>
            <p:spPr>
              <a:xfrm>
                <a:off x="4916"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0</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p:txBody>
          </p:sp>
          <p:sp>
            <p:nvSpPr>
              <p:cNvPr id="48140" name="任意多边形 48139"/>
              <p:cNvSpPr/>
              <p:nvPr/>
            </p:nvSpPr>
            <p:spPr>
              <a:xfrm>
                <a:off x="3216" y="3751"/>
                <a:ext cx="1440" cy="288"/>
              </a:xfrm>
              <a:custGeom>
                <a:avLst/>
                <a:gdLst/>
                <a:ahLst/>
                <a:cxnLst/>
                <a:rect l="0" t="0" r="0" b="0"/>
                <a:pathLst>
                  <a:path w="1440" h="288">
                    <a:moveTo>
                      <a:pt x="0" y="0"/>
                    </a:moveTo>
                    <a:cubicBezTo>
                      <a:pt x="264" y="144"/>
                      <a:pt x="528" y="288"/>
                      <a:pt x="768" y="288"/>
                    </a:cubicBezTo>
                    <a:cubicBezTo>
                      <a:pt x="1008" y="288"/>
                      <a:pt x="1224" y="144"/>
                      <a:pt x="1440" y="0"/>
                    </a:cubicBezTo>
                  </a:path>
                </a:pathLst>
              </a:custGeom>
              <a:noFill/>
              <a:ln w="38100" cap="flat" cmpd="sng">
                <a:solidFill>
                  <a:schemeClr val="tx1"/>
                </a:solidFill>
                <a:prstDash val="solid"/>
                <a:headEnd type="none" w="med" len="med"/>
                <a:tailEnd type="arrow" w="med" len="med"/>
              </a:ln>
            </p:spPr>
            <p:txBody>
              <a:bodyPr/>
              <a:lstStyle/>
              <a:p>
                <a:endParaRPr lang="zh-CN" altLang="en-US"/>
              </a:p>
            </p:txBody>
          </p:sp>
        </p:grpSp>
        <p:sp>
          <p:nvSpPr>
            <p:cNvPr id="48141" name="直接连接符 48140"/>
            <p:cNvSpPr/>
            <p:nvPr/>
          </p:nvSpPr>
          <p:spPr>
            <a:xfrm flipV="1">
              <a:off x="4080" y="1248"/>
              <a:ext cx="720" cy="384"/>
            </a:xfrm>
            <a:prstGeom prst="line">
              <a:avLst/>
            </a:prstGeom>
            <a:ln w="38100" cap="flat" cmpd="sng">
              <a:solidFill>
                <a:srgbClr val="FF0000"/>
              </a:solidFill>
              <a:prstDash val="solid"/>
              <a:headEnd type="none" w="med" len="med"/>
              <a:tailEnd type="triangle" w="med" len="med"/>
            </a:ln>
          </p:spPr>
        </p:sp>
        <p:sp>
          <p:nvSpPr>
            <p:cNvPr id="48142" name="直接连接符 48141"/>
            <p:cNvSpPr/>
            <p:nvPr/>
          </p:nvSpPr>
          <p:spPr>
            <a:xfrm>
              <a:off x="4080" y="1248"/>
              <a:ext cx="708" cy="2056"/>
            </a:xfrm>
            <a:prstGeom prst="line">
              <a:avLst/>
            </a:prstGeom>
            <a:ln w="38100" cap="flat" cmpd="sng">
              <a:solidFill>
                <a:srgbClr val="FF0000"/>
              </a:solidFill>
              <a:prstDash val="solid"/>
              <a:headEnd type="none" w="med" len="med"/>
              <a:tailEnd type="triangle" w="med" len="med"/>
            </a:ln>
          </p:spPr>
          <p:txBody>
            <a:bodyPr/>
            <a:lstStyle/>
            <a:p>
              <a:endParaRPr lang="zh-CN" altLang="en-US" dirty="0"/>
            </a:p>
          </p:txBody>
        </p:sp>
      </p:grpSp>
      <p:sp>
        <p:nvSpPr>
          <p:cNvPr id="16"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基数排序（</a:t>
            </a:r>
            <a:r>
              <a:rPr lang="en-US" altLang="zh-CN" dirty="0"/>
              <a:t>Radix sort</a:t>
            </a:r>
            <a:r>
              <a:rPr lang="zh-CN" altLang="en-US" dirty="0"/>
              <a:t>）正确性</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文本占位符 49154"/>
          <p:cNvSpPr>
            <a:spLocks noGrp="1"/>
          </p:cNvSpPr>
          <p:nvPr>
            <p:ph type="body" idx="1"/>
          </p:nvPr>
        </p:nvSpPr>
        <p:spPr>
          <a:xfrm>
            <a:off x="1657350" y="1143000"/>
            <a:ext cx="3943350" cy="3429000"/>
          </a:xfrm>
        </p:spPr>
        <p:txBody>
          <a:bodyPr/>
          <a:lstStyle/>
          <a:p>
            <a:pPr>
              <a:buNone/>
            </a:pPr>
            <a:r>
              <a:rPr lang="zh-CN" altLang="en-US" dirty="0"/>
              <a:t>按照数位进行归纳</a:t>
            </a:r>
            <a:endParaRPr lang="en-US" altLang="zh-CN" dirty="0"/>
          </a:p>
          <a:p>
            <a:r>
              <a:rPr lang="zh-CN" altLang="en-US" dirty="0"/>
              <a:t>假设数字已经按照最低的</a:t>
            </a:r>
            <a:r>
              <a:rPr lang="en-US" altLang="zh-CN" dirty="0"/>
              <a:t> </a:t>
            </a:r>
            <a:r>
              <a:rPr lang="en-US" altLang="zh-CN" i="1" dirty="0">
                <a:solidFill>
                  <a:srgbClr val="008C87"/>
                </a:solidFill>
              </a:rPr>
              <a:t>t</a:t>
            </a:r>
            <a:r>
              <a:rPr lang="en-US" altLang="zh-CN" dirty="0">
                <a:solidFill>
                  <a:srgbClr val="008C87"/>
                </a:solidFill>
              </a:rPr>
              <a:t>-1</a:t>
            </a:r>
            <a:r>
              <a:rPr lang="en-US" altLang="zh-CN" dirty="0"/>
              <a:t> </a:t>
            </a:r>
            <a:r>
              <a:rPr lang="zh-CN" altLang="en-US" dirty="0"/>
              <a:t>位进行排序了</a:t>
            </a:r>
            <a:r>
              <a:rPr lang="en-US" altLang="zh-CN" dirty="0"/>
              <a:t>. </a:t>
            </a:r>
          </a:p>
          <a:p>
            <a:r>
              <a:rPr lang="zh-CN" altLang="en-US" dirty="0"/>
              <a:t>接下来按照第</a:t>
            </a:r>
            <a:r>
              <a:rPr lang="en-US" altLang="zh-CN" dirty="0"/>
              <a:t> </a:t>
            </a:r>
            <a:r>
              <a:rPr lang="en-US" altLang="zh-CN" i="1" dirty="0">
                <a:solidFill>
                  <a:srgbClr val="008C87"/>
                </a:solidFill>
              </a:rPr>
              <a:t>t </a:t>
            </a:r>
            <a:r>
              <a:rPr lang="zh-CN" altLang="en-US" dirty="0"/>
              <a:t>位排序</a:t>
            </a:r>
            <a:r>
              <a:rPr lang="en-US" altLang="zh-CN" dirty="0"/>
              <a:t>.</a:t>
            </a:r>
          </a:p>
          <a:p>
            <a:pPr lvl="1"/>
            <a:r>
              <a:rPr lang="zh-CN" altLang="en-US" dirty="0"/>
              <a:t>在</a:t>
            </a:r>
            <a:r>
              <a:rPr lang="en-US" altLang="zh-CN" i="1" dirty="0">
                <a:solidFill>
                  <a:srgbClr val="008C87"/>
                </a:solidFill>
              </a:rPr>
              <a:t>t </a:t>
            </a:r>
            <a:r>
              <a:rPr lang="zh-CN" altLang="en-US" dirty="0"/>
              <a:t>位上不相同的两个数正确的排好序了</a:t>
            </a:r>
            <a:endParaRPr lang="en-US" altLang="zh-CN" dirty="0"/>
          </a:p>
          <a:p>
            <a:pPr lvl="1">
              <a:lnSpc>
                <a:spcPct val="90000"/>
              </a:lnSpc>
            </a:pPr>
            <a:r>
              <a:rPr lang="zh-CN" altLang="en-US" dirty="0"/>
              <a:t>在</a:t>
            </a:r>
            <a:r>
              <a:rPr lang="en-US" altLang="zh-CN" i="1" dirty="0">
                <a:solidFill>
                  <a:srgbClr val="008C87"/>
                </a:solidFill>
              </a:rPr>
              <a:t>t </a:t>
            </a:r>
            <a:r>
              <a:rPr lang="zh-CN" altLang="en-US" dirty="0"/>
              <a:t>位上相同的两个数的排序与输入数据相同</a:t>
            </a:r>
            <a:r>
              <a:rPr lang="en-US" altLang="zh-CN" dirty="0">
                <a:sym typeface="Symbol" panose="05050102010706020507" pitchFamily="18" charset="2"/>
              </a:rPr>
              <a:t>.</a:t>
            </a:r>
            <a:endParaRPr lang="en-US" altLang="zh-CN" dirty="0"/>
          </a:p>
        </p:txBody>
      </p:sp>
      <p:grpSp>
        <p:nvGrpSpPr>
          <p:cNvPr id="49167" name="组合 49166"/>
          <p:cNvGrpSpPr/>
          <p:nvPr/>
        </p:nvGrpSpPr>
        <p:grpSpPr>
          <a:xfrm>
            <a:off x="5562601" y="1003900"/>
            <a:ext cx="2345532" cy="3661173"/>
            <a:chOff x="3712" y="1104"/>
            <a:chExt cx="1970" cy="3075"/>
          </a:xfrm>
        </p:grpSpPr>
        <p:sp>
          <p:nvSpPr>
            <p:cNvPr id="49157" name="文本框 49156"/>
            <p:cNvSpPr txBox="1"/>
            <p:nvPr/>
          </p:nvSpPr>
          <p:spPr>
            <a:xfrm>
              <a:off x="3712" y="1104"/>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8</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p:txBody>
        </p:sp>
        <p:sp>
          <p:nvSpPr>
            <p:cNvPr id="49158" name="文本框 49157"/>
            <p:cNvSpPr txBox="1"/>
            <p:nvPr/>
          </p:nvSpPr>
          <p:spPr>
            <a:xfrm>
              <a:off x="3904" y="1104"/>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p:txBody>
        </p:sp>
        <p:sp>
          <p:nvSpPr>
            <p:cNvPr id="49159" name="文本框 49158"/>
            <p:cNvSpPr txBox="1"/>
            <p:nvPr/>
          </p:nvSpPr>
          <p:spPr>
            <a:xfrm>
              <a:off x="4116" y="1104"/>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0</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p:txBody>
        </p:sp>
        <p:grpSp>
          <p:nvGrpSpPr>
            <p:cNvPr id="49160" name="组合 49159"/>
            <p:cNvGrpSpPr/>
            <p:nvPr/>
          </p:nvGrpSpPr>
          <p:grpSpPr>
            <a:xfrm>
              <a:off x="3752" y="1104"/>
              <a:ext cx="1930" cy="3075"/>
              <a:chOff x="3216" y="960"/>
              <a:chExt cx="1930" cy="3075"/>
            </a:xfrm>
          </p:grpSpPr>
          <p:sp>
            <p:nvSpPr>
              <p:cNvPr id="49161" name="文本框 49160"/>
              <p:cNvSpPr txBox="1"/>
              <p:nvPr/>
            </p:nvSpPr>
            <p:spPr>
              <a:xfrm>
                <a:off x="4512" y="960"/>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8</a:t>
                </a:r>
              </a:p>
            </p:txBody>
          </p:sp>
          <p:sp>
            <p:nvSpPr>
              <p:cNvPr id="49162" name="文本框 49161"/>
              <p:cNvSpPr txBox="1"/>
              <p:nvPr/>
            </p:nvSpPr>
            <p:spPr>
              <a:xfrm>
                <a:off x="4704"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p:txBody>
          </p:sp>
          <p:sp>
            <p:nvSpPr>
              <p:cNvPr id="49163" name="文本框 49162"/>
              <p:cNvSpPr txBox="1"/>
              <p:nvPr/>
            </p:nvSpPr>
            <p:spPr>
              <a:xfrm>
                <a:off x="4916"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0</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p:txBody>
          </p:sp>
          <p:sp>
            <p:nvSpPr>
              <p:cNvPr id="49164" name="任意多边形 49163"/>
              <p:cNvSpPr/>
              <p:nvPr/>
            </p:nvSpPr>
            <p:spPr>
              <a:xfrm>
                <a:off x="3216" y="3747"/>
                <a:ext cx="1440" cy="288"/>
              </a:xfrm>
              <a:custGeom>
                <a:avLst/>
                <a:gdLst/>
                <a:ahLst/>
                <a:cxnLst/>
                <a:rect l="0" t="0" r="0" b="0"/>
                <a:pathLst>
                  <a:path w="1440" h="288">
                    <a:moveTo>
                      <a:pt x="0" y="0"/>
                    </a:moveTo>
                    <a:cubicBezTo>
                      <a:pt x="264" y="144"/>
                      <a:pt x="528" y="288"/>
                      <a:pt x="768" y="288"/>
                    </a:cubicBezTo>
                    <a:cubicBezTo>
                      <a:pt x="1008" y="288"/>
                      <a:pt x="1224" y="144"/>
                      <a:pt x="1440" y="0"/>
                    </a:cubicBezTo>
                  </a:path>
                </a:pathLst>
              </a:custGeom>
              <a:noFill/>
              <a:ln w="38100" cap="flat" cmpd="sng">
                <a:solidFill>
                  <a:schemeClr val="tx1"/>
                </a:solidFill>
                <a:prstDash val="solid"/>
                <a:headEnd type="none" w="med" len="med"/>
                <a:tailEnd type="arrow" w="med" len="med"/>
              </a:ln>
            </p:spPr>
            <p:txBody>
              <a:bodyPr/>
              <a:lstStyle/>
              <a:p>
                <a:endParaRPr lang="zh-CN" altLang="en-US"/>
              </a:p>
            </p:txBody>
          </p:sp>
        </p:grpSp>
        <p:sp>
          <p:nvSpPr>
            <p:cNvPr id="49165" name="直接连接符 49164"/>
            <p:cNvSpPr/>
            <p:nvPr/>
          </p:nvSpPr>
          <p:spPr>
            <a:xfrm>
              <a:off x="4320" y="2051"/>
              <a:ext cx="720" cy="0"/>
            </a:xfrm>
            <a:prstGeom prst="line">
              <a:avLst/>
            </a:prstGeom>
            <a:ln w="38100" cap="flat" cmpd="sng">
              <a:solidFill>
                <a:srgbClr val="FF0000"/>
              </a:solidFill>
              <a:prstDash val="solid"/>
              <a:headEnd type="none" w="med" len="med"/>
              <a:tailEnd type="triangle" w="med" len="med"/>
            </a:ln>
          </p:spPr>
        </p:sp>
        <p:sp>
          <p:nvSpPr>
            <p:cNvPr id="49166" name="直接连接符 49165"/>
            <p:cNvSpPr/>
            <p:nvPr/>
          </p:nvSpPr>
          <p:spPr>
            <a:xfrm flipV="1">
              <a:off x="4320" y="2470"/>
              <a:ext cx="720" cy="816"/>
            </a:xfrm>
            <a:prstGeom prst="line">
              <a:avLst/>
            </a:prstGeom>
            <a:ln w="38100" cap="flat" cmpd="sng">
              <a:solidFill>
                <a:srgbClr val="FF0000"/>
              </a:solidFill>
              <a:prstDash val="solid"/>
              <a:headEnd type="none" w="med" len="med"/>
              <a:tailEnd type="triangle" w="med" len="med"/>
            </a:ln>
          </p:spPr>
        </p:sp>
      </p:grpSp>
      <p:sp>
        <p:nvSpPr>
          <p:cNvPr id="16"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基数排序（</a:t>
            </a:r>
            <a:r>
              <a:rPr lang="en-US" altLang="zh-CN" dirty="0"/>
              <a:t>Radix sort</a:t>
            </a:r>
            <a:r>
              <a:rPr lang="zh-CN" altLang="en-US" dirty="0"/>
              <a:t>）正确性</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65" name="组合 45064"/>
          <p:cNvGrpSpPr/>
          <p:nvPr/>
        </p:nvGrpSpPr>
        <p:grpSpPr>
          <a:xfrm>
            <a:off x="4560094" y="2073510"/>
            <a:ext cx="2069306" cy="617934"/>
            <a:chOff x="2870" y="1785"/>
            <a:chExt cx="1738" cy="519"/>
          </a:xfrm>
        </p:grpSpPr>
        <p:sp>
          <p:nvSpPr>
            <p:cNvPr id="45060" name="矩形 45059"/>
            <p:cNvSpPr/>
            <p:nvPr/>
          </p:nvSpPr>
          <p:spPr>
            <a:xfrm>
              <a:off x="2880" y="2016"/>
              <a:ext cx="1728" cy="288"/>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050"/>
            </a:p>
          </p:txBody>
        </p:sp>
        <p:sp>
          <p:nvSpPr>
            <p:cNvPr id="45061" name="直接连接符 45060"/>
            <p:cNvSpPr/>
            <p:nvPr/>
          </p:nvSpPr>
          <p:spPr>
            <a:xfrm>
              <a:off x="3744" y="2016"/>
              <a:ext cx="0" cy="288"/>
            </a:xfrm>
            <a:prstGeom prst="line">
              <a:avLst/>
            </a:prstGeom>
            <a:ln w="9525" cap="flat" cmpd="sng">
              <a:solidFill>
                <a:schemeClr val="tx1"/>
              </a:solidFill>
              <a:prstDash val="solid"/>
              <a:headEnd type="none" w="med" len="med"/>
              <a:tailEnd type="none" w="med" len="med"/>
            </a:ln>
          </p:spPr>
        </p:sp>
        <p:sp>
          <p:nvSpPr>
            <p:cNvPr id="45062" name="直接连接符 45061"/>
            <p:cNvSpPr/>
            <p:nvPr/>
          </p:nvSpPr>
          <p:spPr>
            <a:xfrm>
              <a:off x="4176" y="2016"/>
              <a:ext cx="0" cy="288"/>
            </a:xfrm>
            <a:prstGeom prst="line">
              <a:avLst/>
            </a:prstGeom>
            <a:ln w="9525" cap="flat" cmpd="sng">
              <a:solidFill>
                <a:schemeClr val="tx1"/>
              </a:solidFill>
              <a:prstDash val="solid"/>
              <a:headEnd type="none" w="med" len="med"/>
              <a:tailEnd type="none" w="med" len="med"/>
            </a:ln>
          </p:spPr>
        </p:sp>
        <p:sp>
          <p:nvSpPr>
            <p:cNvPr id="45063" name="直接连接符 45062"/>
            <p:cNvSpPr/>
            <p:nvPr/>
          </p:nvSpPr>
          <p:spPr>
            <a:xfrm>
              <a:off x="3312" y="2016"/>
              <a:ext cx="0" cy="288"/>
            </a:xfrm>
            <a:prstGeom prst="line">
              <a:avLst/>
            </a:prstGeom>
            <a:ln w="9525" cap="flat" cmpd="sng">
              <a:solidFill>
                <a:schemeClr val="tx1"/>
              </a:solidFill>
              <a:prstDash val="solid"/>
              <a:headEnd type="none" w="med" len="med"/>
              <a:tailEnd type="none" w="med" len="med"/>
            </a:ln>
          </p:spPr>
        </p:sp>
        <p:sp>
          <p:nvSpPr>
            <p:cNvPr id="45064" name="文本框 45063"/>
            <p:cNvSpPr txBox="1"/>
            <p:nvPr/>
          </p:nvSpPr>
          <p:spPr>
            <a:xfrm>
              <a:off x="2870" y="1785"/>
              <a:ext cx="1634" cy="270"/>
            </a:xfrm>
            <a:prstGeom prst="rect">
              <a:avLst/>
            </a:prstGeom>
            <a:noFill/>
            <a:ln w="9525">
              <a:noFill/>
            </a:ln>
          </p:spPr>
          <p:txBody>
            <a:bodyPr wrap="none" anchor="t" anchorCtr="0">
              <a:spAutoFit/>
            </a:bodyPr>
            <a:lstStyle/>
            <a:p>
              <a:r>
                <a:rPr lang="en-US" altLang="zh-CN" sz="1500" i="0" dirty="0">
                  <a:latin typeface="Times New Roman" panose="02020603050405020304" pitchFamily="18" charset="0"/>
                </a:rPr>
                <a:t>   </a:t>
              </a:r>
              <a:r>
                <a:rPr lang="en-US" altLang="zh-CN" sz="1500" i="0">
                  <a:latin typeface="Times New Roman" panose="02020603050405020304" pitchFamily="18" charset="0"/>
                </a:rPr>
                <a:t>8        8         8         8</a:t>
              </a:r>
            </a:p>
          </p:txBody>
        </p:sp>
      </p:grpSp>
      <p:sp>
        <p:nvSpPr>
          <p:cNvPr id="11"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基数排序（</a:t>
            </a:r>
            <a:r>
              <a:rPr lang="en-US" altLang="zh-CN" dirty="0"/>
              <a:t>Radix sort</a:t>
            </a:r>
            <a:r>
              <a:rPr lang="zh-CN" altLang="en-US" dirty="0"/>
              <a:t>）分析</a:t>
            </a:r>
          </a:p>
        </p:txBody>
      </p:sp>
      <p:sp>
        <p:nvSpPr>
          <p:cNvPr id="12"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sz="2400" dirty="0">
                <a:solidFill>
                  <a:srgbClr val="000000"/>
                </a:solidFill>
              </a:rPr>
              <a:t>拟针对</a:t>
            </a:r>
            <a:r>
              <a:rPr lang="en-US" altLang="zh-CN" sz="2400" dirty="0">
                <a:solidFill>
                  <a:srgbClr val="000000"/>
                </a:solidFill>
              </a:rPr>
              <a:t> </a:t>
            </a:r>
            <a:r>
              <a:rPr lang="en-US" altLang="zh-CN" sz="2400" i="1" dirty="0">
                <a:solidFill>
                  <a:srgbClr val="008C87"/>
                </a:solidFill>
              </a:rPr>
              <a:t>n </a:t>
            </a:r>
            <a:r>
              <a:rPr lang="zh-CN" altLang="en-US" sz="2400" dirty="0">
                <a:solidFill>
                  <a:srgbClr val="000000"/>
                </a:solidFill>
              </a:rPr>
              <a:t>个数进行排序，每个数分别有 </a:t>
            </a:r>
            <a:r>
              <a:rPr lang="en-US" altLang="zh-CN" sz="2400" i="1" dirty="0">
                <a:solidFill>
                  <a:srgbClr val="008C87"/>
                </a:solidFill>
              </a:rPr>
              <a:t>b </a:t>
            </a:r>
            <a:r>
              <a:rPr lang="zh-CN" altLang="en-US" sz="2400" dirty="0">
                <a:solidFill>
                  <a:srgbClr val="000000"/>
                </a:solidFill>
              </a:rPr>
              <a:t>位</a:t>
            </a:r>
            <a:r>
              <a:rPr lang="en-US" altLang="zh-CN" sz="2400" dirty="0">
                <a:solidFill>
                  <a:srgbClr val="000000"/>
                </a:solidFill>
              </a:rPr>
              <a:t>.</a:t>
            </a:r>
          </a:p>
          <a:p>
            <a:r>
              <a:rPr lang="zh-CN" altLang="en-US" sz="2400" dirty="0">
                <a:solidFill>
                  <a:srgbClr val="000000"/>
                </a:solidFill>
              </a:rPr>
              <a:t>每个数可被视为拥有</a:t>
            </a:r>
            <a:r>
              <a:rPr lang="en-US" altLang="zh-CN" sz="2400" dirty="0">
                <a:solidFill>
                  <a:srgbClr val="000000"/>
                </a:solidFill>
              </a:rPr>
              <a:t> </a:t>
            </a:r>
            <a:r>
              <a:rPr lang="en-US" altLang="zh-CN" sz="2400" i="1" dirty="0" err="1">
                <a:solidFill>
                  <a:srgbClr val="008C87"/>
                </a:solidFill>
              </a:rPr>
              <a:t>b</a:t>
            </a:r>
            <a:r>
              <a:rPr lang="en-US" altLang="zh-CN" sz="2400" dirty="0" err="1">
                <a:solidFill>
                  <a:srgbClr val="008C87"/>
                </a:solidFill>
              </a:rPr>
              <a:t>/</a:t>
            </a:r>
            <a:r>
              <a:rPr lang="en-US" altLang="zh-CN" sz="2400" i="1" dirty="0" err="1">
                <a:solidFill>
                  <a:srgbClr val="008C87"/>
                </a:solidFill>
              </a:rPr>
              <a:t>r</a:t>
            </a:r>
            <a:r>
              <a:rPr lang="en-US" altLang="zh-CN" sz="2400" i="1" dirty="0">
                <a:solidFill>
                  <a:srgbClr val="008C87"/>
                </a:solidFill>
              </a:rPr>
              <a:t> </a:t>
            </a:r>
            <a:r>
              <a:rPr lang="zh-CN" altLang="en-US" sz="2400" dirty="0">
                <a:solidFill>
                  <a:srgbClr val="000000"/>
                </a:solidFill>
              </a:rPr>
              <a:t>个</a:t>
            </a:r>
            <a:r>
              <a:rPr lang="en-US" altLang="zh-CN" sz="2400" dirty="0">
                <a:solidFill>
                  <a:srgbClr val="000000"/>
                </a:solidFill>
              </a:rPr>
              <a:t>r-</a:t>
            </a:r>
            <a:r>
              <a:rPr lang="zh-CN" altLang="en-US" sz="2400" dirty="0">
                <a:solidFill>
                  <a:srgbClr val="000000"/>
                </a:solidFill>
              </a:rPr>
              <a:t>位数</a:t>
            </a:r>
            <a:r>
              <a:rPr lang="en-US" altLang="zh-CN" sz="2400" dirty="0">
                <a:solidFill>
                  <a:srgbClr val="000000"/>
                </a:solidFill>
              </a:rPr>
              <a:t>.</a:t>
            </a:r>
          </a:p>
          <a:p>
            <a:endParaRPr lang="en-US" altLang="zh-CN" sz="1600" dirty="0">
              <a:solidFill>
                <a:srgbClr val="000000"/>
              </a:solidFill>
            </a:endParaRPr>
          </a:p>
          <a:p>
            <a:endParaRPr lang="en-US" altLang="zh-CN" sz="1600" dirty="0">
              <a:solidFill>
                <a:srgbClr val="000000"/>
              </a:solidFill>
            </a:endParaRPr>
          </a:p>
          <a:p>
            <a:r>
              <a:rPr lang="zh-CN" altLang="en-US" b="1" dirty="0">
                <a:solidFill>
                  <a:srgbClr val="CE0000"/>
                </a:solidFill>
              </a:rPr>
              <a:t>例子</a:t>
            </a:r>
            <a:r>
              <a:rPr lang="en-US" altLang="zh-CN" b="1" dirty="0">
                <a:solidFill>
                  <a:srgbClr val="CE0000"/>
                </a:solidFill>
              </a:rPr>
              <a:t>: </a:t>
            </a:r>
            <a:r>
              <a:rPr lang="zh-CN" altLang="en-US" dirty="0"/>
              <a:t>假设每个数有</a:t>
            </a:r>
            <a:r>
              <a:rPr lang="en-US" altLang="zh-CN" dirty="0">
                <a:solidFill>
                  <a:srgbClr val="008C87"/>
                </a:solidFill>
              </a:rPr>
              <a:t>32</a:t>
            </a:r>
            <a:r>
              <a:rPr lang="zh-CN" altLang="en-US" dirty="0">
                <a:solidFill>
                  <a:srgbClr val="000000"/>
                </a:solidFill>
              </a:rPr>
              <a:t>位</a:t>
            </a:r>
            <a:endParaRPr lang="en-US" altLang="zh-CN" dirty="0">
              <a:solidFill>
                <a:srgbClr val="000000"/>
              </a:solidFill>
            </a:endParaRPr>
          </a:p>
          <a:p>
            <a:pPr>
              <a:buNone/>
            </a:pPr>
            <a:r>
              <a:rPr lang="en-US" altLang="zh-CN" i="1" dirty="0">
                <a:solidFill>
                  <a:srgbClr val="008C87"/>
                </a:solidFill>
              </a:rPr>
              <a:t>      r </a:t>
            </a:r>
            <a:r>
              <a:rPr lang="en-US" altLang="zh-CN" dirty="0">
                <a:solidFill>
                  <a:srgbClr val="008C87"/>
                </a:solidFill>
              </a:rPr>
              <a:t>= 8  </a:t>
            </a:r>
            <a:r>
              <a:rPr lang="en-US" altLang="zh-CN" dirty="0">
                <a:sym typeface="Symbol" panose="05050102010706020507" pitchFamily="18" charset="2"/>
              </a:rPr>
              <a:t></a:t>
            </a:r>
            <a:r>
              <a:rPr lang="en-US" altLang="zh-CN" dirty="0">
                <a:solidFill>
                  <a:srgbClr val="008C87"/>
                </a:solidFill>
              </a:rPr>
              <a:t>  </a:t>
            </a:r>
            <a:r>
              <a:rPr lang="en-US" altLang="zh-CN" i="1" dirty="0" err="1">
                <a:solidFill>
                  <a:srgbClr val="008C87"/>
                </a:solidFill>
              </a:rPr>
              <a:t>b</a:t>
            </a:r>
            <a:r>
              <a:rPr lang="en-US" altLang="zh-CN" dirty="0" err="1">
                <a:solidFill>
                  <a:srgbClr val="008C87"/>
                </a:solidFill>
              </a:rPr>
              <a:t>/</a:t>
            </a:r>
            <a:r>
              <a:rPr lang="en-US" altLang="zh-CN" i="1" dirty="0" err="1">
                <a:solidFill>
                  <a:srgbClr val="008C87"/>
                </a:solidFill>
              </a:rPr>
              <a:t>r</a:t>
            </a:r>
            <a:r>
              <a:rPr lang="en-US" altLang="zh-CN" i="1" dirty="0">
                <a:solidFill>
                  <a:srgbClr val="008C87"/>
                </a:solidFill>
              </a:rPr>
              <a:t> </a:t>
            </a:r>
            <a:r>
              <a:rPr lang="en-US" altLang="zh-CN" dirty="0">
                <a:solidFill>
                  <a:srgbClr val="008C87"/>
                </a:solidFill>
              </a:rPr>
              <a:t>= 4 </a:t>
            </a:r>
            <a:r>
              <a:rPr lang="zh-CN" altLang="en-US" dirty="0">
                <a:solidFill>
                  <a:srgbClr val="000000"/>
                </a:solidFill>
              </a:rPr>
              <a:t>次运行计数排序，基于</a:t>
            </a:r>
            <a:r>
              <a:rPr lang="en-US" altLang="zh-CN" dirty="0">
                <a:solidFill>
                  <a:srgbClr val="000000"/>
                </a:solidFill>
              </a:rPr>
              <a:t>8—</a:t>
            </a:r>
            <a:r>
              <a:rPr lang="zh-CN" altLang="en-US" dirty="0">
                <a:solidFill>
                  <a:srgbClr val="000000"/>
                </a:solidFill>
              </a:rPr>
              <a:t>位数</a:t>
            </a:r>
            <a:r>
              <a:rPr lang="en-US" altLang="zh-CN" dirty="0">
                <a:solidFill>
                  <a:srgbClr val="000000"/>
                </a:solidFill>
              </a:rPr>
              <a:t>; </a:t>
            </a:r>
          </a:p>
          <a:p>
            <a:pPr>
              <a:buNone/>
            </a:pPr>
            <a:r>
              <a:rPr lang="zh-CN" altLang="en-US" dirty="0">
                <a:solidFill>
                  <a:srgbClr val="000000"/>
                </a:solidFill>
              </a:rPr>
              <a:t>或者</a:t>
            </a:r>
            <a:r>
              <a:rPr lang="en-US" altLang="zh-CN" dirty="0">
                <a:solidFill>
                  <a:srgbClr val="000000"/>
                </a:solidFill>
              </a:rPr>
              <a:t> </a:t>
            </a:r>
            <a:r>
              <a:rPr lang="en-US" altLang="zh-CN" i="1" dirty="0">
                <a:solidFill>
                  <a:srgbClr val="008C87"/>
                </a:solidFill>
              </a:rPr>
              <a:t>r </a:t>
            </a:r>
            <a:r>
              <a:rPr lang="en-US" altLang="zh-CN" dirty="0">
                <a:solidFill>
                  <a:srgbClr val="008C87"/>
                </a:solidFill>
              </a:rPr>
              <a:t>= 16 </a:t>
            </a:r>
            <a:r>
              <a:rPr lang="en-US" altLang="zh-CN" dirty="0">
                <a:sym typeface="Symbol" panose="05050102010706020507" pitchFamily="18" charset="2"/>
              </a:rPr>
              <a:t></a:t>
            </a:r>
            <a:r>
              <a:rPr lang="en-US" altLang="zh-CN" dirty="0">
                <a:solidFill>
                  <a:srgbClr val="008C87"/>
                </a:solidFill>
              </a:rPr>
              <a:t> </a:t>
            </a:r>
            <a:r>
              <a:rPr lang="en-US" altLang="zh-CN" i="1" dirty="0" err="1">
                <a:solidFill>
                  <a:srgbClr val="008C87"/>
                </a:solidFill>
              </a:rPr>
              <a:t>b</a:t>
            </a:r>
            <a:r>
              <a:rPr lang="en-US" altLang="zh-CN" dirty="0" err="1">
                <a:solidFill>
                  <a:srgbClr val="008C87"/>
                </a:solidFill>
              </a:rPr>
              <a:t>/</a:t>
            </a:r>
            <a:r>
              <a:rPr lang="en-US" altLang="zh-CN" i="1" dirty="0" err="1">
                <a:solidFill>
                  <a:srgbClr val="008C87"/>
                </a:solidFill>
              </a:rPr>
              <a:t>r</a:t>
            </a:r>
            <a:r>
              <a:rPr lang="en-US" altLang="zh-CN" i="1" dirty="0">
                <a:solidFill>
                  <a:srgbClr val="008C87"/>
                </a:solidFill>
              </a:rPr>
              <a:t> </a:t>
            </a:r>
            <a:r>
              <a:rPr lang="en-US" altLang="zh-CN" dirty="0">
                <a:solidFill>
                  <a:srgbClr val="008C87"/>
                </a:solidFill>
              </a:rPr>
              <a:t>= 2 </a:t>
            </a:r>
            <a:r>
              <a:rPr lang="zh-CN" altLang="en-US" dirty="0">
                <a:solidFill>
                  <a:srgbClr val="000000"/>
                </a:solidFill>
              </a:rPr>
              <a:t>次运行计数排序，基于</a:t>
            </a:r>
            <a:r>
              <a:rPr lang="en-US" altLang="zh-CN" dirty="0">
                <a:solidFill>
                  <a:srgbClr val="000000"/>
                </a:solidFill>
              </a:rPr>
              <a:t>16-</a:t>
            </a:r>
            <a:r>
              <a:rPr lang="zh-CN" altLang="en-US" dirty="0">
                <a:solidFill>
                  <a:srgbClr val="000000"/>
                </a:solidFill>
              </a:rPr>
              <a:t>位数</a:t>
            </a:r>
            <a:r>
              <a:rPr lang="en-US" altLang="zh-CN" dirty="0">
                <a:solidFill>
                  <a:srgbClr val="000000"/>
                </a:solidFill>
              </a:rPr>
              <a:t>.</a:t>
            </a:r>
          </a:p>
          <a:p>
            <a:pPr algn="ctr">
              <a:buNone/>
            </a:pPr>
            <a:r>
              <a:rPr lang="zh-CN" altLang="en-US" b="1" dirty="0">
                <a:solidFill>
                  <a:srgbClr val="CE0000"/>
                </a:solidFill>
              </a:rPr>
              <a:t>如何选择运行计数排序的趟数是最佳的</a:t>
            </a:r>
            <a:r>
              <a:rPr lang="en-US" altLang="zh-CN" b="1" dirty="0">
                <a:solidFill>
                  <a:srgbClr val="CE0000"/>
                </a:solidFill>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44034"/>
          <p:cNvSpPr txBox="1"/>
          <p:nvPr/>
        </p:nvSpPr>
        <p:spPr>
          <a:xfrm>
            <a:off x="571500" y="939998"/>
            <a:ext cx="7886700" cy="3263504"/>
          </a:xfrm>
          <a:prstGeom prst="rect">
            <a:avLst/>
          </a:prstGeom>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10000"/>
              </a:lnSpc>
              <a:buNone/>
            </a:pPr>
            <a:r>
              <a:rPr lang="zh-CN" altLang="en-US" sz="2400" b="1" dirty="0">
                <a:solidFill>
                  <a:srgbClr val="CE0000"/>
                </a:solidFill>
              </a:rPr>
              <a:t>回忆</a:t>
            </a:r>
            <a:r>
              <a:rPr lang="en-US" altLang="zh-CN" sz="2400" b="1" dirty="0">
                <a:solidFill>
                  <a:srgbClr val="CE0000"/>
                </a:solidFill>
              </a:rPr>
              <a:t>: </a:t>
            </a:r>
            <a:r>
              <a:rPr lang="zh-CN" altLang="en-US" sz="2400" dirty="0">
                <a:solidFill>
                  <a:srgbClr val="000000"/>
                </a:solidFill>
              </a:rPr>
              <a:t>计数排序花费</a:t>
            </a:r>
            <a:r>
              <a:rPr lang="en-US" altLang="zh-CN" sz="2400" dirty="0">
                <a:solidFill>
                  <a:srgbClr val="000000"/>
                </a:solidFill>
              </a:rPr>
              <a:t> </a:t>
            </a:r>
            <a:r>
              <a:rPr lang="en-US" altLang="zh-CN" sz="2400" dirty="0">
                <a:solidFill>
                  <a:srgbClr val="008C87"/>
                </a:solidFill>
                <a:latin typeface="Symbol" panose="05050102010706020507" pitchFamily="18" charset="2"/>
              </a:rPr>
              <a:t>Q</a:t>
            </a:r>
            <a:r>
              <a:rPr lang="en-US" altLang="zh-CN" sz="2400" dirty="0">
                <a:solidFill>
                  <a:srgbClr val="008C87"/>
                </a:solidFill>
              </a:rPr>
              <a:t>(</a:t>
            </a:r>
            <a:r>
              <a:rPr lang="en-US" altLang="zh-CN" sz="2400" i="1" dirty="0">
                <a:solidFill>
                  <a:srgbClr val="008C87"/>
                </a:solidFill>
              </a:rPr>
              <a:t>n </a:t>
            </a:r>
            <a:r>
              <a:rPr lang="en-US" altLang="zh-CN" sz="2400" dirty="0">
                <a:solidFill>
                  <a:srgbClr val="008C87"/>
                </a:solidFill>
              </a:rPr>
              <a:t>+ </a:t>
            </a:r>
            <a:r>
              <a:rPr lang="en-US" altLang="zh-CN" sz="2400" i="1" dirty="0">
                <a:solidFill>
                  <a:srgbClr val="008C87"/>
                </a:solidFill>
              </a:rPr>
              <a:t>k</a:t>
            </a:r>
            <a:r>
              <a:rPr lang="en-US" altLang="zh-CN" sz="2400" dirty="0">
                <a:solidFill>
                  <a:srgbClr val="008C87"/>
                </a:solidFill>
              </a:rPr>
              <a:t>) </a:t>
            </a:r>
            <a:r>
              <a:rPr lang="zh-CN" altLang="en-US" sz="2400" dirty="0">
                <a:solidFill>
                  <a:srgbClr val="000000"/>
                </a:solidFill>
              </a:rPr>
              <a:t>时间对</a:t>
            </a:r>
            <a:r>
              <a:rPr lang="en-US" altLang="zh-CN" sz="2400" dirty="0">
                <a:solidFill>
                  <a:srgbClr val="000000"/>
                </a:solidFill>
              </a:rPr>
              <a:t> </a:t>
            </a:r>
            <a:r>
              <a:rPr lang="en-US" altLang="zh-CN" sz="2400" i="1" dirty="0">
                <a:solidFill>
                  <a:srgbClr val="008C87"/>
                </a:solidFill>
              </a:rPr>
              <a:t>n </a:t>
            </a:r>
            <a:r>
              <a:rPr lang="zh-CN" altLang="en-US" sz="2400" dirty="0">
                <a:solidFill>
                  <a:srgbClr val="000000"/>
                </a:solidFill>
              </a:rPr>
              <a:t>个数进行排序，每个数的范围在</a:t>
            </a:r>
            <a:r>
              <a:rPr lang="en-US" altLang="zh-CN" sz="2400" dirty="0">
                <a:solidFill>
                  <a:srgbClr val="000000"/>
                </a:solidFill>
              </a:rPr>
              <a:t> </a:t>
            </a:r>
            <a:r>
              <a:rPr lang="en-US" altLang="zh-CN" sz="2400" dirty="0">
                <a:solidFill>
                  <a:srgbClr val="008C87"/>
                </a:solidFill>
              </a:rPr>
              <a:t>0 </a:t>
            </a:r>
            <a:r>
              <a:rPr lang="zh-CN" altLang="en-US" sz="2400" dirty="0">
                <a:solidFill>
                  <a:srgbClr val="000000"/>
                </a:solidFill>
              </a:rPr>
              <a:t>到</a:t>
            </a:r>
            <a:r>
              <a:rPr lang="en-US" altLang="zh-CN" sz="2400" dirty="0">
                <a:solidFill>
                  <a:srgbClr val="000000"/>
                </a:solidFill>
              </a:rPr>
              <a:t> </a:t>
            </a:r>
            <a:r>
              <a:rPr lang="en-US" altLang="zh-CN" sz="2400" i="1" dirty="0">
                <a:solidFill>
                  <a:srgbClr val="008C87"/>
                </a:solidFill>
              </a:rPr>
              <a:t>k </a:t>
            </a:r>
            <a:r>
              <a:rPr lang="en-US" altLang="zh-CN" sz="2400" dirty="0">
                <a:solidFill>
                  <a:srgbClr val="008C87"/>
                </a:solidFill>
              </a:rPr>
              <a:t>– 1</a:t>
            </a:r>
            <a:r>
              <a:rPr lang="zh-CN" altLang="en-US" sz="2400" dirty="0">
                <a:solidFill>
                  <a:srgbClr val="000000"/>
                </a:solidFill>
              </a:rPr>
              <a:t>之间</a:t>
            </a:r>
            <a:r>
              <a:rPr lang="en-US" altLang="zh-CN" sz="2400" dirty="0">
                <a:solidFill>
                  <a:srgbClr val="000000"/>
                </a:solidFill>
              </a:rPr>
              <a:t>. </a:t>
            </a:r>
          </a:p>
          <a:p>
            <a:pPr>
              <a:lnSpc>
                <a:spcPct val="110000"/>
              </a:lnSpc>
              <a:buNone/>
            </a:pPr>
            <a:r>
              <a:rPr lang="zh-CN" altLang="en-US" sz="2400" dirty="0">
                <a:solidFill>
                  <a:srgbClr val="000000"/>
                </a:solidFill>
              </a:rPr>
              <a:t>如果每个</a:t>
            </a:r>
            <a:r>
              <a:rPr lang="en-US" altLang="zh-CN" sz="2400" dirty="0">
                <a:solidFill>
                  <a:srgbClr val="000000"/>
                </a:solidFill>
              </a:rPr>
              <a:t> </a:t>
            </a:r>
            <a:r>
              <a:rPr lang="en-US" altLang="zh-CN" sz="2400" i="1" dirty="0">
                <a:solidFill>
                  <a:srgbClr val="008C87"/>
                </a:solidFill>
              </a:rPr>
              <a:t>b</a:t>
            </a:r>
            <a:r>
              <a:rPr lang="en-US" altLang="zh-CN" sz="2400" dirty="0">
                <a:solidFill>
                  <a:srgbClr val="000000"/>
                </a:solidFill>
              </a:rPr>
              <a:t>-</a:t>
            </a:r>
            <a:r>
              <a:rPr lang="zh-CN" altLang="en-US" sz="2400" dirty="0">
                <a:solidFill>
                  <a:srgbClr val="000000"/>
                </a:solidFill>
              </a:rPr>
              <a:t>位数均被划分成若干个</a:t>
            </a:r>
            <a:r>
              <a:rPr lang="en-US" altLang="zh-CN" sz="2400" dirty="0">
                <a:solidFill>
                  <a:srgbClr val="000000"/>
                </a:solidFill>
              </a:rPr>
              <a:t> </a:t>
            </a:r>
            <a:r>
              <a:rPr lang="en-US" altLang="zh-CN" sz="2400" i="1" dirty="0">
                <a:solidFill>
                  <a:srgbClr val="008C87"/>
                </a:solidFill>
              </a:rPr>
              <a:t>r</a:t>
            </a:r>
            <a:r>
              <a:rPr lang="en-US" altLang="zh-CN" sz="2400" dirty="0">
                <a:solidFill>
                  <a:srgbClr val="000000"/>
                </a:solidFill>
              </a:rPr>
              <a:t>-</a:t>
            </a:r>
            <a:r>
              <a:rPr lang="zh-CN" altLang="en-US" sz="2400" dirty="0">
                <a:solidFill>
                  <a:srgbClr val="000000"/>
                </a:solidFill>
              </a:rPr>
              <a:t>位数</a:t>
            </a:r>
            <a:r>
              <a:rPr lang="en-US" altLang="zh-CN" sz="2400" dirty="0">
                <a:solidFill>
                  <a:srgbClr val="000000"/>
                </a:solidFill>
              </a:rPr>
              <a:t>, </a:t>
            </a:r>
            <a:r>
              <a:rPr lang="zh-CN" altLang="en-US" sz="2400" dirty="0">
                <a:solidFill>
                  <a:srgbClr val="000000"/>
                </a:solidFill>
              </a:rPr>
              <a:t>则每趟计数排序需要花费的时间是</a:t>
            </a:r>
            <a:r>
              <a:rPr lang="en-US" altLang="zh-CN" sz="2400" dirty="0">
                <a:solidFill>
                  <a:srgbClr val="000000"/>
                </a:solidFill>
              </a:rPr>
              <a:t> </a:t>
            </a:r>
            <a:r>
              <a:rPr lang="en-US" altLang="zh-CN" sz="2400" dirty="0">
                <a:solidFill>
                  <a:srgbClr val="008C87"/>
                </a:solidFill>
                <a:latin typeface="Symbol" panose="05050102010706020507" pitchFamily="18" charset="2"/>
              </a:rPr>
              <a:t>Q</a:t>
            </a:r>
            <a:r>
              <a:rPr lang="en-US" altLang="zh-CN" sz="2400" dirty="0">
                <a:solidFill>
                  <a:srgbClr val="008C87"/>
                </a:solidFill>
              </a:rPr>
              <a:t>(</a:t>
            </a:r>
            <a:r>
              <a:rPr lang="en-US" altLang="zh-CN" sz="2400" i="1" dirty="0">
                <a:solidFill>
                  <a:srgbClr val="008C87"/>
                </a:solidFill>
              </a:rPr>
              <a:t>n </a:t>
            </a:r>
            <a:r>
              <a:rPr lang="en-US" altLang="zh-CN" sz="2400" dirty="0">
                <a:solidFill>
                  <a:srgbClr val="008C87"/>
                </a:solidFill>
              </a:rPr>
              <a:t>+ 2</a:t>
            </a:r>
            <a:r>
              <a:rPr lang="en-US" altLang="zh-CN" sz="2400" i="1" baseline="30000" dirty="0">
                <a:solidFill>
                  <a:srgbClr val="008C87"/>
                </a:solidFill>
              </a:rPr>
              <a:t>r</a:t>
            </a:r>
            <a:r>
              <a:rPr lang="en-US" altLang="zh-CN" sz="2400" dirty="0">
                <a:solidFill>
                  <a:srgbClr val="008C87"/>
                </a:solidFill>
              </a:rPr>
              <a:t>) </a:t>
            </a:r>
            <a:endParaRPr lang="en-US" altLang="zh-CN" sz="2400" dirty="0">
              <a:solidFill>
                <a:srgbClr val="000000"/>
              </a:solidFill>
            </a:endParaRPr>
          </a:p>
          <a:p>
            <a:pPr>
              <a:lnSpc>
                <a:spcPct val="110000"/>
              </a:lnSpc>
              <a:buNone/>
            </a:pPr>
            <a:r>
              <a:rPr lang="zh-CN" altLang="en-US" sz="2400" dirty="0">
                <a:solidFill>
                  <a:srgbClr val="000000"/>
                </a:solidFill>
              </a:rPr>
              <a:t>因为总共有</a:t>
            </a:r>
            <a:r>
              <a:rPr lang="en-US" altLang="zh-CN" sz="2400" dirty="0">
                <a:solidFill>
                  <a:srgbClr val="000000"/>
                </a:solidFill>
              </a:rPr>
              <a:t> </a:t>
            </a:r>
            <a:r>
              <a:rPr lang="en-US" altLang="zh-CN" sz="2400" i="1" dirty="0" err="1">
                <a:solidFill>
                  <a:srgbClr val="008C87"/>
                </a:solidFill>
              </a:rPr>
              <a:t>b</a:t>
            </a:r>
            <a:r>
              <a:rPr lang="en-US" altLang="zh-CN" sz="2400" dirty="0" err="1">
                <a:solidFill>
                  <a:srgbClr val="008C87"/>
                </a:solidFill>
              </a:rPr>
              <a:t>/</a:t>
            </a:r>
            <a:r>
              <a:rPr lang="en-US" altLang="zh-CN" sz="2400" i="1" dirty="0" err="1">
                <a:solidFill>
                  <a:srgbClr val="008C87"/>
                </a:solidFill>
              </a:rPr>
              <a:t>r</a:t>
            </a:r>
            <a:r>
              <a:rPr lang="en-US" altLang="zh-CN" sz="2400" i="1" dirty="0">
                <a:solidFill>
                  <a:srgbClr val="008C87"/>
                </a:solidFill>
              </a:rPr>
              <a:t> </a:t>
            </a:r>
            <a:r>
              <a:rPr lang="zh-CN" altLang="en-US" sz="2400" dirty="0">
                <a:solidFill>
                  <a:srgbClr val="000000"/>
                </a:solidFill>
              </a:rPr>
              <a:t>次运行计数排序</a:t>
            </a:r>
            <a:r>
              <a:rPr lang="en-US" altLang="zh-CN" sz="2400" dirty="0">
                <a:solidFill>
                  <a:srgbClr val="000000"/>
                </a:solidFill>
              </a:rPr>
              <a:t>, </a:t>
            </a:r>
            <a:r>
              <a:rPr lang="zh-CN" altLang="en-US" sz="2400" dirty="0">
                <a:solidFill>
                  <a:srgbClr val="000000"/>
                </a:solidFill>
              </a:rPr>
              <a:t>我们有：</a:t>
            </a:r>
            <a:endParaRPr lang="en-US" altLang="zh-CN" sz="2400" dirty="0">
              <a:solidFill>
                <a:srgbClr val="000000"/>
              </a:solidFill>
            </a:endParaRPr>
          </a:p>
          <a:p>
            <a:pPr>
              <a:lnSpc>
                <a:spcPct val="110000"/>
              </a:lnSpc>
              <a:buNone/>
            </a:pPr>
            <a:endParaRPr lang="en-US" altLang="zh-CN" sz="2400" dirty="0">
              <a:solidFill>
                <a:srgbClr val="000000"/>
              </a:solidFill>
            </a:endParaRPr>
          </a:p>
          <a:p>
            <a:pPr>
              <a:lnSpc>
                <a:spcPct val="110000"/>
              </a:lnSpc>
              <a:buNone/>
            </a:pPr>
            <a:endParaRPr lang="en-US" altLang="zh-CN" sz="2400" dirty="0">
              <a:solidFill>
                <a:srgbClr val="008C87"/>
              </a:solidFill>
            </a:endParaRPr>
          </a:p>
          <a:p>
            <a:pPr>
              <a:lnSpc>
                <a:spcPct val="110000"/>
              </a:lnSpc>
              <a:buNone/>
            </a:pPr>
            <a:r>
              <a:rPr lang="zh-CN" altLang="en-US" sz="2400" dirty="0">
                <a:solidFill>
                  <a:srgbClr val="000000"/>
                </a:solidFill>
              </a:rPr>
              <a:t>挑选</a:t>
            </a:r>
            <a:r>
              <a:rPr lang="en-US" altLang="zh-CN" sz="2400" dirty="0">
                <a:solidFill>
                  <a:srgbClr val="000000"/>
                </a:solidFill>
              </a:rPr>
              <a:t> </a:t>
            </a:r>
            <a:r>
              <a:rPr lang="en-US" altLang="zh-CN" sz="2400" i="1" dirty="0">
                <a:solidFill>
                  <a:srgbClr val="008C87"/>
                </a:solidFill>
              </a:rPr>
              <a:t>r </a:t>
            </a:r>
            <a:r>
              <a:rPr lang="zh-CN" altLang="en-US" sz="2400" dirty="0">
                <a:solidFill>
                  <a:srgbClr val="000000"/>
                </a:solidFill>
              </a:rPr>
              <a:t>来最小化</a:t>
            </a:r>
            <a:r>
              <a:rPr lang="en-US" altLang="zh-CN" sz="2400" dirty="0">
                <a:solidFill>
                  <a:srgbClr val="000000"/>
                </a:solidFill>
              </a:rPr>
              <a:t> </a:t>
            </a:r>
            <a:r>
              <a:rPr lang="en-US" altLang="zh-CN" sz="2400" i="1" dirty="0">
                <a:solidFill>
                  <a:srgbClr val="008C87"/>
                </a:solidFill>
              </a:rPr>
              <a:t>T</a:t>
            </a:r>
            <a:r>
              <a:rPr lang="en-US" altLang="zh-CN" sz="2400" dirty="0">
                <a:solidFill>
                  <a:srgbClr val="008C87"/>
                </a:solidFill>
              </a:rPr>
              <a:t>(</a:t>
            </a:r>
            <a:r>
              <a:rPr lang="en-US" altLang="zh-CN" sz="2400" i="1" dirty="0">
                <a:solidFill>
                  <a:srgbClr val="008C87"/>
                </a:solidFill>
              </a:rPr>
              <a:t>n</a:t>
            </a:r>
            <a:r>
              <a:rPr lang="en-US" altLang="zh-CN" sz="2400" dirty="0">
                <a:solidFill>
                  <a:srgbClr val="008C87"/>
                </a:solidFill>
              </a:rPr>
              <a:t>, </a:t>
            </a:r>
            <a:r>
              <a:rPr lang="en-US" altLang="zh-CN" sz="2400" i="1" dirty="0">
                <a:solidFill>
                  <a:srgbClr val="008C87"/>
                </a:solidFill>
              </a:rPr>
              <a:t>b</a:t>
            </a:r>
            <a:r>
              <a:rPr lang="en-US" altLang="zh-CN" sz="2400" dirty="0">
                <a:solidFill>
                  <a:srgbClr val="008C87"/>
                </a:solidFill>
              </a:rPr>
              <a:t>)</a:t>
            </a:r>
            <a:r>
              <a:rPr lang="en-US" altLang="zh-CN" sz="2400" dirty="0">
                <a:solidFill>
                  <a:srgbClr val="000000"/>
                </a:solidFill>
              </a:rPr>
              <a:t>:</a:t>
            </a:r>
          </a:p>
          <a:p>
            <a:pPr>
              <a:lnSpc>
                <a:spcPct val="110000"/>
              </a:lnSpc>
              <a:buNone/>
            </a:pPr>
            <a:r>
              <a:rPr lang="en-US" altLang="zh-CN" sz="2400" dirty="0">
                <a:solidFill>
                  <a:srgbClr val="CE0000"/>
                </a:solidFill>
                <a:latin typeface="Times New Roman" panose="02020603050405020304" pitchFamily="18" charset="0"/>
              </a:rPr>
              <a:t>•</a:t>
            </a:r>
            <a:r>
              <a:rPr lang="en-US" altLang="zh-CN" sz="2400" dirty="0">
                <a:solidFill>
                  <a:srgbClr val="CE0000"/>
                </a:solidFill>
              </a:rPr>
              <a:t> </a:t>
            </a:r>
            <a:r>
              <a:rPr lang="zh-CN" altLang="en-US" sz="2400" dirty="0">
                <a:solidFill>
                  <a:srgbClr val="000000"/>
                </a:solidFill>
              </a:rPr>
              <a:t>增加</a:t>
            </a:r>
            <a:r>
              <a:rPr lang="en-US" altLang="zh-CN" sz="2400" dirty="0">
                <a:solidFill>
                  <a:srgbClr val="000000"/>
                </a:solidFill>
              </a:rPr>
              <a:t> </a:t>
            </a:r>
            <a:r>
              <a:rPr lang="en-US" altLang="zh-CN" sz="2400" i="1" dirty="0">
                <a:solidFill>
                  <a:srgbClr val="008C87"/>
                </a:solidFill>
              </a:rPr>
              <a:t>r </a:t>
            </a:r>
            <a:r>
              <a:rPr lang="zh-CN" altLang="en-US" sz="2400" dirty="0">
                <a:solidFill>
                  <a:srgbClr val="000000"/>
                </a:solidFill>
              </a:rPr>
              <a:t>意味着更少遍历次数</a:t>
            </a:r>
            <a:r>
              <a:rPr lang="en-US" altLang="zh-CN" sz="2400" dirty="0">
                <a:solidFill>
                  <a:srgbClr val="000000"/>
                </a:solidFill>
              </a:rPr>
              <a:t>, </a:t>
            </a:r>
            <a:r>
              <a:rPr lang="zh-CN" altLang="en-US" sz="2400" dirty="0">
                <a:solidFill>
                  <a:srgbClr val="000000"/>
                </a:solidFill>
              </a:rPr>
              <a:t>但当</a:t>
            </a:r>
            <a:r>
              <a:rPr lang="en-US" altLang="zh-CN" sz="2400" dirty="0">
                <a:solidFill>
                  <a:srgbClr val="000000"/>
                </a:solidFill>
              </a:rPr>
              <a:t> </a:t>
            </a:r>
            <a:r>
              <a:rPr lang="en-US" altLang="zh-CN" sz="2400" i="1" dirty="0">
                <a:solidFill>
                  <a:srgbClr val="008C87"/>
                </a:solidFill>
              </a:rPr>
              <a:t>r </a:t>
            </a:r>
            <a:r>
              <a:rPr lang="en-US" altLang="zh-CN" sz="2400" dirty="0">
                <a:solidFill>
                  <a:srgbClr val="008C87"/>
                </a:solidFill>
                <a:sym typeface="Symbol" panose="05050102010706020507" pitchFamily="18" charset="2"/>
              </a:rPr>
              <a:t></a:t>
            </a:r>
            <a:r>
              <a:rPr lang="en-US" altLang="zh-CN" sz="2400" dirty="0">
                <a:solidFill>
                  <a:srgbClr val="008C87"/>
                </a:solidFill>
              </a:rPr>
              <a:t>lg </a:t>
            </a:r>
            <a:r>
              <a:rPr lang="en-US" altLang="zh-CN" sz="2400" i="1" dirty="0">
                <a:solidFill>
                  <a:srgbClr val="008C87"/>
                </a:solidFill>
              </a:rPr>
              <a:t>n</a:t>
            </a:r>
            <a:r>
              <a:rPr lang="zh-CN" altLang="en-US" sz="2400" dirty="0">
                <a:solidFill>
                  <a:srgbClr val="000000"/>
                </a:solidFill>
              </a:rPr>
              <a:t>时</a:t>
            </a:r>
            <a:r>
              <a:rPr lang="en-US" altLang="zh-CN" sz="2400" dirty="0">
                <a:solidFill>
                  <a:srgbClr val="000000"/>
                </a:solidFill>
              </a:rPr>
              <a:t>, </a:t>
            </a:r>
            <a:r>
              <a:rPr lang="zh-CN" altLang="en-US" sz="2400" dirty="0">
                <a:solidFill>
                  <a:srgbClr val="000000"/>
                </a:solidFill>
              </a:rPr>
              <a:t>时间会指数增加</a:t>
            </a:r>
            <a:r>
              <a:rPr lang="en-US" altLang="zh-CN" sz="2400" dirty="0">
                <a:solidFill>
                  <a:srgbClr val="000000"/>
                </a:solidFill>
              </a:rPr>
              <a:t>. </a:t>
            </a:r>
            <a:endParaRPr lang="en-US" altLang="zh-CN" sz="2400" dirty="0"/>
          </a:p>
        </p:txBody>
      </p:sp>
      <p:graphicFrame>
        <p:nvGraphicFramePr>
          <p:cNvPr id="46084" name="对象 46083"/>
          <p:cNvGraphicFramePr/>
          <p:nvPr/>
        </p:nvGraphicFramePr>
        <p:xfrm>
          <a:off x="3028950" y="2548760"/>
          <a:ext cx="2457450" cy="746522"/>
        </p:xfrm>
        <a:graphic>
          <a:graphicData uri="http://schemas.openxmlformats.org/presentationml/2006/ole">
            <mc:AlternateContent xmlns:mc="http://schemas.openxmlformats.org/markup-compatibility/2006">
              <mc:Choice xmlns:v="urn:schemas-microsoft-com:vml" Requires="v">
                <p:oleObj spid="_x0000_s3130" r:id="rId3" imgW="1421765" imgH="431800" progId="Equation.3">
                  <p:embed/>
                </p:oleObj>
              </mc:Choice>
              <mc:Fallback>
                <p:oleObj r:id="rId3" imgW="1421765" imgH="431800" progId="Equation.3">
                  <p:embed/>
                  <p:pic>
                    <p:nvPicPr>
                      <p:cNvPr id="0" name="图片 3075"/>
                      <p:cNvPicPr/>
                      <p:nvPr/>
                    </p:nvPicPr>
                    <p:blipFill>
                      <a:blip r:embed="rId4"/>
                      <a:stretch>
                        <a:fillRect/>
                      </a:stretch>
                    </p:blipFill>
                    <p:spPr>
                      <a:xfrm>
                        <a:off x="3028950" y="2548760"/>
                        <a:ext cx="2457450" cy="746522"/>
                      </a:xfrm>
                      <a:prstGeom prst="rect">
                        <a:avLst/>
                      </a:prstGeom>
                      <a:noFill/>
                      <a:ln w="38100">
                        <a:noFill/>
                        <a:miter/>
                      </a:ln>
                    </p:spPr>
                  </p:pic>
                </p:oleObj>
              </mc:Fallback>
            </mc:AlternateContent>
          </a:graphicData>
        </a:graphic>
      </p:graphicFrame>
      <p:sp>
        <p:nvSpPr>
          <p:cNvPr id="6"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基数排序（</a:t>
            </a:r>
            <a:r>
              <a:rPr lang="en-US" altLang="zh-CN" dirty="0"/>
              <a:t>Radix sort</a:t>
            </a:r>
            <a:r>
              <a:rPr lang="zh-CN" altLang="en-US" dirty="0"/>
              <a:t>）分析</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44034"/>
          <p:cNvSpPr txBox="1"/>
          <p:nvPr/>
        </p:nvSpPr>
        <p:spPr>
          <a:xfrm>
            <a:off x="547571"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zh-CN" altLang="en-US" dirty="0"/>
              <a:t>对于</a:t>
            </a:r>
            <a:r>
              <a:rPr lang="en-US" altLang="zh-CN" i="1" dirty="0" err="1">
                <a:solidFill>
                  <a:srgbClr val="008C87"/>
                </a:solidFill>
              </a:rPr>
              <a:t>i</a:t>
            </a:r>
            <a:r>
              <a:rPr lang="en-US" altLang="zh-CN" dirty="0" err="1">
                <a:solidFill>
                  <a:srgbClr val="008C87"/>
                </a:solidFill>
              </a:rPr>
              <a:t>,</a:t>
            </a:r>
            <a:r>
              <a:rPr lang="en-US" altLang="zh-CN" i="1" dirty="0" err="1">
                <a:solidFill>
                  <a:srgbClr val="008C87"/>
                </a:solidFill>
              </a:rPr>
              <a:t>j</a:t>
            </a:r>
            <a:r>
              <a:rPr lang="en-US" altLang="zh-CN" dirty="0">
                <a:solidFill>
                  <a:srgbClr val="008C87"/>
                </a:solidFill>
                <a:sym typeface="Symbol" panose="05050102010706020507" pitchFamily="18" charset="2"/>
              </a:rPr>
              <a:t>{1,</a:t>
            </a:r>
            <a:r>
              <a:rPr lang="en-US" altLang="zh-CN" dirty="0">
                <a:solidFill>
                  <a:srgbClr val="008C87"/>
                </a:solidFill>
                <a:latin typeface="Times New Roman" panose="02020603050405020304" pitchFamily="18" charset="0"/>
                <a:sym typeface="Symbol" panose="05050102010706020507" pitchFamily="18" charset="2"/>
              </a:rPr>
              <a:t>…</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n</a:t>
            </a:r>
            <a:r>
              <a:rPr lang="en-US" altLang="zh-CN" dirty="0">
                <a:solidFill>
                  <a:srgbClr val="008C87"/>
                </a:solidFill>
                <a:sym typeface="Symbol" panose="05050102010706020507" pitchFamily="18" charset="2"/>
              </a:rPr>
              <a:t>}</a:t>
            </a:r>
            <a:r>
              <a:rPr lang="zh-CN" altLang="en-US" dirty="0">
                <a:sym typeface="Symbol" panose="05050102010706020507" pitchFamily="18" charset="2"/>
              </a:rPr>
              <a:t>，</a:t>
            </a:r>
            <a:r>
              <a:rPr lang="zh-CN" altLang="en-US" dirty="0"/>
              <a:t>各中间节点被标注为</a:t>
            </a:r>
            <a:r>
              <a:rPr lang="en-US" altLang="zh-CN" dirty="0"/>
              <a:t> </a:t>
            </a:r>
            <a:r>
              <a:rPr lang="en-US" altLang="zh-CN" i="1" dirty="0">
                <a:solidFill>
                  <a:srgbClr val="008C87"/>
                </a:solidFill>
              </a:rPr>
              <a:t>i</a:t>
            </a:r>
            <a:r>
              <a:rPr lang="en-US" altLang="zh-CN" dirty="0">
                <a:solidFill>
                  <a:srgbClr val="008C87"/>
                </a:solidFill>
              </a:rPr>
              <a:t>:</a:t>
            </a:r>
            <a:r>
              <a:rPr lang="en-US" altLang="zh-CN" i="1" dirty="0">
                <a:solidFill>
                  <a:srgbClr val="008C87"/>
                </a:solidFill>
              </a:rPr>
              <a:t>j</a:t>
            </a:r>
            <a:r>
              <a:rPr lang="en-US" altLang="zh-CN" dirty="0">
                <a:sym typeface="Symbol" panose="05050102010706020507" pitchFamily="18" charset="2"/>
              </a:rPr>
              <a:t>.</a:t>
            </a:r>
          </a:p>
          <a:p>
            <a:r>
              <a:rPr lang="zh-CN" altLang="en-US" sz="1800" dirty="0">
                <a:sym typeface="Symbol" panose="05050102010706020507" pitchFamily="18" charset="2"/>
              </a:rPr>
              <a:t>左子树显示了当</a:t>
            </a:r>
            <a:r>
              <a:rPr lang="en-US" altLang="zh-CN" sz="1800" i="1" dirty="0">
                <a:solidFill>
                  <a:srgbClr val="008C87"/>
                </a:solidFill>
                <a:sym typeface="Symbol" panose="05050102010706020507" pitchFamily="18" charset="2"/>
              </a:rPr>
              <a:t>a</a:t>
            </a:r>
            <a:r>
              <a:rPr lang="en-US" altLang="zh-CN" sz="1800" i="1" baseline="-25000" dirty="0">
                <a:solidFill>
                  <a:srgbClr val="008C87"/>
                </a:solidFill>
                <a:sym typeface="Symbol" panose="05050102010706020507" pitchFamily="18" charset="2"/>
              </a:rPr>
              <a:t>i</a:t>
            </a:r>
            <a:r>
              <a:rPr lang="en-US" altLang="zh-CN" sz="1800" dirty="0">
                <a:solidFill>
                  <a:srgbClr val="008C87"/>
                </a:solidFill>
                <a:sym typeface="Symbol" panose="05050102010706020507" pitchFamily="18" charset="2"/>
              </a:rPr>
              <a:t>  </a:t>
            </a:r>
            <a:r>
              <a:rPr lang="en-US" altLang="zh-CN" sz="1800" i="1" dirty="0" err="1">
                <a:solidFill>
                  <a:srgbClr val="008C87"/>
                </a:solidFill>
                <a:sym typeface="Symbol" panose="05050102010706020507" pitchFamily="18" charset="2"/>
              </a:rPr>
              <a:t>a</a:t>
            </a:r>
            <a:r>
              <a:rPr lang="en-US" altLang="zh-CN" sz="1800" i="1" baseline="-25000" dirty="0" err="1">
                <a:solidFill>
                  <a:srgbClr val="008C87"/>
                </a:solidFill>
                <a:sym typeface="Symbol" panose="05050102010706020507" pitchFamily="18" charset="2"/>
              </a:rPr>
              <a:t>j</a:t>
            </a:r>
            <a:r>
              <a:rPr lang="zh-CN" altLang="en-US" sz="1800" dirty="0">
                <a:sym typeface="Symbol" panose="05050102010706020507" pitchFamily="18" charset="2"/>
              </a:rPr>
              <a:t>时的子序列比较情况</a:t>
            </a:r>
            <a:r>
              <a:rPr lang="en-US" altLang="zh-CN" sz="1800" dirty="0">
                <a:sym typeface="Symbol" panose="05050102010706020507" pitchFamily="18" charset="2"/>
              </a:rPr>
              <a:t>.</a:t>
            </a:r>
          </a:p>
          <a:p>
            <a:r>
              <a:rPr lang="zh-CN" altLang="en-US" sz="1800" dirty="0">
                <a:sym typeface="Symbol" panose="05050102010706020507" pitchFamily="18" charset="2"/>
              </a:rPr>
              <a:t>右子树显示了当</a:t>
            </a:r>
            <a:r>
              <a:rPr lang="en-US" altLang="zh-CN" sz="1800" i="1" dirty="0">
                <a:solidFill>
                  <a:srgbClr val="008C87"/>
                </a:solidFill>
                <a:sym typeface="Symbol" panose="05050102010706020507" pitchFamily="18" charset="2"/>
              </a:rPr>
              <a:t>a</a:t>
            </a:r>
            <a:r>
              <a:rPr lang="en-US" altLang="zh-CN" sz="1800" i="1" baseline="-25000" dirty="0">
                <a:solidFill>
                  <a:srgbClr val="008C87"/>
                </a:solidFill>
                <a:sym typeface="Symbol" panose="05050102010706020507" pitchFamily="18" charset="2"/>
              </a:rPr>
              <a:t>i</a:t>
            </a:r>
            <a:r>
              <a:rPr lang="en-US" altLang="zh-CN" sz="1800" dirty="0">
                <a:solidFill>
                  <a:srgbClr val="008C87"/>
                </a:solidFill>
                <a:sym typeface="Symbol" panose="05050102010706020507" pitchFamily="18" charset="2"/>
              </a:rPr>
              <a:t>  </a:t>
            </a:r>
            <a:r>
              <a:rPr lang="en-US" altLang="zh-CN" sz="1800" i="1" dirty="0" err="1">
                <a:solidFill>
                  <a:srgbClr val="008C87"/>
                </a:solidFill>
                <a:sym typeface="Symbol" panose="05050102010706020507" pitchFamily="18" charset="2"/>
              </a:rPr>
              <a:t>a</a:t>
            </a:r>
            <a:r>
              <a:rPr lang="en-US" altLang="zh-CN" sz="1800" i="1" baseline="-25000" dirty="0" err="1">
                <a:solidFill>
                  <a:srgbClr val="008C87"/>
                </a:solidFill>
                <a:sym typeface="Symbol" panose="05050102010706020507" pitchFamily="18" charset="2"/>
              </a:rPr>
              <a:t>j</a:t>
            </a:r>
            <a:r>
              <a:rPr lang="zh-CN" altLang="en-US" sz="1800" dirty="0">
                <a:sym typeface="Symbol" panose="05050102010706020507" pitchFamily="18" charset="2"/>
              </a:rPr>
              <a:t>时的子序列比较情况</a:t>
            </a:r>
            <a:r>
              <a:rPr lang="en-US" altLang="zh-CN" sz="1800" dirty="0">
                <a:sym typeface="Symbol" panose="05050102010706020507" pitchFamily="18" charset="2"/>
              </a:rPr>
              <a:t>.</a:t>
            </a:r>
            <a:endParaRPr lang="en-US" altLang="zh-CN" sz="1800" dirty="0"/>
          </a:p>
        </p:txBody>
      </p:sp>
      <p:grpSp>
        <p:nvGrpSpPr>
          <p:cNvPr id="5" name="组合 4"/>
          <p:cNvGrpSpPr/>
          <p:nvPr/>
        </p:nvGrpSpPr>
        <p:grpSpPr>
          <a:xfrm>
            <a:off x="3497004" y="771276"/>
            <a:ext cx="4567844" cy="2184621"/>
            <a:chOff x="3429000" y="1085850"/>
            <a:chExt cx="3943350" cy="1885950"/>
          </a:xfrm>
        </p:grpSpPr>
        <p:sp>
          <p:nvSpPr>
            <p:cNvPr id="6148" name="椭圆 6147"/>
            <p:cNvSpPr/>
            <p:nvPr/>
          </p:nvSpPr>
          <p:spPr>
            <a:xfrm>
              <a:off x="4629150" y="10858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a:t>
              </a:r>
            </a:p>
          </p:txBody>
        </p:sp>
        <p:sp>
          <p:nvSpPr>
            <p:cNvPr id="6149" name="椭圆 6148"/>
            <p:cNvSpPr/>
            <p:nvPr/>
          </p:nvSpPr>
          <p:spPr>
            <a:xfrm>
              <a:off x="6172200" y="20002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a:t>
              </a:r>
            </a:p>
          </p:txBody>
        </p:sp>
        <p:sp>
          <p:nvSpPr>
            <p:cNvPr id="6150" name="椭圆 6149"/>
            <p:cNvSpPr/>
            <p:nvPr/>
          </p:nvSpPr>
          <p:spPr>
            <a:xfrm>
              <a:off x="4457700" y="20002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p>
          </p:txBody>
        </p:sp>
        <p:sp>
          <p:nvSpPr>
            <p:cNvPr id="6151" name="椭圆 6150"/>
            <p:cNvSpPr/>
            <p:nvPr/>
          </p:nvSpPr>
          <p:spPr>
            <a:xfrm>
              <a:off x="54864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p>
          </p:txBody>
        </p:sp>
        <p:sp>
          <p:nvSpPr>
            <p:cNvPr id="6152" name="椭圆 6151"/>
            <p:cNvSpPr/>
            <p:nvPr/>
          </p:nvSpPr>
          <p:spPr>
            <a:xfrm>
              <a:off x="38862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a:t>
              </a:r>
            </a:p>
          </p:txBody>
        </p:sp>
        <p:sp>
          <p:nvSpPr>
            <p:cNvPr id="6154" name="矩形 6153"/>
            <p:cNvSpPr/>
            <p:nvPr/>
          </p:nvSpPr>
          <p:spPr>
            <a:xfrm>
              <a:off x="34290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123</a:t>
              </a:r>
            </a:p>
          </p:txBody>
        </p:sp>
        <p:sp>
          <p:nvSpPr>
            <p:cNvPr id="6155" name="矩形 6154"/>
            <p:cNvSpPr/>
            <p:nvPr/>
          </p:nvSpPr>
          <p:spPr>
            <a:xfrm>
              <a:off x="51435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213</a:t>
              </a:r>
            </a:p>
          </p:txBody>
        </p:sp>
        <p:sp>
          <p:nvSpPr>
            <p:cNvPr id="6156" name="矩形 6155"/>
            <p:cNvSpPr/>
            <p:nvPr/>
          </p:nvSpPr>
          <p:spPr>
            <a:xfrm>
              <a:off x="48006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312</a:t>
              </a:r>
            </a:p>
          </p:txBody>
        </p:sp>
        <p:sp>
          <p:nvSpPr>
            <p:cNvPr id="6157" name="矩形 6156"/>
            <p:cNvSpPr/>
            <p:nvPr/>
          </p:nvSpPr>
          <p:spPr>
            <a:xfrm>
              <a:off x="37719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132</a:t>
              </a:r>
            </a:p>
          </p:txBody>
        </p:sp>
        <p:sp>
          <p:nvSpPr>
            <p:cNvPr id="6158" name="矩形 6157"/>
            <p:cNvSpPr/>
            <p:nvPr/>
          </p:nvSpPr>
          <p:spPr>
            <a:xfrm>
              <a:off x="56007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231</a:t>
              </a:r>
            </a:p>
          </p:txBody>
        </p:sp>
        <p:sp>
          <p:nvSpPr>
            <p:cNvPr id="6159" name="矩形 6158"/>
            <p:cNvSpPr/>
            <p:nvPr/>
          </p:nvSpPr>
          <p:spPr>
            <a:xfrm>
              <a:off x="680085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321</a:t>
              </a:r>
            </a:p>
          </p:txBody>
        </p:sp>
        <p:sp>
          <p:nvSpPr>
            <p:cNvPr id="6160" name="直接连接符 6159"/>
            <p:cNvSpPr/>
            <p:nvPr/>
          </p:nvSpPr>
          <p:spPr>
            <a:xfrm flipH="1">
              <a:off x="4286250" y="1371600"/>
              <a:ext cx="400050" cy="228600"/>
            </a:xfrm>
            <a:prstGeom prst="line">
              <a:avLst/>
            </a:prstGeom>
            <a:ln w="9525" cap="flat" cmpd="sng">
              <a:solidFill>
                <a:schemeClr val="tx1"/>
              </a:solidFill>
              <a:prstDash val="solid"/>
              <a:headEnd type="none" w="med" len="med"/>
              <a:tailEnd type="none" w="med" len="med"/>
            </a:ln>
          </p:spPr>
        </p:sp>
        <p:sp>
          <p:nvSpPr>
            <p:cNvPr id="6161" name="直接连接符 6160"/>
            <p:cNvSpPr/>
            <p:nvPr/>
          </p:nvSpPr>
          <p:spPr>
            <a:xfrm>
              <a:off x="5029200" y="1371600"/>
              <a:ext cx="514350" cy="228600"/>
            </a:xfrm>
            <a:prstGeom prst="line">
              <a:avLst/>
            </a:prstGeom>
            <a:ln w="9525" cap="flat" cmpd="sng">
              <a:solidFill>
                <a:schemeClr val="tx1"/>
              </a:solidFill>
              <a:prstDash val="solid"/>
              <a:headEnd type="none" w="med" len="med"/>
              <a:tailEnd type="none" w="med" len="med"/>
            </a:ln>
          </p:spPr>
        </p:sp>
        <p:sp>
          <p:nvSpPr>
            <p:cNvPr id="6162" name="直接连接符 6161"/>
            <p:cNvSpPr/>
            <p:nvPr/>
          </p:nvSpPr>
          <p:spPr>
            <a:xfrm flipH="1">
              <a:off x="3714750" y="1828800"/>
              <a:ext cx="228600" cy="228600"/>
            </a:xfrm>
            <a:prstGeom prst="line">
              <a:avLst/>
            </a:prstGeom>
            <a:ln w="9525" cap="flat" cmpd="sng">
              <a:solidFill>
                <a:schemeClr val="tx1"/>
              </a:solidFill>
              <a:prstDash val="solid"/>
              <a:headEnd type="none" w="med" len="med"/>
              <a:tailEnd type="none" w="med" len="med"/>
            </a:ln>
          </p:spPr>
        </p:sp>
        <p:sp>
          <p:nvSpPr>
            <p:cNvPr id="6163" name="直接连接符 6162"/>
            <p:cNvSpPr/>
            <p:nvPr/>
          </p:nvSpPr>
          <p:spPr>
            <a:xfrm>
              <a:off x="4286250" y="1828800"/>
              <a:ext cx="228600" cy="228600"/>
            </a:xfrm>
            <a:prstGeom prst="line">
              <a:avLst/>
            </a:prstGeom>
            <a:ln w="9525" cap="flat" cmpd="sng">
              <a:solidFill>
                <a:schemeClr val="tx1"/>
              </a:solidFill>
              <a:prstDash val="solid"/>
              <a:headEnd type="none" w="med" len="med"/>
              <a:tailEnd type="none" w="med" len="med"/>
            </a:ln>
          </p:spPr>
        </p:sp>
        <p:sp>
          <p:nvSpPr>
            <p:cNvPr id="6164" name="直接连接符 6163"/>
            <p:cNvSpPr/>
            <p:nvPr/>
          </p:nvSpPr>
          <p:spPr>
            <a:xfrm flipH="1">
              <a:off x="4171950" y="2286000"/>
              <a:ext cx="400050" cy="342900"/>
            </a:xfrm>
            <a:prstGeom prst="line">
              <a:avLst/>
            </a:prstGeom>
            <a:ln w="9525" cap="flat" cmpd="sng">
              <a:solidFill>
                <a:schemeClr val="tx1"/>
              </a:solidFill>
              <a:prstDash val="solid"/>
              <a:headEnd type="none" w="med" len="med"/>
              <a:tailEnd type="none" w="med" len="med"/>
            </a:ln>
          </p:spPr>
        </p:sp>
        <p:sp>
          <p:nvSpPr>
            <p:cNvPr id="6165" name="直接连接符 6164"/>
            <p:cNvSpPr/>
            <p:nvPr/>
          </p:nvSpPr>
          <p:spPr>
            <a:xfrm>
              <a:off x="4800600" y="2286000"/>
              <a:ext cx="400050" cy="342900"/>
            </a:xfrm>
            <a:prstGeom prst="line">
              <a:avLst/>
            </a:prstGeom>
            <a:ln w="9525" cap="flat" cmpd="sng">
              <a:solidFill>
                <a:schemeClr val="tx1"/>
              </a:solidFill>
              <a:prstDash val="solid"/>
              <a:headEnd type="none" w="med" len="med"/>
              <a:tailEnd type="none" w="med" len="med"/>
            </a:ln>
          </p:spPr>
        </p:sp>
        <p:sp>
          <p:nvSpPr>
            <p:cNvPr id="6166" name="直接连接符 6165"/>
            <p:cNvSpPr/>
            <p:nvPr/>
          </p:nvSpPr>
          <p:spPr>
            <a:xfrm flipH="1">
              <a:off x="5886450" y="2286000"/>
              <a:ext cx="400050" cy="342900"/>
            </a:xfrm>
            <a:prstGeom prst="line">
              <a:avLst/>
            </a:prstGeom>
            <a:ln w="9525" cap="flat" cmpd="sng">
              <a:solidFill>
                <a:schemeClr val="tx1"/>
              </a:solidFill>
              <a:prstDash val="solid"/>
              <a:headEnd type="none" w="med" len="med"/>
              <a:tailEnd type="none" w="med" len="med"/>
            </a:ln>
          </p:spPr>
        </p:sp>
        <p:sp>
          <p:nvSpPr>
            <p:cNvPr id="6167" name="直接连接符 6166"/>
            <p:cNvSpPr/>
            <p:nvPr/>
          </p:nvSpPr>
          <p:spPr>
            <a:xfrm>
              <a:off x="6572250" y="2286000"/>
              <a:ext cx="400050" cy="342900"/>
            </a:xfrm>
            <a:prstGeom prst="line">
              <a:avLst/>
            </a:prstGeom>
            <a:ln w="9525" cap="flat" cmpd="sng">
              <a:solidFill>
                <a:schemeClr val="tx1"/>
              </a:solidFill>
              <a:prstDash val="solid"/>
              <a:headEnd type="none" w="med" len="med"/>
              <a:tailEnd type="none" w="med" len="med"/>
            </a:ln>
          </p:spPr>
        </p:sp>
        <p:sp>
          <p:nvSpPr>
            <p:cNvPr id="6168" name="直接连接符 6167"/>
            <p:cNvSpPr/>
            <p:nvPr/>
          </p:nvSpPr>
          <p:spPr>
            <a:xfrm>
              <a:off x="5886450" y="1828800"/>
              <a:ext cx="400050" cy="171450"/>
            </a:xfrm>
            <a:prstGeom prst="line">
              <a:avLst/>
            </a:prstGeom>
            <a:ln w="9525" cap="flat" cmpd="sng">
              <a:solidFill>
                <a:schemeClr val="tx1"/>
              </a:solidFill>
              <a:prstDash val="solid"/>
              <a:headEnd type="none" w="med" len="med"/>
              <a:tailEnd type="none" w="med" len="med"/>
            </a:ln>
          </p:spPr>
        </p:sp>
        <p:sp>
          <p:nvSpPr>
            <p:cNvPr id="6169" name="直接连接符 6168"/>
            <p:cNvSpPr/>
            <p:nvPr/>
          </p:nvSpPr>
          <p:spPr>
            <a:xfrm flipH="1">
              <a:off x="5314950" y="1828800"/>
              <a:ext cx="228600" cy="228600"/>
            </a:xfrm>
            <a:prstGeom prst="line">
              <a:avLst/>
            </a:prstGeom>
            <a:ln w="9525" cap="flat" cmpd="sng">
              <a:solidFill>
                <a:schemeClr val="tx1"/>
              </a:solidFill>
              <a:prstDash val="solid"/>
              <a:headEnd type="none" w="med" len="med"/>
              <a:tailEnd type="none" w="med" len="med"/>
            </a:ln>
          </p:spPr>
        </p:sp>
      </p:grpSp>
      <p:sp>
        <p:nvSpPr>
          <p:cNvPr id="6170" name="文本框 6169"/>
          <p:cNvSpPr txBox="1"/>
          <p:nvPr/>
        </p:nvSpPr>
        <p:spPr>
          <a:xfrm>
            <a:off x="1214160" y="1012928"/>
            <a:ext cx="2351926" cy="400110"/>
          </a:xfrm>
          <a:prstGeom prst="rect">
            <a:avLst/>
          </a:prstGeom>
          <a:noFill/>
          <a:ln w="9525">
            <a:noFill/>
          </a:ln>
        </p:spPr>
        <p:txBody>
          <a:bodyPr wrap="none" anchor="t" anchorCtr="0">
            <a:spAutoFit/>
          </a:bodyPr>
          <a:lstStyle/>
          <a:p>
            <a:r>
              <a:rPr lang="zh-CN" altLang="en-US" sz="2000" i="0" dirty="0">
                <a:solidFill>
                  <a:schemeClr val="tx1"/>
                </a:solidFill>
                <a:latin typeface="Times New Roman" panose="02020603050405020304" pitchFamily="18" charset="0"/>
              </a:rPr>
              <a:t>对</a:t>
            </a:r>
            <a:r>
              <a:rPr lang="en-US" altLang="zh-CN" sz="2000" i="0" dirty="0">
                <a:solidFill>
                  <a:schemeClr val="tx1"/>
                </a:solidFill>
                <a:latin typeface="Times New Roman" panose="02020603050405020304" pitchFamily="18" charset="0"/>
              </a:rPr>
              <a:t> </a:t>
            </a:r>
            <a:r>
              <a:rPr lang="en-US" altLang="zh-CN" sz="2000" i="0" dirty="0">
                <a:latin typeface="Times New Roman" panose="02020603050405020304" pitchFamily="18" charset="0"/>
              </a:rPr>
              <a:t>&lt;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1</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2</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baseline="-25000" dirty="0">
                <a:latin typeface="Times New Roman" panose="02020603050405020304" pitchFamily="18" charset="0"/>
              </a:rPr>
              <a:t>n</a:t>
            </a:r>
            <a:r>
              <a:rPr lang="en-US" altLang="zh-CN" sz="2000" i="0" dirty="0">
                <a:latin typeface="Times New Roman" panose="02020603050405020304" pitchFamily="18" charset="0"/>
              </a:rPr>
              <a:t>&gt;</a:t>
            </a:r>
            <a:r>
              <a:rPr lang="zh-CN" altLang="en-US" sz="2000" i="0" dirty="0">
                <a:latin typeface="Times New Roman" panose="02020603050405020304" pitchFamily="18" charset="0"/>
              </a:rPr>
              <a:t>排序</a:t>
            </a:r>
            <a:endParaRPr lang="en-US" altLang="zh-CN" sz="2000" i="0" dirty="0">
              <a:latin typeface="Times New Roman" panose="02020603050405020304" pitchFamily="18" charset="0"/>
            </a:endParaRPr>
          </a:p>
        </p:txBody>
      </p:sp>
      <p:sp>
        <p:nvSpPr>
          <p:cNvPr id="3"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决策树案例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44034"/>
          <p:cNvSpPr txBox="1"/>
          <p:nvPr/>
        </p:nvSpPr>
        <p:spPr>
          <a:xfrm>
            <a:off x="571500" y="939998"/>
            <a:ext cx="7886700" cy="3263504"/>
          </a:xfrm>
          <a:prstGeom prst="rect">
            <a:avLst/>
          </a:prstGeom>
        </p:spPr>
        <p:txBody>
          <a:bodyPr>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50000"/>
              </a:lnSpc>
            </a:pPr>
            <a:endParaRPr lang="en-US" altLang="zh-CN" sz="2000" dirty="0"/>
          </a:p>
          <a:p>
            <a:pPr marL="457200" indent="-457200">
              <a:lnSpc>
                <a:spcPct val="150000"/>
              </a:lnSpc>
              <a:buAutoNum type="arabicPeriod"/>
            </a:pPr>
            <a:r>
              <a:rPr lang="zh-CN" altLang="en-US" sz="2000" dirty="0">
                <a:solidFill>
                  <a:srgbClr val="000000"/>
                </a:solidFill>
              </a:rPr>
              <a:t>如果</a:t>
            </a:r>
            <a:r>
              <a:rPr lang="en-US" altLang="zh-CN" sz="2000" dirty="0">
                <a:solidFill>
                  <a:srgbClr val="000000"/>
                </a:solidFill>
              </a:rPr>
              <a:t>b&lt;lg n</a:t>
            </a:r>
            <a:r>
              <a:rPr lang="zh-CN" altLang="en-US" sz="2000" dirty="0">
                <a:solidFill>
                  <a:srgbClr val="000000"/>
                </a:solidFill>
              </a:rPr>
              <a:t>，则对于任何满足</a:t>
            </a:r>
            <a:r>
              <a:rPr lang="en-US" altLang="zh-CN" sz="2000" dirty="0">
                <a:solidFill>
                  <a:srgbClr val="000000"/>
                </a:solidFill>
              </a:rPr>
              <a:t>r&lt;=b</a:t>
            </a:r>
            <a:r>
              <a:rPr lang="zh-CN" altLang="en-US" sz="2000" dirty="0">
                <a:solidFill>
                  <a:srgbClr val="000000"/>
                </a:solidFill>
              </a:rPr>
              <a:t>的</a:t>
            </a:r>
            <a:r>
              <a:rPr lang="en-US" altLang="zh-CN" sz="2000" dirty="0">
                <a:solidFill>
                  <a:srgbClr val="000000"/>
                </a:solidFill>
              </a:rPr>
              <a:t>r</a:t>
            </a:r>
            <a:r>
              <a:rPr lang="zh-CN" altLang="en-US" sz="2000" dirty="0">
                <a:solidFill>
                  <a:srgbClr val="000000"/>
                </a:solidFill>
              </a:rPr>
              <a:t>，都有</a:t>
            </a:r>
            <a:r>
              <a:rPr lang="en-US" altLang="zh-CN" sz="2000" dirty="0">
                <a:solidFill>
                  <a:srgbClr val="000000"/>
                </a:solidFill>
              </a:rPr>
              <a:t>(n+2</a:t>
            </a:r>
            <a:r>
              <a:rPr lang="en-US" altLang="zh-CN" sz="2000" baseline="30000" dirty="0">
                <a:solidFill>
                  <a:srgbClr val="000000"/>
                </a:solidFill>
              </a:rPr>
              <a:t>r</a:t>
            </a:r>
            <a:r>
              <a:rPr lang="en-US" altLang="zh-CN" sz="2000" dirty="0">
                <a:solidFill>
                  <a:srgbClr val="000000"/>
                </a:solidFill>
              </a:rPr>
              <a:t>)=</a:t>
            </a:r>
            <a:r>
              <a:rPr lang="en-US" altLang="zh-CN" sz="2000" dirty="0">
                <a:solidFill>
                  <a:srgbClr val="008C87"/>
                </a:solidFill>
                <a:latin typeface="Symbol" panose="05050102010706020507" pitchFamily="18" charset="2"/>
              </a:rPr>
              <a:t> Q</a:t>
            </a:r>
            <a:r>
              <a:rPr lang="en-US" altLang="zh-CN" sz="2000" dirty="0">
                <a:solidFill>
                  <a:srgbClr val="008C87"/>
                </a:solidFill>
              </a:rPr>
              <a:t>(</a:t>
            </a:r>
            <a:r>
              <a:rPr lang="en-US" altLang="zh-CN" sz="2000" b="1" dirty="0">
                <a:solidFill>
                  <a:srgbClr val="008C87"/>
                </a:solidFill>
              </a:rPr>
              <a:t>n)</a:t>
            </a:r>
            <a:r>
              <a:rPr lang="zh-CN" altLang="en-US" sz="2000" b="1" dirty="0">
                <a:solidFill>
                  <a:srgbClr val="008C87"/>
                </a:solidFill>
              </a:rPr>
              <a:t>。</a:t>
            </a:r>
            <a:br>
              <a:rPr lang="en-US" altLang="zh-CN" sz="2000" b="1" dirty="0">
                <a:solidFill>
                  <a:srgbClr val="008C87"/>
                </a:solidFill>
              </a:rPr>
            </a:br>
            <a:r>
              <a:rPr lang="zh-CN" altLang="en-US" sz="2000" dirty="0">
                <a:solidFill>
                  <a:srgbClr val="000000"/>
                </a:solidFill>
              </a:rPr>
              <a:t>此时，选择</a:t>
            </a:r>
            <a:r>
              <a:rPr lang="en-US" altLang="zh-CN" sz="2000" dirty="0">
                <a:solidFill>
                  <a:srgbClr val="000000"/>
                </a:solidFill>
              </a:rPr>
              <a:t>r=b</a:t>
            </a:r>
            <a:r>
              <a:rPr lang="zh-CN" altLang="en-US" sz="2000" dirty="0">
                <a:solidFill>
                  <a:srgbClr val="000000"/>
                </a:solidFill>
              </a:rPr>
              <a:t>，得到最优。</a:t>
            </a:r>
            <a:endParaRPr lang="en-US" altLang="zh-CN" sz="2000" dirty="0">
              <a:solidFill>
                <a:srgbClr val="000000"/>
              </a:solidFill>
            </a:endParaRPr>
          </a:p>
          <a:p>
            <a:pPr marL="457200" indent="-457200">
              <a:lnSpc>
                <a:spcPct val="150000"/>
              </a:lnSpc>
              <a:buAutoNum type="arabicPeriod"/>
            </a:pPr>
            <a:r>
              <a:rPr lang="zh-CN" altLang="en-US" sz="2000" dirty="0">
                <a:solidFill>
                  <a:srgbClr val="000000"/>
                </a:solidFill>
              </a:rPr>
              <a:t>如果</a:t>
            </a:r>
            <a:r>
              <a:rPr lang="en-US" altLang="zh-CN" sz="2000" dirty="0">
                <a:solidFill>
                  <a:srgbClr val="000000"/>
                </a:solidFill>
              </a:rPr>
              <a:t>b&gt;= lg n</a:t>
            </a:r>
            <a:r>
              <a:rPr lang="zh-CN" altLang="en-US" sz="2000" dirty="0">
                <a:solidFill>
                  <a:srgbClr val="000000"/>
                </a:solidFill>
              </a:rPr>
              <a:t>，则选择</a:t>
            </a:r>
            <a:r>
              <a:rPr lang="en-US" altLang="zh-CN" sz="2000" dirty="0">
                <a:solidFill>
                  <a:srgbClr val="000000"/>
                </a:solidFill>
              </a:rPr>
              <a:t>r=lg n</a:t>
            </a:r>
            <a:r>
              <a:rPr lang="zh-CN" altLang="en-US" sz="2000" dirty="0">
                <a:solidFill>
                  <a:srgbClr val="000000"/>
                </a:solidFill>
              </a:rPr>
              <a:t>，可以得到最优的解</a:t>
            </a:r>
            <a:r>
              <a:rPr lang="en-US" altLang="zh-CN" sz="2000" dirty="0">
                <a:solidFill>
                  <a:srgbClr val="008C87"/>
                </a:solidFill>
                <a:latin typeface="Symbol" panose="05050102010706020507" pitchFamily="18" charset="2"/>
              </a:rPr>
              <a:t>Q</a:t>
            </a:r>
            <a:r>
              <a:rPr lang="en-US" altLang="zh-CN" sz="2000" dirty="0">
                <a:solidFill>
                  <a:srgbClr val="008C87"/>
                </a:solidFill>
              </a:rPr>
              <a:t>(</a:t>
            </a:r>
            <a:r>
              <a:rPr lang="en-US" altLang="zh-CN" sz="2000" i="1" dirty="0">
                <a:solidFill>
                  <a:srgbClr val="008C87"/>
                </a:solidFill>
              </a:rPr>
              <a:t>bn</a:t>
            </a:r>
            <a:r>
              <a:rPr lang="en-US" altLang="zh-CN" sz="2000" dirty="0">
                <a:solidFill>
                  <a:srgbClr val="008C87"/>
                </a:solidFill>
              </a:rPr>
              <a:t>/lg </a:t>
            </a:r>
            <a:r>
              <a:rPr lang="en-US" altLang="zh-CN" sz="2000" i="1" dirty="0">
                <a:solidFill>
                  <a:srgbClr val="008C87"/>
                </a:solidFill>
              </a:rPr>
              <a:t>n</a:t>
            </a:r>
            <a:r>
              <a:rPr lang="en-US" altLang="zh-CN" sz="2000" dirty="0">
                <a:solidFill>
                  <a:srgbClr val="008C87"/>
                </a:solidFill>
              </a:rPr>
              <a:t>) </a:t>
            </a:r>
            <a:r>
              <a:rPr lang="zh-CN" altLang="en-US" sz="2000" dirty="0">
                <a:solidFill>
                  <a:srgbClr val="008C87"/>
                </a:solidFill>
              </a:rPr>
              <a:t>。</a:t>
            </a:r>
            <a:endParaRPr lang="en-US" altLang="zh-CN" sz="2000" dirty="0">
              <a:solidFill>
                <a:srgbClr val="000000"/>
              </a:solidFill>
            </a:endParaRPr>
          </a:p>
          <a:p>
            <a:pPr>
              <a:lnSpc>
                <a:spcPct val="150000"/>
              </a:lnSpc>
              <a:buNone/>
            </a:pPr>
            <a:r>
              <a:rPr lang="zh-CN" altLang="en-US" sz="1800" dirty="0">
                <a:solidFill>
                  <a:srgbClr val="000000"/>
                </a:solidFill>
              </a:rPr>
              <a:t>最小化</a:t>
            </a:r>
            <a:r>
              <a:rPr lang="en-US" altLang="zh-CN" sz="1800" dirty="0">
                <a:solidFill>
                  <a:srgbClr val="000000"/>
                </a:solidFill>
              </a:rPr>
              <a:t> </a:t>
            </a:r>
            <a:r>
              <a:rPr lang="en-US" altLang="zh-CN" sz="1800" i="1" dirty="0">
                <a:solidFill>
                  <a:srgbClr val="008C87"/>
                </a:solidFill>
              </a:rPr>
              <a:t>T</a:t>
            </a:r>
            <a:r>
              <a:rPr lang="en-US" altLang="zh-CN" sz="1800" dirty="0">
                <a:solidFill>
                  <a:srgbClr val="008C87"/>
                </a:solidFill>
              </a:rPr>
              <a:t>(</a:t>
            </a:r>
            <a:r>
              <a:rPr lang="en-US" altLang="zh-CN" sz="1800" i="1" dirty="0">
                <a:solidFill>
                  <a:srgbClr val="008C87"/>
                </a:solidFill>
              </a:rPr>
              <a:t>n</a:t>
            </a:r>
            <a:r>
              <a:rPr lang="en-US" altLang="zh-CN" sz="1800" dirty="0">
                <a:solidFill>
                  <a:srgbClr val="008C87"/>
                </a:solidFill>
              </a:rPr>
              <a:t>, </a:t>
            </a:r>
            <a:r>
              <a:rPr lang="en-US" altLang="zh-CN" sz="1800" i="1" dirty="0">
                <a:solidFill>
                  <a:srgbClr val="008C87"/>
                </a:solidFill>
              </a:rPr>
              <a:t>b</a:t>
            </a:r>
            <a:r>
              <a:rPr lang="en-US" altLang="zh-CN" sz="1800" dirty="0">
                <a:solidFill>
                  <a:srgbClr val="008C87"/>
                </a:solidFill>
              </a:rPr>
              <a:t>) </a:t>
            </a:r>
            <a:r>
              <a:rPr lang="zh-CN" altLang="en-US" sz="1800" dirty="0">
                <a:solidFill>
                  <a:srgbClr val="000000"/>
                </a:solidFill>
              </a:rPr>
              <a:t>，可以将该函数微分，寻找导数为</a:t>
            </a:r>
            <a:r>
              <a:rPr lang="en-US" altLang="zh-CN" sz="1800" dirty="0">
                <a:solidFill>
                  <a:srgbClr val="000000"/>
                </a:solidFill>
              </a:rPr>
              <a:t> 0.</a:t>
            </a:r>
          </a:p>
          <a:p>
            <a:pPr>
              <a:lnSpc>
                <a:spcPct val="150000"/>
              </a:lnSpc>
              <a:buNone/>
            </a:pPr>
            <a:r>
              <a:rPr lang="zh-CN" altLang="en-US" sz="1800" dirty="0">
                <a:solidFill>
                  <a:srgbClr val="000000"/>
                </a:solidFill>
              </a:rPr>
              <a:t>或者，考察当将</a:t>
            </a:r>
            <a:r>
              <a:rPr lang="en-US" altLang="zh-CN" sz="1800" dirty="0">
                <a:solidFill>
                  <a:srgbClr val="000000"/>
                </a:solidFill>
              </a:rPr>
              <a:t>r</a:t>
            </a:r>
            <a:r>
              <a:rPr lang="zh-CN" altLang="en-US" sz="1800" dirty="0">
                <a:solidFill>
                  <a:srgbClr val="000000"/>
                </a:solidFill>
              </a:rPr>
              <a:t>值增加到</a:t>
            </a:r>
            <a:r>
              <a:rPr lang="en-US" altLang="zh-CN" sz="1800" dirty="0">
                <a:solidFill>
                  <a:srgbClr val="000000"/>
                </a:solidFill>
              </a:rPr>
              <a:t>lg n</a:t>
            </a:r>
            <a:r>
              <a:rPr lang="zh-CN" altLang="en-US" sz="1800" dirty="0">
                <a:solidFill>
                  <a:srgbClr val="000000"/>
                </a:solidFill>
              </a:rPr>
              <a:t>之后，分子和分母的增长速度的变化，可以大致得到这个结论。</a:t>
            </a:r>
            <a:endParaRPr lang="en-US" altLang="zh-CN" sz="1800" dirty="0">
              <a:solidFill>
                <a:srgbClr val="000000"/>
              </a:solidFill>
            </a:endParaRPr>
          </a:p>
        </p:txBody>
      </p:sp>
      <p:graphicFrame>
        <p:nvGraphicFramePr>
          <p:cNvPr id="17412" name="对象 17411"/>
          <p:cNvGraphicFramePr>
            <a:graphicFrameLocks noChangeAspect="1"/>
          </p:cNvGraphicFramePr>
          <p:nvPr/>
        </p:nvGraphicFramePr>
        <p:xfrm>
          <a:off x="3028950" y="527182"/>
          <a:ext cx="2456260" cy="746522"/>
        </p:xfrm>
        <a:graphic>
          <a:graphicData uri="http://schemas.openxmlformats.org/presentationml/2006/ole">
            <mc:AlternateContent xmlns:mc="http://schemas.openxmlformats.org/markup-compatibility/2006">
              <mc:Choice xmlns:v="urn:schemas-microsoft-com:vml" Requires="v">
                <p:oleObj spid="_x0000_s4149" r:id="rId3" imgW="1421765" imgH="431800" progId="Equation.3">
                  <p:embed/>
                </p:oleObj>
              </mc:Choice>
              <mc:Fallback>
                <p:oleObj r:id="rId3" imgW="1421765" imgH="431800" progId="Equation.3">
                  <p:embed/>
                  <p:pic>
                    <p:nvPicPr>
                      <p:cNvPr id="0" name="图片 3076"/>
                      <p:cNvPicPr/>
                      <p:nvPr/>
                    </p:nvPicPr>
                    <p:blipFill>
                      <a:blip r:embed="rId4"/>
                      <a:stretch>
                        <a:fillRect/>
                      </a:stretch>
                    </p:blipFill>
                    <p:spPr>
                      <a:xfrm>
                        <a:off x="3028950" y="527182"/>
                        <a:ext cx="2456260" cy="746522"/>
                      </a:xfrm>
                      <a:prstGeom prst="rect">
                        <a:avLst/>
                      </a:prstGeom>
                      <a:noFill/>
                      <a:ln w="38100">
                        <a:noFill/>
                        <a:miter/>
                      </a:ln>
                    </p:spPr>
                  </p:pic>
                </p:oleObj>
              </mc:Fallback>
            </mc:AlternateContent>
          </a:graphicData>
        </a:graphic>
      </p:graphicFrame>
      <p:sp>
        <p:nvSpPr>
          <p:cNvPr id="6"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挑选最佳</a:t>
            </a:r>
            <a:r>
              <a:rPr lang="en-US" altLang="zh-CN" dirty="0"/>
              <a:t>r</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50000"/>
              </a:lnSpc>
            </a:pPr>
            <a:r>
              <a:rPr lang="zh-CN" altLang="en-US" sz="2000" dirty="0">
                <a:solidFill>
                  <a:srgbClr val="000000"/>
                </a:solidFill>
              </a:rPr>
              <a:t>比较排序算法在最坏情况下，其性能不优于</a:t>
            </a:r>
            <a:r>
              <a:rPr lang="en-US" altLang="zh-CN" sz="2000" dirty="0">
                <a:solidFill>
                  <a:srgbClr val="000000"/>
                </a:solidFill>
              </a:rPr>
              <a:t>O(n lg n)</a:t>
            </a:r>
          </a:p>
          <a:p>
            <a:pPr>
              <a:lnSpc>
                <a:spcPct val="150000"/>
              </a:lnSpc>
            </a:pPr>
            <a:r>
              <a:rPr lang="zh-CN" altLang="en-US" sz="2000" dirty="0">
                <a:solidFill>
                  <a:srgbClr val="000000"/>
                </a:solidFill>
              </a:rPr>
              <a:t>计数排序和基数排序可以达到线性复杂度</a:t>
            </a:r>
            <a:endParaRPr lang="en-US" altLang="zh-CN" sz="2000" dirty="0">
              <a:solidFill>
                <a:srgbClr val="000000"/>
              </a:solidFill>
            </a:endParaRPr>
          </a:p>
          <a:p>
            <a:pPr>
              <a:lnSpc>
                <a:spcPct val="150000"/>
              </a:lnSpc>
            </a:pPr>
            <a:endParaRPr lang="en-US" altLang="zh-CN" sz="1800" dirty="0">
              <a:solidFill>
                <a:srgbClr val="000000"/>
              </a:solidFill>
            </a:endParaRPr>
          </a:p>
        </p:txBody>
      </p:sp>
      <p:sp>
        <p:nvSpPr>
          <p:cNvPr id="6"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结论</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占位符 44034"/>
          <p:cNvSpPr txBox="1"/>
          <p:nvPr/>
        </p:nvSpPr>
        <p:spPr>
          <a:xfrm>
            <a:off x="547571"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zh-CN" altLang="en-US" dirty="0"/>
              <a:t>对于</a:t>
            </a:r>
            <a:r>
              <a:rPr lang="en-US" altLang="zh-CN" i="1" dirty="0" err="1">
                <a:solidFill>
                  <a:srgbClr val="008C87"/>
                </a:solidFill>
              </a:rPr>
              <a:t>i</a:t>
            </a:r>
            <a:r>
              <a:rPr lang="en-US" altLang="zh-CN" dirty="0" err="1">
                <a:solidFill>
                  <a:srgbClr val="008C87"/>
                </a:solidFill>
              </a:rPr>
              <a:t>,</a:t>
            </a:r>
            <a:r>
              <a:rPr lang="en-US" altLang="zh-CN" i="1" dirty="0" err="1">
                <a:solidFill>
                  <a:srgbClr val="008C87"/>
                </a:solidFill>
              </a:rPr>
              <a:t>j</a:t>
            </a:r>
            <a:r>
              <a:rPr lang="en-US" altLang="zh-CN" dirty="0">
                <a:solidFill>
                  <a:srgbClr val="008C87"/>
                </a:solidFill>
                <a:sym typeface="Symbol" panose="05050102010706020507" pitchFamily="18" charset="2"/>
              </a:rPr>
              <a:t>{1,</a:t>
            </a:r>
            <a:r>
              <a:rPr lang="en-US" altLang="zh-CN" dirty="0">
                <a:solidFill>
                  <a:srgbClr val="008C87"/>
                </a:solidFill>
                <a:latin typeface="Times New Roman" panose="02020603050405020304" pitchFamily="18" charset="0"/>
                <a:sym typeface="Symbol" panose="05050102010706020507" pitchFamily="18" charset="2"/>
              </a:rPr>
              <a:t>…</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n</a:t>
            </a:r>
            <a:r>
              <a:rPr lang="en-US" altLang="zh-CN" dirty="0">
                <a:solidFill>
                  <a:srgbClr val="008C87"/>
                </a:solidFill>
                <a:sym typeface="Symbol" panose="05050102010706020507" pitchFamily="18" charset="2"/>
              </a:rPr>
              <a:t>}</a:t>
            </a:r>
            <a:r>
              <a:rPr lang="zh-CN" altLang="en-US" dirty="0">
                <a:sym typeface="Symbol" panose="05050102010706020507" pitchFamily="18" charset="2"/>
              </a:rPr>
              <a:t>，</a:t>
            </a:r>
            <a:r>
              <a:rPr lang="zh-CN" altLang="en-US" dirty="0"/>
              <a:t>各中间节点被标注为</a:t>
            </a:r>
            <a:r>
              <a:rPr lang="en-US" altLang="zh-CN" dirty="0"/>
              <a:t> </a:t>
            </a:r>
            <a:r>
              <a:rPr lang="en-US" altLang="zh-CN" i="1" dirty="0">
                <a:solidFill>
                  <a:srgbClr val="008C87"/>
                </a:solidFill>
              </a:rPr>
              <a:t>i</a:t>
            </a:r>
            <a:r>
              <a:rPr lang="en-US" altLang="zh-CN" dirty="0">
                <a:solidFill>
                  <a:srgbClr val="008C87"/>
                </a:solidFill>
              </a:rPr>
              <a:t>:</a:t>
            </a:r>
            <a:r>
              <a:rPr lang="en-US" altLang="zh-CN" i="1" dirty="0">
                <a:solidFill>
                  <a:srgbClr val="008C87"/>
                </a:solidFill>
              </a:rPr>
              <a:t>j</a:t>
            </a:r>
            <a:r>
              <a:rPr lang="en-US" altLang="zh-CN" dirty="0">
                <a:sym typeface="Symbol" panose="05050102010706020507" pitchFamily="18" charset="2"/>
              </a:rPr>
              <a:t>.</a:t>
            </a:r>
          </a:p>
          <a:p>
            <a:r>
              <a:rPr lang="zh-CN" altLang="en-US" sz="1900" dirty="0">
                <a:sym typeface="Symbol" panose="05050102010706020507" pitchFamily="18" charset="2"/>
              </a:rPr>
              <a:t>左子树显示了当</a:t>
            </a:r>
            <a:r>
              <a:rPr lang="en-US" altLang="zh-CN" sz="1900" i="1" dirty="0">
                <a:solidFill>
                  <a:srgbClr val="008C87"/>
                </a:solidFill>
                <a:sym typeface="Symbol" panose="05050102010706020507" pitchFamily="18" charset="2"/>
              </a:rPr>
              <a:t>a</a:t>
            </a:r>
            <a:r>
              <a:rPr lang="en-US" altLang="zh-CN" sz="1900" i="1" baseline="-25000" dirty="0">
                <a:solidFill>
                  <a:srgbClr val="008C87"/>
                </a:solidFill>
                <a:sym typeface="Symbol" panose="05050102010706020507" pitchFamily="18" charset="2"/>
              </a:rPr>
              <a:t>i</a:t>
            </a:r>
            <a:r>
              <a:rPr lang="en-US" altLang="zh-CN" sz="1900" dirty="0">
                <a:solidFill>
                  <a:srgbClr val="008C87"/>
                </a:solidFill>
                <a:sym typeface="Symbol" panose="05050102010706020507" pitchFamily="18" charset="2"/>
              </a:rPr>
              <a:t>  </a:t>
            </a:r>
            <a:r>
              <a:rPr lang="en-US" altLang="zh-CN" sz="1900" i="1" dirty="0" err="1">
                <a:solidFill>
                  <a:srgbClr val="008C87"/>
                </a:solidFill>
                <a:sym typeface="Symbol" panose="05050102010706020507" pitchFamily="18" charset="2"/>
              </a:rPr>
              <a:t>a</a:t>
            </a:r>
            <a:r>
              <a:rPr lang="en-US" altLang="zh-CN" sz="1900" i="1" baseline="-25000" dirty="0" err="1">
                <a:solidFill>
                  <a:srgbClr val="008C87"/>
                </a:solidFill>
                <a:sym typeface="Symbol" panose="05050102010706020507" pitchFamily="18" charset="2"/>
              </a:rPr>
              <a:t>j</a:t>
            </a:r>
            <a:r>
              <a:rPr lang="zh-CN" altLang="en-US" sz="1900" dirty="0">
                <a:sym typeface="Symbol" panose="05050102010706020507" pitchFamily="18" charset="2"/>
              </a:rPr>
              <a:t>时的子序列比较情况</a:t>
            </a:r>
            <a:r>
              <a:rPr lang="en-US" altLang="zh-CN" sz="1900" dirty="0">
                <a:sym typeface="Symbol" panose="05050102010706020507" pitchFamily="18" charset="2"/>
              </a:rPr>
              <a:t>.</a:t>
            </a:r>
          </a:p>
          <a:p>
            <a:r>
              <a:rPr lang="zh-CN" altLang="en-US" sz="1900" dirty="0">
                <a:sym typeface="Symbol" panose="05050102010706020507" pitchFamily="18" charset="2"/>
              </a:rPr>
              <a:t>右子树显示了当</a:t>
            </a:r>
            <a:r>
              <a:rPr lang="en-US" altLang="zh-CN" sz="1900" i="1" dirty="0">
                <a:solidFill>
                  <a:srgbClr val="008C87"/>
                </a:solidFill>
                <a:sym typeface="Symbol" panose="05050102010706020507" pitchFamily="18" charset="2"/>
              </a:rPr>
              <a:t>a</a:t>
            </a:r>
            <a:r>
              <a:rPr lang="en-US" altLang="zh-CN" sz="1900" i="1" baseline="-25000" dirty="0">
                <a:solidFill>
                  <a:srgbClr val="008C87"/>
                </a:solidFill>
                <a:sym typeface="Symbol" panose="05050102010706020507" pitchFamily="18" charset="2"/>
              </a:rPr>
              <a:t>i</a:t>
            </a:r>
            <a:r>
              <a:rPr lang="en-US" altLang="zh-CN" sz="1900" dirty="0">
                <a:solidFill>
                  <a:srgbClr val="008C87"/>
                </a:solidFill>
                <a:sym typeface="Symbol" panose="05050102010706020507" pitchFamily="18" charset="2"/>
              </a:rPr>
              <a:t>  </a:t>
            </a:r>
            <a:r>
              <a:rPr lang="en-US" altLang="zh-CN" sz="1900" i="1" dirty="0" err="1">
                <a:solidFill>
                  <a:srgbClr val="008C87"/>
                </a:solidFill>
                <a:sym typeface="Symbol" panose="05050102010706020507" pitchFamily="18" charset="2"/>
              </a:rPr>
              <a:t>a</a:t>
            </a:r>
            <a:r>
              <a:rPr lang="en-US" altLang="zh-CN" sz="1900" i="1" baseline="-25000" dirty="0" err="1">
                <a:solidFill>
                  <a:srgbClr val="008C87"/>
                </a:solidFill>
                <a:sym typeface="Symbol" panose="05050102010706020507" pitchFamily="18" charset="2"/>
              </a:rPr>
              <a:t>j</a:t>
            </a:r>
            <a:r>
              <a:rPr lang="zh-CN" altLang="en-US" sz="1900" dirty="0">
                <a:sym typeface="Symbol" panose="05050102010706020507" pitchFamily="18" charset="2"/>
              </a:rPr>
              <a:t>时的子序列比较情况</a:t>
            </a:r>
            <a:r>
              <a:rPr lang="en-US" altLang="zh-CN" sz="1900" dirty="0">
                <a:sym typeface="Symbol" panose="05050102010706020507" pitchFamily="18" charset="2"/>
              </a:rPr>
              <a:t>.</a:t>
            </a:r>
            <a:endParaRPr lang="en-US" altLang="zh-CN" sz="1900" dirty="0"/>
          </a:p>
        </p:txBody>
      </p:sp>
      <p:sp>
        <p:nvSpPr>
          <p:cNvPr id="7193" name="文本框 7192"/>
          <p:cNvSpPr txBox="1"/>
          <p:nvPr/>
        </p:nvSpPr>
        <p:spPr>
          <a:xfrm>
            <a:off x="1543050" y="1028700"/>
            <a:ext cx="2351926" cy="707886"/>
          </a:xfrm>
          <a:prstGeom prst="rect">
            <a:avLst/>
          </a:prstGeom>
          <a:noFill/>
          <a:ln w="9525">
            <a:noFill/>
          </a:ln>
        </p:spPr>
        <p:txBody>
          <a:bodyPr wrap="none" anchor="t" anchorCtr="0">
            <a:spAutoFit/>
          </a:bodyPr>
          <a:lstStyle/>
          <a:p>
            <a:r>
              <a:rPr lang="zh-CN" altLang="en-US" sz="2000" i="0" dirty="0">
                <a:solidFill>
                  <a:schemeClr val="tx1"/>
                </a:solidFill>
                <a:latin typeface="Times New Roman" panose="02020603050405020304" pitchFamily="18" charset="0"/>
              </a:rPr>
              <a:t>对</a:t>
            </a:r>
            <a:r>
              <a:rPr lang="en-US" altLang="zh-CN" sz="2000" i="0" dirty="0">
                <a:solidFill>
                  <a:schemeClr val="tx1"/>
                </a:solidFill>
                <a:latin typeface="Times New Roman" panose="02020603050405020304" pitchFamily="18" charset="0"/>
              </a:rPr>
              <a:t> </a:t>
            </a:r>
            <a:r>
              <a:rPr lang="en-US" altLang="zh-CN" sz="2000" i="0" dirty="0">
                <a:latin typeface="Times New Roman" panose="02020603050405020304" pitchFamily="18" charset="0"/>
              </a:rPr>
              <a:t>&lt;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1</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2</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baseline="-25000" dirty="0">
                <a:latin typeface="Times New Roman" panose="02020603050405020304" pitchFamily="18" charset="0"/>
              </a:rPr>
              <a:t>n</a:t>
            </a:r>
            <a:r>
              <a:rPr lang="en-US" altLang="zh-CN" sz="2000" i="0" dirty="0">
                <a:latin typeface="Times New Roman" panose="02020603050405020304" pitchFamily="18" charset="0"/>
              </a:rPr>
              <a:t>&gt;</a:t>
            </a:r>
            <a:r>
              <a:rPr lang="zh-CN" altLang="en-US" sz="2000" i="0" dirty="0">
                <a:latin typeface="Times New Roman" panose="02020603050405020304" pitchFamily="18" charset="0"/>
              </a:rPr>
              <a:t>排序</a:t>
            </a:r>
            <a:endParaRPr lang="en-US" altLang="zh-CN" sz="2000" i="0" dirty="0">
              <a:latin typeface="Times New Roman" panose="02020603050405020304" pitchFamily="18" charset="0"/>
            </a:endParaRPr>
          </a:p>
          <a:p>
            <a:r>
              <a:rPr lang="en-US" altLang="zh-CN" sz="2000" i="0" dirty="0">
                <a:latin typeface="Times New Roman" panose="02020603050405020304" pitchFamily="18" charset="0"/>
              </a:rPr>
              <a:t>=&lt;9,4,6&gt;</a:t>
            </a:r>
            <a:r>
              <a:rPr lang="en-US" altLang="zh-CN" sz="2000" i="0" dirty="0">
                <a:solidFill>
                  <a:schemeClr val="tx1"/>
                </a:solidFill>
                <a:latin typeface="Times New Roman" panose="02020603050405020304" pitchFamily="18" charset="0"/>
              </a:rPr>
              <a:t>:</a:t>
            </a:r>
          </a:p>
        </p:txBody>
      </p:sp>
      <p:grpSp>
        <p:nvGrpSpPr>
          <p:cNvPr id="4" name="组合 3"/>
          <p:cNvGrpSpPr/>
          <p:nvPr/>
        </p:nvGrpSpPr>
        <p:grpSpPr>
          <a:xfrm>
            <a:off x="3508513" y="699932"/>
            <a:ext cx="4551025" cy="2216426"/>
            <a:chOff x="3429000" y="1051322"/>
            <a:chExt cx="3943350" cy="1920478"/>
          </a:xfrm>
        </p:grpSpPr>
        <p:sp>
          <p:nvSpPr>
            <p:cNvPr id="7172" name="椭圆 7171"/>
            <p:cNvSpPr/>
            <p:nvPr/>
          </p:nvSpPr>
          <p:spPr>
            <a:xfrm>
              <a:off x="4629150" y="1085850"/>
              <a:ext cx="457200" cy="342900"/>
            </a:xfrm>
            <a:prstGeom prst="ellipse">
              <a:avLst/>
            </a:prstGeom>
            <a:solidFill>
              <a:srgbClr val="FFFF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a:t>
              </a:r>
            </a:p>
          </p:txBody>
        </p:sp>
        <p:sp>
          <p:nvSpPr>
            <p:cNvPr id="7173" name="椭圆 7172"/>
            <p:cNvSpPr/>
            <p:nvPr/>
          </p:nvSpPr>
          <p:spPr>
            <a:xfrm>
              <a:off x="6172200" y="20002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dirty="0">
                  <a:solidFill>
                    <a:schemeClr val="tx1"/>
                  </a:solidFill>
                  <a:latin typeface="Times New Roman" panose="02020603050405020304" pitchFamily="18" charset="0"/>
                </a:rPr>
                <a:t>2:3</a:t>
              </a:r>
            </a:p>
          </p:txBody>
        </p:sp>
        <p:sp>
          <p:nvSpPr>
            <p:cNvPr id="7174" name="椭圆 7173"/>
            <p:cNvSpPr/>
            <p:nvPr/>
          </p:nvSpPr>
          <p:spPr>
            <a:xfrm>
              <a:off x="4457700" y="20002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p>
          </p:txBody>
        </p:sp>
        <p:sp>
          <p:nvSpPr>
            <p:cNvPr id="7175" name="椭圆 7174"/>
            <p:cNvSpPr/>
            <p:nvPr/>
          </p:nvSpPr>
          <p:spPr>
            <a:xfrm>
              <a:off x="54864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p>
          </p:txBody>
        </p:sp>
        <p:sp>
          <p:nvSpPr>
            <p:cNvPr id="7176" name="椭圆 7175"/>
            <p:cNvSpPr/>
            <p:nvPr/>
          </p:nvSpPr>
          <p:spPr>
            <a:xfrm>
              <a:off x="38862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a:t>
              </a:r>
            </a:p>
          </p:txBody>
        </p:sp>
        <p:sp>
          <p:nvSpPr>
            <p:cNvPr id="7177" name="矩形 7176"/>
            <p:cNvSpPr/>
            <p:nvPr/>
          </p:nvSpPr>
          <p:spPr>
            <a:xfrm>
              <a:off x="34290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123</a:t>
              </a:r>
            </a:p>
          </p:txBody>
        </p:sp>
        <p:sp>
          <p:nvSpPr>
            <p:cNvPr id="7178" name="矩形 7177"/>
            <p:cNvSpPr/>
            <p:nvPr/>
          </p:nvSpPr>
          <p:spPr>
            <a:xfrm>
              <a:off x="51435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213</a:t>
              </a:r>
            </a:p>
          </p:txBody>
        </p:sp>
        <p:sp>
          <p:nvSpPr>
            <p:cNvPr id="7179" name="矩形 7178"/>
            <p:cNvSpPr/>
            <p:nvPr/>
          </p:nvSpPr>
          <p:spPr>
            <a:xfrm>
              <a:off x="48006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312</a:t>
              </a:r>
            </a:p>
          </p:txBody>
        </p:sp>
        <p:sp>
          <p:nvSpPr>
            <p:cNvPr id="7180" name="矩形 7179"/>
            <p:cNvSpPr/>
            <p:nvPr/>
          </p:nvSpPr>
          <p:spPr>
            <a:xfrm>
              <a:off x="37719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132</a:t>
              </a:r>
            </a:p>
          </p:txBody>
        </p:sp>
        <p:sp>
          <p:nvSpPr>
            <p:cNvPr id="7181" name="矩形 7180"/>
            <p:cNvSpPr/>
            <p:nvPr/>
          </p:nvSpPr>
          <p:spPr>
            <a:xfrm>
              <a:off x="56007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231</a:t>
              </a:r>
            </a:p>
          </p:txBody>
        </p:sp>
        <p:sp>
          <p:nvSpPr>
            <p:cNvPr id="7182" name="矩形 7181"/>
            <p:cNvSpPr/>
            <p:nvPr/>
          </p:nvSpPr>
          <p:spPr>
            <a:xfrm>
              <a:off x="680085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321</a:t>
              </a:r>
            </a:p>
          </p:txBody>
        </p:sp>
        <p:sp>
          <p:nvSpPr>
            <p:cNvPr id="7183" name="直接连接符 7182"/>
            <p:cNvSpPr/>
            <p:nvPr/>
          </p:nvSpPr>
          <p:spPr>
            <a:xfrm flipH="1">
              <a:off x="4286250" y="1371600"/>
              <a:ext cx="400050" cy="228600"/>
            </a:xfrm>
            <a:prstGeom prst="line">
              <a:avLst/>
            </a:prstGeom>
            <a:ln w="9525" cap="flat" cmpd="sng">
              <a:solidFill>
                <a:schemeClr val="tx1"/>
              </a:solidFill>
              <a:prstDash val="solid"/>
              <a:headEnd type="none" w="med" len="med"/>
              <a:tailEnd type="none" w="med" len="med"/>
            </a:ln>
          </p:spPr>
        </p:sp>
        <p:sp>
          <p:nvSpPr>
            <p:cNvPr id="7184" name="直接连接符 7183"/>
            <p:cNvSpPr/>
            <p:nvPr/>
          </p:nvSpPr>
          <p:spPr>
            <a:xfrm>
              <a:off x="5029200" y="1371600"/>
              <a:ext cx="514350" cy="228600"/>
            </a:xfrm>
            <a:prstGeom prst="line">
              <a:avLst/>
            </a:prstGeom>
            <a:ln w="57150" cap="flat" cmpd="sng">
              <a:solidFill>
                <a:srgbClr val="FF0000"/>
              </a:solidFill>
              <a:prstDash val="solid"/>
              <a:headEnd type="none" w="med" len="med"/>
              <a:tailEnd type="triangle" w="med" len="med"/>
            </a:ln>
          </p:spPr>
        </p:sp>
        <p:sp>
          <p:nvSpPr>
            <p:cNvPr id="7185" name="直接连接符 7184"/>
            <p:cNvSpPr/>
            <p:nvPr/>
          </p:nvSpPr>
          <p:spPr>
            <a:xfrm flipH="1">
              <a:off x="3714750" y="1828800"/>
              <a:ext cx="228600" cy="228600"/>
            </a:xfrm>
            <a:prstGeom prst="line">
              <a:avLst/>
            </a:prstGeom>
            <a:ln w="9525" cap="flat" cmpd="sng">
              <a:solidFill>
                <a:schemeClr val="tx1"/>
              </a:solidFill>
              <a:prstDash val="solid"/>
              <a:headEnd type="none" w="med" len="med"/>
              <a:tailEnd type="none" w="med" len="med"/>
            </a:ln>
          </p:spPr>
        </p:sp>
        <p:sp>
          <p:nvSpPr>
            <p:cNvPr id="7186" name="直接连接符 7185"/>
            <p:cNvSpPr/>
            <p:nvPr/>
          </p:nvSpPr>
          <p:spPr>
            <a:xfrm>
              <a:off x="4286250" y="1828800"/>
              <a:ext cx="228600" cy="228600"/>
            </a:xfrm>
            <a:prstGeom prst="line">
              <a:avLst/>
            </a:prstGeom>
            <a:ln w="9525" cap="flat" cmpd="sng">
              <a:solidFill>
                <a:schemeClr val="tx1"/>
              </a:solidFill>
              <a:prstDash val="solid"/>
              <a:headEnd type="none" w="med" len="med"/>
              <a:tailEnd type="none" w="med" len="med"/>
            </a:ln>
          </p:spPr>
        </p:sp>
        <p:sp>
          <p:nvSpPr>
            <p:cNvPr id="7187" name="直接连接符 7186"/>
            <p:cNvSpPr/>
            <p:nvPr/>
          </p:nvSpPr>
          <p:spPr>
            <a:xfrm flipH="1">
              <a:off x="4171950" y="2286000"/>
              <a:ext cx="400050" cy="342900"/>
            </a:xfrm>
            <a:prstGeom prst="line">
              <a:avLst/>
            </a:prstGeom>
            <a:ln w="9525" cap="flat" cmpd="sng">
              <a:solidFill>
                <a:schemeClr val="tx1"/>
              </a:solidFill>
              <a:prstDash val="solid"/>
              <a:headEnd type="none" w="med" len="med"/>
              <a:tailEnd type="none" w="med" len="med"/>
            </a:ln>
          </p:spPr>
        </p:sp>
        <p:sp>
          <p:nvSpPr>
            <p:cNvPr id="7188" name="直接连接符 7187"/>
            <p:cNvSpPr/>
            <p:nvPr/>
          </p:nvSpPr>
          <p:spPr>
            <a:xfrm>
              <a:off x="4800600" y="2286000"/>
              <a:ext cx="400050" cy="342900"/>
            </a:xfrm>
            <a:prstGeom prst="line">
              <a:avLst/>
            </a:prstGeom>
            <a:ln w="9525" cap="flat" cmpd="sng">
              <a:solidFill>
                <a:schemeClr val="tx1"/>
              </a:solidFill>
              <a:prstDash val="solid"/>
              <a:headEnd type="none" w="med" len="med"/>
              <a:tailEnd type="none" w="med" len="med"/>
            </a:ln>
          </p:spPr>
        </p:sp>
        <p:sp>
          <p:nvSpPr>
            <p:cNvPr id="7189" name="直接连接符 7188"/>
            <p:cNvSpPr/>
            <p:nvPr/>
          </p:nvSpPr>
          <p:spPr>
            <a:xfrm flipH="1">
              <a:off x="5886450" y="2286000"/>
              <a:ext cx="400050" cy="342900"/>
            </a:xfrm>
            <a:prstGeom prst="line">
              <a:avLst/>
            </a:prstGeom>
            <a:ln w="9525" cap="flat" cmpd="sng">
              <a:solidFill>
                <a:schemeClr val="tx1"/>
              </a:solidFill>
              <a:prstDash val="solid"/>
              <a:headEnd type="none" w="med" len="med"/>
              <a:tailEnd type="none" w="med" len="med"/>
            </a:ln>
          </p:spPr>
        </p:sp>
        <p:sp>
          <p:nvSpPr>
            <p:cNvPr id="7190" name="直接连接符 7189"/>
            <p:cNvSpPr/>
            <p:nvPr/>
          </p:nvSpPr>
          <p:spPr>
            <a:xfrm>
              <a:off x="6572250" y="2286000"/>
              <a:ext cx="400050" cy="342900"/>
            </a:xfrm>
            <a:prstGeom prst="line">
              <a:avLst/>
            </a:prstGeom>
            <a:ln w="9525" cap="flat" cmpd="sng">
              <a:solidFill>
                <a:schemeClr val="tx1"/>
              </a:solidFill>
              <a:prstDash val="solid"/>
              <a:headEnd type="none" w="med" len="med"/>
              <a:tailEnd type="none" w="med" len="med"/>
            </a:ln>
          </p:spPr>
        </p:sp>
        <p:sp>
          <p:nvSpPr>
            <p:cNvPr id="7191" name="直接连接符 7190"/>
            <p:cNvSpPr/>
            <p:nvPr/>
          </p:nvSpPr>
          <p:spPr>
            <a:xfrm>
              <a:off x="5886450" y="1828800"/>
              <a:ext cx="400050" cy="171450"/>
            </a:xfrm>
            <a:prstGeom prst="line">
              <a:avLst/>
            </a:prstGeom>
            <a:ln w="9525" cap="flat" cmpd="sng">
              <a:solidFill>
                <a:schemeClr val="tx1"/>
              </a:solidFill>
              <a:prstDash val="solid"/>
              <a:headEnd type="none" w="med" len="med"/>
              <a:tailEnd type="none" w="med" len="med"/>
            </a:ln>
          </p:spPr>
        </p:sp>
        <p:sp>
          <p:nvSpPr>
            <p:cNvPr id="7192" name="直接连接符 7191"/>
            <p:cNvSpPr/>
            <p:nvPr/>
          </p:nvSpPr>
          <p:spPr>
            <a:xfrm flipH="1">
              <a:off x="5314950" y="1828800"/>
              <a:ext cx="228600" cy="228600"/>
            </a:xfrm>
            <a:prstGeom prst="line">
              <a:avLst/>
            </a:prstGeom>
            <a:ln w="9525" cap="flat" cmpd="sng">
              <a:solidFill>
                <a:schemeClr val="tx1"/>
              </a:solidFill>
              <a:prstDash val="solid"/>
              <a:headEnd type="none" w="med" len="med"/>
              <a:tailEnd type="none" w="med" len="med"/>
            </a:ln>
          </p:spPr>
        </p:sp>
        <p:sp>
          <p:nvSpPr>
            <p:cNvPr id="7194" name="文本框 7193"/>
            <p:cNvSpPr txBox="1"/>
            <p:nvPr/>
          </p:nvSpPr>
          <p:spPr>
            <a:xfrm>
              <a:off x="5257800" y="1051322"/>
              <a:ext cx="502061" cy="338554"/>
            </a:xfrm>
            <a:prstGeom prst="rect">
              <a:avLst/>
            </a:prstGeom>
            <a:noFill/>
            <a:ln w="9525">
              <a:noFill/>
            </a:ln>
          </p:spPr>
          <p:txBody>
            <a:bodyPr wrap="none" anchor="t" anchorCtr="0">
              <a:spAutoFit/>
            </a:bodyPr>
            <a:lstStyle/>
            <a:p>
              <a:r>
                <a:rPr lang="en-US" altLang="zh-CN" sz="1600" i="0" dirty="0">
                  <a:solidFill>
                    <a:schemeClr val="tx1"/>
                  </a:solidFill>
                  <a:latin typeface="Times New Roman" panose="02020603050405020304" pitchFamily="18" charset="0"/>
                </a:rPr>
                <a:t>9</a:t>
              </a:r>
              <a:r>
                <a:rPr lang="en-US" altLang="zh-CN" sz="1600" i="0" dirty="0">
                  <a:solidFill>
                    <a:schemeClr val="tx1"/>
                  </a:solidFill>
                  <a:latin typeface="Times New Roman" panose="02020603050405020304" pitchFamily="18" charset="0"/>
                  <a:sym typeface="Symbol" panose="05050102010706020507" pitchFamily="18" charset="2"/>
                </a:rPr>
                <a:t>4</a:t>
              </a:r>
              <a:endParaRPr lang="en-US" altLang="zh-CN" sz="1600" i="0" dirty="0">
                <a:solidFill>
                  <a:schemeClr val="tx1"/>
                </a:solidFill>
                <a:latin typeface="Times New Roman" panose="02020603050405020304" pitchFamily="18" charset="0"/>
              </a:endParaRPr>
            </a:p>
          </p:txBody>
        </p:sp>
      </p:grpSp>
      <p:sp>
        <p:nvSpPr>
          <p:cNvPr id="28"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决策树案例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44034"/>
          <p:cNvSpPr txBox="1"/>
          <p:nvPr/>
        </p:nvSpPr>
        <p:spPr>
          <a:xfrm>
            <a:off x="571500"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zh-CN" altLang="en-US" dirty="0"/>
              <a:t>对于</a:t>
            </a:r>
            <a:r>
              <a:rPr lang="en-US" altLang="zh-CN" i="1" dirty="0" err="1">
                <a:solidFill>
                  <a:srgbClr val="008C87"/>
                </a:solidFill>
              </a:rPr>
              <a:t>i</a:t>
            </a:r>
            <a:r>
              <a:rPr lang="en-US" altLang="zh-CN" dirty="0" err="1">
                <a:solidFill>
                  <a:srgbClr val="008C87"/>
                </a:solidFill>
              </a:rPr>
              <a:t>,</a:t>
            </a:r>
            <a:r>
              <a:rPr lang="en-US" altLang="zh-CN" i="1" dirty="0" err="1">
                <a:solidFill>
                  <a:srgbClr val="008C87"/>
                </a:solidFill>
              </a:rPr>
              <a:t>j</a:t>
            </a:r>
            <a:r>
              <a:rPr lang="en-US" altLang="zh-CN" dirty="0">
                <a:solidFill>
                  <a:srgbClr val="008C87"/>
                </a:solidFill>
                <a:sym typeface="Symbol" panose="05050102010706020507" pitchFamily="18" charset="2"/>
              </a:rPr>
              <a:t>{1,</a:t>
            </a:r>
            <a:r>
              <a:rPr lang="en-US" altLang="zh-CN" dirty="0">
                <a:solidFill>
                  <a:srgbClr val="008C87"/>
                </a:solidFill>
                <a:latin typeface="Times New Roman" panose="02020603050405020304" pitchFamily="18" charset="0"/>
                <a:sym typeface="Symbol" panose="05050102010706020507" pitchFamily="18" charset="2"/>
              </a:rPr>
              <a:t>…</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n</a:t>
            </a:r>
            <a:r>
              <a:rPr lang="en-US" altLang="zh-CN" dirty="0">
                <a:solidFill>
                  <a:srgbClr val="008C87"/>
                </a:solidFill>
                <a:sym typeface="Symbol" panose="05050102010706020507" pitchFamily="18" charset="2"/>
              </a:rPr>
              <a:t>}</a:t>
            </a:r>
            <a:r>
              <a:rPr lang="zh-CN" altLang="en-US" dirty="0">
                <a:sym typeface="Symbol" panose="05050102010706020507" pitchFamily="18" charset="2"/>
              </a:rPr>
              <a:t>，</a:t>
            </a:r>
            <a:r>
              <a:rPr lang="zh-CN" altLang="en-US" dirty="0"/>
              <a:t>各中间节点被标注为</a:t>
            </a:r>
            <a:r>
              <a:rPr lang="en-US" altLang="zh-CN" dirty="0"/>
              <a:t> </a:t>
            </a:r>
            <a:r>
              <a:rPr lang="en-US" altLang="zh-CN" i="1" dirty="0">
                <a:solidFill>
                  <a:srgbClr val="008C87"/>
                </a:solidFill>
              </a:rPr>
              <a:t>i</a:t>
            </a:r>
            <a:r>
              <a:rPr lang="en-US" altLang="zh-CN" dirty="0">
                <a:solidFill>
                  <a:srgbClr val="008C87"/>
                </a:solidFill>
              </a:rPr>
              <a:t>:</a:t>
            </a:r>
            <a:r>
              <a:rPr lang="en-US" altLang="zh-CN" i="1" dirty="0">
                <a:solidFill>
                  <a:srgbClr val="008C87"/>
                </a:solidFill>
              </a:rPr>
              <a:t>j</a:t>
            </a:r>
            <a:r>
              <a:rPr lang="en-US" altLang="zh-CN" dirty="0">
                <a:sym typeface="Symbol" panose="05050102010706020507" pitchFamily="18" charset="2"/>
              </a:rPr>
              <a:t>.</a:t>
            </a:r>
          </a:p>
          <a:p>
            <a:r>
              <a:rPr lang="zh-CN" altLang="en-US" sz="1900" dirty="0">
                <a:sym typeface="Symbol" panose="05050102010706020507" pitchFamily="18" charset="2"/>
              </a:rPr>
              <a:t>左子树显示了当</a:t>
            </a:r>
            <a:r>
              <a:rPr lang="en-US" altLang="zh-CN" sz="1900" i="1" dirty="0">
                <a:solidFill>
                  <a:srgbClr val="008C87"/>
                </a:solidFill>
                <a:sym typeface="Symbol" panose="05050102010706020507" pitchFamily="18" charset="2"/>
              </a:rPr>
              <a:t>a</a:t>
            </a:r>
            <a:r>
              <a:rPr lang="en-US" altLang="zh-CN" sz="1900" i="1" baseline="-25000" dirty="0">
                <a:solidFill>
                  <a:srgbClr val="008C87"/>
                </a:solidFill>
                <a:sym typeface="Symbol" panose="05050102010706020507" pitchFamily="18" charset="2"/>
              </a:rPr>
              <a:t>i</a:t>
            </a:r>
            <a:r>
              <a:rPr lang="en-US" altLang="zh-CN" sz="1900" dirty="0">
                <a:solidFill>
                  <a:srgbClr val="008C87"/>
                </a:solidFill>
                <a:sym typeface="Symbol" panose="05050102010706020507" pitchFamily="18" charset="2"/>
              </a:rPr>
              <a:t>  </a:t>
            </a:r>
            <a:r>
              <a:rPr lang="en-US" altLang="zh-CN" sz="1900" i="1" dirty="0" err="1">
                <a:solidFill>
                  <a:srgbClr val="008C87"/>
                </a:solidFill>
                <a:sym typeface="Symbol" panose="05050102010706020507" pitchFamily="18" charset="2"/>
              </a:rPr>
              <a:t>a</a:t>
            </a:r>
            <a:r>
              <a:rPr lang="en-US" altLang="zh-CN" sz="1900" i="1" baseline="-25000" dirty="0" err="1">
                <a:solidFill>
                  <a:srgbClr val="008C87"/>
                </a:solidFill>
                <a:sym typeface="Symbol" panose="05050102010706020507" pitchFamily="18" charset="2"/>
              </a:rPr>
              <a:t>j</a:t>
            </a:r>
            <a:r>
              <a:rPr lang="zh-CN" altLang="en-US" sz="1900" dirty="0">
                <a:sym typeface="Symbol" panose="05050102010706020507" pitchFamily="18" charset="2"/>
              </a:rPr>
              <a:t>时的子序列比较情况</a:t>
            </a:r>
            <a:r>
              <a:rPr lang="en-US" altLang="zh-CN" sz="1900" dirty="0">
                <a:sym typeface="Symbol" panose="05050102010706020507" pitchFamily="18" charset="2"/>
              </a:rPr>
              <a:t>.</a:t>
            </a:r>
          </a:p>
          <a:p>
            <a:r>
              <a:rPr lang="zh-CN" altLang="en-US" sz="1900" dirty="0">
                <a:sym typeface="Symbol" panose="05050102010706020507" pitchFamily="18" charset="2"/>
              </a:rPr>
              <a:t>右子树显示了当</a:t>
            </a:r>
            <a:r>
              <a:rPr lang="en-US" altLang="zh-CN" sz="1900" i="1" dirty="0">
                <a:solidFill>
                  <a:srgbClr val="008C87"/>
                </a:solidFill>
                <a:sym typeface="Symbol" panose="05050102010706020507" pitchFamily="18" charset="2"/>
              </a:rPr>
              <a:t>a</a:t>
            </a:r>
            <a:r>
              <a:rPr lang="en-US" altLang="zh-CN" sz="1900" i="1" baseline="-25000" dirty="0">
                <a:solidFill>
                  <a:srgbClr val="008C87"/>
                </a:solidFill>
                <a:sym typeface="Symbol" panose="05050102010706020507" pitchFamily="18" charset="2"/>
              </a:rPr>
              <a:t>i</a:t>
            </a:r>
            <a:r>
              <a:rPr lang="en-US" altLang="zh-CN" sz="1900" dirty="0">
                <a:solidFill>
                  <a:srgbClr val="008C87"/>
                </a:solidFill>
                <a:sym typeface="Symbol" panose="05050102010706020507" pitchFamily="18" charset="2"/>
              </a:rPr>
              <a:t>  </a:t>
            </a:r>
            <a:r>
              <a:rPr lang="en-US" altLang="zh-CN" sz="1900" i="1" dirty="0" err="1">
                <a:solidFill>
                  <a:srgbClr val="008C87"/>
                </a:solidFill>
                <a:sym typeface="Symbol" panose="05050102010706020507" pitchFamily="18" charset="2"/>
              </a:rPr>
              <a:t>a</a:t>
            </a:r>
            <a:r>
              <a:rPr lang="en-US" altLang="zh-CN" sz="1900" i="1" baseline="-25000" dirty="0" err="1">
                <a:solidFill>
                  <a:srgbClr val="008C87"/>
                </a:solidFill>
                <a:sym typeface="Symbol" panose="05050102010706020507" pitchFamily="18" charset="2"/>
              </a:rPr>
              <a:t>j</a:t>
            </a:r>
            <a:r>
              <a:rPr lang="zh-CN" altLang="en-US" sz="1900" dirty="0">
                <a:sym typeface="Symbol" panose="05050102010706020507" pitchFamily="18" charset="2"/>
              </a:rPr>
              <a:t>时的子序列比较情况</a:t>
            </a:r>
            <a:r>
              <a:rPr lang="en-US" altLang="zh-CN" sz="1900" dirty="0">
                <a:sym typeface="Symbol" panose="05050102010706020507" pitchFamily="18" charset="2"/>
              </a:rPr>
              <a:t>.</a:t>
            </a:r>
            <a:endParaRPr lang="en-US" altLang="zh-CN" sz="1900" dirty="0"/>
          </a:p>
        </p:txBody>
      </p:sp>
      <p:sp>
        <p:nvSpPr>
          <p:cNvPr id="9242" name="文本框 9241"/>
          <p:cNvSpPr txBox="1"/>
          <p:nvPr/>
        </p:nvSpPr>
        <p:spPr>
          <a:xfrm>
            <a:off x="1543050" y="1028700"/>
            <a:ext cx="2351926" cy="707886"/>
          </a:xfrm>
          <a:prstGeom prst="rect">
            <a:avLst/>
          </a:prstGeom>
          <a:noFill/>
          <a:ln w="9525">
            <a:noFill/>
          </a:ln>
        </p:spPr>
        <p:txBody>
          <a:bodyPr wrap="none" anchor="t" anchorCtr="0">
            <a:spAutoFit/>
          </a:bodyPr>
          <a:lstStyle/>
          <a:p>
            <a:r>
              <a:rPr lang="zh-CN" altLang="en-US" sz="2000" i="0" dirty="0">
                <a:solidFill>
                  <a:schemeClr val="tx1"/>
                </a:solidFill>
                <a:latin typeface="Times New Roman" panose="02020603050405020304" pitchFamily="18" charset="0"/>
              </a:rPr>
              <a:t>对</a:t>
            </a:r>
            <a:r>
              <a:rPr lang="en-US" altLang="zh-CN" sz="2000" i="0" dirty="0">
                <a:solidFill>
                  <a:schemeClr val="tx1"/>
                </a:solidFill>
                <a:latin typeface="Times New Roman" panose="02020603050405020304" pitchFamily="18" charset="0"/>
              </a:rPr>
              <a:t> </a:t>
            </a:r>
            <a:r>
              <a:rPr lang="en-US" altLang="zh-CN" sz="2000" i="0" dirty="0">
                <a:latin typeface="Times New Roman" panose="02020603050405020304" pitchFamily="18" charset="0"/>
              </a:rPr>
              <a:t>&lt;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1</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2</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baseline="-25000" dirty="0">
                <a:latin typeface="Times New Roman" panose="02020603050405020304" pitchFamily="18" charset="0"/>
              </a:rPr>
              <a:t>n</a:t>
            </a:r>
            <a:r>
              <a:rPr lang="en-US" altLang="zh-CN" sz="2000" i="0" dirty="0">
                <a:latin typeface="Times New Roman" panose="02020603050405020304" pitchFamily="18" charset="0"/>
              </a:rPr>
              <a:t>&gt;</a:t>
            </a:r>
            <a:r>
              <a:rPr lang="zh-CN" altLang="en-US" sz="2000" i="0" dirty="0">
                <a:latin typeface="Times New Roman" panose="02020603050405020304" pitchFamily="18" charset="0"/>
              </a:rPr>
              <a:t>排序</a:t>
            </a:r>
            <a:endParaRPr lang="en-US" altLang="zh-CN" sz="2000" i="0" dirty="0">
              <a:latin typeface="Times New Roman" panose="02020603050405020304" pitchFamily="18" charset="0"/>
            </a:endParaRPr>
          </a:p>
          <a:p>
            <a:r>
              <a:rPr lang="en-US" altLang="zh-CN" sz="2000" i="0" dirty="0">
                <a:latin typeface="Times New Roman" panose="02020603050405020304" pitchFamily="18" charset="0"/>
              </a:rPr>
              <a:t>=&lt;9,4,6&gt;</a:t>
            </a:r>
            <a:r>
              <a:rPr lang="en-US" altLang="zh-CN" sz="2000" i="0" dirty="0">
                <a:solidFill>
                  <a:schemeClr val="tx1"/>
                </a:solidFill>
                <a:latin typeface="Times New Roman" panose="02020603050405020304" pitchFamily="18" charset="0"/>
              </a:rPr>
              <a:t>:</a:t>
            </a:r>
          </a:p>
        </p:txBody>
      </p:sp>
      <p:grpSp>
        <p:nvGrpSpPr>
          <p:cNvPr id="4" name="组合 3"/>
          <p:cNvGrpSpPr/>
          <p:nvPr/>
        </p:nvGrpSpPr>
        <p:grpSpPr>
          <a:xfrm>
            <a:off x="3452859" y="636101"/>
            <a:ext cx="4617720" cy="2208475"/>
            <a:chOff x="3429000" y="1085850"/>
            <a:chExt cx="3943350" cy="1885950"/>
          </a:xfrm>
        </p:grpSpPr>
        <p:sp>
          <p:nvSpPr>
            <p:cNvPr id="9221" name="椭圆 9220"/>
            <p:cNvSpPr/>
            <p:nvPr/>
          </p:nvSpPr>
          <p:spPr>
            <a:xfrm>
              <a:off x="4629150" y="10858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a:t>
              </a:r>
            </a:p>
          </p:txBody>
        </p:sp>
        <p:sp>
          <p:nvSpPr>
            <p:cNvPr id="9222" name="椭圆 9221"/>
            <p:cNvSpPr/>
            <p:nvPr/>
          </p:nvSpPr>
          <p:spPr>
            <a:xfrm>
              <a:off x="6172200" y="2000250"/>
              <a:ext cx="457200" cy="342900"/>
            </a:xfrm>
            <a:prstGeom prst="ellipse">
              <a:avLst/>
            </a:prstGeom>
            <a:solidFill>
              <a:srgbClr val="FFFF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a:t>
              </a:r>
            </a:p>
          </p:txBody>
        </p:sp>
        <p:sp>
          <p:nvSpPr>
            <p:cNvPr id="9223" name="椭圆 9222"/>
            <p:cNvSpPr/>
            <p:nvPr/>
          </p:nvSpPr>
          <p:spPr>
            <a:xfrm>
              <a:off x="4457700" y="20002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p>
          </p:txBody>
        </p:sp>
        <p:sp>
          <p:nvSpPr>
            <p:cNvPr id="9224" name="椭圆 9223"/>
            <p:cNvSpPr/>
            <p:nvPr/>
          </p:nvSpPr>
          <p:spPr>
            <a:xfrm>
              <a:off x="54864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p>
          </p:txBody>
        </p:sp>
        <p:sp>
          <p:nvSpPr>
            <p:cNvPr id="9225" name="椭圆 9224"/>
            <p:cNvSpPr/>
            <p:nvPr/>
          </p:nvSpPr>
          <p:spPr>
            <a:xfrm>
              <a:off x="38862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a:t>
              </a:r>
            </a:p>
          </p:txBody>
        </p:sp>
        <p:sp>
          <p:nvSpPr>
            <p:cNvPr id="9226" name="矩形 9225"/>
            <p:cNvSpPr/>
            <p:nvPr/>
          </p:nvSpPr>
          <p:spPr>
            <a:xfrm>
              <a:off x="34290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123</a:t>
              </a:r>
            </a:p>
          </p:txBody>
        </p:sp>
        <p:sp>
          <p:nvSpPr>
            <p:cNvPr id="9227" name="矩形 9226"/>
            <p:cNvSpPr/>
            <p:nvPr/>
          </p:nvSpPr>
          <p:spPr>
            <a:xfrm>
              <a:off x="51435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213</a:t>
              </a:r>
            </a:p>
          </p:txBody>
        </p:sp>
        <p:sp>
          <p:nvSpPr>
            <p:cNvPr id="9228" name="矩形 9227"/>
            <p:cNvSpPr/>
            <p:nvPr/>
          </p:nvSpPr>
          <p:spPr>
            <a:xfrm>
              <a:off x="48006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312</a:t>
              </a:r>
            </a:p>
          </p:txBody>
        </p:sp>
        <p:sp>
          <p:nvSpPr>
            <p:cNvPr id="9229" name="矩形 9228"/>
            <p:cNvSpPr/>
            <p:nvPr/>
          </p:nvSpPr>
          <p:spPr>
            <a:xfrm>
              <a:off x="37719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132</a:t>
              </a:r>
            </a:p>
          </p:txBody>
        </p:sp>
        <p:sp>
          <p:nvSpPr>
            <p:cNvPr id="9230" name="矩形 9229"/>
            <p:cNvSpPr/>
            <p:nvPr/>
          </p:nvSpPr>
          <p:spPr>
            <a:xfrm>
              <a:off x="56007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231</a:t>
              </a:r>
            </a:p>
          </p:txBody>
        </p:sp>
        <p:sp>
          <p:nvSpPr>
            <p:cNvPr id="9231" name="矩形 9230"/>
            <p:cNvSpPr/>
            <p:nvPr/>
          </p:nvSpPr>
          <p:spPr>
            <a:xfrm>
              <a:off x="680085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321</a:t>
              </a:r>
            </a:p>
          </p:txBody>
        </p:sp>
        <p:sp>
          <p:nvSpPr>
            <p:cNvPr id="9232" name="直接连接符 9231"/>
            <p:cNvSpPr/>
            <p:nvPr/>
          </p:nvSpPr>
          <p:spPr>
            <a:xfrm flipH="1">
              <a:off x="4286250" y="1371600"/>
              <a:ext cx="400050" cy="228600"/>
            </a:xfrm>
            <a:prstGeom prst="line">
              <a:avLst/>
            </a:prstGeom>
            <a:ln w="9525" cap="flat" cmpd="sng">
              <a:solidFill>
                <a:schemeClr val="tx1"/>
              </a:solidFill>
              <a:prstDash val="solid"/>
              <a:headEnd type="none" w="med" len="med"/>
              <a:tailEnd type="none" w="med" len="med"/>
            </a:ln>
          </p:spPr>
        </p:sp>
        <p:sp>
          <p:nvSpPr>
            <p:cNvPr id="9233" name="直接连接符 9232"/>
            <p:cNvSpPr/>
            <p:nvPr/>
          </p:nvSpPr>
          <p:spPr>
            <a:xfrm>
              <a:off x="5029200" y="1371600"/>
              <a:ext cx="514350" cy="228600"/>
            </a:xfrm>
            <a:prstGeom prst="line">
              <a:avLst/>
            </a:prstGeom>
            <a:ln w="12700" cap="flat" cmpd="sng">
              <a:solidFill>
                <a:schemeClr val="tx1"/>
              </a:solidFill>
              <a:prstDash val="solid"/>
              <a:headEnd type="none" w="med" len="med"/>
              <a:tailEnd type="none" w="med" len="med"/>
            </a:ln>
          </p:spPr>
        </p:sp>
        <p:sp>
          <p:nvSpPr>
            <p:cNvPr id="9234" name="直接连接符 9233"/>
            <p:cNvSpPr/>
            <p:nvPr/>
          </p:nvSpPr>
          <p:spPr>
            <a:xfrm flipH="1">
              <a:off x="3714750" y="1828800"/>
              <a:ext cx="228600" cy="228600"/>
            </a:xfrm>
            <a:prstGeom prst="line">
              <a:avLst/>
            </a:prstGeom>
            <a:ln w="9525" cap="flat" cmpd="sng">
              <a:solidFill>
                <a:schemeClr val="tx1"/>
              </a:solidFill>
              <a:prstDash val="solid"/>
              <a:headEnd type="none" w="med" len="med"/>
              <a:tailEnd type="none" w="med" len="med"/>
            </a:ln>
          </p:spPr>
        </p:sp>
        <p:sp>
          <p:nvSpPr>
            <p:cNvPr id="9235" name="直接连接符 9234"/>
            <p:cNvSpPr/>
            <p:nvPr/>
          </p:nvSpPr>
          <p:spPr>
            <a:xfrm>
              <a:off x="4286250" y="1828800"/>
              <a:ext cx="228600" cy="228600"/>
            </a:xfrm>
            <a:prstGeom prst="line">
              <a:avLst/>
            </a:prstGeom>
            <a:ln w="9525" cap="flat" cmpd="sng">
              <a:solidFill>
                <a:schemeClr val="tx1"/>
              </a:solidFill>
              <a:prstDash val="solid"/>
              <a:headEnd type="none" w="med" len="med"/>
              <a:tailEnd type="none" w="med" len="med"/>
            </a:ln>
          </p:spPr>
        </p:sp>
        <p:sp>
          <p:nvSpPr>
            <p:cNvPr id="9236" name="直接连接符 9235"/>
            <p:cNvSpPr/>
            <p:nvPr/>
          </p:nvSpPr>
          <p:spPr>
            <a:xfrm flipH="1">
              <a:off x="4171950" y="2286000"/>
              <a:ext cx="400050" cy="342900"/>
            </a:xfrm>
            <a:prstGeom prst="line">
              <a:avLst/>
            </a:prstGeom>
            <a:ln w="9525" cap="flat" cmpd="sng">
              <a:solidFill>
                <a:schemeClr val="tx1"/>
              </a:solidFill>
              <a:prstDash val="solid"/>
              <a:headEnd type="none" w="med" len="med"/>
              <a:tailEnd type="none" w="med" len="med"/>
            </a:ln>
          </p:spPr>
        </p:sp>
        <p:sp>
          <p:nvSpPr>
            <p:cNvPr id="9237" name="直接连接符 9236"/>
            <p:cNvSpPr/>
            <p:nvPr/>
          </p:nvSpPr>
          <p:spPr>
            <a:xfrm>
              <a:off x="4800600" y="2286000"/>
              <a:ext cx="400050" cy="342900"/>
            </a:xfrm>
            <a:prstGeom prst="line">
              <a:avLst/>
            </a:prstGeom>
            <a:ln w="9525" cap="flat" cmpd="sng">
              <a:solidFill>
                <a:schemeClr val="tx1"/>
              </a:solidFill>
              <a:prstDash val="solid"/>
              <a:headEnd type="none" w="med" len="med"/>
              <a:tailEnd type="none" w="med" len="med"/>
            </a:ln>
          </p:spPr>
        </p:sp>
        <p:sp>
          <p:nvSpPr>
            <p:cNvPr id="9238" name="直接连接符 9237"/>
            <p:cNvSpPr/>
            <p:nvPr/>
          </p:nvSpPr>
          <p:spPr>
            <a:xfrm flipH="1">
              <a:off x="5886450" y="2286000"/>
              <a:ext cx="400050" cy="342900"/>
            </a:xfrm>
            <a:prstGeom prst="line">
              <a:avLst/>
            </a:prstGeom>
            <a:ln w="57150" cap="flat" cmpd="sng">
              <a:solidFill>
                <a:srgbClr val="FF0000"/>
              </a:solidFill>
              <a:prstDash val="solid"/>
              <a:headEnd type="none" w="med" len="med"/>
              <a:tailEnd type="triangle" w="med" len="med"/>
            </a:ln>
          </p:spPr>
        </p:sp>
        <p:sp>
          <p:nvSpPr>
            <p:cNvPr id="9239" name="直接连接符 9238"/>
            <p:cNvSpPr/>
            <p:nvPr/>
          </p:nvSpPr>
          <p:spPr>
            <a:xfrm>
              <a:off x="6572250" y="2286000"/>
              <a:ext cx="400050" cy="342900"/>
            </a:xfrm>
            <a:prstGeom prst="line">
              <a:avLst/>
            </a:prstGeom>
            <a:ln w="9525" cap="flat" cmpd="sng">
              <a:solidFill>
                <a:schemeClr val="tx1"/>
              </a:solidFill>
              <a:prstDash val="solid"/>
              <a:headEnd type="none" w="med" len="med"/>
              <a:tailEnd type="none" w="med" len="med"/>
            </a:ln>
          </p:spPr>
        </p:sp>
        <p:sp>
          <p:nvSpPr>
            <p:cNvPr id="9240" name="直接连接符 9239"/>
            <p:cNvSpPr/>
            <p:nvPr/>
          </p:nvSpPr>
          <p:spPr>
            <a:xfrm>
              <a:off x="5886450" y="1828800"/>
              <a:ext cx="400050" cy="171450"/>
            </a:xfrm>
            <a:prstGeom prst="line">
              <a:avLst/>
            </a:prstGeom>
            <a:ln w="9525" cap="flat" cmpd="sng">
              <a:solidFill>
                <a:schemeClr val="tx1"/>
              </a:solidFill>
              <a:prstDash val="solid"/>
              <a:headEnd type="none" w="med" len="med"/>
              <a:tailEnd type="none" w="med" len="med"/>
            </a:ln>
          </p:spPr>
        </p:sp>
        <p:sp>
          <p:nvSpPr>
            <p:cNvPr id="9241" name="直接连接符 9240"/>
            <p:cNvSpPr/>
            <p:nvPr/>
          </p:nvSpPr>
          <p:spPr>
            <a:xfrm flipH="1">
              <a:off x="5314950" y="1828800"/>
              <a:ext cx="228600" cy="228600"/>
            </a:xfrm>
            <a:prstGeom prst="line">
              <a:avLst/>
            </a:prstGeom>
            <a:ln w="9525" cap="flat" cmpd="sng">
              <a:solidFill>
                <a:schemeClr val="tx1"/>
              </a:solidFill>
              <a:prstDash val="solid"/>
              <a:headEnd type="none" w="med" len="med"/>
              <a:tailEnd type="none" w="med" len="med"/>
            </a:ln>
          </p:spPr>
        </p:sp>
        <p:sp>
          <p:nvSpPr>
            <p:cNvPr id="9243" name="文本框 9242"/>
            <p:cNvSpPr txBox="1"/>
            <p:nvPr/>
          </p:nvSpPr>
          <p:spPr>
            <a:xfrm>
              <a:off x="5675710" y="2212181"/>
              <a:ext cx="502061" cy="338554"/>
            </a:xfrm>
            <a:prstGeom prst="rect">
              <a:avLst/>
            </a:prstGeom>
            <a:noFill/>
            <a:ln w="9525">
              <a:noFill/>
            </a:ln>
          </p:spPr>
          <p:txBody>
            <a:bodyPr wrap="none" anchor="t" anchorCtr="0">
              <a:spAutoFit/>
            </a:bodyPr>
            <a:lstStyle/>
            <a:p>
              <a:r>
                <a:rPr lang="en-US" altLang="zh-CN" sz="1600" i="0">
                  <a:solidFill>
                    <a:schemeClr val="tx1"/>
                  </a:solidFill>
                  <a:latin typeface="Times New Roman" panose="02020603050405020304" pitchFamily="18" charset="0"/>
                </a:rPr>
                <a:t>4</a:t>
              </a:r>
              <a:r>
                <a:rPr lang="en-US" altLang="zh-CN" sz="1600" i="0">
                  <a:solidFill>
                    <a:schemeClr val="tx1"/>
                  </a:solidFill>
                  <a:latin typeface="Times New Roman" panose="02020603050405020304" pitchFamily="18" charset="0"/>
                  <a:sym typeface="Symbol" panose="05050102010706020507" pitchFamily="18" charset="2"/>
                </a:rPr>
                <a:t>6</a:t>
              </a:r>
              <a:endParaRPr lang="en-US" altLang="zh-CN" sz="1600" i="0">
                <a:solidFill>
                  <a:schemeClr val="tx1"/>
                </a:solidFill>
                <a:latin typeface="Times New Roman" panose="02020603050405020304" pitchFamily="18" charset="0"/>
              </a:endParaRPr>
            </a:p>
          </p:txBody>
        </p:sp>
      </p:grpSp>
      <p:sp>
        <p:nvSpPr>
          <p:cNvPr id="29"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决策树案例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indent="-342900">
              <a:spcBef>
                <a:spcPct val="20000"/>
              </a:spcBef>
            </a:pPr>
            <a:endParaRPr lang="en-US" altLang="zh-CN" sz="2100" i="0" dirty="0">
              <a:solidFill>
                <a:schemeClr val="tx1"/>
              </a:solidFill>
              <a:latin typeface="Times New Roman" panose="02020603050405020304" pitchFamily="18" charset="0"/>
            </a:endParaRPr>
          </a:p>
          <a:p>
            <a:pPr marL="342900" indent="-342900">
              <a:spcBef>
                <a:spcPct val="20000"/>
              </a:spcBef>
            </a:pPr>
            <a:endParaRPr lang="en-US" altLang="zh-CN" sz="2100" i="0" dirty="0">
              <a:solidFill>
                <a:schemeClr val="tx1"/>
              </a:solidFill>
              <a:latin typeface="Times New Roman" panose="02020603050405020304" pitchFamily="18" charset="0"/>
            </a:endParaRPr>
          </a:p>
          <a:p>
            <a:pPr marL="342900" indent="-342900">
              <a:spcBef>
                <a:spcPct val="20000"/>
              </a:spcBef>
            </a:pPr>
            <a:endParaRPr lang="en-US" altLang="zh-CN" sz="2100" i="0" dirty="0">
              <a:solidFill>
                <a:schemeClr val="tx1"/>
              </a:solidFill>
              <a:latin typeface="Times New Roman" panose="02020603050405020304" pitchFamily="18" charset="0"/>
            </a:endParaRPr>
          </a:p>
          <a:p>
            <a:pPr marL="342900" indent="-342900">
              <a:spcBef>
                <a:spcPct val="20000"/>
              </a:spcBef>
            </a:pPr>
            <a:endParaRPr lang="en-US" altLang="zh-CN" sz="2100" i="0" dirty="0">
              <a:solidFill>
                <a:schemeClr val="tx1"/>
              </a:solidFill>
              <a:latin typeface="Times New Roman" panose="02020603050405020304" pitchFamily="18" charset="0"/>
            </a:endParaRPr>
          </a:p>
          <a:p>
            <a:pPr marL="342900" indent="-342900">
              <a:spcBef>
                <a:spcPct val="20000"/>
              </a:spcBef>
            </a:pPr>
            <a:endParaRPr lang="en-US" altLang="zh-CN" sz="2100" i="0" dirty="0">
              <a:solidFill>
                <a:schemeClr val="tx1"/>
              </a:solidFill>
              <a:latin typeface="Times New Roman" panose="02020603050405020304" pitchFamily="18" charset="0"/>
            </a:endParaRPr>
          </a:p>
          <a:p>
            <a:pPr marL="342900" indent="-342900">
              <a:spcBef>
                <a:spcPct val="20000"/>
              </a:spcBef>
            </a:pPr>
            <a:endParaRPr lang="en-US" altLang="zh-CN" sz="2100" i="0" dirty="0">
              <a:solidFill>
                <a:schemeClr val="tx1"/>
              </a:solidFill>
              <a:latin typeface="Times New Roman" panose="02020603050405020304" pitchFamily="18" charset="0"/>
            </a:endParaRPr>
          </a:p>
          <a:p>
            <a:pPr marL="342900" indent="-342900">
              <a:spcBef>
                <a:spcPct val="20000"/>
              </a:spcBef>
            </a:pPr>
            <a:endParaRPr lang="en-US" altLang="zh-CN" sz="2100" i="0" dirty="0">
              <a:solidFill>
                <a:schemeClr val="tx1"/>
              </a:solidFill>
              <a:latin typeface="Times New Roman" panose="02020603050405020304" pitchFamily="18" charset="0"/>
            </a:endParaRPr>
          </a:p>
          <a:p>
            <a:pPr marL="342900" indent="-342900">
              <a:spcBef>
                <a:spcPct val="20000"/>
              </a:spcBef>
            </a:pPr>
            <a:r>
              <a:rPr lang="zh-CN" altLang="en-US" sz="2100" i="0" dirty="0">
                <a:solidFill>
                  <a:schemeClr val="tx1"/>
                </a:solidFill>
                <a:latin typeface="Times New Roman" panose="02020603050405020304" pitchFamily="18" charset="0"/>
              </a:rPr>
              <a:t>各叶节点包含一个序列</a:t>
            </a:r>
            <a:r>
              <a:rPr lang="en-US" altLang="zh-CN" sz="2100" i="0" dirty="0">
                <a:solidFill>
                  <a:schemeClr val="tx1"/>
                </a:solidFill>
                <a:latin typeface="Times New Roman" panose="02020603050405020304" pitchFamily="18" charset="0"/>
              </a:rPr>
              <a:t> </a:t>
            </a:r>
            <a:r>
              <a:rPr lang="en-US" altLang="zh-CN" sz="2100" i="0" dirty="0">
                <a:latin typeface="Times New Roman" panose="02020603050405020304" pitchFamily="18" charset="0"/>
              </a:rPr>
              <a:t>&lt;</a:t>
            </a:r>
            <a:r>
              <a:rPr lang="en-US" altLang="zh-CN" sz="2100" i="0" dirty="0">
                <a:latin typeface="Times New Roman" panose="02020603050405020304" pitchFamily="18" charset="0"/>
                <a:sym typeface="Symbol" panose="05050102010706020507" pitchFamily="18" charset="2"/>
              </a:rPr>
              <a:t>(1),(2),…, (</a:t>
            </a:r>
            <a:r>
              <a:rPr lang="en-US" altLang="zh-CN" sz="2100" dirty="0">
                <a:latin typeface="Times New Roman" panose="02020603050405020304" pitchFamily="18" charset="0"/>
                <a:sym typeface="Symbol" panose="05050102010706020507" pitchFamily="18" charset="2"/>
              </a:rPr>
              <a:t>n</a:t>
            </a:r>
            <a:r>
              <a:rPr lang="en-US" altLang="zh-CN" sz="2100" i="0" dirty="0">
                <a:latin typeface="Times New Roman" panose="02020603050405020304" pitchFamily="18" charset="0"/>
                <a:sym typeface="Symbol" panose="05050102010706020507" pitchFamily="18" charset="2"/>
              </a:rPr>
              <a:t>)&gt;</a:t>
            </a:r>
            <a:r>
              <a:rPr lang="zh-CN" altLang="en-US" sz="2100" i="0" dirty="0">
                <a:latin typeface="Times New Roman" panose="02020603050405020304" pitchFamily="18" charset="0"/>
                <a:sym typeface="Symbol" panose="05050102010706020507" pitchFamily="18" charset="2"/>
              </a:rPr>
              <a:t>，确立各项之间的排序关系</a:t>
            </a:r>
            <a:r>
              <a:rPr lang="en-US" altLang="zh-CN" sz="2100" i="0" dirty="0">
                <a:solidFill>
                  <a:schemeClr val="tx1"/>
                </a:solidFill>
                <a:latin typeface="Times New Roman" panose="02020603050405020304" pitchFamily="18" charset="0"/>
                <a:sym typeface="Symbol" panose="05050102010706020507" pitchFamily="18" charset="2"/>
              </a:rPr>
              <a:t> </a:t>
            </a:r>
            <a:r>
              <a:rPr lang="en-US" altLang="zh-CN" sz="2100" dirty="0">
                <a:latin typeface="Times New Roman" panose="02020603050405020304" pitchFamily="18" charset="0"/>
                <a:sym typeface="Symbol" panose="05050102010706020507" pitchFamily="18" charset="2"/>
              </a:rPr>
              <a:t>a</a:t>
            </a:r>
            <a:r>
              <a:rPr lang="en-US" altLang="zh-CN" sz="2100" i="0" baseline="-25000" dirty="0">
                <a:latin typeface="Times New Roman" panose="02020603050405020304" pitchFamily="18" charset="0"/>
                <a:sym typeface="Symbol" panose="05050102010706020507" pitchFamily="18" charset="2"/>
              </a:rPr>
              <a:t>(1)</a:t>
            </a:r>
            <a:r>
              <a:rPr lang="en-US" altLang="zh-CN" sz="2100" i="0" dirty="0">
                <a:latin typeface="Times New Roman" panose="02020603050405020304" pitchFamily="18" charset="0"/>
                <a:sym typeface="Symbol" panose="05050102010706020507" pitchFamily="18" charset="2"/>
              </a:rPr>
              <a:t></a:t>
            </a:r>
            <a:r>
              <a:rPr lang="en-US" altLang="zh-CN" sz="2100" dirty="0">
                <a:latin typeface="Times New Roman" panose="02020603050405020304" pitchFamily="18" charset="0"/>
                <a:sym typeface="Symbol" panose="05050102010706020507" pitchFamily="18" charset="2"/>
              </a:rPr>
              <a:t>a</a:t>
            </a:r>
            <a:r>
              <a:rPr lang="en-US" altLang="zh-CN" sz="2100" i="0" baseline="-25000" dirty="0">
                <a:latin typeface="Times New Roman" panose="02020603050405020304" pitchFamily="18" charset="0"/>
                <a:sym typeface="Symbol" panose="05050102010706020507" pitchFamily="18" charset="2"/>
              </a:rPr>
              <a:t>(2)</a:t>
            </a:r>
            <a:r>
              <a:rPr lang="en-US" altLang="zh-CN" sz="2100" i="0" dirty="0">
                <a:latin typeface="Times New Roman" panose="02020603050405020304" pitchFamily="18" charset="0"/>
                <a:sym typeface="Symbol" panose="05050102010706020507" pitchFamily="18" charset="2"/>
              </a:rPr>
              <a:t>… </a:t>
            </a:r>
            <a:r>
              <a:rPr lang="en-US" altLang="zh-CN" sz="2100" dirty="0">
                <a:latin typeface="Times New Roman" panose="02020603050405020304" pitchFamily="18" charset="0"/>
                <a:sym typeface="Symbol" panose="05050102010706020507" pitchFamily="18" charset="2"/>
              </a:rPr>
              <a:t>a</a:t>
            </a:r>
            <a:r>
              <a:rPr lang="en-US" altLang="zh-CN" sz="2100" i="0" baseline="-25000" dirty="0">
                <a:latin typeface="Times New Roman" panose="02020603050405020304" pitchFamily="18" charset="0"/>
                <a:sym typeface="Symbol" panose="05050102010706020507" pitchFamily="18" charset="2"/>
              </a:rPr>
              <a:t>(</a:t>
            </a:r>
            <a:r>
              <a:rPr lang="en-US" altLang="zh-CN" sz="2100" baseline="-25000" dirty="0">
                <a:latin typeface="Times New Roman" panose="02020603050405020304" pitchFamily="18" charset="0"/>
                <a:sym typeface="Symbol" panose="05050102010706020507" pitchFamily="18" charset="2"/>
              </a:rPr>
              <a:t>n</a:t>
            </a:r>
            <a:r>
              <a:rPr lang="en-US" altLang="zh-CN" sz="2100" i="0" baseline="-25000" dirty="0">
                <a:latin typeface="Times New Roman" panose="02020603050405020304" pitchFamily="18" charset="0"/>
                <a:sym typeface="Symbol" panose="05050102010706020507" pitchFamily="18" charset="2"/>
              </a:rPr>
              <a:t>)</a:t>
            </a:r>
            <a:endParaRPr lang="en-US" altLang="zh-CN" sz="2100" i="0" dirty="0">
              <a:solidFill>
                <a:schemeClr val="tx1"/>
              </a:solidFill>
              <a:latin typeface="Times New Roman" panose="02020603050405020304" pitchFamily="18" charset="0"/>
              <a:sym typeface="Symbol" panose="05050102010706020507" pitchFamily="18" charset="2"/>
            </a:endParaRPr>
          </a:p>
        </p:txBody>
      </p:sp>
      <p:grpSp>
        <p:nvGrpSpPr>
          <p:cNvPr id="4" name="组合 3"/>
          <p:cNvGrpSpPr/>
          <p:nvPr/>
        </p:nvGrpSpPr>
        <p:grpSpPr>
          <a:xfrm>
            <a:off x="3452852" y="715620"/>
            <a:ext cx="4551219" cy="2176670"/>
            <a:chOff x="3429000" y="1085850"/>
            <a:chExt cx="3943350" cy="1885950"/>
          </a:xfrm>
        </p:grpSpPr>
        <p:sp>
          <p:nvSpPr>
            <p:cNvPr id="10246" name="椭圆 10245"/>
            <p:cNvSpPr/>
            <p:nvPr/>
          </p:nvSpPr>
          <p:spPr>
            <a:xfrm>
              <a:off x="4629150" y="10858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a:t>
              </a:r>
            </a:p>
          </p:txBody>
        </p:sp>
        <p:sp>
          <p:nvSpPr>
            <p:cNvPr id="10247" name="椭圆 10246"/>
            <p:cNvSpPr/>
            <p:nvPr/>
          </p:nvSpPr>
          <p:spPr>
            <a:xfrm>
              <a:off x="6172200" y="20002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a:t>
              </a:r>
            </a:p>
          </p:txBody>
        </p:sp>
        <p:sp>
          <p:nvSpPr>
            <p:cNvPr id="10248" name="椭圆 10247"/>
            <p:cNvSpPr/>
            <p:nvPr/>
          </p:nvSpPr>
          <p:spPr>
            <a:xfrm>
              <a:off x="4457700" y="20002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p>
          </p:txBody>
        </p:sp>
        <p:sp>
          <p:nvSpPr>
            <p:cNvPr id="10249" name="椭圆 10248"/>
            <p:cNvSpPr/>
            <p:nvPr/>
          </p:nvSpPr>
          <p:spPr>
            <a:xfrm>
              <a:off x="54864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p>
          </p:txBody>
        </p:sp>
        <p:sp>
          <p:nvSpPr>
            <p:cNvPr id="10250" name="椭圆 10249"/>
            <p:cNvSpPr/>
            <p:nvPr/>
          </p:nvSpPr>
          <p:spPr>
            <a:xfrm>
              <a:off x="38862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a:t>
              </a:r>
            </a:p>
          </p:txBody>
        </p:sp>
        <p:sp>
          <p:nvSpPr>
            <p:cNvPr id="10251" name="矩形 10250"/>
            <p:cNvSpPr/>
            <p:nvPr/>
          </p:nvSpPr>
          <p:spPr>
            <a:xfrm>
              <a:off x="34290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123</a:t>
              </a:r>
            </a:p>
          </p:txBody>
        </p:sp>
        <p:sp>
          <p:nvSpPr>
            <p:cNvPr id="10252" name="矩形 10251"/>
            <p:cNvSpPr/>
            <p:nvPr/>
          </p:nvSpPr>
          <p:spPr>
            <a:xfrm>
              <a:off x="51435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213</a:t>
              </a:r>
            </a:p>
          </p:txBody>
        </p:sp>
        <p:sp>
          <p:nvSpPr>
            <p:cNvPr id="10253" name="矩形 10252"/>
            <p:cNvSpPr/>
            <p:nvPr/>
          </p:nvSpPr>
          <p:spPr>
            <a:xfrm>
              <a:off x="48006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312</a:t>
              </a:r>
            </a:p>
          </p:txBody>
        </p:sp>
        <p:sp>
          <p:nvSpPr>
            <p:cNvPr id="10254" name="矩形 10253"/>
            <p:cNvSpPr/>
            <p:nvPr/>
          </p:nvSpPr>
          <p:spPr>
            <a:xfrm>
              <a:off x="37719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132</a:t>
              </a:r>
            </a:p>
          </p:txBody>
        </p:sp>
        <p:sp>
          <p:nvSpPr>
            <p:cNvPr id="10255" name="矩形 10254"/>
            <p:cNvSpPr/>
            <p:nvPr/>
          </p:nvSpPr>
          <p:spPr>
            <a:xfrm>
              <a:off x="5600700" y="2628900"/>
              <a:ext cx="571500" cy="3429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231</a:t>
              </a:r>
            </a:p>
          </p:txBody>
        </p:sp>
        <p:sp>
          <p:nvSpPr>
            <p:cNvPr id="10256" name="矩形 10255"/>
            <p:cNvSpPr/>
            <p:nvPr/>
          </p:nvSpPr>
          <p:spPr>
            <a:xfrm>
              <a:off x="680085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321</a:t>
              </a:r>
            </a:p>
          </p:txBody>
        </p:sp>
        <p:sp>
          <p:nvSpPr>
            <p:cNvPr id="10257" name="直接连接符 10256"/>
            <p:cNvSpPr/>
            <p:nvPr/>
          </p:nvSpPr>
          <p:spPr>
            <a:xfrm flipH="1">
              <a:off x="4286250" y="1371600"/>
              <a:ext cx="400050" cy="228600"/>
            </a:xfrm>
            <a:prstGeom prst="line">
              <a:avLst/>
            </a:prstGeom>
            <a:ln w="9525" cap="flat" cmpd="sng">
              <a:solidFill>
                <a:schemeClr val="tx1"/>
              </a:solidFill>
              <a:prstDash val="solid"/>
              <a:headEnd type="none" w="med" len="med"/>
              <a:tailEnd type="none" w="med" len="med"/>
            </a:ln>
          </p:spPr>
        </p:sp>
        <p:sp>
          <p:nvSpPr>
            <p:cNvPr id="10258" name="直接连接符 10257"/>
            <p:cNvSpPr/>
            <p:nvPr/>
          </p:nvSpPr>
          <p:spPr>
            <a:xfrm>
              <a:off x="5029200" y="1371600"/>
              <a:ext cx="514350" cy="228600"/>
            </a:xfrm>
            <a:prstGeom prst="line">
              <a:avLst/>
            </a:prstGeom>
            <a:ln w="12700" cap="flat" cmpd="sng">
              <a:solidFill>
                <a:schemeClr val="tx1"/>
              </a:solidFill>
              <a:prstDash val="solid"/>
              <a:headEnd type="none" w="med" len="med"/>
              <a:tailEnd type="none" w="med" len="med"/>
            </a:ln>
          </p:spPr>
        </p:sp>
        <p:sp>
          <p:nvSpPr>
            <p:cNvPr id="10259" name="直接连接符 10258"/>
            <p:cNvSpPr/>
            <p:nvPr/>
          </p:nvSpPr>
          <p:spPr>
            <a:xfrm flipH="1">
              <a:off x="3714750" y="1828800"/>
              <a:ext cx="228600" cy="228600"/>
            </a:xfrm>
            <a:prstGeom prst="line">
              <a:avLst/>
            </a:prstGeom>
            <a:ln w="9525" cap="flat" cmpd="sng">
              <a:solidFill>
                <a:schemeClr val="tx1"/>
              </a:solidFill>
              <a:prstDash val="solid"/>
              <a:headEnd type="none" w="med" len="med"/>
              <a:tailEnd type="none" w="med" len="med"/>
            </a:ln>
          </p:spPr>
        </p:sp>
        <p:sp>
          <p:nvSpPr>
            <p:cNvPr id="10260" name="直接连接符 10259"/>
            <p:cNvSpPr/>
            <p:nvPr/>
          </p:nvSpPr>
          <p:spPr>
            <a:xfrm>
              <a:off x="4286250" y="1828800"/>
              <a:ext cx="228600" cy="228600"/>
            </a:xfrm>
            <a:prstGeom prst="line">
              <a:avLst/>
            </a:prstGeom>
            <a:ln w="9525" cap="flat" cmpd="sng">
              <a:solidFill>
                <a:schemeClr val="tx1"/>
              </a:solidFill>
              <a:prstDash val="solid"/>
              <a:headEnd type="none" w="med" len="med"/>
              <a:tailEnd type="none" w="med" len="med"/>
            </a:ln>
          </p:spPr>
        </p:sp>
        <p:sp>
          <p:nvSpPr>
            <p:cNvPr id="10261" name="直接连接符 10260"/>
            <p:cNvSpPr/>
            <p:nvPr/>
          </p:nvSpPr>
          <p:spPr>
            <a:xfrm flipH="1">
              <a:off x="4171950" y="2286000"/>
              <a:ext cx="400050" cy="342900"/>
            </a:xfrm>
            <a:prstGeom prst="line">
              <a:avLst/>
            </a:prstGeom>
            <a:ln w="9525" cap="flat" cmpd="sng">
              <a:solidFill>
                <a:schemeClr val="tx1"/>
              </a:solidFill>
              <a:prstDash val="solid"/>
              <a:headEnd type="none" w="med" len="med"/>
              <a:tailEnd type="none" w="med" len="med"/>
            </a:ln>
          </p:spPr>
        </p:sp>
        <p:sp>
          <p:nvSpPr>
            <p:cNvPr id="10262" name="直接连接符 10261"/>
            <p:cNvSpPr/>
            <p:nvPr/>
          </p:nvSpPr>
          <p:spPr>
            <a:xfrm>
              <a:off x="4800600" y="2286000"/>
              <a:ext cx="400050" cy="342900"/>
            </a:xfrm>
            <a:prstGeom prst="line">
              <a:avLst/>
            </a:prstGeom>
            <a:ln w="9525" cap="flat" cmpd="sng">
              <a:solidFill>
                <a:schemeClr val="tx1"/>
              </a:solidFill>
              <a:prstDash val="solid"/>
              <a:headEnd type="none" w="med" len="med"/>
              <a:tailEnd type="none" w="med" len="med"/>
            </a:ln>
          </p:spPr>
        </p:sp>
        <p:sp>
          <p:nvSpPr>
            <p:cNvPr id="10263" name="直接连接符 10262"/>
            <p:cNvSpPr/>
            <p:nvPr/>
          </p:nvSpPr>
          <p:spPr>
            <a:xfrm flipH="1">
              <a:off x="5886450" y="2286000"/>
              <a:ext cx="400050" cy="342900"/>
            </a:xfrm>
            <a:prstGeom prst="line">
              <a:avLst/>
            </a:prstGeom>
            <a:ln w="57150" cap="flat" cmpd="sng">
              <a:solidFill>
                <a:srgbClr val="FF0000"/>
              </a:solidFill>
              <a:prstDash val="solid"/>
              <a:headEnd type="none" w="med" len="med"/>
              <a:tailEnd type="triangle" w="med" len="med"/>
            </a:ln>
          </p:spPr>
        </p:sp>
        <p:sp>
          <p:nvSpPr>
            <p:cNvPr id="10264" name="直接连接符 10263"/>
            <p:cNvSpPr/>
            <p:nvPr/>
          </p:nvSpPr>
          <p:spPr>
            <a:xfrm>
              <a:off x="6572250" y="2286000"/>
              <a:ext cx="400050" cy="342900"/>
            </a:xfrm>
            <a:prstGeom prst="line">
              <a:avLst/>
            </a:prstGeom>
            <a:ln w="9525" cap="flat" cmpd="sng">
              <a:solidFill>
                <a:schemeClr val="tx1"/>
              </a:solidFill>
              <a:prstDash val="solid"/>
              <a:headEnd type="none" w="med" len="med"/>
              <a:tailEnd type="none" w="med" len="med"/>
            </a:ln>
          </p:spPr>
        </p:sp>
        <p:sp>
          <p:nvSpPr>
            <p:cNvPr id="10265" name="直接连接符 10264"/>
            <p:cNvSpPr/>
            <p:nvPr/>
          </p:nvSpPr>
          <p:spPr>
            <a:xfrm>
              <a:off x="5886450" y="1828800"/>
              <a:ext cx="400050" cy="171450"/>
            </a:xfrm>
            <a:prstGeom prst="line">
              <a:avLst/>
            </a:prstGeom>
            <a:ln w="9525" cap="flat" cmpd="sng">
              <a:solidFill>
                <a:schemeClr val="tx1"/>
              </a:solidFill>
              <a:prstDash val="solid"/>
              <a:headEnd type="none" w="med" len="med"/>
              <a:tailEnd type="none" w="med" len="med"/>
            </a:ln>
          </p:spPr>
        </p:sp>
        <p:sp>
          <p:nvSpPr>
            <p:cNvPr id="10266" name="直接连接符 10265"/>
            <p:cNvSpPr/>
            <p:nvPr/>
          </p:nvSpPr>
          <p:spPr>
            <a:xfrm flipH="1">
              <a:off x="5314950" y="1828800"/>
              <a:ext cx="228600" cy="228600"/>
            </a:xfrm>
            <a:prstGeom prst="line">
              <a:avLst/>
            </a:prstGeom>
            <a:ln w="9525" cap="flat" cmpd="sng">
              <a:solidFill>
                <a:schemeClr val="tx1"/>
              </a:solidFill>
              <a:prstDash val="solid"/>
              <a:headEnd type="none" w="med" len="med"/>
              <a:tailEnd type="none" w="med" len="med"/>
            </a:ln>
          </p:spPr>
        </p:sp>
      </p:grpSp>
      <p:sp>
        <p:nvSpPr>
          <p:cNvPr id="10267" name="文本框 10266"/>
          <p:cNvSpPr txBox="1"/>
          <p:nvPr/>
        </p:nvSpPr>
        <p:spPr>
          <a:xfrm>
            <a:off x="1543050" y="1028700"/>
            <a:ext cx="2351926" cy="707886"/>
          </a:xfrm>
          <a:prstGeom prst="rect">
            <a:avLst/>
          </a:prstGeom>
          <a:noFill/>
          <a:ln w="9525">
            <a:noFill/>
          </a:ln>
        </p:spPr>
        <p:txBody>
          <a:bodyPr wrap="none" anchor="t" anchorCtr="0">
            <a:spAutoFit/>
          </a:bodyPr>
          <a:lstStyle/>
          <a:p>
            <a:r>
              <a:rPr lang="zh-CN" altLang="en-US" sz="2000" i="0" dirty="0">
                <a:solidFill>
                  <a:schemeClr val="tx1"/>
                </a:solidFill>
                <a:latin typeface="Times New Roman" panose="02020603050405020304" pitchFamily="18" charset="0"/>
              </a:rPr>
              <a:t>对</a:t>
            </a:r>
            <a:r>
              <a:rPr lang="en-US" altLang="zh-CN" sz="2000" i="0" dirty="0">
                <a:solidFill>
                  <a:schemeClr val="tx1"/>
                </a:solidFill>
                <a:latin typeface="Times New Roman" panose="02020603050405020304" pitchFamily="18" charset="0"/>
              </a:rPr>
              <a:t> </a:t>
            </a:r>
            <a:r>
              <a:rPr lang="en-US" altLang="zh-CN" sz="2000" i="0" dirty="0">
                <a:latin typeface="Times New Roman" panose="02020603050405020304" pitchFamily="18" charset="0"/>
              </a:rPr>
              <a:t>&lt;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1</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2</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baseline="-25000" dirty="0">
                <a:latin typeface="Times New Roman" panose="02020603050405020304" pitchFamily="18" charset="0"/>
              </a:rPr>
              <a:t>n</a:t>
            </a:r>
            <a:r>
              <a:rPr lang="en-US" altLang="zh-CN" sz="2000" i="0" dirty="0">
                <a:latin typeface="Times New Roman" panose="02020603050405020304" pitchFamily="18" charset="0"/>
              </a:rPr>
              <a:t>&gt;</a:t>
            </a:r>
            <a:r>
              <a:rPr lang="zh-CN" altLang="en-US" sz="2000" i="0" dirty="0">
                <a:latin typeface="Times New Roman" panose="02020603050405020304" pitchFamily="18" charset="0"/>
              </a:rPr>
              <a:t>排序</a:t>
            </a:r>
            <a:endParaRPr lang="en-US" altLang="zh-CN" sz="2000" i="0" dirty="0">
              <a:latin typeface="Times New Roman" panose="02020603050405020304" pitchFamily="18" charset="0"/>
            </a:endParaRPr>
          </a:p>
          <a:p>
            <a:r>
              <a:rPr lang="en-US" altLang="zh-CN" sz="2000" i="0" dirty="0">
                <a:latin typeface="Times New Roman" panose="02020603050405020304" pitchFamily="18" charset="0"/>
              </a:rPr>
              <a:t>=&lt;9,4,6&gt;</a:t>
            </a:r>
            <a:r>
              <a:rPr lang="en-US" altLang="zh-CN" sz="2000" i="0" dirty="0">
                <a:solidFill>
                  <a:schemeClr val="tx1"/>
                </a:solidFill>
                <a:latin typeface="Times New Roman" panose="02020603050405020304" pitchFamily="18" charset="0"/>
              </a:rPr>
              <a:t>:</a:t>
            </a:r>
          </a:p>
        </p:txBody>
      </p:sp>
      <p:sp>
        <p:nvSpPr>
          <p:cNvPr id="10269" name="文本框 10268"/>
          <p:cNvSpPr txBox="1"/>
          <p:nvPr/>
        </p:nvSpPr>
        <p:spPr>
          <a:xfrm>
            <a:off x="5399111" y="3029677"/>
            <a:ext cx="922047" cy="338554"/>
          </a:xfrm>
          <a:prstGeom prst="rect">
            <a:avLst/>
          </a:prstGeom>
          <a:noFill/>
          <a:ln w="9525">
            <a:noFill/>
          </a:ln>
        </p:spPr>
        <p:txBody>
          <a:bodyPr wrap="none" anchor="t" anchorCtr="0">
            <a:spAutoFit/>
          </a:bodyPr>
          <a:lstStyle/>
          <a:p>
            <a:r>
              <a:rPr lang="en-US" altLang="zh-CN" sz="1600" i="0" dirty="0">
                <a:solidFill>
                  <a:schemeClr val="tx1"/>
                </a:solidFill>
                <a:latin typeface="Times New Roman" panose="02020603050405020304" pitchFamily="18" charset="0"/>
              </a:rPr>
              <a:t>4 </a:t>
            </a:r>
            <a:r>
              <a:rPr lang="en-US" altLang="zh-CN" sz="1600" i="0" dirty="0">
                <a:solidFill>
                  <a:schemeClr val="tx1"/>
                </a:solidFill>
                <a:latin typeface="Times New Roman" panose="02020603050405020304" pitchFamily="18" charset="0"/>
                <a:sym typeface="Symbol" panose="05050102010706020507" pitchFamily="18" charset="2"/>
              </a:rPr>
              <a:t> 6  9</a:t>
            </a:r>
          </a:p>
        </p:txBody>
      </p:sp>
      <p:sp>
        <p:nvSpPr>
          <p:cNvPr id="30"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决策树案例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90000"/>
              </a:lnSpc>
              <a:buNone/>
            </a:pPr>
            <a:r>
              <a:rPr lang="zh-CN" altLang="en-US" dirty="0">
                <a:solidFill>
                  <a:srgbClr val="000000"/>
                </a:solidFill>
              </a:rPr>
              <a:t>一棵决策树可建模成任一比较排序算法的执行过程</a:t>
            </a:r>
            <a:r>
              <a:rPr lang="en-US" altLang="zh-CN" dirty="0">
                <a:solidFill>
                  <a:srgbClr val="000000"/>
                </a:solidFill>
              </a:rPr>
              <a:t>:</a:t>
            </a:r>
          </a:p>
          <a:p>
            <a:pPr>
              <a:lnSpc>
                <a:spcPct val="90000"/>
              </a:lnSpc>
            </a:pPr>
            <a:r>
              <a:rPr lang="zh-CN" altLang="en-US" dirty="0">
                <a:solidFill>
                  <a:srgbClr val="000000"/>
                </a:solidFill>
              </a:rPr>
              <a:t>输入数据大小是</a:t>
            </a:r>
            <a:r>
              <a:rPr lang="en-US" altLang="zh-CN" i="1" dirty="0">
                <a:solidFill>
                  <a:srgbClr val="008581"/>
                </a:solidFill>
              </a:rPr>
              <a:t>n</a:t>
            </a:r>
            <a:r>
              <a:rPr lang="en-US" altLang="zh-CN" dirty="0">
                <a:solidFill>
                  <a:srgbClr val="000000"/>
                </a:solidFill>
              </a:rPr>
              <a:t>.</a:t>
            </a:r>
          </a:p>
          <a:p>
            <a:pPr>
              <a:lnSpc>
                <a:spcPct val="90000"/>
              </a:lnSpc>
            </a:pPr>
            <a:r>
              <a:rPr lang="zh-CN" altLang="en-US" dirty="0">
                <a:solidFill>
                  <a:srgbClr val="000000"/>
                </a:solidFill>
              </a:rPr>
              <a:t>另一视角看算法：在什么时候比较两个元素</a:t>
            </a:r>
            <a:r>
              <a:rPr lang="en-US" altLang="zh-CN" dirty="0">
                <a:solidFill>
                  <a:srgbClr val="000000"/>
                </a:solidFill>
              </a:rPr>
              <a:t>.</a:t>
            </a:r>
          </a:p>
          <a:p>
            <a:pPr>
              <a:lnSpc>
                <a:spcPct val="90000"/>
              </a:lnSpc>
            </a:pPr>
            <a:r>
              <a:rPr lang="zh-CN" altLang="en-US" dirty="0">
                <a:solidFill>
                  <a:srgbClr val="000000"/>
                </a:solidFill>
              </a:rPr>
              <a:t>这棵树包含了所有输入数据的比较指令</a:t>
            </a:r>
            <a:r>
              <a:rPr lang="en-US" altLang="zh-CN" dirty="0">
                <a:solidFill>
                  <a:srgbClr val="000000"/>
                </a:solidFill>
              </a:rPr>
              <a:t>.</a:t>
            </a:r>
          </a:p>
          <a:p>
            <a:pPr>
              <a:lnSpc>
                <a:spcPct val="90000"/>
              </a:lnSpc>
            </a:pPr>
            <a:r>
              <a:rPr lang="zh-CN" altLang="en-US" dirty="0">
                <a:solidFill>
                  <a:srgbClr val="000000"/>
                </a:solidFill>
              </a:rPr>
              <a:t>算法的运行时间</a:t>
            </a:r>
            <a:r>
              <a:rPr lang="en-US" altLang="zh-CN" dirty="0">
                <a:solidFill>
                  <a:srgbClr val="000000"/>
                </a:solidFill>
              </a:rPr>
              <a:t> </a:t>
            </a:r>
            <a:r>
              <a:rPr lang="en-US" altLang="zh-CN" dirty="0">
                <a:solidFill>
                  <a:srgbClr val="008581"/>
                </a:solidFill>
              </a:rPr>
              <a:t>= </a:t>
            </a:r>
            <a:r>
              <a:rPr lang="zh-CN" altLang="en-US" dirty="0">
                <a:solidFill>
                  <a:srgbClr val="000000"/>
                </a:solidFill>
              </a:rPr>
              <a:t>经过的路径长度</a:t>
            </a:r>
            <a:r>
              <a:rPr lang="en-US" altLang="zh-CN" dirty="0">
                <a:solidFill>
                  <a:srgbClr val="000000"/>
                </a:solidFill>
              </a:rPr>
              <a:t>.</a:t>
            </a:r>
          </a:p>
          <a:p>
            <a:pPr>
              <a:lnSpc>
                <a:spcPct val="90000"/>
              </a:lnSpc>
            </a:pPr>
            <a:r>
              <a:rPr lang="zh-CN" altLang="en-US" dirty="0">
                <a:solidFill>
                  <a:srgbClr val="000000"/>
                </a:solidFill>
              </a:rPr>
              <a:t>最坏情况下的运行时间</a:t>
            </a:r>
            <a:r>
              <a:rPr lang="en-US" altLang="zh-CN" dirty="0">
                <a:solidFill>
                  <a:srgbClr val="000000"/>
                </a:solidFill>
              </a:rPr>
              <a:t> </a:t>
            </a:r>
            <a:r>
              <a:rPr lang="en-US" altLang="zh-CN" dirty="0">
                <a:solidFill>
                  <a:srgbClr val="008581"/>
                </a:solidFill>
              </a:rPr>
              <a:t>= </a:t>
            </a:r>
            <a:r>
              <a:rPr lang="zh-CN" altLang="en-US" dirty="0">
                <a:solidFill>
                  <a:srgbClr val="000000"/>
                </a:solidFill>
              </a:rPr>
              <a:t>树的高度</a:t>
            </a:r>
            <a:r>
              <a:rPr lang="en-US" altLang="zh-CN" dirty="0">
                <a:solidFill>
                  <a:srgbClr val="000000"/>
                </a:solidFill>
              </a:rPr>
              <a:t>.</a:t>
            </a:r>
            <a:endParaRPr lang="en-US" altLang="zh-CN" dirty="0"/>
          </a:p>
        </p:txBody>
      </p:sp>
      <p:sp>
        <p:nvSpPr>
          <p:cNvPr id="7"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决策树模型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80000"/>
              </a:lnSpc>
              <a:buNone/>
            </a:pPr>
            <a:r>
              <a:rPr lang="zh-CN" altLang="en-US" b="1" dirty="0">
                <a:solidFill>
                  <a:srgbClr val="CE0000"/>
                </a:solidFill>
              </a:rPr>
              <a:t>定理</a:t>
            </a:r>
            <a:r>
              <a:rPr lang="en-US" altLang="zh-CN" b="1" dirty="0">
                <a:solidFill>
                  <a:srgbClr val="CE0000"/>
                </a:solidFill>
              </a:rPr>
              <a:t>. </a:t>
            </a:r>
            <a:r>
              <a:rPr lang="zh-CN" altLang="en-US" dirty="0">
                <a:solidFill>
                  <a:srgbClr val="000000"/>
                </a:solidFill>
              </a:rPr>
              <a:t>在最坏情况下，任何比较排序算法都需要做</a:t>
            </a:r>
            <a:r>
              <a:rPr lang="en-US" altLang="zh-CN" dirty="0">
                <a:solidFill>
                  <a:srgbClr val="008581"/>
                </a:solidFill>
                <a:latin typeface="Symbol" panose="05050102010706020507" pitchFamily="18" charset="2"/>
              </a:rPr>
              <a:t>W</a:t>
            </a:r>
            <a:r>
              <a:rPr lang="en-US" altLang="zh-CN" dirty="0">
                <a:solidFill>
                  <a:srgbClr val="008581"/>
                </a:solidFill>
              </a:rPr>
              <a:t>(</a:t>
            </a:r>
            <a:r>
              <a:rPr lang="en-US" altLang="zh-CN" i="1" dirty="0">
                <a:solidFill>
                  <a:srgbClr val="008581"/>
                </a:solidFill>
              </a:rPr>
              <a:t>n </a:t>
            </a:r>
            <a:r>
              <a:rPr lang="en-US" altLang="zh-CN" dirty="0">
                <a:solidFill>
                  <a:srgbClr val="008581"/>
                </a:solidFill>
              </a:rPr>
              <a:t>lg </a:t>
            </a:r>
            <a:r>
              <a:rPr lang="en-US" altLang="zh-CN" i="1" dirty="0">
                <a:solidFill>
                  <a:srgbClr val="008581"/>
                </a:solidFill>
              </a:rPr>
              <a:t>n</a:t>
            </a:r>
            <a:r>
              <a:rPr lang="en-US" altLang="zh-CN" dirty="0">
                <a:solidFill>
                  <a:srgbClr val="008581"/>
                </a:solidFill>
              </a:rPr>
              <a:t>)</a:t>
            </a:r>
            <a:r>
              <a:rPr lang="zh-CN" altLang="en-US" dirty="0">
                <a:solidFill>
                  <a:srgbClr val="000000"/>
                </a:solidFill>
              </a:rPr>
              <a:t>次比较。</a:t>
            </a:r>
            <a:endParaRPr lang="en-US" altLang="zh-CN" dirty="0">
              <a:solidFill>
                <a:srgbClr val="000000"/>
              </a:solidFill>
            </a:endParaRPr>
          </a:p>
          <a:p>
            <a:pPr>
              <a:lnSpc>
                <a:spcPct val="80000"/>
              </a:lnSpc>
              <a:buNone/>
            </a:pPr>
            <a:r>
              <a:rPr lang="zh-CN" altLang="en-US" dirty="0">
                <a:solidFill>
                  <a:srgbClr val="CE0000"/>
                </a:solidFill>
              </a:rPr>
              <a:t>证明</a:t>
            </a:r>
            <a:r>
              <a:rPr lang="en-US" altLang="zh-CN" i="1" dirty="0">
                <a:solidFill>
                  <a:srgbClr val="CE0000"/>
                </a:solidFill>
              </a:rPr>
              <a:t>. </a:t>
            </a:r>
          </a:p>
          <a:p>
            <a:pPr>
              <a:lnSpc>
                <a:spcPct val="80000"/>
              </a:lnSpc>
              <a:buNone/>
            </a:pPr>
            <a:r>
              <a:rPr lang="zh-CN" altLang="en-US" dirty="0">
                <a:solidFill>
                  <a:srgbClr val="000000"/>
                </a:solidFill>
              </a:rPr>
              <a:t>任何对</a:t>
            </a:r>
            <a:r>
              <a:rPr lang="en-US" altLang="zh-CN" i="1" dirty="0">
                <a:solidFill>
                  <a:srgbClr val="008581"/>
                </a:solidFill>
              </a:rPr>
              <a:t>n</a:t>
            </a:r>
            <a:r>
              <a:rPr lang="zh-CN" altLang="en-US" dirty="0">
                <a:solidFill>
                  <a:srgbClr val="000000"/>
                </a:solidFill>
              </a:rPr>
              <a:t>个元素进行排序的决策树，其树高为</a:t>
            </a:r>
            <a:r>
              <a:rPr lang="en-US" altLang="zh-CN" dirty="0">
                <a:solidFill>
                  <a:srgbClr val="008581"/>
                </a:solidFill>
                <a:latin typeface="Symbol" panose="05050102010706020507" pitchFamily="18" charset="2"/>
              </a:rPr>
              <a:t>W</a:t>
            </a:r>
            <a:r>
              <a:rPr lang="en-US" altLang="zh-CN" dirty="0">
                <a:solidFill>
                  <a:srgbClr val="008581"/>
                </a:solidFill>
              </a:rPr>
              <a:t>(</a:t>
            </a:r>
            <a:r>
              <a:rPr lang="en-US" altLang="zh-CN" i="1" dirty="0">
                <a:solidFill>
                  <a:srgbClr val="008581"/>
                </a:solidFill>
              </a:rPr>
              <a:t>n </a:t>
            </a:r>
            <a:r>
              <a:rPr lang="en-US" altLang="zh-CN" dirty="0">
                <a:solidFill>
                  <a:srgbClr val="008581"/>
                </a:solidFill>
              </a:rPr>
              <a:t>lg </a:t>
            </a:r>
            <a:r>
              <a:rPr lang="en-US" altLang="zh-CN" i="1" dirty="0">
                <a:solidFill>
                  <a:srgbClr val="008581"/>
                </a:solidFill>
              </a:rPr>
              <a:t>n</a:t>
            </a:r>
            <a:r>
              <a:rPr lang="en-US" altLang="zh-CN" dirty="0">
                <a:solidFill>
                  <a:srgbClr val="008581"/>
                </a:solidFill>
              </a:rPr>
              <a:t>)</a:t>
            </a:r>
            <a:r>
              <a:rPr lang="en-US" altLang="zh-CN" dirty="0">
                <a:solidFill>
                  <a:srgbClr val="000000"/>
                </a:solidFill>
              </a:rPr>
              <a:t>.</a:t>
            </a:r>
          </a:p>
          <a:p>
            <a:pPr>
              <a:lnSpc>
                <a:spcPct val="80000"/>
              </a:lnSpc>
              <a:buNone/>
            </a:pPr>
            <a:r>
              <a:rPr lang="zh-CN" altLang="en-US" dirty="0">
                <a:solidFill>
                  <a:srgbClr val="000000"/>
                </a:solidFill>
              </a:rPr>
              <a:t>由于总共包含了</a:t>
            </a:r>
            <a:r>
              <a:rPr lang="en-US" altLang="zh-CN" i="1" dirty="0">
                <a:solidFill>
                  <a:srgbClr val="008581"/>
                </a:solidFill>
              </a:rPr>
              <a:t>n</a:t>
            </a:r>
            <a:r>
              <a:rPr lang="en-US" altLang="zh-CN" dirty="0">
                <a:solidFill>
                  <a:srgbClr val="008581"/>
                </a:solidFill>
              </a:rPr>
              <a:t>!</a:t>
            </a:r>
            <a:r>
              <a:rPr lang="zh-CN" altLang="en-US" dirty="0">
                <a:solidFill>
                  <a:srgbClr val="000000"/>
                </a:solidFill>
              </a:rPr>
              <a:t>种可能的排列，这棵树包含了</a:t>
            </a:r>
            <a:r>
              <a:rPr lang="en-US" altLang="zh-CN" dirty="0">
                <a:solidFill>
                  <a:srgbClr val="000000"/>
                </a:solidFill>
              </a:rPr>
              <a:t> </a:t>
            </a:r>
            <a:r>
              <a:rPr lang="en-US" altLang="zh-CN" dirty="0">
                <a:solidFill>
                  <a:srgbClr val="008581"/>
                </a:solidFill>
                <a:latin typeface="Symbol" panose="05050102010706020507" pitchFamily="18" charset="2"/>
              </a:rPr>
              <a:t>³ </a:t>
            </a:r>
            <a:r>
              <a:rPr lang="en-US" altLang="zh-CN" i="1" dirty="0">
                <a:solidFill>
                  <a:srgbClr val="008581"/>
                </a:solidFill>
              </a:rPr>
              <a:t>n</a:t>
            </a:r>
            <a:r>
              <a:rPr lang="en-US" altLang="zh-CN" dirty="0">
                <a:solidFill>
                  <a:srgbClr val="008581"/>
                </a:solidFill>
              </a:rPr>
              <a:t>!</a:t>
            </a:r>
            <a:r>
              <a:rPr lang="en-US" altLang="zh-CN" dirty="0">
                <a:solidFill>
                  <a:srgbClr val="000000"/>
                </a:solidFill>
              </a:rPr>
              <a:t> </a:t>
            </a:r>
            <a:r>
              <a:rPr lang="zh-CN" altLang="en-US" dirty="0">
                <a:solidFill>
                  <a:srgbClr val="000000"/>
                </a:solidFill>
              </a:rPr>
              <a:t>叶节点</a:t>
            </a:r>
            <a:r>
              <a:rPr lang="en-US" altLang="zh-CN" dirty="0">
                <a:solidFill>
                  <a:srgbClr val="000000"/>
                </a:solidFill>
              </a:rPr>
              <a:t>. </a:t>
            </a:r>
          </a:p>
          <a:p>
            <a:pPr>
              <a:lnSpc>
                <a:spcPct val="80000"/>
              </a:lnSpc>
              <a:buNone/>
            </a:pPr>
            <a:r>
              <a:rPr lang="zh-CN" altLang="en-US" dirty="0">
                <a:solidFill>
                  <a:srgbClr val="000000"/>
                </a:solidFill>
              </a:rPr>
              <a:t>一棵高度为</a:t>
            </a:r>
            <a:r>
              <a:rPr lang="en-US" altLang="zh-CN" i="1" dirty="0">
                <a:solidFill>
                  <a:srgbClr val="008581"/>
                </a:solidFill>
              </a:rPr>
              <a:t>h </a:t>
            </a:r>
            <a:r>
              <a:rPr lang="zh-CN" altLang="en-US" dirty="0">
                <a:solidFill>
                  <a:srgbClr val="000000"/>
                </a:solidFill>
              </a:rPr>
              <a:t>的二叉树的叶子数</a:t>
            </a:r>
            <a:r>
              <a:rPr lang="en-US" altLang="zh-CN" dirty="0">
                <a:solidFill>
                  <a:srgbClr val="000000"/>
                </a:solidFill>
              </a:rPr>
              <a:t> </a:t>
            </a:r>
            <a:r>
              <a:rPr lang="en-US" altLang="zh-CN" dirty="0">
                <a:solidFill>
                  <a:srgbClr val="008581"/>
                </a:solidFill>
                <a:latin typeface="Symbol" panose="05050102010706020507" pitchFamily="18" charset="2"/>
              </a:rPr>
              <a:t>£ </a:t>
            </a:r>
            <a:r>
              <a:rPr lang="en-US" altLang="zh-CN" dirty="0">
                <a:solidFill>
                  <a:srgbClr val="008581"/>
                </a:solidFill>
              </a:rPr>
              <a:t>2</a:t>
            </a:r>
            <a:r>
              <a:rPr lang="en-US" altLang="zh-CN" i="1" baseline="30000" dirty="0">
                <a:solidFill>
                  <a:srgbClr val="008581"/>
                </a:solidFill>
              </a:rPr>
              <a:t>h</a:t>
            </a:r>
            <a:r>
              <a:rPr lang="en-US" altLang="zh-CN" dirty="0">
                <a:solidFill>
                  <a:srgbClr val="000000"/>
                </a:solidFill>
              </a:rPr>
              <a:t>. </a:t>
            </a:r>
            <a:r>
              <a:rPr lang="zh-CN" altLang="en-US" dirty="0">
                <a:solidFill>
                  <a:srgbClr val="000000"/>
                </a:solidFill>
              </a:rPr>
              <a:t>因此</a:t>
            </a:r>
            <a:r>
              <a:rPr lang="en-US" altLang="zh-CN" dirty="0">
                <a:solidFill>
                  <a:srgbClr val="000000"/>
                </a:solidFill>
              </a:rPr>
              <a:t>, </a:t>
            </a:r>
            <a:r>
              <a:rPr lang="en-US" altLang="zh-CN" i="1" dirty="0">
                <a:solidFill>
                  <a:srgbClr val="008581"/>
                </a:solidFill>
              </a:rPr>
              <a:t>n</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dirty="0">
                <a:solidFill>
                  <a:srgbClr val="008581"/>
                </a:solidFill>
              </a:rPr>
              <a:t>2</a:t>
            </a:r>
            <a:r>
              <a:rPr lang="en-US" altLang="zh-CN" i="1" baseline="30000" dirty="0">
                <a:solidFill>
                  <a:srgbClr val="008581"/>
                </a:solidFill>
              </a:rPr>
              <a:t>h</a:t>
            </a:r>
            <a:r>
              <a:rPr lang="en-US" altLang="zh-CN" dirty="0">
                <a:solidFill>
                  <a:srgbClr val="000000"/>
                </a:solidFill>
              </a:rPr>
              <a:t>.</a:t>
            </a:r>
          </a:p>
          <a:p>
            <a:pPr>
              <a:lnSpc>
                <a:spcPct val="80000"/>
              </a:lnSpc>
              <a:buFont typeface="Symbol" panose="05050102010706020507" pitchFamily="18" charset="2"/>
              <a:buChar char="\"/>
            </a:pPr>
            <a:r>
              <a:rPr lang="en-US" altLang="zh-CN" i="1" dirty="0">
                <a:solidFill>
                  <a:srgbClr val="008581"/>
                </a:solidFill>
              </a:rPr>
              <a:t>h </a:t>
            </a:r>
            <a:r>
              <a:rPr lang="en-US" altLang="zh-CN" dirty="0">
                <a:solidFill>
                  <a:srgbClr val="008581"/>
                </a:solidFill>
                <a:latin typeface="Symbol" panose="05050102010706020507" pitchFamily="18" charset="2"/>
              </a:rPr>
              <a:t>³ </a:t>
            </a:r>
            <a:r>
              <a:rPr lang="en-US" altLang="zh-CN" dirty="0">
                <a:solidFill>
                  <a:srgbClr val="008581"/>
                </a:solidFill>
              </a:rPr>
              <a:t>lg(</a:t>
            </a:r>
            <a:r>
              <a:rPr lang="en-US" altLang="zh-CN" i="1" dirty="0">
                <a:solidFill>
                  <a:srgbClr val="008581"/>
                </a:solidFill>
              </a:rPr>
              <a:t>n</a:t>
            </a:r>
            <a:r>
              <a:rPr lang="en-US" altLang="zh-CN" dirty="0">
                <a:solidFill>
                  <a:srgbClr val="008581"/>
                </a:solidFill>
              </a:rPr>
              <a:t>!) </a:t>
            </a:r>
            <a:r>
              <a:rPr lang="en-US" altLang="zh-CN" dirty="0">
                <a:solidFill>
                  <a:srgbClr val="000000"/>
                </a:solidFill>
              </a:rPr>
              <a:t>(</a:t>
            </a:r>
            <a:r>
              <a:rPr lang="en-US" altLang="zh-CN" dirty="0">
                <a:solidFill>
                  <a:srgbClr val="008581"/>
                </a:solidFill>
              </a:rPr>
              <a:t>lg </a:t>
            </a:r>
            <a:r>
              <a:rPr lang="zh-CN" altLang="en-US" dirty="0">
                <a:solidFill>
                  <a:srgbClr val="000000"/>
                </a:solidFill>
              </a:rPr>
              <a:t>单调递增</a:t>
            </a:r>
            <a:r>
              <a:rPr lang="en-US" altLang="zh-CN" dirty="0">
                <a:solidFill>
                  <a:srgbClr val="000000"/>
                </a:solidFill>
              </a:rPr>
              <a:t>)</a:t>
            </a:r>
          </a:p>
          <a:p>
            <a:pPr>
              <a:lnSpc>
                <a:spcPct val="80000"/>
              </a:lnSpc>
              <a:buFont typeface="Symbol" panose="05050102010706020507" pitchFamily="18" charset="2"/>
              <a:buNone/>
            </a:pPr>
            <a:r>
              <a:rPr lang="en-US" altLang="zh-CN" dirty="0">
                <a:solidFill>
                  <a:srgbClr val="008581"/>
                </a:solidFill>
                <a:latin typeface="Symbol" panose="05050102010706020507" pitchFamily="18" charset="2"/>
              </a:rPr>
              <a:t>       ³ </a:t>
            </a:r>
            <a:r>
              <a:rPr lang="en-US" altLang="zh-CN" dirty="0">
                <a:solidFill>
                  <a:srgbClr val="008581"/>
                </a:solidFill>
              </a:rPr>
              <a:t>lg ((</a:t>
            </a:r>
            <a:r>
              <a:rPr lang="en-US" altLang="zh-CN" i="1" dirty="0">
                <a:solidFill>
                  <a:srgbClr val="008581"/>
                </a:solidFill>
              </a:rPr>
              <a:t>n</a:t>
            </a:r>
            <a:r>
              <a:rPr lang="en-US" altLang="zh-CN" dirty="0">
                <a:solidFill>
                  <a:srgbClr val="008581"/>
                </a:solidFill>
              </a:rPr>
              <a:t>/</a:t>
            </a:r>
            <a:r>
              <a:rPr lang="en-US" altLang="zh-CN" i="1" dirty="0">
                <a:solidFill>
                  <a:srgbClr val="008581"/>
                </a:solidFill>
              </a:rPr>
              <a:t>e</a:t>
            </a:r>
            <a:r>
              <a:rPr lang="en-US" altLang="zh-CN" dirty="0">
                <a:solidFill>
                  <a:srgbClr val="008581"/>
                </a:solidFill>
              </a:rPr>
              <a:t>)</a:t>
            </a:r>
            <a:r>
              <a:rPr lang="en-US" altLang="zh-CN" i="1" baseline="30000" dirty="0">
                <a:solidFill>
                  <a:srgbClr val="008581"/>
                </a:solidFill>
              </a:rPr>
              <a:t>n</a:t>
            </a:r>
            <a:r>
              <a:rPr lang="en-US" altLang="zh-CN" dirty="0">
                <a:solidFill>
                  <a:srgbClr val="008581"/>
                </a:solidFill>
              </a:rPr>
              <a:t>) </a:t>
            </a:r>
            <a:r>
              <a:rPr lang="en-US" altLang="zh-CN" dirty="0">
                <a:solidFill>
                  <a:srgbClr val="000000"/>
                </a:solidFill>
              </a:rPr>
              <a:t>(</a:t>
            </a:r>
            <a:r>
              <a:rPr lang="zh-CN" altLang="en-US" dirty="0">
                <a:solidFill>
                  <a:srgbClr val="000000"/>
                </a:solidFill>
              </a:rPr>
              <a:t>公式</a:t>
            </a:r>
            <a:r>
              <a:rPr lang="en-US" altLang="zh-CN" dirty="0">
                <a:solidFill>
                  <a:srgbClr val="000000"/>
                </a:solidFill>
              </a:rPr>
              <a:t>3.19)</a:t>
            </a:r>
          </a:p>
          <a:p>
            <a:pPr>
              <a:lnSpc>
                <a:spcPct val="80000"/>
              </a:lnSpc>
              <a:buNone/>
            </a:pPr>
            <a:r>
              <a:rPr lang="en-US" altLang="zh-CN" dirty="0">
                <a:solidFill>
                  <a:srgbClr val="008581"/>
                </a:solidFill>
              </a:rPr>
              <a:t>       = </a:t>
            </a:r>
            <a:r>
              <a:rPr lang="en-US" altLang="zh-CN" i="1" dirty="0">
                <a:solidFill>
                  <a:srgbClr val="008581"/>
                </a:solidFill>
              </a:rPr>
              <a:t>n </a:t>
            </a:r>
            <a:r>
              <a:rPr lang="en-US" altLang="zh-CN" dirty="0">
                <a:solidFill>
                  <a:srgbClr val="008581"/>
                </a:solidFill>
              </a:rPr>
              <a:t>lg </a:t>
            </a:r>
            <a:r>
              <a:rPr lang="en-US" altLang="zh-CN" i="1" dirty="0">
                <a:solidFill>
                  <a:srgbClr val="008581"/>
                </a:solidFill>
              </a:rPr>
              <a:t>n </a:t>
            </a:r>
            <a:r>
              <a:rPr lang="en-US" altLang="zh-CN" dirty="0">
                <a:solidFill>
                  <a:srgbClr val="008581"/>
                </a:solidFill>
              </a:rPr>
              <a:t>– </a:t>
            </a:r>
            <a:r>
              <a:rPr lang="en-US" altLang="zh-CN" i="1" dirty="0">
                <a:solidFill>
                  <a:srgbClr val="008581"/>
                </a:solidFill>
              </a:rPr>
              <a:t>n </a:t>
            </a:r>
            <a:r>
              <a:rPr lang="en-US" altLang="zh-CN" dirty="0">
                <a:solidFill>
                  <a:srgbClr val="008581"/>
                </a:solidFill>
              </a:rPr>
              <a:t>lg </a:t>
            </a:r>
            <a:r>
              <a:rPr lang="en-US" altLang="zh-CN" i="1" dirty="0">
                <a:solidFill>
                  <a:srgbClr val="008581"/>
                </a:solidFill>
              </a:rPr>
              <a:t>e</a:t>
            </a:r>
          </a:p>
          <a:p>
            <a:pPr>
              <a:lnSpc>
                <a:spcPct val="80000"/>
              </a:lnSpc>
              <a:buNone/>
            </a:pPr>
            <a:r>
              <a:rPr lang="en-US" altLang="zh-CN" dirty="0">
                <a:solidFill>
                  <a:srgbClr val="008581"/>
                </a:solidFill>
              </a:rPr>
              <a:t>       = </a:t>
            </a:r>
            <a:r>
              <a:rPr lang="en-US" altLang="zh-CN" dirty="0">
                <a:solidFill>
                  <a:srgbClr val="008581"/>
                </a:solidFill>
                <a:latin typeface="Symbol" panose="05050102010706020507" pitchFamily="18" charset="2"/>
              </a:rPr>
              <a:t>W</a:t>
            </a:r>
            <a:r>
              <a:rPr lang="en-US" altLang="zh-CN" dirty="0">
                <a:solidFill>
                  <a:srgbClr val="008581"/>
                </a:solidFill>
              </a:rPr>
              <a:t>(</a:t>
            </a:r>
            <a:r>
              <a:rPr lang="en-US" altLang="zh-CN" i="1" dirty="0">
                <a:solidFill>
                  <a:srgbClr val="008581"/>
                </a:solidFill>
              </a:rPr>
              <a:t>n </a:t>
            </a:r>
            <a:r>
              <a:rPr lang="en-US" altLang="zh-CN" dirty="0">
                <a:solidFill>
                  <a:srgbClr val="008581"/>
                </a:solidFill>
              </a:rPr>
              <a:t>lg </a:t>
            </a:r>
            <a:r>
              <a:rPr lang="en-US" altLang="zh-CN" i="1" dirty="0">
                <a:solidFill>
                  <a:srgbClr val="008581"/>
                </a:solidFill>
              </a:rPr>
              <a:t>n</a:t>
            </a:r>
            <a:r>
              <a:rPr lang="en-US" altLang="zh-CN" dirty="0">
                <a:solidFill>
                  <a:srgbClr val="008581"/>
                </a:solidFill>
              </a:rPr>
              <a:t>) </a:t>
            </a:r>
            <a:r>
              <a:rPr lang="en-US" altLang="zh-CN" dirty="0">
                <a:solidFill>
                  <a:srgbClr val="000000"/>
                </a:solidFill>
              </a:rPr>
              <a:t>.</a:t>
            </a:r>
            <a:endParaRPr lang="en-US" altLang="zh-CN" dirty="0"/>
          </a:p>
        </p:txBody>
      </p:sp>
      <p:sp>
        <p:nvSpPr>
          <p:cNvPr id="6"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决策树排序的下界</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123">
      <a:dk1>
        <a:sysClr val="windowText" lastClr="000000"/>
      </a:dk1>
      <a:lt1>
        <a:sysClr val="window" lastClr="FFFFFF"/>
      </a:lt1>
      <a:dk2>
        <a:srgbClr val="1F497D"/>
      </a:dk2>
      <a:lt2>
        <a:srgbClr val="EEECE1"/>
      </a:lt2>
      <a:accent1>
        <a:srgbClr val="4F81BD"/>
      </a:accent1>
      <a:accent2>
        <a:srgbClr val="E36C09"/>
      </a:accent2>
      <a:accent3>
        <a:srgbClr val="586D2C"/>
      </a:accent3>
      <a:accent4>
        <a:srgbClr val="938953"/>
      </a:accent4>
      <a:accent5>
        <a:srgbClr val="518685"/>
      </a:accent5>
      <a:accent6>
        <a:srgbClr val="CC9900"/>
      </a:accent6>
      <a:hlink>
        <a:srgbClr val="0000FF"/>
      </a:hlink>
      <a:folHlink>
        <a:srgbClr val="800080"/>
      </a:folHlink>
    </a:clrScheme>
    <a:fontScheme name="自定义 1">
      <a:majorFont>
        <a:latin typeface="Franklin Gothic Medium"/>
        <a:ea typeface="微软雅黑"/>
        <a:cs typeface=""/>
      </a:majorFont>
      <a:minorFont>
        <a:latin typeface="Franklin Gothic Book"/>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3000</Words>
  <Application>Microsoft Office PowerPoint</Application>
  <PresentationFormat>全屏显示(16:9)</PresentationFormat>
  <Paragraphs>1038</Paragraphs>
  <Slides>41</Slides>
  <Notes>4</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41</vt:i4>
      </vt:variant>
    </vt:vector>
  </HeadingPairs>
  <TitlesOfParts>
    <vt:vector size="58" baseType="lpstr">
      <vt:lpstr>Adobe 宋体 Std L</vt:lpstr>
      <vt:lpstr>Meiryo UI</vt:lpstr>
      <vt:lpstr>黑体</vt:lpstr>
      <vt:lpstr>宋体</vt:lpstr>
      <vt:lpstr>微软雅黑</vt:lpstr>
      <vt:lpstr>Agency FB</vt:lpstr>
      <vt:lpstr>Arial</vt:lpstr>
      <vt:lpstr>Arial Rounded MT Bold</vt:lpstr>
      <vt:lpstr>Britannic Bold</vt:lpstr>
      <vt:lpstr>Calibri</vt:lpstr>
      <vt:lpstr>Franklin Gothic Book</vt:lpstr>
      <vt:lpstr>Franklin Gothic Medium</vt:lpstr>
      <vt:lpstr>Symbol</vt:lpstr>
      <vt:lpstr>Times New Roman</vt:lpstr>
      <vt:lpstr>默认设计模板</vt:lpstr>
      <vt:lpstr>2_Office 主题</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yhwu@ecnu.edu.cn</dc:creator>
  <cp:lastModifiedBy>lenovo</cp:lastModifiedBy>
  <cp:revision>1148</cp:revision>
  <dcterms:created xsi:type="dcterms:W3CDTF">2014-04-28T11:40:00Z</dcterms:created>
  <dcterms:modified xsi:type="dcterms:W3CDTF">2023-03-21T04:38:48Z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51B1F244-CE41-496F-3F3F-3F3F3F3F273F</vt:lpwstr>
  </property>
  <property fmtid="{D5CDD505-2E9C-101B-9397-08002B2CF9AE}" pid="3" name="ArticulatePath">
    <vt:lpwstr>2014甘肃答辩-能力提升工程</vt:lpwstr>
  </property>
  <property fmtid="{D5CDD505-2E9C-101B-9397-08002B2CF9AE}" pid="4" name="KSOProductBuildVer">
    <vt:lpwstr>2052-11.1.0.11365</vt:lpwstr>
  </property>
  <property fmtid="{D5CDD505-2E9C-101B-9397-08002B2CF9AE}" pid="5" name="ICV">
    <vt:lpwstr>3E76A3C092F8457E8774D432A7CB1642</vt:lpwstr>
  </property>
</Properties>
</file>