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9" r:id="rId3"/>
  </p:sldMasterIdLst>
  <p:notesMasterIdLst>
    <p:notesMasterId r:id="rId5"/>
  </p:notesMasterIdLst>
  <p:handoutMasterIdLst>
    <p:handoutMasterId r:id="rId46"/>
  </p:handoutMasterIdLst>
  <p:sldIdLst>
    <p:sldId id="1349" r:id="rId4"/>
    <p:sldId id="1354" r:id="rId6"/>
    <p:sldId id="2538" r:id="rId7"/>
    <p:sldId id="2501" r:id="rId8"/>
    <p:sldId id="2502" r:id="rId9"/>
    <p:sldId id="2504" r:id="rId10"/>
    <p:sldId id="2505" r:id="rId11"/>
    <p:sldId id="2506" r:id="rId12"/>
    <p:sldId id="2507" r:id="rId13"/>
    <p:sldId id="2508" r:id="rId14"/>
    <p:sldId id="2539" r:id="rId15"/>
    <p:sldId id="2509" r:id="rId16"/>
    <p:sldId id="2510" r:id="rId17"/>
    <p:sldId id="2511" r:id="rId18"/>
    <p:sldId id="2512" r:id="rId19"/>
    <p:sldId id="2513" r:id="rId20"/>
    <p:sldId id="2514" r:id="rId21"/>
    <p:sldId id="2515" r:id="rId22"/>
    <p:sldId id="2516" r:id="rId23"/>
    <p:sldId id="2517" r:id="rId24"/>
    <p:sldId id="2518" r:id="rId25"/>
    <p:sldId id="2519" r:id="rId26"/>
    <p:sldId id="2520" r:id="rId27"/>
    <p:sldId id="2521" r:id="rId28"/>
    <p:sldId id="2522" r:id="rId29"/>
    <p:sldId id="2523" r:id="rId30"/>
    <p:sldId id="2524" r:id="rId31"/>
    <p:sldId id="2525" r:id="rId32"/>
    <p:sldId id="2526" r:id="rId33"/>
    <p:sldId id="2527" r:id="rId34"/>
    <p:sldId id="2528" r:id="rId35"/>
    <p:sldId id="2540" r:id="rId36"/>
    <p:sldId id="2529" r:id="rId37"/>
    <p:sldId id="2530" r:id="rId38"/>
    <p:sldId id="2531" r:id="rId39"/>
    <p:sldId id="2532" r:id="rId40"/>
    <p:sldId id="2533" r:id="rId41"/>
    <p:sldId id="2534" r:id="rId42"/>
    <p:sldId id="2535" r:id="rId43"/>
    <p:sldId id="2536" r:id="rId44"/>
    <p:sldId id="2541" r:id="rId45"/>
  </p:sldIdLst>
  <p:sldSz cx="9144000" cy="5143500" type="screen16x9"/>
  <p:notesSz cx="9144000" cy="6858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flyup" initials="m" lastIdx="24" clrIdx="0"/>
  <p:cmAuthor id="1" name="田雅慧" initials="田雅慧" lastIdx="1" clrIdx="0"/>
  <p:cmAuthor id="2" name="Huanhuan Chen" initials="" lastIdx="27" clrIdx="7"/>
  <p:cmAuthor id="3" name="YangLi" initials="" lastIdx="1" clrIdx="1"/>
  <p:cmAuthor id="4" name="刘均" initials="" lastIdx="13" clrIdx="3"/>
  <p:cmAuthor id="5" name="gming" initials="" lastIdx="30" clrIdx="4"/>
  <p:cmAuthor id="6" name="zhao" initials="" lastIdx="10"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A8"/>
    <a:srgbClr val="3D8F4B"/>
    <a:srgbClr val="5A9493"/>
    <a:srgbClr val="4F8281"/>
    <a:srgbClr val="007DDA"/>
    <a:srgbClr val="FA4032"/>
    <a:srgbClr val="AE1616"/>
    <a:srgbClr val="9C1414"/>
    <a:srgbClr val="0078A2"/>
    <a:srgbClr val="938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7629" autoAdjust="0"/>
  </p:normalViewPr>
  <p:slideViewPr>
    <p:cSldViewPr snapToGrid="0">
      <p:cViewPr varScale="1">
        <p:scale>
          <a:sx n="74" d="100"/>
          <a:sy n="74" d="100"/>
        </p:scale>
        <p:origin x="932" y="44"/>
      </p:cViewPr>
      <p:guideLst>
        <p:guide orient="horz" pos="2052"/>
        <p:guide pos="3896"/>
        <p:guide orient="horz" pos="1643"/>
        <p:guide pos="2880"/>
        <p:guide orient="horz" pos="2412"/>
        <p:guide orient="horz" pos="872"/>
      </p:guideLst>
    </p:cSldViewPr>
  </p:slideViewPr>
  <p:notesTextViewPr>
    <p:cViewPr>
      <p:scale>
        <a:sx n="1" d="1"/>
        <a:sy n="1" d="1"/>
      </p:scale>
      <p:origin x="0" y="0"/>
    </p:cViewPr>
  </p:notesTextViewPr>
  <p:notesViewPr>
    <p:cSldViewPr snapToGrid="0">
      <p:cViewPr varScale="1">
        <p:scale>
          <a:sx n="71" d="100"/>
          <a:sy n="71"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543B4EF-02D3-4ADB-8157-7B31E2E18AFC}"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C5C68FE-DA51-4672-B081-F9C263754B9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8B83950-F101-48F7-8DE5-2F560BA2D9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90698EC-9E4E-4304-AAE3-A3C9B32863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73CC00-99DD-4740-8053-E00A0F4042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image" Target="../media/image8.png"/><Relationship Id="rId5" Type="http://schemas.microsoft.com/office/2007/relationships/hdphoto" Target="../media/image7.wdp"/><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image" Target="../media/image8.png"/><Relationship Id="rId5" Type="http://schemas.microsoft.com/office/2007/relationships/hdphoto" Target="../media/image7.wdp"/><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fld id="{79D4E3BC-A095-4715-8895-559B35CA3126}" type="datetime1">
              <a:rPr lang="en-US" altLang="zh-CN"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cxnSp>
        <p:nvCxnSpPr>
          <p:cNvPr id="10" name="直接连接符 9"/>
          <p:cNvCxnSpPr/>
          <p:nvPr userDrawn="1"/>
        </p:nvCxnSpPr>
        <p:spPr>
          <a:xfrm>
            <a:off x="-14963" y="4815515"/>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5"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椭圆 11"/>
          <p:cNvSpPr/>
          <p:nvPr userDrawn="1"/>
        </p:nvSpPr>
        <p:spPr>
          <a:xfrm>
            <a:off x="301665" y="457949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椭圆 12"/>
          <p:cNvSpPr/>
          <p:nvPr userDrawn="1"/>
        </p:nvSpPr>
        <p:spPr>
          <a:xfrm>
            <a:off x="1498591"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椭圆 13"/>
          <p:cNvSpPr/>
          <p:nvPr userDrawn="1"/>
        </p:nvSpPr>
        <p:spPr>
          <a:xfrm>
            <a:off x="2097167"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203" y="-180147"/>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36" name="任意多边形 35"/>
          <p:cNvSpPr/>
          <p:nvPr userDrawn="1"/>
        </p:nvSpPr>
        <p:spPr>
          <a:xfrm rot="2130009" flipV="1">
            <a:off x="384560" y="4661224"/>
            <a:ext cx="307883" cy="273639"/>
          </a:xfrm>
          <a:custGeom>
            <a:avLst/>
            <a:gdLst>
              <a:gd name="connsiteX0" fmla="*/ 123519 w 962506"/>
              <a:gd name="connsiteY0" fmla="*/ 534341 h 855453"/>
              <a:gd name="connsiteX1" fmla="*/ 496912 w 962506"/>
              <a:gd name="connsiteY1" fmla="*/ 800681 h 855453"/>
              <a:gd name="connsiteX2" fmla="*/ 907733 w 962506"/>
              <a:gd name="connsiteY2" fmla="*/ 731934 h 855453"/>
              <a:gd name="connsiteX3" fmla="*/ 918881 w 962506"/>
              <a:gd name="connsiteY3" fmla="*/ 406531 h 855453"/>
              <a:gd name="connsiteX4" fmla="*/ 911513 w 962506"/>
              <a:gd name="connsiteY4" fmla="*/ 396844 h 855453"/>
              <a:gd name="connsiteX5" fmla="*/ 903032 w 962506"/>
              <a:gd name="connsiteY5" fmla="*/ 359871 h 855453"/>
              <a:gd name="connsiteX6" fmla="*/ 765956 w 962506"/>
              <a:gd name="connsiteY6" fmla="*/ 52219 h 855453"/>
              <a:gd name="connsiteX7" fmla="*/ 683711 w 962506"/>
              <a:gd name="connsiteY7" fmla="*/ 189555 h 855453"/>
              <a:gd name="connsiteX8" fmla="*/ 677853 w 962506"/>
              <a:gd name="connsiteY8" fmla="*/ 206176 h 855453"/>
              <a:gd name="connsiteX9" fmla="*/ 465594 w 962506"/>
              <a:gd name="connsiteY9" fmla="*/ 54772 h 855453"/>
              <a:gd name="connsiteX10" fmla="*/ 54772 w 962506"/>
              <a:gd name="connsiteY10" fmla="*/ 123519 h 855453"/>
              <a:gd name="connsiteX11" fmla="*/ 123519 w 962506"/>
              <a:gd name="connsiteY11" fmla="*/ 534341 h 85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2506" h="855453">
                <a:moveTo>
                  <a:pt x="123519" y="534341"/>
                </a:moveTo>
                <a:lnTo>
                  <a:pt x="496912" y="800681"/>
                </a:lnTo>
                <a:cubicBezTo>
                  <a:pt x="629341" y="895142"/>
                  <a:pt x="813272" y="864363"/>
                  <a:pt x="907733" y="731934"/>
                </a:cubicBezTo>
                <a:cubicBezTo>
                  <a:pt x="978580" y="632612"/>
                  <a:pt x="978978" y="504320"/>
                  <a:pt x="918881" y="406531"/>
                </a:cubicBezTo>
                <a:lnTo>
                  <a:pt x="911513" y="396844"/>
                </a:lnTo>
                <a:lnTo>
                  <a:pt x="903032" y="359871"/>
                </a:lnTo>
                <a:cubicBezTo>
                  <a:pt x="865263" y="216300"/>
                  <a:pt x="799763" y="52219"/>
                  <a:pt x="765956" y="52219"/>
                </a:cubicBezTo>
                <a:cubicBezTo>
                  <a:pt x="745672" y="52219"/>
                  <a:pt x="713978" y="111288"/>
                  <a:pt x="683711" y="189555"/>
                </a:cubicBezTo>
                <a:lnTo>
                  <a:pt x="677853" y="206176"/>
                </a:lnTo>
                <a:lnTo>
                  <a:pt x="465594" y="54772"/>
                </a:lnTo>
                <a:cubicBezTo>
                  <a:pt x="333165" y="-39689"/>
                  <a:pt x="149234" y="-8910"/>
                  <a:pt x="54772" y="123519"/>
                </a:cubicBezTo>
                <a:cubicBezTo>
                  <a:pt x="-39689" y="255949"/>
                  <a:pt x="-8910" y="439879"/>
                  <a:pt x="123519" y="534341"/>
                </a:cubicBezTo>
                <a:close/>
              </a:path>
            </a:pathLst>
          </a:custGeom>
          <a:solidFill>
            <a:srgbClr val="F17D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425211" y="4773691"/>
            <a:ext cx="180000" cy="36000"/>
            <a:chOff x="6588224" y="3039845"/>
            <a:chExt cx="708995" cy="179977"/>
          </a:xfrm>
          <a:effectLst/>
        </p:grpSpPr>
        <p:sp>
          <p:nvSpPr>
            <p:cNvPr id="38" name="椭圆 37"/>
            <p:cNvSpPr/>
            <p:nvPr/>
          </p:nvSpPr>
          <p:spPr>
            <a:xfrm>
              <a:off x="6588224"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852733"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117242"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966245" y="4609929"/>
            <a:ext cx="364962" cy="369875"/>
            <a:chOff x="4159603" y="2153801"/>
            <a:chExt cx="824794" cy="835899"/>
          </a:xfrm>
          <a:effectLst/>
        </p:grpSpPr>
        <p:grpSp>
          <p:nvGrpSpPr>
            <p:cNvPr id="45" name="组合 44"/>
            <p:cNvGrpSpPr/>
            <p:nvPr/>
          </p:nvGrpSpPr>
          <p:grpSpPr>
            <a:xfrm>
              <a:off x="4159603" y="2153801"/>
              <a:ext cx="824794" cy="835899"/>
              <a:chOff x="1774255" y="2960840"/>
              <a:chExt cx="1195004" cy="1211093"/>
            </a:xfrm>
          </p:grpSpPr>
          <p:sp>
            <p:nvSpPr>
              <p:cNvPr id="47" name="椭圆 46"/>
              <p:cNvSpPr/>
              <p:nvPr/>
            </p:nvSpPr>
            <p:spPr>
              <a:xfrm>
                <a:off x="1930130" y="3133899"/>
                <a:ext cx="878011" cy="878011"/>
              </a:xfrm>
              <a:prstGeom prst="ellipse">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2292550" y="2976929"/>
                <a:ext cx="158413" cy="1195004"/>
                <a:chOff x="2314551" y="2967625"/>
                <a:chExt cx="158413" cy="1195004"/>
              </a:xfrm>
            </p:grpSpPr>
            <p:sp>
              <p:nvSpPr>
                <p:cNvPr id="58" name="圆角矩形 57"/>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5400000">
                <a:off x="2292550" y="2976929"/>
                <a:ext cx="158413" cy="1195004"/>
                <a:chOff x="2314551" y="2967625"/>
                <a:chExt cx="158413" cy="1195004"/>
              </a:xfrm>
            </p:grpSpPr>
            <p:sp>
              <p:nvSpPr>
                <p:cNvPr id="56" name="圆角矩形 55"/>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rot="8100000">
                <a:off x="2289124" y="2960840"/>
                <a:ext cx="158413" cy="1195004"/>
                <a:chOff x="2314551" y="2967625"/>
                <a:chExt cx="158413" cy="1195004"/>
              </a:xfrm>
            </p:grpSpPr>
            <p:sp>
              <p:nvSpPr>
                <p:cNvPr id="54" name="圆角矩形 53"/>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rot="2700000">
                <a:off x="2292550" y="2975402"/>
                <a:ext cx="158413" cy="1195004"/>
                <a:chOff x="2314551" y="2967625"/>
                <a:chExt cx="158413" cy="1195004"/>
              </a:xfrm>
            </p:grpSpPr>
            <p:sp>
              <p:nvSpPr>
                <p:cNvPr id="52" name="圆角矩形 51"/>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椭圆 45"/>
            <p:cNvSpPr/>
            <p:nvPr/>
          </p:nvSpPr>
          <p:spPr>
            <a:xfrm>
              <a:off x="4397569" y="2397319"/>
              <a:ext cx="348862" cy="348862"/>
            </a:xfrm>
            <a:prstGeom prst="ellipse">
              <a:avLst/>
            </a:prstGeom>
            <a:solidFill>
              <a:srgbClr val="F17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2192070" y="4607281"/>
            <a:ext cx="411350" cy="406507"/>
            <a:chOff x="4250492" y="2603596"/>
            <a:chExt cx="1051760" cy="1031136"/>
          </a:xfrm>
        </p:grpSpPr>
        <p:sp>
          <p:nvSpPr>
            <p:cNvPr id="62" name="矩形 61"/>
            <p:cNvSpPr/>
            <p:nvPr/>
          </p:nvSpPr>
          <p:spPr>
            <a:xfrm>
              <a:off x="4324824" y="2684248"/>
              <a:ext cx="633578" cy="8375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587613" y="2630248"/>
              <a:ext cx="108000" cy="108000"/>
            </a:xfrm>
            <a:prstGeom prst="ellipse">
              <a:avLst/>
            </a:prstGeom>
            <a:solidFill>
              <a:srgbClr val="F22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756518" y="3236111"/>
              <a:ext cx="396725" cy="398621"/>
              <a:chOff x="5742508" y="2552700"/>
              <a:chExt cx="996950" cy="1001713"/>
            </a:xfrm>
            <a:solidFill>
              <a:srgbClr val="BEB5AE"/>
            </a:solidFill>
          </p:grpSpPr>
          <p:sp>
            <p:nvSpPr>
              <p:cNvPr id="69" name="Freeform 30"/>
              <p:cNvSpPr/>
              <p:nvPr/>
            </p:nvSpPr>
            <p:spPr bwMode="auto">
              <a:xfrm>
                <a:off x="5742508" y="3392488"/>
                <a:ext cx="160337" cy="161925"/>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1"/>
              <p:cNvSpPr/>
              <p:nvPr/>
            </p:nvSpPr>
            <p:spPr bwMode="auto">
              <a:xfrm>
                <a:off x="5864746" y="2552700"/>
                <a:ext cx="874712" cy="881063"/>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5" name="直接连接符 64"/>
            <p:cNvCxnSpPr/>
            <p:nvPr/>
          </p:nvCxnSpPr>
          <p:spPr>
            <a:xfrm>
              <a:off x="4406983" y="3003798"/>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06983" y="3178570"/>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06983" y="3353342"/>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250492" y="2603596"/>
              <a:ext cx="1051760" cy="468419"/>
            </a:xfrm>
            <a:prstGeom prst="rect">
              <a:avLst/>
            </a:prstGeom>
            <a:noFill/>
          </p:spPr>
          <p:txBody>
            <a:bodyPr wrap="square" rtlCol="0">
              <a:spAutoFit/>
            </a:bodyPr>
            <a:lstStyle/>
            <a:p>
              <a:r>
                <a:rPr lang="en-US" altLang="zh-CN" sz="600" dirty="0">
                  <a:solidFill>
                    <a:srgbClr val="BEB5AE"/>
                  </a:solidFill>
                </a:rPr>
                <a:t>PDF</a:t>
              </a:r>
              <a:endParaRPr lang="zh-CN" altLang="en-US" sz="600" dirty="0">
                <a:solidFill>
                  <a:srgbClr val="BEB5AE"/>
                </a:solidFill>
              </a:endParaRPr>
            </a:p>
          </p:txBody>
        </p:sp>
      </p:grpSp>
      <p:grpSp>
        <p:nvGrpSpPr>
          <p:cNvPr id="73" name="组合 72"/>
          <p:cNvGrpSpPr/>
          <p:nvPr userDrawn="1"/>
        </p:nvGrpSpPr>
        <p:grpSpPr>
          <a:xfrm>
            <a:off x="1552994" y="4597817"/>
            <a:ext cx="384352" cy="326425"/>
            <a:chOff x="2641350" y="673269"/>
            <a:chExt cx="948026" cy="1079198"/>
          </a:xfrm>
        </p:grpSpPr>
        <p:sp>
          <p:nvSpPr>
            <p:cNvPr id="74" name="矩形 73"/>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9156"/>
            <a:ext cx="9144000" cy="3130906"/>
          </a:xfrm>
          <a:prstGeom prst="rect">
            <a:avLst/>
          </a:prstGeom>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0" y="-660755"/>
            <a:ext cx="9144000" cy="31309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60" name="矩形 59"/>
          <p:cNvSpPr/>
          <p:nvPr userDrawn="1"/>
        </p:nvSpPr>
        <p:spPr>
          <a:xfrm>
            <a:off x="0" y="4889500"/>
            <a:ext cx="9144000" cy="2540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71" name="椭圆 70"/>
          <p:cNvSpPr/>
          <p:nvPr userDrawn="1"/>
        </p:nvSpPr>
        <p:spPr>
          <a:xfrm>
            <a:off x="900015"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2" name="椭圆 71"/>
          <p:cNvSpPr/>
          <p:nvPr userDrawn="1"/>
        </p:nvSpPr>
        <p:spPr>
          <a:xfrm>
            <a:off x="301439"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椭圆 77"/>
          <p:cNvSpPr/>
          <p:nvPr userDrawn="1"/>
        </p:nvSpPr>
        <p:spPr>
          <a:xfrm>
            <a:off x="1498591"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9" name="椭圆 78"/>
          <p:cNvSpPr/>
          <p:nvPr userDrawn="1"/>
        </p:nvSpPr>
        <p:spPr>
          <a:xfrm>
            <a:off x="2097167"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8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6" y="4750385"/>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4"/>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 name="组合 81"/>
          <p:cNvGrpSpPr/>
          <p:nvPr userDrawn="1"/>
        </p:nvGrpSpPr>
        <p:grpSpPr>
          <a:xfrm>
            <a:off x="958634" y="4677827"/>
            <a:ext cx="384352" cy="326425"/>
            <a:chOff x="2641350" y="673269"/>
            <a:chExt cx="948026" cy="1079198"/>
          </a:xfrm>
        </p:grpSpPr>
        <p:sp>
          <p:nvSpPr>
            <p:cNvPr id="83" name="矩形 82"/>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87"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4"/>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b="1" cap="none" spc="50">
                <a:ln w="11430"/>
                <a:solidFill>
                  <a:srgbClr val="FF0000"/>
                </a:solidFill>
                <a:effectLst>
                  <a:outerShdw blurRad="76200" dist="50800" dir="5400000" algn="tl" rotWithShape="0">
                    <a:srgbClr val="000000">
                      <a:alpha val="65000"/>
                    </a:srgbClr>
                  </a:outerShdw>
                </a:effectLst>
                <a:latin typeface="Britannic Bold" panose="020B0903060703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solidFill>
                  <a:srgbClr val="7030A0"/>
                </a:solidFill>
                <a:latin typeface="Arial Rounded MT Bold" panose="020F0704030504030204" pitchFamily="34" charset="0"/>
              </a:defRPr>
            </a:lvl1pPr>
            <a:lvl2pPr>
              <a:defRPr>
                <a:solidFill>
                  <a:srgbClr val="FF0000"/>
                </a:solidFill>
                <a:latin typeface="Times New Roman" panose="02020603050405020304" pitchFamily="18" charset="0"/>
                <a:cs typeface="Times New Roman" panose="02020603050405020304" pitchFamily="18" charset="0"/>
              </a:defRPr>
            </a:lvl2pPr>
            <a:lvl3pPr>
              <a:defRPr>
                <a:solidFill>
                  <a:srgbClr val="FF0000"/>
                </a:solidFill>
                <a:latin typeface="Times New Roman" panose="02020603050405020304" pitchFamily="18" charset="0"/>
                <a:cs typeface="Times New Roman" panose="02020603050405020304" pitchFamily="18" charset="0"/>
              </a:defRPr>
            </a:lvl3pPr>
            <a:lvl4pPr>
              <a:defRPr>
                <a:solidFill>
                  <a:srgbClr val="FF0000"/>
                </a:solidFill>
                <a:latin typeface="Times New Roman" panose="02020603050405020304" pitchFamily="18" charset="0"/>
                <a:cs typeface="Times New Roman" panose="02020603050405020304" pitchFamily="18" charset="0"/>
              </a:defRPr>
            </a:lvl4pPr>
            <a:lvl5pPr>
              <a:defRPr>
                <a:solidFill>
                  <a:srgbClr val="FF0000"/>
                </a:solidFill>
                <a:latin typeface="Times New Roman" panose="02020603050405020304" pitchFamily="18" charset="0"/>
                <a:cs typeface="Times New Roman" panose="02020603050405020304" pitchFamily="18" charset="0"/>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lvl1pPr>
              <a:defRPr/>
            </a:lvl1pPr>
          </a:lstStyle>
          <a:p>
            <a:fld id="{D759FAA8-936C-4E42-845E-430F021C000A}" type="datetime1">
              <a:rPr lang="en-US" altLang="zh-CN"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7" name="矩形 6"/>
          <p:cNvSpPr/>
          <p:nvPr userDrawn="1"/>
        </p:nvSpPr>
        <p:spPr>
          <a:xfrm>
            <a:off x="0" y="457882"/>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sp>
        <p:nvSpPr>
          <p:cNvPr id="8" name="矩形 7"/>
          <p:cNvSpPr/>
          <p:nvPr userDrawn="1"/>
        </p:nvSpPr>
        <p:spPr>
          <a:xfrm>
            <a:off x="0" y="1"/>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cxnSp>
        <p:nvCxnSpPr>
          <p:cNvPr id="10" name="直接连接符 9"/>
          <p:cNvCxnSpPr/>
          <p:nvPr userDrawn="1"/>
        </p:nvCxnSpPr>
        <p:spPr>
          <a:xfrm>
            <a:off x="-14962"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6"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2" name="椭圆 11"/>
          <p:cNvSpPr/>
          <p:nvPr userDrawn="1"/>
        </p:nvSpPr>
        <p:spPr>
          <a:xfrm>
            <a:off x="301439"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3" name="椭圆 12"/>
          <p:cNvSpPr/>
          <p:nvPr userDrawn="1"/>
        </p:nvSpPr>
        <p:spPr>
          <a:xfrm>
            <a:off x="1498592"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4" name="椭圆 13"/>
          <p:cNvSpPr/>
          <p:nvPr userDrawn="1"/>
        </p:nvSpPr>
        <p:spPr>
          <a:xfrm>
            <a:off x="2097167"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5" y="-273732"/>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4"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内容占位符 3"/>
          <p:cNvSpPr>
            <a:spLocks noGrp="1"/>
          </p:cNvSpPr>
          <p:nvPr>
            <p:ph sz="quarter" idx="10"/>
          </p:nvPr>
        </p:nvSpPr>
        <p:spPr>
          <a:xfrm>
            <a:off x="190501" y="57151"/>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pic>
        <p:nvPicPr>
          <p:cNvPr id="112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7" y="4750386"/>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5"/>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 name="组合 59"/>
          <p:cNvGrpSpPr/>
          <p:nvPr userDrawn="1"/>
        </p:nvGrpSpPr>
        <p:grpSpPr>
          <a:xfrm>
            <a:off x="958634" y="4677828"/>
            <a:ext cx="386643" cy="326425"/>
            <a:chOff x="2641350" y="673269"/>
            <a:chExt cx="953678" cy="1079198"/>
          </a:xfrm>
        </p:grpSpPr>
        <p:sp>
          <p:nvSpPr>
            <p:cNvPr id="71" name="矩形 70"/>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2"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8"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9" name="TextBox 78"/>
            <p:cNvSpPr txBox="1"/>
            <p:nvPr/>
          </p:nvSpPr>
          <p:spPr>
            <a:xfrm>
              <a:off x="2922072" y="673269"/>
              <a:ext cx="672956" cy="915790"/>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11269"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5"/>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lvl1pPr>
              <a:defRPr/>
            </a:lvl1pPr>
          </a:lstStyle>
          <a:p>
            <a:fld id="{7749D7B5-B64C-46F7-B1B5-24B32A01CB5C}" type="datetime1">
              <a:rPr lang="en-US" altLang="zh-CN"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4648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62CB358B-349D-4AF4-B457-7273417349B7}" type="datetime1">
              <a:rPr lang="en-US" altLang="zh-CN"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F67BEE-BC46-4FAA-95E3-B851F61A808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E651F-5512-4F60-9BD8-AFEC0A6E587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D8A85FE9-0C32-44B8-9F61-732BC03625AD}" type="datetime1">
              <a:rPr lang="en-US" altLang="zh-CN" smtClean="0"/>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F3AA74F7-FC88-4182-8369-9427F0F3040A}" type="datetime1">
              <a:rPr lang="en-US" altLang="zh-CN" smtClean="0"/>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8E11138-AF23-4658-9A67-5D46B8D408D4}" type="datetime1">
              <a:rPr lang="en-US" altLang="zh-CN" smtClean="0"/>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lvl1pPr>
              <a:defRPr/>
            </a:lvl1pPr>
          </a:lstStyle>
          <a:p>
            <a:fld id="{CAD2D250-1F3D-41D3-AEA3-DE38C48450F6}" type="datetime1">
              <a:rPr lang="en-US" altLang="zh-CN"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6" Type="http://schemas.openxmlformats.org/officeDocument/2006/relationships/theme" Target="../theme/theme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735806"/>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Rectangle 3"/>
          <p:cNvSpPr>
            <a:spLocks noGrp="1" noChangeArrowheads="1"/>
          </p:cNvSpPr>
          <p:nvPr>
            <p:ph type="body" idx="1"/>
          </p:nvPr>
        </p:nvSpPr>
        <p:spPr bwMode="auto">
          <a:xfrm>
            <a:off x="457200" y="1707356"/>
            <a:ext cx="8229600" cy="288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9A0F857-E916-4021-A5A1-461BC9321A8D}" type="datetime1">
              <a:rPr lang="en-US" altLang="zh-CN" smtClean="0"/>
            </a:fld>
            <a:endParaRPr lang="en-US"/>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45078709-D7B2-493B-9ACC-3BCC744C488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E417132-01F8-41B3-8AA5-2755E560DDD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0.xml"/><Relationship Id="rId2" Type="http://schemas.openxmlformats.org/officeDocument/2006/relationships/tags" Target="../tags/tag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0.xml"/><Relationship Id="rId2" Type="http://schemas.openxmlformats.org/officeDocument/2006/relationships/tags" Target="../tags/tag1.xml"/><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0.xml"/><Relationship Id="rId2" Type="http://schemas.openxmlformats.org/officeDocument/2006/relationships/tags" Target="../tags/tag3.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bwMode="auto">
          <a:xfrm>
            <a:off x="182632" y="867274"/>
            <a:ext cx="8778239"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sz="3200" dirty="0">
                <a:solidFill>
                  <a:schemeClr val="tx1"/>
                </a:solidFill>
              </a:rPr>
              <a:t>算法设计与分析</a:t>
            </a:r>
            <a:endParaRPr lang="zh-CN" sz="3200" kern="0" dirty="0">
              <a:solidFill>
                <a:schemeClr val="tx1"/>
              </a:solidFill>
              <a:latin typeface="Arial" panose="020B0604020202020204"/>
            </a:endParaRPr>
          </a:p>
        </p:txBody>
      </p:sp>
      <p:sp>
        <p:nvSpPr>
          <p:cNvPr id="9" name="Subtitle 2"/>
          <p:cNvSpPr txBox="1"/>
          <p:nvPr/>
        </p:nvSpPr>
        <p:spPr bwMode="auto">
          <a:xfrm>
            <a:off x="1014241" y="2486247"/>
            <a:ext cx="711569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lvl="0" defTabSz="914400">
              <a:lnSpc>
                <a:spcPct val="125000"/>
              </a:lnSpc>
              <a:defRPr/>
            </a:pPr>
            <a:r>
              <a:rPr lang="zh-CN" altLang="zh-CN" sz="2400" b="1" kern="0" dirty="0">
                <a:solidFill>
                  <a:srgbClr val="000000"/>
                </a:solidFill>
                <a:latin typeface="Arial" panose="020B0604020202020204"/>
                <a:ea typeface="微软雅黑" panose="020B0503020204020204" pitchFamily="34" charset="-122"/>
              </a:rPr>
              <a:t>第六讲</a:t>
            </a:r>
            <a:r>
              <a:rPr lang="en-US" altLang="zh-CN" sz="2400" b="1" kern="0" dirty="0">
                <a:solidFill>
                  <a:srgbClr val="000000"/>
                </a:solidFill>
                <a:latin typeface="Arial" panose="020B0604020202020204"/>
                <a:ea typeface="微软雅黑" panose="020B0503020204020204" pitchFamily="34" charset="-122"/>
              </a:rPr>
              <a:t> </a:t>
            </a:r>
            <a:r>
              <a:rPr lang="zh-CN" altLang="en-US" sz="2400" b="1" kern="0" dirty="0">
                <a:solidFill>
                  <a:srgbClr val="000000"/>
                </a:solidFill>
                <a:latin typeface="Arial" panose="020B0604020202020204"/>
                <a:ea typeface="微软雅黑" panose="020B0503020204020204" pitchFamily="34" charset="-122"/>
              </a:rPr>
              <a:t>线性时间排序</a:t>
            </a:r>
            <a:endParaRPr lang="zh-CN" altLang="zh-CN" sz="2400" b="1" kern="0" dirty="0">
              <a:solidFill>
                <a:srgbClr val="000000"/>
              </a:solidFill>
              <a:latin typeface="Arial" panose="020B0604020202020204"/>
              <a:ea typeface="微软雅黑" panose="020B0503020204020204" pitchFamily="34" charset="-122"/>
            </a:endParaRPr>
          </a:p>
          <a:p>
            <a:pPr lvl="0" defTabSz="914400">
              <a:lnSpc>
                <a:spcPct val="125000"/>
              </a:lnSpc>
              <a:defRPr/>
            </a:pPr>
            <a:r>
              <a:rPr lang="zh-CN" altLang="en-US" sz="2400" b="1" kern="0" dirty="0">
                <a:solidFill>
                  <a:srgbClr val="000000"/>
                </a:solidFill>
                <a:latin typeface="Arial" panose="020B0604020202020204"/>
                <a:ea typeface="微软雅黑" panose="020B0503020204020204" pitchFamily="34" charset="-122"/>
              </a:rPr>
              <a:t>   金澈清</a:t>
            </a:r>
            <a:r>
              <a:rPr lang="zh-CN" altLang="en-US" sz="2400" dirty="0"/>
              <a:t> </a:t>
            </a:r>
            <a:r>
              <a:rPr lang="zh-CN" altLang="en-US" sz="2000" b="1" dirty="0"/>
              <a:t>教授 博导</a:t>
            </a:r>
            <a:endParaRPr kumimoji="0" lang="zh-CN" altLang="en-US" sz="28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b="1" dirty="0">
                <a:solidFill>
                  <a:srgbClr val="CE0000"/>
                </a:solidFill>
              </a:rPr>
              <a:t>推论</a:t>
            </a:r>
            <a:r>
              <a:rPr lang="en-US" altLang="zh-CN" b="1" dirty="0">
                <a:solidFill>
                  <a:srgbClr val="CE0000"/>
                </a:solidFill>
              </a:rPr>
              <a:t>. </a:t>
            </a:r>
            <a:r>
              <a:rPr lang="zh-CN" altLang="en-US" dirty="0">
                <a:solidFill>
                  <a:srgbClr val="000000"/>
                </a:solidFill>
              </a:rPr>
              <a:t>堆排序和归并排序都是渐近最优的比较排序算法</a:t>
            </a:r>
            <a:r>
              <a:rPr lang="en-US" altLang="zh-CN" dirty="0">
                <a:solidFill>
                  <a:srgbClr val="000000"/>
                </a:solidFill>
              </a:rPr>
              <a:t>.</a:t>
            </a:r>
            <a:endParaRPr lang="en-US" altLang="zh-CN" dirty="0">
              <a:solidFill>
                <a:srgbClr val="000000"/>
              </a:solidFill>
            </a:endParaRPr>
          </a:p>
          <a:p>
            <a:pPr>
              <a:buNone/>
            </a:pP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endParaRPr lang="zh-CN" altLang="en-US" sz="3800" b="1" dirty="0">
              <a:solidFill>
                <a:schemeClr val="bg1"/>
              </a:solidFill>
              <a:latin typeface="Arial" panose="020B0604020202020204" pitchFamily="34" charset="0"/>
              <a:ea typeface="微软雅黑" panose="020B0503020204020204" pitchFamily="34" charset="-122"/>
            </a:endParaRP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endParaRPr lang="zh-CN" altLang="en-US" sz="2400" b="1" dirty="0">
              <a:solidFill>
                <a:schemeClr val="bg1"/>
              </a:solidFill>
            </a:endParaRPr>
          </a:p>
        </p:txBody>
      </p:sp>
      <p:sp>
        <p:nvSpPr>
          <p:cNvPr id="10" name="矩形 9"/>
          <p:cNvSpPr/>
          <p:nvPr/>
        </p:nvSpPr>
        <p:spPr>
          <a:xfrm>
            <a:off x="3703320" y="2782984"/>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13744"/>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二、计数排序</a:t>
            </a:r>
            <a:endParaRPr lang="zh-CN" altLang="en-US" sz="2400" b="1" dirty="0">
              <a:solidFill>
                <a:srgbClr val="FFFF00"/>
              </a:solidFill>
            </a:endParaRPr>
          </a:p>
        </p:txBody>
      </p:sp>
      <p:sp>
        <p:nvSpPr>
          <p:cNvPr id="12" name="矩形 11"/>
          <p:cNvSpPr/>
          <p:nvPr/>
        </p:nvSpPr>
        <p:spPr>
          <a:xfrm>
            <a:off x="3703320" y="389194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endParaRPr lang="zh-CN" altLang="en-US" sz="3000" kern="0" dirty="0">
              <a:solidFill>
                <a:srgbClr val="FF0000"/>
              </a:solidFill>
              <a:latin typeface="Arial" panose="020B0604020202020204"/>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线性时间内的排序</a:t>
            </a:r>
            <a:endParaRPr lang="zh-CN" altLang="en-US" dirty="0"/>
          </a:p>
        </p:txBody>
      </p:sp>
      <p:sp>
        <p:nvSpPr>
          <p:cNvPr id="6" name="文本占位符 44034"/>
          <p:cNvSpPr txBox="1"/>
          <p:nvPr/>
        </p:nvSpPr>
        <p:spPr>
          <a:xfrm>
            <a:off x="571500" y="939998"/>
            <a:ext cx="7886700" cy="3263504"/>
          </a:xfrm>
          <a:prstGeom prst="rect">
            <a:avLst/>
          </a:prstGeom>
        </p:spPr>
        <p:txBody>
          <a:bodyPr>
            <a:normAutofit fontScale="8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00000"/>
              </a:lnSpc>
              <a:buNone/>
            </a:pPr>
            <a:r>
              <a:rPr lang="zh-CN" altLang="en-US" sz="2000" b="1" dirty="0">
                <a:solidFill>
                  <a:srgbClr val="CE0000"/>
                </a:solidFill>
              </a:rPr>
              <a:t>计数排序</a:t>
            </a:r>
            <a:r>
              <a:rPr lang="en-US" altLang="zh-CN" sz="2000" b="1" dirty="0">
                <a:solidFill>
                  <a:srgbClr val="CE0000"/>
                </a:solidFill>
              </a:rPr>
              <a:t>: </a:t>
            </a:r>
            <a:r>
              <a:rPr lang="zh-CN" altLang="en-US" sz="2000" dirty="0">
                <a:solidFill>
                  <a:srgbClr val="000000"/>
                </a:solidFill>
              </a:rPr>
              <a:t>不需要做元素之间的比较</a:t>
            </a:r>
            <a:r>
              <a:rPr lang="en-US" altLang="zh-CN" sz="2000" dirty="0">
                <a:solidFill>
                  <a:srgbClr val="000000"/>
                </a:solidFill>
              </a:rPr>
              <a:t>.</a:t>
            </a:r>
            <a:endParaRPr lang="en-US" altLang="zh-CN" sz="2000" dirty="0">
              <a:solidFill>
                <a:srgbClr val="000000"/>
              </a:solidFill>
            </a:endParaRPr>
          </a:p>
          <a:p>
            <a:pPr>
              <a:lnSpc>
                <a:spcPct val="100000"/>
              </a:lnSpc>
            </a:pPr>
            <a:r>
              <a:rPr lang="zh-CN" altLang="en-US" sz="2000" b="1" i="1" dirty="0">
                <a:solidFill>
                  <a:srgbClr val="CE0000"/>
                </a:solidFill>
              </a:rPr>
              <a:t>输入</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其中</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r>
              <a:rPr lang="en-US" altLang="zh-CN" sz="2000" dirty="0">
                <a:solidFill>
                  <a:srgbClr val="008581"/>
                </a:solidFill>
                <a:latin typeface="Symbol" panose="05050102010706020507" pitchFamily="18" charset="2"/>
              </a:rPr>
              <a:t>Î</a:t>
            </a:r>
            <a:r>
              <a:rPr lang="en-US" altLang="zh-CN" sz="2000" dirty="0">
                <a:solidFill>
                  <a:srgbClr val="008581"/>
                </a:solidFill>
              </a:rPr>
              <a:t>{1, 2, </a:t>
            </a:r>
            <a:r>
              <a:rPr lang="en-US" altLang="zh-CN" sz="2000" dirty="0">
                <a:solidFill>
                  <a:srgbClr val="008581"/>
                </a:solidFill>
                <a:latin typeface="Times New Roman" panose="02020603050405020304" pitchFamily="18" charset="0"/>
              </a:rPr>
              <a:t>…</a:t>
            </a:r>
            <a:r>
              <a:rPr lang="en-US" altLang="zh-CN" sz="2000" dirty="0">
                <a:solidFill>
                  <a:srgbClr val="008581"/>
                </a:solidFill>
              </a:rPr>
              <a:t>, </a:t>
            </a:r>
            <a:r>
              <a:rPr lang="en-US" altLang="zh-CN" sz="2000" i="1" dirty="0">
                <a:solidFill>
                  <a:srgbClr val="008581"/>
                </a:solidFill>
              </a:rPr>
              <a:t>k</a:t>
            </a:r>
            <a:r>
              <a:rPr lang="en-US" altLang="zh-CN" sz="2000" dirty="0">
                <a:solidFill>
                  <a:srgbClr val="008581"/>
                </a:solidFill>
              </a:rPr>
              <a:t>}</a:t>
            </a:r>
            <a:r>
              <a:rPr lang="en-US" altLang="zh-CN" sz="2000" dirty="0">
                <a:solidFill>
                  <a:srgbClr val="000000"/>
                </a:solidFill>
              </a:rPr>
              <a:t>.</a:t>
            </a:r>
            <a:endParaRPr lang="en-US" altLang="zh-CN" sz="2000" dirty="0">
              <a:solidFill>
                <a:srgbClr val="000000"/>
              </a:solidFill>
            </a:endParaRPr>
          </a:p>
          <a:p>
            <a:pPr>
              <a:lnSpc>
                <a:spcPct val="100000"/>
              </a:lnSpc>
            </a:pPr>
            <a:r>
              <a:rPr lang="zh-CN" altLang="en-US" sz="2000" b="1" i="1" dirty="0">
                <a:solidFill>
                  <a:srgbClr val="CE0000"/>
                </a:solidFill>
              </a:rPr>
              <a:t>输出</a:t>
            </a:r>
            <a:r>
              <a:rPr lang="en-US" altLang="zh-CN" sz="2000" dirty="0">
                <a:solidFill>
                  <a:srgbClr val="000000"/>
                </a:solidFill>
              </a:rPr>
              <a:t>: </a:t>
            </a:r>
            <a:r>
              <a:rPr lang="en-US" altLang="zh-CN" sz="2000" i="1" dirty="0">
                <a:solidFill>
                  <a:srgbClr val="008581"/>
                </a:solidFill>
              </a:rPr>
              <a:t>B</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元素已经排好序</a:t>
            </a:r>
            <a:endParaRPr lang="en-US" altLang="zh-CN" sz="2000" dirty="0">
              <a:solidFill>
                <a:srgbClr val="000000"/>
              </a:solidFill>
            </a:endParaRPr>
          </a:p>
          <a:p>
            <a:pPr>
              <a:lnSpc>
                <a:spcPct val="100000"/>
              </a:lnSpc>
            </a:pPr>
            <a:r>
              <a:rPr lang="zh-CN" altLang="en-US" sz="2000" b="1" i="1" dirty="0">
                <a:solidFill>
                  <a:srgbClr val="CE0000"/>
                </a:solidFill>
              </a:rPr>
              <a:t>辅助存储</a:t>
            </a:r>
            <a:r>
              <a:rPr lang="en-US" altLang="zh-CN" sz="2000" dirty="0">
                <a:solidFill>
                  <a:srgbClr val="000000"/>
                </a:solidFill>
              </a:rPr>
              <a:t>: </a:t>
            </a:r>
            <a:r>
              <a:rPr lang="en-US" altLang="zh-CN" sz="2000" i="1" dirty="0">
                <a:solidFill>
                  <a:srgbClr val="008581"/>
                </a:solidFill>
              </a:rPr>
              <a:t>C</a:t>
            </a:r>
            <a:r>
              <a:rPr lang="en-US" altLang="zh-CN" sz="2000" dirty="0">
                <a:solidFill>
                  <a:srgbClr val="008581"/>
                </a:solidFill>
              </a:rPr>
              <a:t>[1 . . </a:t>
            </a:r>
            <a:r>
              <a:rPr lang="en-US" altLang="zh-CN" sz="2000" i="1" dirty="0">
                <a:solidFill>
                  <a:srgbClr val="008581"/>
                </a:solidFill>
              </a:rPr>
              <a:t>k</a:t>
            </a:r>
            <a:r>
              <a:rPr lang="en-US" altLang="zh-CN" sz="2000" dirty="0">
                <a:solidFill>
                  <a:srgbClr val="008581"/>
                </a:solidFill>
              </a:rPr>
              <a:t>] </a:t>
            </a:r>
            <a:r>
              <a:rPr lang="en-US" altLang="zh-CN" sz="2000" dirty="0">
                <a:solidFill>
                  <a:srgbClr val="000000"/>
                </a:solidFill>
              </a:rPr>
              <a:t>.</a:t>
            </a:r>
            <a:endParaRPr lang="en-US" altLang="zh-CN" sz="2000" dirty="0">
              <a:solidFill>
                <a:srgbClr val="000000"/>
              </a:solidFill>
            </a:endParaRPr>
          </a:p>
          <a:p>
            <a:pPr>
              <a:lnSpc>
                <a:spcPct val="100000"/>
              </a:lnSpc>
              <a:buNone/>
            </a:pPr>
            <a:endParaRPr lang="en-US" altLang="zh-CN" sz="1600" dirty="0">
              <a:solidFill>
                <a:srgbClr val="000000"/>
              </a:solidFill>
            </a:endParaRPr>
          </a:p>
          <a:p>
            <a:pPr>
              <a:lnSpc>
                <a:spcPct val="100000"/>
              </a:lnSpc>
              <a:buNone/>
            </a:pPr>
            <a:r>
              <a:rPr lang="zh-CN" altLang="en-US" sz="2000" dirty="0">
                <a:solidFill>
                  <a:srgbClr val="000000"/>
                </a:solidFill>
              </a:rPr>
              <a:t>基本思想：对每一个输入元素</a:t>
            </a:r>
            <a:r>
              <a:rPr lang="en-US" altLang="zh-CN" sz="2000" dirty="0">
                <a:solidFill>
                  <a:srgbClr val="000000"/>
                </a:solidFill>
              </a:rPr>
              <a:t>x</a:t>
            </a:r>
            <a:r>
              <a:rPr lang="zh-CN" altLang="en-US" sz="2000" dirty="0">
                <a:solidFill>
                  <a:srgbClr val="000000"/>
                </a:solidFill>
              </a:rPr>
              <a:t>，确定小于</a:t>
            </a:r>
            <a:r>
              <a:rPr lang="en-US" altLang="zh-CN" sz="2000" dirty="0">
                <a:solidFill>
                  <a:srgbClr val="000000"/>
                </a:solidFill>
              </a:rPr>
              <a:t>x</a:t>
            </a:r>
            <a:r>
              <a:rPr lang="zh-CN" altLang="en-US" sz="2000" dirty="0">
                <a:solidFill>
                  <a:srgbClr val="000000"/>
                </a:solidFill>
              </a:rPr>
              <a:t>的元素个数。利用这一信息，可以直接把</a:t>
            </a:r>
            <a:r>
              <a:rPr lang="en-US" altLang="zh-CN" sz="2000" dirty="0">
                <a:solidFill>
                  <a:srgbClr val="000000"/>
                </a:solidFill>
              </a:rPr>
              <a:t>x</a:t>
            </a:r>
            <a:r>
              <a:rPr lang="zh-CN" altLang="en-US" sz="2000" dirty="0">
                <a:solidFill>
                  <a:srgbClr val="000000"/>
                </a:solidFill>
              </a:rPr>
              <a:t>放到它在输出数组中的位置上了。</a:t>
            </a:r>
            <a:endParaRPr lang="en-US" altLang="zh-CN" sz="2000" dirty="0">
              <a:solidFill>
                <a:srgbClr val="000000"/>
              </a:solidFill>
            </a:endParaRPr>
          </a:p>
          <a:p>
            <a:pPr>
              <a:lnSpc>
                <a:spcPct val="100000"/>
              </a:lnSpc>
              <a:buNone/>
            </a:pPr>
            <a:r>
              <a:rPr lang="zh-CN" altLang="en-US" sz="2000" dirty="0">
                <a:solidFill>
                  <a:srgbClr val="000000"/>
                </a:solidFill>
              </a:rPr>
              <a:t>例如，如果有</a:t>
            </a:r>
            <a:r>
              <a:rPr lang="en-US" altLang="zh-CN" sz="2000" dirty="0">
                <a:solidFill>
                  <a:srgbClr val="000000"/>
                </a:solidFill>
              </a:rPr>
              <a:t>17</a:t>
            </a:r>
            <a:r>
              <a:rPr lang="zh-CN" altLang="en-US" sz="2000" dirty="0">
                <a:solidFill>
                  <a:srgbClr val="000000"/>
                </a:solidFill>
              </a:rPr>
              <a:t>个元素小于</a:t>
            </a:r>
            <a:r>
              <a:rPr lang="en-US" altLang="zh-CN" sz="2000" dirty="0">
                <a:solidFill>
                  <a:srgbClr val="000000"/>
                </a:solidFill>
              </a:rPr>
              <a:t>x</a:t>
            </a:r>
            <a:r>
              <a:rPr lang="zh-CN" altLang="en-US" sz="2000" dirty="0">
                <a:solidFill>
                  <a:srgbClr val="000000"/>
                </a:solidFill>
              </a:rPr>
              <a:t>，则</a:t>
            </a:r>
            <a:r>
              <a:rPr lang="en-US" altLang="zh-CN" sz="2000" dirty="0">
                <a:solidFill>
                  <a:srgbClr val="000000"/>
                </a:solidFill>
              </a:rPr>
              <a:t>x</a:t>
            </a:r>
            <a:r>
              <a:rPr lang="zh-CN" altLang="en-US" sz="2000" dirty="0">
                <a:solidFill>
                  <a:srgbClr val="000000"/>
                </a:solidFill>
              </a:rPr>
              <a:t>就应该在第</a:t>
            </a:r>
            <a:r>
              <a:rPr lang="en-US" altLang="zh-CN" sz="2000" dirty="0">
                <a:solidFill>
                  <a:srgbClr val="000000"/>
                </a:solidFill>
              </a:rPr>
              <a:t>18</a:t>
            </a:r>
            <a:r>
              <a:rPr lang="zh-CN" altLang="en-US" sz="2000" dirty="0">
                <a:solidFill>
                  <a:srgbClr val="000000"/>
                </a:solidFill>
              </a:rPr>
              <a:t>个输出位置上。当有几个元素相同时，这一方案要略作修改。因为不能把它们放在同一输出位置上。</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dirty="0">
                <a:solidFill>
                  <a:srgbClr val="000000"/>
                </a:solidFill>
              </a:rPr>
              <a:t>COUNTING-SORT(A, B, k)</a:t>
            </a:r>
            <a:endParaRPr lang="en-US" altLang="zh-CN" dirty="0">
              <a:solidFill>
                <a:srgbClr val="000000"/>
              </a:solidFill>
            </a:endParaRPr>
          </a:p>
          <a:p>
            <a:pPr>
              <a:lnSpc>
                <a:spcPct val="90000"/>
              </a:lnSpc>
              <a:buNone/>
            </a:pPr>
            <a:r>
              <a:rPr lang="en-US" altLang="zh-CN" dirty="0">
                <a:solidFill>
                  <a:srgbClr val="000000"/>
                </a:solidFill>
              </a:rPr>
              <a:t>Let C[0..k] be a new array</a:t>
            </a:r>
            <a:endParaRPr lang="en-US" altLang="zh-CN" dirty="0">
              <a:solidFill>
                <a:srgbClr val="000000"/>
              </a:solidFill>
            </a:endParaRP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a:t>
            </a:r>
            <a:r>
              <a:rPr lang="en-US" altLang="zh-CN" dirty="0">
                <a:solidFill>
                  <a:srgbClr val="008581"/>
                </a:solidFill>
              </a:rPr>
              <a:t>0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endParaRPr lang="en-US" altLang="zh-CN" dirty="0">
              <a:solidFill>
                <a:srgbClr val="008581"/>
              </a:solidFill>
            </a:endParaRP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lnSpc>
                <a:spcPct val="90000"/>
              </a:lnSpc>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sp>
        <p:nvSpPr>
          <p:cNvPr id="8"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endParaRPr lang="zh-CN" altLang="en-US" dirty="0"/>
          </a:p>
        </p:txBody>
      </p:sp>
      <p:sp>
        <p:nvSpPr>
          <p:cNvPr id="5" name="对话气泡: 矩形 4"/>
          <p:cNvSpPr/>
          <p:nvPr/>
        </p:nvSpPr>
        <p:spPr>
          <a:xfrm>
            <a:off x="3721608" y="1545336"/>
            <a:ext cx="3840480" cy="521208"/>
          </a:xfrm>
          <a:prstGeom prst="wedgeRectCallout">
            <a:avLst>
              <a:gd name="adj1" fmla="val -31785"/>
              <a:gd name="adj2" fmla="val 940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保存的是等于</a:t>
            </a:r>
            <a:r>
              <a:rPr lang="en-US" altLang="zh-CN" dirty="0" err="1">
                <a:solidFill>
                  <a:sysClr val="windowText" lastClr="000000"/>
                </a:solidFill>
              </a:rPr>
              <a:t>i</a:t>
            </a:r>
            <a:r>
              <a:rPr lang="zh-CN" altLang="en-US" dirty="0">
                <a:solidFill>
                  <a:sysClr val="windowText" lastClr="000000"/>
                </a:solidFill>
              </a:rPr>
              <a:t>的元素的个数</a:t>
            </a:r>
            <a:endParaRPr lang="zh-CN" altLang="en-US" dirty="0">
              <a:solidFill>
                <a:sysClr val="windowText" lastClr="000000"/>
              </a:solidFill>
            </a:endParaRPr>
          </a:p>
        </p:txBody>
      </p:sp>
      <p:sp>
        <p:nvSpPr>
          <p:cNvPr id="11" name="对话气泡: 矩形 10"/>
          <p:cNvSpPr/>
          <p:nvPr/>
        </p:nvSpPr>
        <p:spPr>
          <a:xfrm>
            <a:off x="3714749" y="3568446"/>
            <a:ext cx="3840480" cy="521208"/>
          </a:xfrm>
          <a:prstGeom prst="wedgeRectCallout">
            <a:avLst>
              <a:gd name="adj1" fmla="val -35118"/>
              <a:gd name="adj2" fmla="val -831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保存的是小于或等于</a:t>
            </a:r>
            <a:r>
              <a:rPr lang="en-US" altLang="zh-CN" dirty="0" err="1">
                <a:solidFill>
                  <a:sysClr val="windowText" lastClr="000000"/>
                </a:solidFill>
              </a:rPr>
              <a:t>i</a:t>
            </a:r>
            <a:r>
              <a:rPr lang="zh-CN" altLang="en-US" dirty="0">
                <a:solidFill>
                  <a:sysClr val="windowText" lastClr="000000"/>
                </a:solidFill>
              </a:rPr>
              <a:t>的元素的个数</a:t>
            </a:r>
            <a:endParaRPr lang="zh-CN" altLang="en-US" dirty="0">
              <a:solidFill>
                <a:sysClr val="windowText" lastClr="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9" name="组合 24598"/>
          <p:cNvGrpSpPr/>
          <p:nvPr/>
        </p:nvGrpSpPr>
        <p:grpSpPr>
          <a:xfrm>
            <a:off x="1714500" y="2537217"/>
            <a:ext cx="2971800" cy="491727"/>
            <a:chOff x="480" y="2131"/>
            <a:chExt cx="2496" cy="413"/>
          </a:xfrm>
        </p:grpSpPr>
        <p:sp>
          <p:nvSpPr>
            <p:cNvPr id="24589" name="矩形 2458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0" name="矩形 2458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1" name="矩形 2459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2" name="矩形 2459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3" name="矩形 2459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5" name="文本框 2459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4600" name="组合 24599"/>
          <p:cNvGrpSpPr/>
          <p:nvPr/>
        </p:nvGrpSpPr>
        <p:grpSpPr>
          <a:xfrm>
            <a:off x="1714500" y="1314447"/>
            <a:ext cx="2971800" cy="800099"/>
            <a:chOff x="480" y="1104"/>
            <a:chExt cx="2496" cy="672"/>
          </a:xfrm>
        </p:grpSpPr>
        <p:sp>
          <p:nvSpPr>
            <p:cNvPr id="24580" name="矩形 2457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4581" name="矩形 2458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4582" name="矩形 2458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4583" name="矩形 2458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4584" name="矩形 2458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4594" name="文本框 2459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4597" name="文本框 24596"/>
            <p:cNvSpPr txBox="1"/>
            <p:nvPr/>
          </p:nvSpPr>
          <p:spPr>
            <a:xfrm>
              <a:off x="806" y="1104"/>
              <a:ext cx="2094"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a:t>
              </a:r>
              <a:r>
                <a:rPr lang="en-US" altLang="zh-CN" sz="1800" i="0" dirty="0">
                  <a:latin typeface="Times New Roman" panose="02020603050405020304" pitchFamily="18" charset="0"/>
                </a:rPr>
                <a:t>1       2       3       4       5</a:t>
              </a:r>
              <a:endParaRPr lang="en-US" altLang="zh-CN" sz="1800" i="0" dirty="0">
                <a:latin typeface="Times New Roman" panose="02020603050405020304" pitchFamily="18" charset="0"/>
              </a:endParaRPr>
            </a:p>
          </p:txBody>
        </p:sp>
      </p:grpSp>
      <p:grpSp>
        <p:nvGrpSpPr>
          <p:cNvPr id="24601" name="组合 24600"/>
          <p:cNvGrpSpPr/>
          <p:nvPr/>
        </p:nvGrpSpPr>
        <p:grpSpPr>
          <a:xfrm>
            <a:off x="4972050" y="1314447"/>
            <a:ext cx="2457450" cy="800099"/>
            <a:chOff x="3216" y="1104"/>
            <a:chExt cx="2064" cy="672"/>
          </a:xfrm>
        </p:grpSpPr>
        <p:sp>
          <p:nvSpPr>
            <p:cNvPr id="24585" name="矩形 2458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6" name="矩形 2458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7" name="矩形 2458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8" name="矩形 2458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6" name="文本框 2459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4598" name="文本框 24597"/>
            <p:cNvSpPr txBox="1"/>
            <p:nvPr/>
          </p:nvSpPr>
          <p:spPr>
            <a:xfrm>
              <a:off x="3552" y="1104"/>
              <a:ext cx="1658"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0       </a:t>
              </a:r>
              <a:r>
                <a:rPr lang="en-US" altLang="zh-CN" sz="1800" i="0" dirty="0">
                  <a:latin typeface="Times New Roman" panose="02020603050405020304" pitchFamily="18" charset="0"/>
                </a:rPr>
                <a:t>1       2       3</a:t>
              </a:r>
              <a:endParaRPr lang="en-US" altLang="zh-CN" sz="1800" i="0" dirty="0">
                <a:solidFill>
                  <a:schemeClr val="tx1"/>
                </a:solidFill>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¬0</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endParaRPr lang="en-US" altLang="zh-CN" dirty="0">
              <a:solidFill>
                <a:srgbClr val="008581"/>
              </a:solidFill>
            </a:endParaRPr>
          </a:p>
        </p:txBody>
      </p:sp>
      <p:grpSp>
        <p:nvGrpSpPr>
          <p:cNvPr id="25625" name="组合 25624"/>
          <p:cNvGrpSpPr/>
          <p:nvPr/>
        </p:nvGrpSpPr>
        <p:grpSpPr>
          <a:xfrm>
            <a:off x="1714500" y="2537217"/>
            <a:ext cx="2971800" cy="491727"/>
            <a:chOff x="480" y="2131"/>
            <a:chExt cx="2496" cy="413"/>
          </a:xfrm>
        </p:grpSpPr>
        <p:sp>
          <p:nvSpPr>
            <p:cNvPr id="25613" name="矩形 2561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4" name="矩形 2561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5" name="矩形 2561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6" name="矩形 2561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7" name="矩形 2561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9" name="文本框 2561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5623" name="组合 25622"/>
          <p:cNvGrpSpPr/>
          <p:nvPr/>
        </p:nvGrpSpPr>
        <p:grpSpPr>
          <a:xfrm>
            <a:off x="1714500" y="1314447"/>
            <a:ext cx="2971800" cy="800099"/>
            <a:chOff x="480" y="1104"/>
            <a:chExt cx="2496" cy="672"/>
          </a:xfrm>
        </p:grpSpPr>
        <p:sp>
          <p:nvSpPr>
            <p:cNvPr id="25604" name="矩形 2560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5605" name="矩形 2560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5606" name="矩形 2560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5607" name="矩形 2560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5608" name="矩形 2560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5618" name="文本框 2561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5621" name="文本框 2562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25624" name="组合 25623"/>
          <p:cNvGrpSpPr/>
          <p:nvPr/>
        </p:nvGrpSpPr>
        <p:grpSpPr>
          <a:xfrm>
            <a:off x="4972050" y="1314447"/>
            <a:ext cx="2457450" cy="800099"/>
            <a:chOff x="3216" y="1104"/>
            <a:chExt cx="2064" cy="672"/>
          </a:xfrm>
        </p:grpSpPr>
        <p:sp>
          <p:nvSpPr>
            <p:cNvPr id="25609" name="矩形 25608"/>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5610" name="矩形 25609"/>
            <p:cNvSpPr/>
            <p:nvPr/>
          </p:nvSpPr>
          <p:spPr>
            <a:xfrm>
              <a:off x="398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5611" name="矩形 2561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5612" name="矩形 25611"/>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5620" name="文本框 2561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5622" name="文本框 25621"/>
            <p:cNvSpPr txBox="1"/>
            <p:nvPr/>
          </p:nvSpPr>
          <p:spPr>
            <a:xfrm>
              <a:off x="3552" y="1104"/>
              <a:ext cx="1658"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第一次循环</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p:txBody>
      </p:sp>
      <p:grpSp>
        <p:nvGrpSpPr>
          <p:cNvPr id="26649" name="组合 26648"/>
          <p:cNvGrpSpPr/>
          <p:nvPr/>
        </p:nvGrpSpPr>
        <p:grpSpPr>
          <a:xfrm>
            <a:off x="1714500" y="2537217"/>
            <a:ext cx="2971800" cy="491727"/>
            <a:chOff x="480" y="2131"/>
            <a:chExt cx="2496" cy="413"/>
          </a:xfrm>
        </p:grpSpPr>
        <p:sp>
          <p:nvSpPr>
            <p:cNvPr id="26637" name="矩形 2663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8" name="矩形 2663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9" name="矩形 2663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0" name="矩形 2663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1" name="矩形 2664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3" name="文本框 2664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6647" name="组合 26646"/>
          <p:cNvGrpSpPr/>
          <p:nvPr/>
        </p:nvGrpSpPr>
        <p:grpSpPr>
          <a:xfrm>
            <a:off x="1714500" y="1314448"/>
            <a:ext cx="2971800" cy="800099"/>
            <a:chOff x="480" y="1104"/>
            <a:chExt cx="2496" cy="672"/>
          </a:xfrm>
        </p:grpSpPr>
        <p:sp>
          <p:nvSpPr>
            <p:cNvPr id="26628" name="矩形 26627"/>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6629" name="矩形 2662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6630" name="矩形 2662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6631" name="矩形 2663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6632" name="矩形 2663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6642" name="文本框 2664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6645" name="文本框 2664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26648" name="组合 26647"/>
          <p:cNvGrpSpPr/>
          <p:nvPr/>
        </p:nvGrpSpPr>
        <p:grpSpPr>
          <a:xfrm>
            <a:off x="4972050" y="1314448"/>
            <a:ext cx="2457450" cy="800099"/>
            <a:chOff x="3216" y="1104"/>
            <a:chExt cx="2064" cy="672"/>
          </a:xfrm>
        </p:grpSpPr>
        <p:sp>
          <p:nvSpPr>
            <p:cNvPr id="26633" name="矩形 2663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6634" name="矩形 2663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6635" name="矩形 2663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6636" name="矩形 26635"/>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1</a:t>
              </a:r>
              <a:endParaRPr lang="en-US" altLang="zh-CN" sz="1800" i="0" dirty="0">
                <a:latin typeface="Times New Roman" panose="02020603050405020304" pitchFamily="18" charset="0"/>
              </a:endParaRPr>
            </a:p>
          </p:txBody>
        </p:sp>
        <p:sp>
          <p:nvSpPr>
            <p:cNvPr id="26644" name="文本框 2664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6646" name="文本框 2664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endParaRPr lang="en-US" altLang="zh-CN" dirty="0"/>
          </a:p>
        </p:txBody>
      </p:sp>
      <p:grpSp>
        <p:nvGrpSpPr>
          <p:cNvPr id="27673" name="组合 27672"/>
          <p:cNvGrpSpPr/>
          <p:nvPr/>
        </p:nvGrpSpPr>
        <p:grpSpPr>
          <a:xfrm>
            <a:off x="1714500" y="2537217"/>
            <a:ext cx="2971800" cy="491727"/>
            <a:chOff x="480" y="2131"/>
            <a:chExt cx="2496" cy="413"/>
          </a:xfrm>
        </p:grpSpPr>
        <p:sp>
          <p:nvSpPr>
            <p:cNvPr id="27661" name="矩形 2766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2" name="矩形 2766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3" name="矩形 2766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4" name="矩形 2766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5" name="矩形 2766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7" name="文本框 2766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7671" name="组合 27670"/>
          <p:cNvGrpSpPr/>
          <p:nvPr/>
        </p:nvGrpSpPr>
        <p:grpSpPr>
          <a:xfrm>
            <a:off x="1714500" y="1314448"/>
            <a:ext cx="2971800" cy="800099"/>
            <a:chOff x="480" y="1104"/>
            <a:chExt cx="2496" cy="672"/>
          </a:xfrm>
        </p:grpSpPr>
        <p:sp>
          <p:nvSpPr>
            <p:cNvPr id="27652" name="矩形 2765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7653" name="矩形 2765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7654" name="矩形 2765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7655" name="矩形 2765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7656" name="矩形 2765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7666" name="文本框 2766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7669" name="文本框 2766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27672" name="组合 27671"/>
          <p:cNvGrpSpPr/>
          <p:nvPr/>
        </p:nvGrpSpPr>
        <p:grpSpPr>
          <a:xfrm>
            <a:off x="4972050" y="1314448"/>
            <a:ext cx="2457450" cy="800099"/>
            <a:chOff x="3216" y="1104"/>
            <a:chExt cx="2064" cy="672"/>
          </a:xfrm>
        </p:grpSpPr>
        <p:sp>
          <p:nvSpPr>
            <p:cNvPr id="27657" name="矩形 27656"/>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7658" name="矩形 2765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7659" name="矩形 2765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7660" name="矩形 2765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7668" name="文本框 2766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7670" name="文本框 2766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30"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endParaRPr lang="en-US" altLang="zh-CN" dirty="0"/>
          </a:p>
        </p:txBody>
      </p:sp>
      <p:grpSp>
        <p:nvGrpSpPr>
          <p:cNvPr id="28697" name="组合 28696"/>
          <p:cNvGrpSpPr/>
          <p:nvPr/>
        </p:nvGrpSpPr>
        <p:grpSpPr>
          <a:xfrm>
            <a:off x="1714500" y="2537217"/>
            <a:ext cx="2971800" cy="491727"/>
            <a:chOff x="480" y="2131"/>
            <a:chExt cx="2496" cy="413"/>
          </a:xfrm>
        </p:grpSpPr>
        <p:sp>
          <p:nvSpPr>
            <p:cNvPr id="28685" name="矩形 2868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6" name="矩形 2868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7" name="矩形 2868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8" name="矩形 2868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9" name="矩形 2868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91" name="文本框 2869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8695" name="组合 28694"/>
          <p:cNvGrpSpPr/>
          <p:nvPr/>
        </p:nvGrpSpPr>
        <p:grpSpPr>
          <a:xfrm>
            <a:off x="1714500" y="1314448"/>
            <a:ext cx="2971800" cy="800099"/>
            <a:chOff x="480" y="1104"/>
            <a:chExt cx="2496" cy="672"/>
          </a:xfrm>
        </p:grpSpPr>
        <p:sp>
          <p:nvSpPr>
            <p:cNvPr id="28676" name="矩形 2867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8677" name="矩形 2867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8678" name="矩形 28677"/>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8679" name="矩形 2867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8680" name="矩形 2867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8690" name="文本框 2868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8693" name="文本框 2869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28696" name="组合 28695"/>
          <p:cNvGrpSpPr/>
          <p:nvPr/>
        </p:nvGrpSpPr>
        <p:grpSpPr>
          <a:xfrm>
            <a:off x="4972050" y="1314448"/>
            <a:ext cx="2457450" cy="800099"/>
            <a:chOff x="3216" y="1104"/>
            <a:chExt cx="2064" cy="672"/>
          </a:xfrm>
        </p:grpSpPr>
        <p:sp>
          <p:nvSpPr>
            <p:cNvPr id="28681" name="矩形 2868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8682" name="矩形 2868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8683" name="矩形 28682"/>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8684" name="矩形 2868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8692" name="文本框 2869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8694" name="文本框 2869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p:txBody>
      </p:sp>
      <p:grpSp>
        <p:nvGrpSpPr>
          <p:cNvPr id="29721" name="组合 29720"/>
          <p:cNvGrpSpPr/>
          <p:nvPr/>
        </p:nvGrpSpPr>
        <p:grpSpPr>
          <a:xfrm>
            <a:off x="1714500" y="2537217"/>
            <a:ext cx="2971800" cy="491727"/>
            <a:chOff x="480" y="2131"/>
            <a:chExt cx="2496" cy="413"/>
          </a:xfrm>
        </p:grpSpPr>
        <p:sp>
          <p:nvSpPr>
            <p:cNvPr id="29709" name="矩形 2970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0" name="矩形 2970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1" name="矩形 2971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2" name="矩形 2971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3" name="矩形 2971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5" name="文本框 2971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29719" name="组合 29718"/>
          <p:cNvGrpSpPr/>
          <p:nvPr/>
        </p:nvGrpSpPr>
        <p:grpSpPr>
          <a:xfrm>
            <a:off x="1714500" y="1314448"/>
            <a:ext cx="2971800" cy="800099"/>
            <a:chOff x="480" y="1104"/>
            <a:chExt cx="2496" cy="672"/>
          </a:xfrm>
        </p:grpSpPr>
        <p:sp>
          <p:nvSpPr>
            <p:cNvPr id="29700" name="矩形 2969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9701" name="矩形 2970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29702" name="矩形 2970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9703" name="矩形 29702"/>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29704" name="矩形 2970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29714" name="文本框 2971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9717" name="文本框 2971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29720" name="组合 29719"/>
          <p:cNvGrpSpPr/>
          <p:nvPr/>
        </p:nvGrpSpPr>
        <p:grpSpPr>
          <a:xfrm>
            <a:off x="4972050" y="1314448"/>
            <a:ext cx="2457450" cy="800099"/>
            <a:chOff x="3216" y="1104"/>
            <a:chExt cx="2064" cy="672"/>
          </a:xfrm>
        </p:grpSpPr>
        <p:sp>
          <p:nvSpPr>
            <p:cNvPr id="29705" name="矩形 2970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9706" name="矩形 2970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29707" name="矩形 2970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29708" name="矩形 29707"/>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29716" name="文本框 2971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29718" name="文本框 2971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endParaRPr lang="zh-CN" altLang="en-US" sz="3800" b="1" dirty="0">
              <a:solidFill>
                <a:schemeClr val="bg1"/>
              </a:solidFill>
              <a:latin typeface="Arial" panose="020B0604020202020204" pitchFamily="34" charset="0"/>
              <a:ea typeface="微软雅黑" panose="020B0503020204020204" pitchFamily="34" charset="-122"/>
            </a:endParaRP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一、排序算法的下界</a:t>
            </a:r>
            <a:endParaRPr lang="zh-CN" altLang="en-US" sz="2400" b="1" dirty="0">
              <a:solidFill>
                <a:srgbClr val="FFFF00"/>
              </a:solidFill>
            </a:endParaRPr>
          </a:p>
        </p:txBody>
      </p:sp>
      <p:sp>
        <p:nvSpPr>
          <p:cNvPr id="10" name="矩形 9"/>
          <p:cNvSpPr/>
          <p:nvPr/>
        </p:nvSpPr>
        <p:spPr>
          <a:xfrm>
            <a:off x="3703320" y="2800239"/>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9"/>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000" b="1" dirty="0">
                <a:solidFill>
                  <a:schemeClr val="bg1"/>
                </a:solidFill>
                <a:latin typeface="+mn-ea"/>
              </a:rPr>
              <a:t>二、计数排序</a:t>
            </a:r>
            <a:endParaRPr lang="zh-CN" sz="2000" b="1" dirty="0">
              <a:solidFill>
                <a:schemeClr val="bg1"/>
              </a:solidFill>
              <a:latin typeface="+mn-ea"/>
            </a:endParaRPr>
          </a:p>
        </p:txBody>
      </p:sp>
      <p:sp>
        <p:nvSpPr>
          <p:cNvPr id="12" name="矩形 11"/>
          <p:cNvSpPr/>
          <p:nvPr/>
        </p:nvSpPr>
        <p:spPr>
          <a:xfrm>
            <a:off x="3703320" y="3926446"/>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57206"/>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endParaRPr lang="zh-CN" altLang="en-US" sz="3000" kern="0" dirty="0">
              <a:solidFill>
                <a:srgbClr val="FF0000"/>
              </a:solidFill>
              <a:latin typeface="Arial" panose="020B0604020202020204"/>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p:txBody>
      </p:sp>
      <p:grpSp>
        <p:nvGrpSpPr>
          <p:cNvPr id="30745" name="组合 30744"/>
          <p:cNvGrpSpPr/>
          <p:nvPr/>
        </p:nvGrpSpPr>
        <p:grpSpPr>
          <a:xfrm>
            <a:off x="1714500" y="2537217"/>
            <a:ext cx="2971800" cy="491727"/>
            <a:chOff x="480" y="2131"/>
            <a:chExt cx="2496" cy="413"/>
          </a:xfrm>
        </p:grpSpPr>
        <p:sp>
          <p:nvSpPr>
            <p:cNvPr id="30733" name="矩形 3073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4" name="矩形 3073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5" name="矩形 3073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6" name="矩形 3073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7" name="矩形 3073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9" name="文本框 3073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30743" name="组合 30742"/>
          <p:cNvGrpSpPr/>
          <p:nvPr/>
        </p:nvGrpSpPr>
        <p:grpSpPr>
          <a:xfrm>
            <a:off x="1714500" y="1314448"/>
            <a:ext cx="2971800" cy="800099"/>
            <a:chOff x="480" y="1104"/>
            <a:chExt cx="2496" cy="672"/>
          </a:xfrm>
        </p:grpSpPr>
        <p:sp>
          <p:nvSpPr>
            <p:cNvPr id="30724" name="矩形 3072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0725" name="矩形 3072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0726" name="矩形 3072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0727" name="矩形 3072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0728" name="矩形 30727"/>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0738" name="文本框 3073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0741" name="文本框 3074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30744" name="组合 30743"/>
          <p:cNvGrpSpPr/>
          <p:nvPr/>
        </p:nvGrpSpPr>
        <p:grpSpPr>
          <a:xfrm>
            <a:off x="4972050" y="1314448"/>
            <a:ext cx="2457450" cy="800099"/>
            <a:chOff x="3216" y="1104"/>
            <a:chExt cx="2064" cy="672"/>
          </a:xfrm>
        </p:grpSpPr>
        <p:sp>
          <p:nvSpPr>
            <p:cNvPr id="30729" name="矩形 3072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0730" name="矩形 3072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0731" name="矩形 3073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0732" name="矩形 3073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0740" name="文本框 3073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0742" name="文本框 3074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p:txBody>
      </p:sp>
      <p:grpSp>
        <p:nvGrpSpPr>
          <p:cNvPr id="31773" name="组合 31772"/>
          <p:cNvGrpSpPr/>
          <p:nvPr/>
        </p:nvGrpSpPr>
        <p:grpSpPr>
          <a:xfrm>
            <a:off x="1714500" y="2537217"/>
            <a:ext cx="2971800" cy="491727"/>
            <a:chOff x="480" y="2131"/>
            <a:chExt cx="2496" cy="413"/>
          </a:xfrm>
        </p:grpSpPr>
        <p:sp>
          <p:nvSpPr>
            <p:cNvPr id="31757" name="矩形 3175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8" name="矩形 3175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9" name="矩形 3175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0" name="矩形 3175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1" name="矩形 3176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3" name="文本框 3176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31772" name="组合 31771"/>
          <p:cNvGrpSpPr/>
          <p:nvPr/>
        </p:nvGrpSpPr>
        <p:grpSpPr>
          <a:xfrm>
            <a:off x="1714500" y="1314448"/>
            <a:ext cx="2971800" cy="800099"/>
            <a:chOff x="480" y="1104"/>
            <a:chExt cx="2496" cy="672"/>
          </a:xfrm>
        </p:grpSpPr>
        <p:sp>
          <p:nvSpPr>
            <p:cNvPr id="31748" name="矩形 3174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1749" name="矩形 3174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1750" name="矩形 3174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1751" name="矩形 3175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1752" name="矩形 3175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1762" name="文本框 3176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1765" name="文本框 3176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31774" name="组合 31773"/>
          <p:cNvGrpSpPr/>
          <p:nvPr/>
        </p:nvGrpSpPr>
        <p:grpSpPr>
          <a:xfrm>
            <a:off x="4972050" y="1314448"/>
            <a:ext cx="2546747" cy="800099"/>
            <a:chOff x="3216" y="1104"/>
            <a:chExt cx="2139" cy="672"/>
          </a:xfrm>
        </p:grpSpPr>
        <p:sp>
          <p:nvSpPr>
            <p:cNvPr id="31753" name="矩形 3175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1754" name="矩形 3175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1755" name="矩形 3175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1756" name="矩形 3175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1764" name="文本框 3176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1766" name="文本框 31765"/>
            <p:cNvSpPr txBox="1"/>
            <p:nvPr/>
          </p:nvSpPr>
          <p:spPr>
            <a:xfrm>
              <a:off x="3552" y="1104"/>
              <a:ext cx="1803"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endParaRPr lang="en-US" altLang="zh-CN" sz="1800" i="0" dirty="0">
                <a:latin typeface="Times New Roman" panose="02020603050405020304" pitchFamily="18" charset="0"/>
              </a:endParaRPr>
            </a:p>
          </p:txBody>
        </p:sp>
      </p:grpSp>
      <p:grpSp>
        <p:nvGrpSpPr>
          <p:cNvPr id="31775" name="组合 31774"/>
          <p:cNvGrpSpPr/>
          <p:nvPr/>
        </p:nvGrpSpPr>
        <p:grpSpPr>
          <a:xfrm>
            <a:off x="4866085" y="2537217"/>
            <a:ext cx="2563415" cy="491727"/>
            <a:chOff x="3127" y="2131"/>
            <a:chExt cx="2153" cy="413"/>
          </a:xfrm>
        </p:grpSpPr>
        <p:sp>
          <p:nvSpPr>
            <p:cNvPr id="31767" name="矩形 3176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1768" name="矩形 31767"/>
            <p:cNvSpPr/>
            <p:nvPr/>
          </p:nvSpPr>
          <p:spPr>
            <a:xfrm>
              <a:off x="398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1769" name="矩形 31768"/>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1770" name="矩形 3176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1771" name="文本框 3177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endParaRPr lang="en-US" altLang="zh-CN" dirty="0"/>
          </a:p>
        </p:txBody>
      </p:sp>
      <p:grpSp>
        <p:nvGrpSpPr>
          <p:cNvPr id="32797" name="组合 32796"/>
          <p:cNvGrpSpPr/>
          <p:nvPr/>
        </p:nvGrpSpPr>
        <p:grpSpPr>
          <a:xfrm>
            <a:off x="1714500" y="2537217"/>
            <a:ext cx="2971800" cy="491727"/>
            <a:chOff x="480" y="2131"/>
            <a:chExt cx="2496" cy="413"/>
          </a:xfrm>
        </p:grpSpPr>
        <p:sp>
          <p:nvSpPr>
            <p:cNvPr id="32781" name="矩形 3278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2" name="矩形 3278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3" name="矩形 3278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4" name="矩形 3278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5" name="矩形 3278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7" name="文本框 3278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32796" name="组合 32795"/>
          <p:cNvGrpSpPr/>
          <p:nvPr/>
        </p:nvGrpSpPr>
        <p:grpSpPr>
          <a:xfrm>
            <a:off x="1714500" y="1314448"/>
            <a:ext cx="2971800" cy="800099"/>
            <a:chOff x="480" y="1104"/>
            <a:chExt cx="2496" cy="672"/>
          </a:xfrm>
        </p:grpSpPr>
        <p:sp>
          <p:nvSpPr>
            <p:cNvPr id="32772" name="矩形 3277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2773" name="矩形 32772"/>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2774" name="矩形 3277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2775" name="矩形 3277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2776" name="矩形 3277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2786" name="文本框 3278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2789" name="文本框 3278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32798" name="组合 32797"/>
          <p:cNvGrpSpPr/>
          <p:nvPr/>
        </p:nvGrpSpPr>
        <p:grpSpPr>
          <a:xfrm>
            <a:off x="4972050" y="1314448"/>
            <a:ext cx="2457450" cy="800099"/>
            <a:chOff x="3216" y="1104"/>
            <a:chExt cx="2064" cy="672"/>
          </a:xfrm>
        </p:grpSpPr>
        <p:sp>
          <p:nvSpPr>
            <p:cNvPr id="32777" name="矩形 3277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2778" name="矩形 3277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2779" name="矩形 3277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2780" name="矩形 3277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2788" name="文本框 3278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2790" name="文本框 3278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grpSp>
      <p:grpSp>
        <p:nvGrpSpPr>
          <p:cNvPr id="32799" name="组合 32798"/>
          <p:cNvGrpSpPr/>
          <p:nvPr/>
        </p:nvGrpSpPr>
        <p:grpSpPr>
          <a:xfrm>
            <a:off x="4866085" y="2537217"/>
            <a:ext cx="2563415" cy="491727"/>
            <a:chOff x="3127" y="2131"/>
            <a:chExt cx="2153" cy="413"/>
          </a:xfrm>
        </p:grpSpPr>
        <p:sp>
          <p:nvSpPr>
            <p:cNvPr id="32791" name="矩形 32790"/>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2792" name="矩形 3279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2793" name="矩形 32792"/>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endParaRPr lang="en-US" altLang="zh-CN" sz="1800" i="0">
                <a:latin typeface="Times New Roman" panose="02020603050405020304" pitchFamily="18" charset="0"/>
              </a:endParaRPr>
            </a:p>
          </p:txBody>
        </p:sp>
        <p:sp>
          <p:nvSpPr>
            <p:cNvPr id="32794" name="矩形 3279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2795" name="文本框 3279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endParaRPr lang="en-US" altLang="zh-CN" dirty="0">
              <a:solidFill>
                <a:srgbClr val="008581"/>
              </a:solidFill>
            </a:endParaRPr>
          </a:p>
          <a:p>
            <a:endParaRPr lang="en-US" altLang="zh-CN" dirty="0"/>
          </a:p>
        </p:txBody>
      </p:sp>
      <p:grpSp>
        <p:nvGrpSpPr>
          <p:cNvPr id="33822" name="组合 33821"/>
          <p:cNvGrpSpPr/>
          <p:nvPr/>
        </p:nvGrpSpPr>
        <p:grpSpPr>
          <a:xfrm>
            <a:off x="1714500" y="2537217"/>
            <a:ext cx="2971800" cy="491727"/>
            <a:chOff x="480" y="2131"/>
            <a:chExt cx="2496" cy="413"/>
          </a:xfrm>
        </p:grpSpPr>
        <p:sp>
          <p:nvSpPr>
            <p:cNvPr id="33805" name="矩形 3380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6" name="矩形 3380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7" name="矩形 3380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8" name="矩形 3380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9" name="矩形 3380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11" name="文本框 3381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33820" name="组合 33819"/>
          <p:cNvGrpSpPr/>
          <p:nvPr/>
        </p:nvGrpSpPr>
        <p:grpSpPr>
          <a:xfrm>
            <a:off x="1714500" y="1314448"/>
            <a:ext cx="2971800" cy="800099"/>
            <a:chOff x="480" y="1104"/>
            <a:chExt cx="2496" cy="672"/>
          </a:xfrm>
        </p:grpSpPr>
        <p:sp>
          <p:nvSpPr>
            <p:cNvPr id="33796" name="矩形 3379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797" name="矩形 3379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3798" name="矩形 3379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799" name="矩形 3379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800" name="矩形 3379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810" name="文本框 3380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3813" name="文本框 3381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grpSp>
      <p:grpSp>
        <p:nvGrpSpPr>
          <p:cNvPr id="33821" name="组合 33820"/>
          <p:cNvGrpSpPr/>
          <p:nvPr/>
        </p:nvGrpSpPr>
        <p:grpSpPr>
          <a:xfrm>
            <a:off x="4972050" y="1314448"/>
            <a:ext cx="2489597" cy="800099"/>
            <a:chOff x="3216" y="1104"/>
            <a:chExt cx="2091" cy="672"/>
          </a:xfrm>
        </p:grpSpPr>
        <p:sp>
          <p:nvSpPr>
            <p:cNvPr id="33801" name="矩形 3380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3802" name="矩形 3380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3803" name="矩形 3380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3804" name="矩形 3380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3812" name="文本框 3381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3814" name="文本框 33813"/>
            <p:cNvSpPr txBox="1"/>
            <p:nvPr/>
          </p:nvSpPr>
          <p:spPr>
            <a:xfrm>
              <a:off x="3552" y="1104"/>
              <a:ext cx="1755"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endParaRPr lang="en-US" altLang="zh-CN" sz="1800" i="0" dirty="0">
                <a:latin typeface="Times New Roman" panose="02020603050405020304" pitchFamily="18" charset="0"/>
              </a:endParaRPr>
            </a:p>
          </p:txBody>
        </p:sp>
      </p:grpSp>
      <p:grpSp>
        <p:nvGrpSpPr>
          <p:cNvPr id="33823" name="组合 33822"/>
          <p:cNvGrpSpPr/>
          <p:nvPr/>
        </p:nvGrpSpPr>
        <p:grpSpPr>
          <a:xfrm>
            <a:off x="4866085" y="2537217"/>
            <a:ext cx="2563415" cy="491727"/>
            <a:chOff x="3127" y="2131"/>
            <a:chExt cx="2153" cy="413"/>
          </a:xfrm>
        </p:grpSpPr>
        <p:sp>
          <p:nvSpPr>
            <p:cNvPr id="33815" name="矩形 3381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3816" name="矩形 3381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3817" name="矩形 3381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endParaRPr lang="en-US" altLang="zh-CN" sz="1800" i="0">
                <a:latin typeface="Times New Roman" panose="02020603050405020304" pitchFamily="18" charset="0"/>
              </a:endParaRPr>
            </a:p>
          </p:txBody>
        </p:sp>
        <p:sp>
          <p:nvSpPr>
            <p:cNvPr id="33818" name="矩形 3381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endParaRPr lang="en-US" altLang="zh-CN" sz="1800" i="0">
                <a:latin typeface="Times New Roman" panose="02020603050405020304" pitchFamily="18" charset="0"/>
              </a:endParaRPr>
            </a:p>
          </p:txBody>
        </p:sp>
        <p:sp>
          <p:nvSpPr>
            <p:cNvPr id="33819" name="文本框 3381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sp>
        <p:nvSpPr>
          <p:cNvPr id="3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 </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solidFill>
                <a:srgbClr val="008581"/>
              </a:solidFill>
            </a:endParaRPr>
          </a:p>
        </p:txBody>
      </p:sp>
      <p:grpSp>
        <p:nvGrpSpPr>
          <p:cNvPr id="34846" name="组合 34845"/>
          <p:cNvGrpSpPr/>
          <p:nvPr/>
        </p:nvGrpSpPr>
        <p:grpSpPr>
          <a:xfrm>
            <a:off x="4866085" y="1314450"/>
            <a:ext cx="2563415" cy="1714498"/>
            <a:chOff x="3127" y="1104"/>
            <a:chExt cx="2153" cy="1440"/>
          </a:xfrm>
        </p:grpSpPr>
        <p:sp>
          <p:nvSpPr>
            <p:cNvPr id="34825" name="矩形 3482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4826" name="矩形 3482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4827" name="矩形 3482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4828" name="矩形 3482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4836" name="文本框 3483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4838" name="文本框 3483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sp>
          <p:nvSpPr>
            <p:cNvPr id="34839" name="矩形 34838"/>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4840" name="矩形 34839"/>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4841" name="矩形 34840"/>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4842" name="矩形 34841"/>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endParaRPr lang="en-US" altLang="zh-CN" sz="1800" i="0">
                <a:latin typeface="Times New Roman" panose="02020603050405020304" pitchFamily="18" charset="0"/>
              </a:endParaRPr>
            </a:p>
          </p:txBody>
        </p:sp>
        <p:sp>
          <p:nvSpPr>
            <p:cNvPr id="34843" name="文本框 34842"/>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grpSp>
      <p:grpSp>
        <p:nvGrpSpPr>
          <p:cNvPr id="34845" name="组合 34844"/>
          <p:cNvGrpSpPr/>
          <p:nvPr/>
        </p:nvGrpSpPr>
        <p:grpSpPr>
          <a:xfrm>
            <a:off x="1714500" y="1314450"/>
            <a:ext cx="2971800" cy="1714498"/>
            <a:chOff x="480" y="1104"/>
            <a:chExt cx="2496" cy="1440"/>
          </a:xfrm>
        </p:grpSpPr>
        <p:sp>
          <p:nvSpPr>
            <p:cNvPr id="34820" name="矩形 3481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4821" name="矩形 3482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4822" name="矩形 3482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4823" name="矩形 3482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4824" name="矩形 34823"/>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4829" name="矩形 3482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0" name="矩形 3482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1" name="矩形 34830"/>
            <p:cNvSpPr/>
            <p:nvPr/>
          </p:nvSpPr>
          <p:spPr>
            <a:xfrm>
              <a:off x="1680"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4832" name="矩形 3483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3" name="矩形 3483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4" name="文本框 3483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4835" name="文本框 3483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4837" name="文本框 3483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sp>
          <p:nvSpPr>
            <p:cNvPr id="34844" name="直接连接符 34843"/>
            <p:cNvSpPr/>
            <p:nvPr/>
          </p:nvSpPr>
          <p:spPr>
            <a:xfrm flipH="1">
              <a:off x="1920" y="1776"/>
              <a:ext cx="864" cy="384"/>
            </a:xfrm>
            <a:prstGeom prst="line">
              <a:avLst/>
            </a:prstGeom>
            <a:ln w="38100" cap="flat" cmpd="sng">
              <a:solidFill>
                <a:schemeClr val="tx1"/>
              </a:solidFill>
              <a:prstDash val="solid"/>
              <a:headEnd type="none" w="med" len="med"/>
              <a:tailEnd type="triangle" w="med" len="med"/>
            </a:ln>
          </p:spPr>
        </p:sp>
      </p:grpSp>
      <p:sp>
        <p:nvSpPr>
          <p:cNvPr id="32"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grpSp>
        <p:nvGrpSpPr>
          <p:cNvPr id="35870" name="组合 35869"/>
          <p:cNvGrpSpPr/>
          <p:nvPr/>
        </p:nvGrpSpPr>
        <p:grpSpPr>
          <a:xfrm>
            <a:off x="1714500" y="1314450"/>
            <a:ext cx="5715000" cy="1714498"/>
            <a:chOff x="480" y="1104"/>
            <a:chExt cx="4800" cy="1440"/>
          </a:xfrm>
        </p:grpSpPr>
        <p:sp>
          <p:nvSpPr>
            <p:cNvPr id="35844" name="矩形 3584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5845" name="矩形 3584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5846" name="矩形 3584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5847" name="矩形 35846"/>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5848" name="矩形 3584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5849" name="矩形 3584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5850" name="矩形 3584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5851" name="矩形 35850"/>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5852" name="矩形 3585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5853" name="矩形 3585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4" name="矩形 3585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5" name="矩形 3585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5856" name="矩形 3585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7" name="矩形 35856"/>
            <p:cNvSpPr/>
            <p:nvPr/>
          </p:nvSpPr>
          <p:spPr>
            <a:xfrm>
              <a:off x="254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5858" name="文本框 3585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5859" name="文本框 3585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5860" name="文本框 35859"/>
            <p:cNvSpPr txBox="1"/>
            <p:nvPr/>
          </p:nvSpPr>
          <p:spPr>
            <a:xfrm>
              <a:off x="3216" y="1363"/>
              <a:ext cx="358" cy="336"/>
            </a:xfrm>
            <a:prstGeom prst="rect">
              <a:avLst/>
            </a:prstGeom>
            <a:noFill/>
            <a:ln w="9525">
              <a:noFill/>
            </a:ln>
          </p:spPr>
          <p:txBody>
            <a:bodyPr wrap="none" anchor="t" anchorCtr="0">
              <a:spAutoFit/>
            </a:bodyPr>
            <a:lstStyle/>
            <a:p>
              <a:r>
                <a:rPr lang="en-US" altLang="zh-CN" sz="2000" dirty="0">
                  <a:latin typeface="Times New Roman" panose="02020603050405020304" pitchFamily="18" charset="0"/>
                </a:rPr>
                <a:t>C</a:t>
              </a:r>
              <a:r>
                <a:rPr lang="en-US" altLang="zh-CN" sz="2000" i="0" dirty="0">
                  <a:latin typeface="Times New Roman" panose="02020603050405020304" pitchFamily="18" charset="0"/>
                </a:rPr>
                <a:t>:</a:t>
              </a:r>
              <a:endParaRPr lang="en-US" altLang="zh-CN" sz="2000" i="0" dirty="0">
                <a:latin typeface="Times New Roman" panose="02020603050405020304" pitchFamily="18" charset="0"/>
              </a:endParaRPr>
            </a:p>
          </p:txBody>
        </p:sp>
        <p:sp>
          <p:nvSpPr>
            <p:cNvPr id="35861" name="文本框 3586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sp>
          <p:nvSpPr>
            <p:cNvPr id="35862" name="文本框 3586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sp>
          <p:nvSpPr>
            <p:cNvPr id="35863" name="矩形 35862"/>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5864" name="矩形 35863"/>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5865" name="矩形 35864"/>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5866" name="矩形 35865"/>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endParaRPr lang="en-US" altLang="zh-CN" sz="1800" i="0">
                <a:latin typeface="Times New Roman" panose="02020603050405020304" pitchFamily="18" charset="0"/>
              </a:endParaRPr>
            </a:p>
          </p:txBody>
        </p:sp>
        <p:sp>
          <p:nvSpPr>
            <p:cNvPr id="35867" name="文本框 35866"/>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5869" name="直接连接符 35868"/>
            <p:cNvSpPr/>
            <p:nvPr/>
          </p:nvSpPr>
          <p:spPr>
            <a:xfrm>
              <a:off x="2400" y="1776"/>
              <a:ext cx="336"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solidFill>
                <a:srgbClr val="008581"/>
              </a:solidFill>
            </a:endParaRPr>
          </a:p>
        </p:txBody>
      </p:sp>
      <p:grpSp>
        <p:nvGrpSpPr>
          <p:cNvPr id="36894" name="组合 36893"/>
          <p:cNvGrpSpPr/>
          <p:nvPr/>
        </p:nvGrpSpPr>
        <p:grpSpPr>
          <a:xfrm>
            <a:off x="1714500" y="1314450"/>
            <a:ext cx="5715000" cy="1714498"/>
            <a:chOff x="480" y="1104"/>
            <a:chExt cx="4800" cy="1440"/>
          </a:xfrm>
        </p:grpSpPr>
        <p:sp>
          <p:nvSpPr>
            <p:cNvPr id="36868" name="矩形 3686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6869" name="矩形 3686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6870" name="矩形 36869"/>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6871" name="矩形 3687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6872" name="矩形 3687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6873" name="矩形 3687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6874" name="矩形 3687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6875" name="矩形 3687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6876" name="矩形 3687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6877" name="矩形 3687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78" name="矩形 36877"/>
            <p:cNvSpPr/>
            <p:nvPr/>
          </p:nvSpPr>
          <p:spPr>
            <a:xfrm>
              <a:off x="12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6879" name="矩形 3687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6880" name="矩形 3687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81" name="矩形 3688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6882" name="文本框 3688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6883" name="文本框 3688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6884" name="文本框 3688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6885" name="文本框 3688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sp>
          <p:nvSpPr>
            <p:cNvPr id="36886" name="文本框 3688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sp>
          <p:nvSpPr>
            <p:cNvPr id="36887" name="矩形 3688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6888" name="矩形 36887"/>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6889" name="矩形 36888"/>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6890" name="矩形 3688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endParaRPr lang="en-US" altLang="zh-CN" sz="1800" i="0">
                <a:latin typeface="Times New Roman" panose="02020603050405020304" pitchFamily="18" charset="0"/>
              </a:endParaRPr>
            </a:p>
          </p:txBody>
        </p:sp>
        <p:sp>
          <p:nvSpPr>
            <p:cNvPr id="36891" name="文本框 3689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6893" name="直接连接符 36892"/>
            <p:cNvSpPr/>
            <p:nvPr/>
          </p:nvSpPr>
          <p:spPr>
            <a:xfrm flipH="1">
              <a:off x="144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solidFill>
                <a:srgbClr val="008581"/>
              </a:solidFill>
            </a:endParaRPr>
          </a:p>
        </p:txBody>
      </p:sp>
      <p:grpSp>
        <p:nvGrpSpPr>
          <p:cNvPr id="37917" name="组合 37916"/>
          <p:cNvGrpSpPr/>
          <p:nvPr/>
        </p:nvGrpSpPr>
        <p:grpSpPr>
          <a:xfrm>
            <a:off x="1714500" y="1314450"/>
            <a:ext cx="5715000" cy="1714498"/>
            <a:chOff x="480" y="1104"/>
            <a:chExt cx="4800" cy="1440"/>
          </a:xfrm>
        </p:grpSpPr>
        <p:sp>
          <p:nvSpPr>
            <p:cNvPr id="37892" name="矩形 3789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7893" name="矩形 3789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7894" name="矩形 3789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7895" name="矩形 3789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7896" name="矩形 3789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7897" name="矩形 3789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7898" name="矩形 3789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7899" name="矩形 3789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7900" name="矩形 3789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7901" name="矩形 37900"/>
            <p:cNvSpPr/>
            <p:nvPr/>
          </p:nvSpPr>
          <p:spPr>
            <a:xfrm>
              <a:off x="8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7902" name="矩形 3790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7903" name="矩形 3790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7904" name="矩形 3790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7905" name="矩形 3790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7906" name="文本框 3790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7907" name="文本框 3790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7908" name="文本框 3790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7909" name="文本框 3790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sp>
          <p:nvSpPr>
            <p:cNvPr id="37910" name="文本框 3790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sp>
          <p:nvSpPr>
            <p:cNvPr id="37911" name="矩形 37910"/>
            <p:cNvSpPr/>
            <p:nvPr/>
          </p:nvSpPr>
          <p:spPr>
            <a:xfrm>
              <a:off x="355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7912" name="矩形 3791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7913" name="矩形 37912"/>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7914" name="矩形 3791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endParaRPr lang="en-US" altLang="zh-CN" sz="1800" i="0">
                <a:latin typeface="Times New Roman" panose="02020603050405020304" pitchFamily="18" charset="0"/>
              </a:endParaRPr>
            </a:p>
          </p:txBody>
        </p:sp>
        <p:sp>
          <p:nvSpPr>
            <p:cNvPr id="37915" name="文本框 3791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7916" name="直接连接符 37915"/>
            <p:cNvSpPr/>
            <p:nvPr/>
          </p:nvSpPr>
          <p:spPr>
            <a:xfrm flipH="1">
              <a:off x="96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endParaRPr lang="en-US" altLang="zh-CN" dirty="0">
              <a:solidFill>
                <a:srgbClr val="008581"/>
              </a:solidFill>
            </a:endParaRP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endParaRPr lang="en-US" altLang="zh-CN" dirty="0">
              <a:solidFill>
                <a:srgbClr val="008581"/>
              </a:solidFill>
            </a:endParaRP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solidFill>
                <a:srgbClr val="008581"/>
              </a:solidFill>
            </a:endParaRPr>
          </a:p>
        </p:txBody>
      </p:sp>
      <p:grpSp>
        <p:nvGrpSpPr>
          <p:cNvPr id="38943" name="组合 38942"/>
          <p:cNvGrpSpPr/>
          <p:nvPr/>
        </p:nvGrpSpPr>
        <p:grpSpPr>
          <a:xfrm>
            <a:off x="1714500" y="1314450"/>
            <a:ext cx="5715000" cy="1714498"/>
            <a:chOff x="480" y="1104"/>
            <a:chExt cx="4800" cy="1440"/>
          </a:xfrm>
        </p:grpSpPr>
        <p:sp>
          <p:nvSpPr>
            <p:cNvPr id="38916" name="矩形 38915"/>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8917" name="矩形 3891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8918" name="矩形 3891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8919" name="矩形 3891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8920" name="矩形 3891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8921" name="矩形 3892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8922" name="矩形 3892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8923" name="矩形 3892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8924" name="矩形 3892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endParaRPr lang="en-US" altLang="zh-CN" sz="1800" i="0">
                <a:latin typeface="Times New Roman" panose="02020603050405020304" pitchFamily="18" charset="0"/>
              </a:endParaRPr>
            </a:p>
          </p:txBody>
        </p:sp>
        <p:sp>
          <p:nvSpPr>
            <p:cNvPr id="38925" name="矩形 3892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8926" name="矩形 3892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8927" name="矩形 3892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8928" name="矩形 38927"/>
            <p:cNvSpPr/>
            <p:nvPr/>
          </p:nvSpPr>
          <p:spPr>
            <a:xfrm>
              <a:off x="211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8929" name="矩形 3892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8930" name="文本框 3892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8931" name="文本框 3893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8932" name="文本框 3893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8933" name="文本框 3893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endParaRPr lang="en-US" altLang="zh-CN" sz="1800" i="0">
                <a:latin typeface="Times New Roman" panose="02020603050405020304" pitchFamily="18" charset="0"/>
              </a:endParaRPr>
            </a:p>
          </p:txBody>
        </p:sp>
        <p:sp>
          <p:nvSpPr>
            <p:cNvPr id="38934" name="文本框 3893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endParaRPr lang="en-US" altLang="zh-CN" sz="1800" i="0" dirty="0">
                <a:latin typeface="Times New Roman" panose="02020603050405020304" pitchFamily="18" charset="0"/>
              </a:endParaRPr>
            </a:p>
          </p:txBody>
        </p:sp>
        <p:sp>
          <p:nvSpPr>
            <p:cNvPr id="38935" name="矩形 3893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endParaRPr lang="en-US" altLang="zh-CN" sz="1800" i="0">
                <a:latin typeface="Times New Roman" panose="02020603050405020304" pitchFamily="18" charset="0"/>
              </a:endParaRPr>
            </a:p>
          </p:txBody>
        </p:sp>
        <p:sp>
          <p:nvSpPr>
            <p:cNvPr id="38936" name="矩形 3893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8937" name="矩形 3893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endParaRPr lang="en-US" altLang="zh-CN" sz="1800" i="0">
                <a:latin typeface="Times New Roman" panose="02020603050405020304" pitchFamily="18" charset="0"/>
              </a:endParaRPr>
            </a:p>
          </p:txBody>
        </p:sp>
        <p:sp>
          <p:nvSpPr>
            <p:cNvPr id="38938" name="矩形 3893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endParaRPr lang="en-US" altLang="zh-CN" sz="1800" i="0">
                <a:latin typeface="Times New Roman" panose="02020603050405020304" pitchFamily="18" charset="0"/>
              </a:endParaRPr>
            </a:p>
          </p:txBody>
        </p:sp>
        <p:sp>
          <p:nvSpPr>
            <p:cNvPr id="38939" name="文本框 3893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38942" name="直接连接符 38941"/>
            <p:cNvSpPr/>
            <p:nvPr/>
          </p:nvSpPr>
          <p:spPr>
            <a:xfrm>
              <a:off x="1008" y="1776"/>
              <a:ext cx="1344" cy="384"/>
            </a:xfrm>
            <a:prstGeom prst="line">
              <a:avLst/>
            </a:prstGeom>
            <a:ln w="38100" cap="flat" cmpd="sng">
              <a:solidFill>
                <a:schemeClr val="tx1"/>
              </a:solidFill>
              <a:prstDash val="solid"/>
              <a:headEnd type="none" w="med" len="med"/>
              <a:tailEnd type="triangle" w="med" len="med"/>
            </a:ln>
          </p:spPr>
        </p:sp>
      </p:grpSp>
      <p:sp>
        <p:nvSpPr>
          <p:cNvPr id="3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65" name="组合 39964"/>
          <p:cNvGrpSpPr/>
          <p:nvPr/>
        </p:nvGrpSpPr>
        <p:grpSpPr>
          <a:xfrm>
            <a:off x="3077475" y="1283178"/>
            <a:ext cx="171450" cy="514350"/>
            <a:chOff x="2016" y="1056"/>
            <a:chExt cx="144" cy="432"/>
          </a:xfrm>
        </p:grpSpPr>
        <p:sp>
          <p:nvSpPr>
            <p:cNvPr id="39941" name="直接连接符 39940"/>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43" name="直接连接符 39942"/>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44" name="直接连接符 39943"/>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49" name="组合 39948"/>
          <p:cNvGrpSpPr/>
          <p:nvPr/>
        </p:nvGrpSpPr>
        <p:grpSpPr>
          <a:xfrm>
            <a:off x="3077475" y="2026128"/>
            <a:ext cx="171450" cy="514350"/>
            <a:chOff x="2016" y="1056"/>
            <a:chExt cx="144" cy="432"/>
          </a:xfrm>
        </p:grpSpPr>
        <p:sp>
          <p:nvSpPr>
            <p:cNvPr id="39950" name="直接连接符 39949"/>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1" name="直接连接符 39950"/>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2" name="直接连接符 39951"/>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53" name="组合 39952"/>
          <p:cNvGrpSpPr/>
          <p:nvPr/>
        </p:nvGrpSpPr>
        <p:grpSpPr>
          <a:xfrm>
            <a:off x="3077475" y="2711928"/>
            <a:ext cx="171450" cy="514350"/>
            <a:chOff x="2016" y="1056"/>
            <a:chExt cx="144" cy="432"/>
          </a:xfrm>
        </p:grpSpPr>
        <p:sp>
          <p:nvSpPr>
            <p:cNvPr id="39954" name="直接连接符 39953"/>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5" name="直接连接符 39954"/>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6" name="直接连接符 39955"/>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66" name="组合 39965"/>
          <p:cNvGrpSpPr/>
          <p:nvPr/>
        </p:nvGrpSpPr>
        <p:grpSpPr>
          <a:xfrm>
            <a:off x="3077475" y="3454878"/>
            <a:ext cx="171450" cy="971550"/>
            <a:chOff x="2016" y="2880"/>
            <a:chExt cx="144" cy="816"/>
          </a:xfrm>
        </p:grpSpPr>
        <p:sp>
          <p:nvSpPr>
            <p:cNvPr id="39957" name="直接连接符 39956"/>
            <p:cNvSpPr/>
            <p:nvPr/>
          </p:nvSpPr>
          <p:spPr>
            <a:xfrm flipH="1">
              <a:off x="2016" y="2880"/>
              <a:ext cx="0" cy="816"/>
            </a:xfrm>
            <a:prstGeom prst="line">
              <a:avLst/>
            </a:prstGeom>
            <a:ln w="9525" cap="flat" cmpd="sng">
              <a:solidFill>
                <a:srgbClr val="FF0000"/>
              </a:solidFill>
              <a:prstDash val="solid"/>
              <a:headEnd type="none" w="med" len="med"/>
              <a:tailEnd type="none" w="med" len="med"/>
            </a:ln>
          </p:spPr>
        </p:sp>
        <p:sp>
          <p:nvSpPr>
            <p:cNvPr id="39963" name="直接连接符 39962"/>
            <p:cNvSpPr/>
            <p:nvPr/>
          </p:nvSpPr>
          <p:spPr>
            <a:xfrm>
              <a:off x="2016" y="2880"/>
              <a:ext cx="144" cy="0"/>
            </a:xfrm>
            <a:prstGeom prst="line">
              <a:avLst/>
            </a:prstGeom>
            <a:ln w="9525" cap="flat" cmpd="sng">
              <a:solidFill>
                <a:srgbClr val="FF0000"/>
              </a:solidFill>
              <a:prstDash val="solid"/>
              <a:headEnd type="none" w="med" len="med"/>
              <a:tailEnd type="none" w="med" len="med"/>
            </a:ln>
          </p:spPr>
        </p:sp>
        <p:sp>
          <p:nvSpPr>
            <p:cNvPr id="39964" name="直接连接符 39963"/>
            <p:cNvSpPr/>
            <p:nvPr/>
          </p:nvSpPr>
          <p:spPr>
            <a:xfrm>
              <a:off x="2016" y="3696"/>
              <a:ext cx="144" cy="0"/>
            </a:xfrm>
            <a:prstGeom prst="line">
              <a:avLst/>
            </a:prstGeom>
            <a:ln w="9525" cap="flat" cmpd="sng">
              <a:solidFill>
                <a:srgbClr val="FF0000"/>
              </a:solidFill>
              <a:prstDash val="solid"/>
              <a:headEnd type="none" w="med" len="med"/>
              <a:tailEnd type="none" w="med" len="med"/>
            </a:ln>
          </p:spPr>
        </p:sp>
      </p:grpSp>
      <p:sp>
        <p:nvSpPr>
          <p:cNvPr id="39967" name="文本框 39966"/>
          <p:cNvSpPr txBox="1"/>
          <p:nvPr/>
        </p:nvSpPr>
        <p:spPr>
          <a:xfrm>
            <a:off x="2115450" y="1371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8" name="文本框 39967"/>
          <p:cNvSpPr txBox="1"/>
          <p:nvPr/>
        </p:nvSpPr>
        <p:spPr>
          <a:xfrm>
            <a:off x="2105925" y="28000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9" name="文本框 39968"/>
          <p:cNvSpPr txBox="1"/>
          <p:nvPr/>
        </p:nvSpPr>
        <p:spPr>
          <a:xfrm>
            <a:off x="2105925" y="21142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0" name="文本框 39969"/>
          <p:cNvSpPr txBox="1"/>
          <p:nvPr/>
        </p:nvSpPr>
        <p:spPr>
          <a:xfrm>
            <a:off x="2115450" y="3657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1" name="直接连接符 39970"/>
          <p:cNvSpPr/>
          <p:nvPr/>
        </p:nvSpPr>
        <p:spPr>
          <a:xfrm>
            <a:off x="1763025" y="4483578"/>
            <a:ext cx="1200150" cy="0"/>
          </a:xfrm>
          <a:prstGeom prst="line">
            <a:avLst/>
          </a:prstGeom>
          <a:ln w="9525" cap="flat" cmpd="sng">
            <a:solidFill>
              <a:srgbClr val="FF0000"/>
            </a:solidFill>
            <a:prstDash val="solid"/>
            <a:headEnd type="none" w="med" len="med"/>
            <a:tailEnd type="none" w="med" len="med"/>
          </a:ln>
        </p:spPr>
      </p:sp>
      <p:sp>
        <p:nvSpPr>
          <p:cNvPr id="39972" name="文本框 39971"/>
          <p:cNvSpPr txBox="1"/>
          <p:nvPr/>
        </p:nvSpPr>
        <p:spPr>
          <a:xfrm>
            <a:off x="1991625" y="4480030"/>
            <a:ext cx="1314450"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n</a:t>
            </a:r>
            <a:r>
              <a:rPr lang="en-US" altLang="zh-CN" sz="2400" i="0" dirty="0" err="1">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k</a:t>
            </a:r>
            <a:r>
              <a:rPr lang="en-US" altLang="zh-CN" sz="2400" i="0" dirty="0">
                <a:solidFill>
                  <a:srgbClr val="008581"/>
                </a:solidFill>
                <a:latin typeface="Times New Roman" panose="02020603050405020304" pitchFamily="18" charset="0"/>
                <a:sym typeface="Symbol" panose="05050102010706020507" pitchFamily="18" charset="2"/>
              </a:rPr>
              <a:t>)</a:t>
            </a:r>
            <a:endParaRPr lang="en-US" altLang="zh-CN" sz="2400" i="0" dirty="0">
              <a:solidFill>
                <a:srgbClr val="008581"/>
              </a:solidFill>
              <a:latin typeface="Times New Roman" panose="02020603050405020304" pitchFamily="18" charset="0"/>
            </a:endParaRPr>
          </a:p>
        </p:txBody>
      </p:sp>
      <p:sp>
        <p:nvSpPr>
          <p:cNvPr id="2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计数排序算法分析</a:t>
            </a:r>
            <a:endParaRPr lang="zh-CN" altLang="en-US" dirty="0"/>
          </a:p>
        </p:txBody>
      </p:sp>
      <p:sp>
        <p:nvSpPr>
          <p:cNvPr id="28" name="文本占位符 44034"/>
          <p:cNvSpPr txBox="1"/>
          <p:nvPr/>
        </p:nvSpPr>
        <p:spPr>
          <a:xfrm>
            <a:off x="3397729" y="448289"/>
            <a:ext cx="4978519" cy="4046071"/>
          </a:xfrm>
          <a:prstGeom prst="rect">
            <a:avLst/>
          </a:prstGeom>
        </p:spPr>
        <p:txBody>
          <a:bodyP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sz="2000" dirty="0">
                <a:solidFill>
                  <a:srgbClr val="000000"/>
                </a:solidFill>
              </a:rPr>
              <a:t>COUNTING-SORT(A, B, k)</a:t>
            </a:r>
            <a:endParaRPr lang="en-US" altLang="zh-CN" sz="2000" dirty="0">
              <a:solidFill>
                <a:srgbClr val="000000"/>
              </a:solidFill>
            </a:endParaRPr>
          </a:p>
          <a:p>
            <a:pPr>
              <a:lnSpc>
                <a:spcPct val="90000"/>
              </a:lnSpc>
              <a:buNone/>
            </a:pPr>
            <a:r>
              <a:rPr lang="en-US" altLang="zh-CN" sz="2000" dirty="0">
                <a:solidFill>
                  <a:srgbClr val="000000"/>
                </a:solidFill>
              </a:rPr>
              <a:t>Let C[0..k] be a new array</a:t>
            </a:r>
            <a:endParaRPr lang="en-US" altLang="zh-CN" sz="2000" dirty="0">
              <a:solidFill>
                <a:srgbClr val="000000"/>
              </a:solidFill>
            </a:endParaRP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a:t>
            </a:r>
            <a:r>
              <a:rPr lang="en-US" altLang="zh-CN" sz="2000" dirty="0">
                <a:solidFill>
                  <a:srgbClr val="008581"/>
                </a:solidFill>
              </a:rPr>
              <a:t>0 </a:t>
            </a:r>
            <a:r>
              <a:rPr lang="en-US" altLang="zh-CN" sz="2000" b="1" dirty="0">
                <a:solidFill>
                  <a:srgbClr val="000000"/>
                </a:solidFill>
              </a:rPr>
              <a:t>to </a:t>
            </a:r>
            <a:r>
              <a:rPr lang="en-US" altLang="zh-CN" sz="2000" i="1" dirty="0">
                <a:solidFill>
                  <a:srgbClr val="008581"/>
                </a:solidFill>
              </a:rPr>
              <a:t>k</a:t>
            </a:r>
            <a:endParaRPr lang="en-US" altLang="zh-CN" sz="2000" i="1"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dirty="0">
                <a:solidFill>
                  <a:srgbClr val="008581"/>
                </a:solidFill>
              </a:rPr>
              <a:t>0</a:t>
            </a:r>
            <a:endParaRPr lang="en-US" altLang="zh-CN" sz="2000" dirty="0">
              <a:solidFill>
                <a:srgbClr val="008581"/>
              </a:solidFill>
            </a:endParaRP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dirty="0">
                <a:solidFill>
                  <a:srgbClr val="008581"/>
                </a:solidFill>
              </a:rPr>
              <a:t>1 </a:t>
            </a:r>
            <a:r>
              <a:rPr lang="en-US" altLang="zh-CN" sz="2000" b="1" dirty="0">
                <a:solidFill>
                  <a:srgbClr val="000000"/>
                </a:solidFill>
              </a:rPr>
              <a:t>to </a:t>
            </a:r>
            <a:r>
              <a:rPr lang="en-US" altLang="zh-CN" sz="2000" i="1" dirty="0" err="1">
                <a:solidFill>
                  <a:srgbClr val="008581"/>
                </a:solidFill>
              </a:rPr>
              <a:t>A.length</a:t>
            </a:r>
            <a:endParaRPr lang="en-US" altLang="zh-CN" sz="2000" i="1"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 </a:t>
            </a:r>
            <a:r>
              <a:rPr lang="en-US" altLang="zh-CN" sz="2000" i="1" dirty="0" err="1">
                <a:solidFill>
                  <a:srgbClr val="008581"/>
                </a:solidFill>
              </a:rPr>
              <a:t>i</a:t>
            </a:r>
            <a:r>
              <a:rPr lang="en-US" altLang="zh-CN" sz="2000" dirty="0">
                <a:solidFill>
                  <a:srgbClr val="008581"/>
                </a:solidFill>
              </a:rPr>
              <a:t>}|</a:t>
            </a:r>
            <a:endParaRPr lang="en-US" altLang="zh-CN" sz="2000" dirty="0">
              <a:solidFill>
                <a:srgbClr val="008581"/>
              </a:solidFill>
            </a:endParaRP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¬1</a:t>
            </a:r>
            <a:r>
              <a:rPr lang="en-US" altLang="zh-CN" sz="2000" dirty="0">
                <a:solidFill>
                  <a:srgbClr val="008581"/>
                </a:solidFill>
              </a:rPr>
              <a:t> </a:t>
            </a:r>
            <a:r>
              <a:rPr lang="en-US" altLang="zh-CN" sz="2000" b="1" dirty="0">
                <a:solidFill>
                  <a:srgbClr val="000000"/>
                </a:solidFill>
              </a:rPr>
              <a:t>to </a:t>
            </a:r>
            <a:r>
              <a:rPr lang="en-US" altLang="zh-CN" sz="2000" i="1" dirty="0">
                <a:solidFill>
                  <a:srgbClr val="008581"/>
                </a:solidFill>
              </a:rPr>
              <a:t>k</a:t>
            </a:r>
            <a:endParaRPr lang="en-US" altLang="zh-CN" sz="2000" i="1"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a:t>
            </a:r>
            <a:r>
              <a:rPr lang="en-US" altLang="zh-CN" sz="2000" dirty="0">
                <a:solidFill>
                  <a:srgbClr val="008581"/>
                </a:solidFill>
                <a:latin typeface="Symbol" panose="05050102010706020507" pitchFamily="18" charset="2"/>
              </a:rPr>
              <a:t>£ </a:t>
            </a:r>
            <a:r>
              <a:rPr lang="en-US" altLang="zh-CN" sz="2000" i="1" dirty="0" err="1">
                <a:solidFill>
                  <a:srgbClr val="008581"/>
                </a:solidFill>
              </a:rPr>
              <a:t>i</a:t>
            </a:r>
            <a:r>
              <a:rPr lang="en-US" altLang="zh-CN" sz="2000" dirty="0">
                <a:solidFill>
                  <a:srgbClr val="008581"/>
                </a:solidFill>
              </a:rPr>
              <a:t>}|</a:t>
            </a:r>
            <a:endParaRPr lang="en-US" altLang="zh-CN" sz="2000" dirty="0">
              <a:solidFill>
                <a:srgbClr val="008581"/>
              </a:solidFill>
            </a:endParaRP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i="1" dirty="0" err="1">
                <a:solidFill>
                  <a:srgbClr val="008581"/>
                </a:solidFill>
              </a:rPr>
              <a:t>A.length</a:t>
            </a:r>
            <a:r>
              <a:rPr lang="en-US" altLang="zh-CN" sz="2000" i="1" dirty="0">
                <a:solidFill>
                  <a:srgbClr val="008581"/>
                </a:solidFill>
              </a:rPr>
              <a:t> </a:t>
            </a:r>
            <a:r>
              <a:rPr lang="en-US" altLang="zh-CN" sz="2000" b="1" dirty="0" err="1">
                <a:solidFill>
                  <a:srgbClr val="000000"/>
                </a:solidFill>
              </a:rPr>
              <a:t>downto</a:t>
            </a:r>
            <a:r>
              <a:rPr lang="en-US" altLang="zh-CN" sz="2000" b="1" dirty="0">
                <a:solidFill>
                  <a:srgbClr val="000000"/>
                </a:solidFill>
              </a:rPr>
              <a:t> </a:t>
            </a:r>
            <a:r>
              <a:rPr lang="en-US" altLang="zh-CN" sz="2000" dirty="0">
                <a:solidFill>
                  <a:srgbClr val="008581"/>
                </a:solidFill>
              </a:rPr>
              <a:t>1</a:t>
            </a:r>
            <a:endParaRPr lang="en-US" altLang="zh-CN" sz="2000"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B</a:t>
            </a:r>
            <a:r>
              <a:rPr lang="en-US" altLang="zh-CN" sz="2000" dirty="0">
                <a:solidFill>
                  <a:srgbClr val="008581"/>
                </a:solidFill>
              </a:rPr>
              <a:t>[</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endParaRPr lang="en-US" altLang="zh-CN" sz="2000" dirty="0">
              <a:solidFill>
                <a:srgbClr val="008581"/>
              </a:solidFill>
            </a:endParaRPr>
          </a:p>
          <a:p>
            <a:pPr>
              <a:lnSpc>
                <a:spcPct val="90000"/>
              </a:lnSpc>
              <a:buNone/>
            </a:pPr>
            <a:r>
              <a:rPr lang="en-US" altLang="zh-CN" sz="2000" i="1" dirty="0">
                <a:solidFill>
                  <a:srgbClr val="008581"/>
                </a:solidFill>
              </a:rPr>
              <a:t>   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比较排序</a:t>
            </a:r>
            <a:endParaRPr lang="zh-CN" altLang="en-US" dirty="0"/>
          </a:p>
        </p:txBody>
      </p:sp>
      <p:sp>
        <p:nvSpPr>
          <p:cNvPr id="16" name="文本占位符 44034"/>
          <p:cNvSpPr txBox="1"/>
          <p:nvPr/>
        </p:nvSpPr>
        <p:spPr>
          <a:xfrm>
            <a:off x="547571"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dirty="0">
                <a:sym typeface="+mn-ea"/>
              </a:rPr>
              <a:t>当前所学的所有排序算法均为</a:t>
            </a:r>
            <a:r>
              <a:rPr lang="zh-CN" altLang="en-US" dirty="0">
                <a:solidFill>
                  <a:srgbClr val="C00000"/>
                </a:solidFill>
                <a:sym typeface="+mn-ea"/>
              </a:rPr>
              <a:t>比较排序算法</a:t>
            </a:r>
            <a:r>
              <a:rPr lang="en-US" altLang="zh-CN" dirty="0">
                <a:sym typeface="+mn-ea"/>
              </a:rPr>
              <a:t>: </a:t>
            </a:r>
            <a:r>
              <a:rPr lang="zh-CN" altLang="en-US" dirty="0">
                <a:sym typeface="+mn-ea"/>
              </a:rPr>
              <a:t>在排序的最终结果中，各元素的次序依赖于它们之间的比较。</a:t>
            </a:r>
            <a:endParaRPr lang="en-US" altLang="zh-CN" dirty="0"/>
          </a:p>
          <a:p>
            <a:pPr lvl="1">
              <a:lnSpc>
                <a:spcPct val="150000"/>
              </a:lnSpc>
            </a:pPr>
            <a:r>
              <a:rPr lang="zh-CN" altLang="en-US" dirty="0">
                <a:sym typeface="+mn-ea"/>
              </a:rPr>
              <a:t>案例</a:t>
            </a:r>
            <a:r>
              <a:rPr lang="en-US" altLang="zh-CN" dirty="0">
                <a:sym typeface="+mn-ea"/>
              </a:rPr>
              <a:t>, </a:t>
            </a:r>
            <a:r>
              <a:rPr lang="zh-CN" altLang="en-US" dirty="0">
                <a:sym typeface="+mn-ea"/>
              </a:rPr>
              <a:t>插入排序</a:t>
            </a:r>
            <a:r>
              <a:rPr lang="en-US" altLang="zh-CN" dirty="0">
                <a:sym typeface="+mn-ea"/>
              </a:rPr>
              <a:t>, </a:t>
            </a:r>
            <a:r>
              <a:rPr lang="zh-CN" altLang="en-US" dirty="0">
                <a:sym typeface="+mn-ea"/>
              </a:rPr>
              <a:t>归并排序</a:t>
            </a:r>
            <a:r>
              <a:rPr lang="en-US" altLang="zh-CN" dirty="0">
                <a:sym typeface="+mn-ea"/>
              </a:rPr>
              <a:t>, </a:t>
            </a:r>
            <a:r>
              <a:rPr lang="zh-CN" altLang="en-US" dirty="0">
                <a:sym typeface="+mn-ea"/>
              </a:rPr>
              <a:t>快速排序</a:t>
            </a:r>
            <a:r>
              <a:rPr lang="en-US" altLang="zh-CN" dirty="0">
                <a:sym typeface="+mn-ea"/>
              </a:rPr>
              <a:t>, </a:t>
            </a:r>
            <a:r>
              <a:rPr lang="zh-CN" altLang="en-US" dirty="0">
                <a:sym typeface="+mn-ea"/>
              </a:rPr>
              <a:t>堆排序</a:t>
            </a:r>
            <a:r>
              <a:rPr lang="en-US" altLang="zh-CN" dirty="0">
                <a:sym typeface="+mn-ea"/>
              </a:rPr>
              <a:t>.</a:t>
            </a:r>
            <a:endParaRPr lang="en-US" altLang="zh-CN" dirty="0"/>
          </a:p>
          <a:p>
            <a:pPr>
              <a:lnSpc>
                <a:spcPct val="150000"/>
              </a:lnSpc>
            </a:pPr>
            <a:r>
              <a:rPr lang="zh-CN" altLang="en-US" dirty="0">
                <a:sym typeface="+mn-ea"/>
              </a:rPr>
              <a:t>比较排序算法在最坏情况下，运行时间不低于</a:t>
            </a:r>
            <a:r>
              <a:rPr lang="en-US" altLang="zh-CN" dirty="0">
                <a:sym typeface="+mn-ea"/>
              </a:rPr>
              <a:t> </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a:t>
            </a:r>
            <a:endParaRPr lang="en-US" altLang="zh-CN" dirty="0"/>
          </a:p>
          <a:p>
            <a:pPr>
              <a:lnSpc>
                <a:spcPct val="150000"/>
              </a:lnSpc>
            </a:pPr>
            <a:r>
              <a:rPr lang="zh-CN" altLang="en-US" dirty="0">
                <a:sym typeface="+mn-ea"/>
              </a:rPr>
              <a:t>思考：</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 </a:t>
            </a:r>
            <a:r>
              <a:rPr lang="zh-CN" altLang="en-US" dirty="0">
                <a:sym typeface="+mn-ea"/>
              </a:rPr>
              <a:t>是否是比较排序算法的极限？</a:t>
            </a:r>
            <a:endParaRPr lang="en-US" altLang="zh-CN" dirty="0"/>
          </a:p>
          <a:p>
            <a:pPr>
              <a:lnSpc>
                <a:spcPct val="150000"/>
              </a:lnSpc>
            </a:pPr>
            <a:r>
              <a:rPr lang="zh-CN" altLang="en-US" dirty="0">
                <a:solidFill>
                  <a:srgbClr val="CD0000"/>
                </a:solidFill>
                <a:sym typeface="+mn-ea"/>
              </a:rPr>
              <a:t>决策树模型</a:t>
            </a:r>
            <a:r>
              <a:rPr lang="en-US" altLang="zh-CN" dirty="0">
                <a:sym typeface="+mn-ea"/>
              </a:rPr>
              <a:t> </a:t>
            </a:r>
            <a:r>
              <a:rPr lang="zh-CN" altLang="en-US" dirty="0">
                <a:sym typeface="+mn-ea"/>
              </a:rPr>
              <a:t>能帮助理解这个问题</a:t>
            </a:r>
            <a:r>
              <a:rPr lang="en-US" altLang="zh-CN" dirty="0">
                <a:sym typeface="+mn-ea"/>
              </a:rPr>
              <a:t>.</a:t>
            </a:r>
            <a:endParaRPr lang="en-US" altLang="zh-CN"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dirty="0">
                <a:solidFill>
                  <a:srgbClr val="000000"/>
                </a:solidFill>
              </a:rPr>
              <a:t>如果</a:t>
            </a:r>
            <a:r>
              <a:rPr lang="en-US" altLang="zh-CN" dirty="0">
                <a:solidFill>
                  <a:srgbClr val="000000"/>
                </a:solidFill>
              </a:rPr>
              <a:t> </a:t>
            </a:r>
            <a:r>
              <a:rPr lang="en-US" altLang="zh-CN" i="1" dirty="0">
                <a:solidFill>
                  <a:srgbClr val="008581"/>
                </a:solidFill>
              </a:rPr>
              <a:t>k </a:t>
            </a:r>
            <a:r>
              <a:rPr lang="en-US" altLang="zh-CN" dirty="0">
                <a:solidFill>
                  <a:srgbClr val="008581"/>
                </a:solidFill>
              </a:rPr>
              <a:t>= </a:t>
            </a:r>
            <a:r>
              <a:rPr lang="en-US" altLang="zh-CN" i="1" dirty="0">
                <a:solidFill>
                  <a:srgbClr val="008581"/>
                </a:solidFill>
              </a:rPr>
              <a:t>O</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则计数排序算法耗时</a:t>
            </a:r>
            <a:r>
              <a:rPr lang="en-US" altLang="zh-CN" dirty="0">
                <a:solidFill>
                  <a:srgbClr val="000000"/>
                </a:solidFill>
              </a:rPr>
              <a:t> </a:t>
            </a:r>
            <a:r>
              <a:rPr lang="en-US" altLang="zh-CN" dirty="0">
                <a:solidFill>
                  <a:srgbClr val="008581"/>
                </a:solidFill>
                <a:latin typeface="Symbol" panose="05050102010706020507" pitchFamily="18" charset="2"/>
              </a:rPr>
              <a:t>Q</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endParaRPr lang="en-US" altLang="zh-CN" dirty="0">
              <a:solidFill>
                <a:srgbClr val="000000"/>
              </a:solidFill>
            </a:endParaRPr>
          </a:p>
          <a:p>
            <a:r>
              <a:rPr lang="zh-CN" altLang="en-US" dirty="0">
                <a:solidFill>
                  <a:srgbClr val="000000"/>
                </a:solidFill>
              </a:rPr>
              <a:t>但是</a:t>
            </a:r>
            <a:r>
              <a:rPr lang="en-US" altLang="zh-CN" dirty="0">
                <a:solidFill>
                  <a:srgbClr val="000000"/>
                </a:solidFill>
              </a:rPr>
              <a:t>, </a:t>
            </a:r>
            <a:r>
              <a:rPr lang="zh-CN" altLang="en-US" dirty="0">
                <a:solidFill>
                  <a:srgbClr val="000000"/>
                </a:solidFill>
              </a:rPr>
              <a:t>排序耗时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endParaRPr lang="en-US" altLang="zh-CN" dirty="0">
              <a:solidFill>
                <a:srgbClr val="000000"/>
              </a:solidFill>
            </a:endParaRPr>
          </a:p>
          <a:p>
            <a:r>
              <a:rPr lang="zh-CN" altLang="en-US" dirty="0">
                <a:solidFill>
                  <a:srgbClr val="000000"/>
                </a:solidFill>
              </a:rPr>
              <a:t>是否是谬论</a:t>
            </a:r>
            <a:r>
              <a:rPr lang="en-US" altLang="zh-CN" dirty="0">
                <a:solidFill>
                  <a:srgbClr val="000000"/>
                </a:solidFill>
              </a:rPr>
              <a:t>?</a:t>
            </a:r>
            <a:endParaRPr lang="en-US" altLang="zh-CN" dirty="0">
              <a:solidFill>
                <a:srgbClr val="000000"/>
              </a:solidFill>
            </a:endParaRPr>
          </a:p>
          <a:p>
            <a:pPr>
              <a:buNone/>
            </a:pPr>
            <a:r>
              <a:rPr lang="zh-CN" altLang="en-US" b="1" dirty="0">
                <a:solidFill>
                  <a:srgbClr val="CE0000"/>
                </a:solidFill>
              </a:rPr>
              <a:t>回答</a:t>
            </a:r>
            <a:r>
              <a:rPr lang="en-US" altLang="zh-CN" b="1" dirty="0">
                <a:solidFill>
                  <a:srgbClr val="CE0000"/>
                </a:solidFill>
              </a:rPr>
              <a:t>:</a:t>
            </a:r>
            <a:endParaRPr lang="en-US" altLang="zh-CN" b="1" dirty="0">
              <a:solidFill>
                <a:srgbClr val="CE0000"/>
              </a:solidFill>
            </a:endParaRPr>
          </a:p>
          <a:p>
            <a:r>
              <a:rPr lang="zh-CN" altLang="en-US" b="1" dirty="0">
                <a:solidFill>
                  <a:srgbClr val="CE0000"/>
                </a:solidFill>
              </a:rPr>
              <a:t>比较排序</a:t>
            </a:r>
            <a:r>
              <a:rPr lang="en-US" altLang="zh-CN" b="1" i="1" dirty="0">
                <a:solidFill>
                  <a:srgbClr val="CE0000"/>
                </a:solidFill>
              </a:rPr>
              <a:t> </a:t>
            </a:r>
            <a:r>
              <a:rPr lang="zh-CN" altLang="en-US" dirty="0">
                <a:solidFill>
                  <a:srgbClr val="000000"/>
                </a:solidFill>
              </a:rPr>
              <a:t>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endParaRPr lang="en-US" altLang="zh-CN" dirty="0">
              <a:solidFill>
                <a:srgbClr val="000000"/>
              </a:solidFill>
            </a:endParaRPr>
          </a:p>
          <a:p>
            <a:r>
              <a:rPr lang="zh-CN" altLang="en-US" dirty="0">
                <a:solidFill>
                  <a:srgbClr val="000000"/>
                </a:solidFill>
              </a:rPr>
              <a:t>计数排序不是</a:t>
            </a:r>
            <a:r>
              <a:rPr lang="en-US" altLang="zh-CN" dirty="0">
                <a:solidFill>
                  <a:srgbClr val="000000"/>
                </a:solidFill>
              </a:rPr>
              <a:t> </a:t>
            </a:r>
            <a:r>
              <a:rPr lang="zh-CN" altLang="en-US" b="1" i="1" dirty="0">
                <a:solidFill>
                  <a:srgbClr val="CE0000"/>
                </a:solidFill>
              </a:rPr>
              <a:t>比较排序算法</a:t>
            </a:r>
            <a:r>
              <a:rPr lang="en-US" altLang="zh-CN" dirty="0">
                <a:solidFill>
                  <a:srgbClr val="000000"/>
                </a:solidFill>
              </a:rPr>
              <a:t>.</a:t>
            </a:r>
            <a:endParaRPr lang="en-US" altLang="zh-CN" dirty="0">
              <a:solidFill>
                <a:srgbClr val="000000"/>
              </a:solidFill>
            </a:endParaRPr>
          </a:p>
          <a:p>
            <a:r>
              <a:rPr lang="zh-CN" altLang="en-US" dirty="0">
                <a:solidFill>
                  <a:srgbClr val="000000"/>
                </a:solidFill>
              </a:rPr>
              <a:t>事实上</a:t>
            </a:r>
            <a:r>
              <a:rPr lang="en-US" altLang="zh-CN" dirty="0">
                <a:solidFill>
                  <a:srgbClr val="000000"/>
                </a:solidFill>
              </a:rPr>
              <a:t>, </a:t>
            </a:r>
            <a:r>
              <a:rPr lang="zh-CN" altLang="en-US" dirty="0">
                <a:solidFill>
                  <a:srgbClr val="000000"/>
                </a:solidFill>
              </a:rPr>
              <a:t>在任意两个元素之间均不比较</a:t>
            </a:r>
            <a:r>
              <a:rPr lang="en-US" altLang="zh-CN" dirty="0">
                <a:solidFill>
                  <a:srgbClr val="000000"/>
                </a:solidFill>
              </a:rPr>
              <a:t>!</a:t>
            </a: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剪枝时间</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buNone/>
            </a:pPr>
            <a:r>
              <a:rPr lang="zh-CN" altLang="en-US" dirty="0">
                <a:solidFill>
                  <a:srgbClr val="000000"/>
                </a:solidFill>
              </a:rPr>
              <a:t>计数排序是</a:t>
            </a:r>
            <a:r>
              <a:rPr lang="en-US" altLang="zh-CN" dirty="0">
                <a:solidFill>
                  <a:srgbClr val="000000"/>
                </a:solidFill>
              </a:rPr>
              <a:t> </a:t>
            </a:r>
            <a:r>
              <a:rPr lang="zh-CN" altLang="en-US" b="1" dirty="0">
                <a:solidFill>
                  <a:srgbClr val="CE0000"/>
                </a:solidFill>
              </a:rPr>
              <a:t>稳定的</a:t>
            </a:r>
            <a:r>
              <a:rPr lang="en-US" altLang="zh-CN" dirty="0">
                <a:solidFill>
                  <a:srgbClr val="000000"/>
                </a:solidFill>
              </a:rPr>
              <a:t>: </a:t>
            </a:r>
            <a:r>
              <a:rPr lang="zh-CN" altLang="en-US" dirty="0">
                <a:solidFill>
                  <a:srgbClr val="000000"/>
                </a:solidFill>
              </a:rPr>
              <a:t>具有相同值的元素在输出数组中的相对次序与它们在输入数组中的相对次序相同</a:t>
            </a:r>
            <a:r>
              <a:rPr lang="en-US" altLang="zh-CN" dirty="0">
                <a:solidFill>
                  <a:srgbClr val="000000"/>
                </a:solidFill>
              </a:rPr>
              <a:t>·.</a:t>
            </a: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p:txBody>
      </p:sp>
      <p:sp>
        <p:nvSpPr>
          <p:cNvPr id="40965" name="矩形 40964"/>
          <p:cNvSpPr/>
          <p:nvPr/>
        </p:nvSpPr>
        <p:spPr>
          <a:xfrm>
            <a:off x="31432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40966" name="矩形 40965"/>
          <p:cNvSpPr/>
          <p:nvPr/>
        </p:nvSpPr>
        <p:spPr>
          <a:xfrm>
            <a:off x="36576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40967" name="矩形 40966"/>
          <p:cNvSpPr/>
          <p:nvPr/>
        </p:nvSpPr>
        <p:spPr>
          <a:xfrm>
            <a:off x="41719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40968" name="矩形 40967"/>
          <p:cNvSpPr/>
          <p:nvPr/>
        </p:nvSpPr>
        <p:spPr>
          <a:xfrm>
            <a:off x="46863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40969" name="矩形 40968"/>
          <p:cNvSpPr/>
          <p:nvPr/>
        </p:nvSpPr>
        <p:spPr>
          <a:xfrm>
            <a:off x="52006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40974" name="矩形 40973"/>
          <p:cNvSpPr/>
          <p:nvPr/>
        </p:nvSpPr>
        <p:spPr>
          <a:xfrm>
            <a:off x="31432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40975" name="矩形 40974"/>
          <p:cNvSpPr/>
          <p:nvPr/>
        </p:nvSpPr>
        <p:spPr>
          <a:xfrm>
            <a:off x="36576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40976" name="矩形 40975"/>
          <p:cNvSpPr/>
          <p:nvPr/>
        </p:nvSpPr>
        <p:spPr>
          <a:xfrm>
            <a:off x="41719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40977" name="矩形 40976"/>
          <p:cNvSpPr/>
          <p:nvPr/>
        </p:nvSpPr>
        <p:spPr>
          <a:xfrm>
            <a:off x="46863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40978" name="矩形 40977"/>
          <p:cNvSpPr/>
          <p:nvPr/>
        </p:nvSpPr>
        <p:spPr>
          <a:xfrm>
            <a:off x="52006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40979" name="文本框 40978"/>
          <p:cNvSpPr txBox="1"/>
          <p:nvPr/>
        </p:nvSpPr>
        <p:spPr>
          <a:xfrm>
            <a:off x="2728929" y="2019662"/>
            <a:ext cx="415498"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40980" name="文本框 40979"/>
          <p:cNvSpPr txBox="1"/>
          <p:nvPr/>
        </p:nvSpPr>
        <p:spPr>
          <a:xfrm>
            <a:off x="2735340" y="3185284"/>
            <a:ext cx="402674"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endParaRPr lang="en-US" altLang="zh-CN" sz="1800" i="0" dirty="0">
              <a:latin typeface="Times New Roman" panose="02020603050405020304" pitchFamily="18" charset="0"/>
            </a:endParaRPr>
          </a:p>
        </p:txBody>
      </p:sp>
      <p:sp>
        <p:nvSpPr>
          <p:cNvPr id="40990" name="直接连接符 40989"/>
          <p:cNvSpPr/>
          <p:nvPr/>
        </p:nvSpPr>
        <p:spPr>
          <a:xfrm flipH="1">
            <a:off x="3429000" y="2534012"/>
            <a:ext cx="514350" cy="685800"/>
          </a:xfrm>
          <a:prstGeom prst="line">
            <a:avLst/>
          </a:prstGeom>
          <a:ln w="38100" cap="flat" cmpd="sng">
            <a:solidFill>
              <a:schemeClr val="tx1"/>
            </a:solidFill>
            <a:prstDash val="solid"/>
            <a:headEnd type="none" w="med" len="med"/>
            <a:tailEnd type="triangle" w="med" len="med"/>
          </a:ln>
        </p:spPr>
      </p:sp>
      <p:sp>
        <p:nvSpPr>
          <p:cNvPr id="40991" name="直接连接符 40990"/>
          <p:cNvSpPr/>
          <p:nvPr/>
        </p:nvSpPr>
        <p:spPr>
          <a:xfrm>
            <a:off x="3371850" y="2534012"/>
            <a:ext cx="1600200" cy="685800"/>
          </a:xfrm>
          <a:prstGeom prst="line">
            <a:avLst/>
          </a:prstGeom>
          <a:ln w="38100" cap="flat" cmpd="sng">
            <a:solidFill>
              <a:srgbClr val="008080"/>
            </a:solidFill>
            <a:prstDash val="solid"/>
            <a:headEnd type="none" w="med" len="med"/>
            <a:tailEnd type="triangle" w="med" len="med"/>
          </a:ln>
        </p:spPr>
      </p:sp>
      <p:sp>
        <p:nvSpPr>
          <p:cNvPr id="40992" name="直接连接符 40991"/>
          <p:cNvSpPr/>
          <p:nvPr/>
        </p:nvSpPr>
        <p:spPr>
          <a:xfrm>
            <a:off x="4972050" y="2534012"/>
            <a:ext cx="457200" cy="685800"/>
          </a:xfrm>
          <a:prstGeom prst="line">
            <a:avLst/>
          </a:prstGeom>
          <a:ln w="38100" cap="flat" cmpd="sng">
            <a:solidFill>
              <a:srgbClr val="008080"/>
            </a:solidFill>
            <a:prstDash val="solid"/>
            <a:headEnd type="none" w="med" len="med"/>
            <a:tailEnd type="triangle" w="med" len="med"/>
          </a:ln>
        </p:spPr>
      </p:sp>
      <p:sp>
        <p:nvSpPr>
          <p:cNvPr id="40993" name="直接连接符 40992"/>
          <p:cNvSpPr/>
          <p:nvPr/>
        </p:nvSpPr>
        <p:spPr>
          <a:xfrm flipH="1">
            <a:off x="3943350" y="2534012"/>
            <a:ext cx="514350" cy="685800"/>
          </a:xfrm>
          <a:prstGeom prst="line">
            <a:avLst/>
          </a:prstGeom>
          <a:ln w="38100" cap="flat" cmpd="sng">
            <a:solidFill>
              <a:srgbClr val="FF0000"/>
            </a:solidFill>
            <a:prstDash val="solid"/>
            <a:headEnd type="none" w="med" len="med"/>
            <a:tailEnd type="triangle" w="med" len="med"/>
          </a:ln>
        </p:spPr>
      </p:sp>
      <p:sp>
        <p:nvSpPr>
          <p:cNvPr id="40994" name="直接连接符 40993"/>
          <p:cNvSpPr/>
          <p:nvPr/>
        </p:nvSpPr>
        <p:spPr>
          <a:xfrm flipH="1">
            <a:off x="4400550" y="2534012"/>
            <a:ext cx="1085850" cy="685800"/>
          </a:xfrm>
          <a:prstGeom prst="line">
            <a:avLst/>
          </a:prstGeom>
          <a:ln w="38100" cap="flat" cmpd="sng">
            <a:solidFill>
              <a:srgbClr val="FF0000"/>
            </a:solidFill>
            <a:prstDash val="solid"/>
            <a:headEnd type="none" w="med" len="med"/>
            <a:tailEnd type="triangle" w="med" len="med"/>
          </a:ln>
        </p:spPr>
      </p:sp>
      <p:sp>
        <p:nvSpPr>
          <p:cNvPr id="2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稳定性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4"/>
                                        </p:tgtEl>
                                        <p:attrNameLst>
                                          <p:attrName>style.visibility</p:attrName>
                                        </p:attrNameLst>
                                      </p:cBhvr>
                                      <p:to>
                                        <p:strVal val="visible"/>
                                      </p:to>
                                    </p:set>
                                    <p:animEffect transition="in" filter="dissolve">
                                      <p:cBhvr>
                                        <p:cTn id="7" dur="500"/>
                                        <p:tgtEl>
                                          <p:spTgt spid="409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2"/>
                                        </p:tgtEl>
                                        <p:attrNameLst>
                                          <p:attrName>style.visibility</p:attrName>
                                        </p:attrNameLst>
                                      </p:cBhvr>
                                      <p:to>
                                        <p:strVal val="visible"/>
                                      </p:to>
                                    </p:set>
                                    <p:animEffect transition="in" filter="dissolve">
                                      <p:cBhvr>
                                        <p:cTn id="12" dur="500"/>
                                        <p:tgtEl>
                                          <p:spTgt spid="409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93"/>
                                        </p:tgtEl>
                                        <p:attrNameLst>
                                          <p:attrName>style.visibility</p:attrName>
                                        </p:attrNameLst>
                                      </p:cBhvr>
                                      <p:to>
                                        <p:strVal val="visible"/>
                                      </p:to>
                                    </p:set>
                                    <p:animEffect transition="in" filter="dissolve">
                                      <p:cBhvr>
                                        <p:cTn id="17" dur="500"/>
                                        <p:tgtEl>
                                          <p:spTgt spid="409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90"/>
                                        </p:tgtEl>
                                        <p:attrNameLst>
                                          <p:attrName>style.visibility</p:attrName>
                                        </p:attrNameLst>
                                      </p:cBhvr>
                                      <p:to>
                                        <p:strVal val="visible"/>
                                      </p:to>
                                    </p:set>
                                    <p:animEffect transition="in" filter="dissolve">
                                      <p:cBhvr>
                                        <p:cTn id="22" dur="500"/>
                                        <p:tgtEl>
                                          <p:spTgt spid="4099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991"/>
                                        </p:tgtEl>
                                        <p:attrNameLst>
                                          <p:attrName>style.visibility</p:attrName>
                                        </p:attrNameLst>
                                      </p:cBhvr>
                                      <p:to>
                                        <p:strVal val="visible"/>
                                      </p:to>
                                    </p:set>
                                    <p:animEffect transition="in" filter="dissolve">
                                      <p:cBhvr>
                                        <p:cTn id="27" dur="500"/>
                                        <p:tgtEl>
                                          <p:spTgt spid="40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endParaRPr lang="zh-CN" altLang="en-US" sz="3800" b="1" dirty="0">
              <a:solidFill>
                <a:schemeClr val="bg1"/>
              </a:solidFill>
              <a:latin typeface="Arial" panose="020B0604020202020204" pitchFamily="34" charset="0"/>
              <a:ea typeface="微软雅黑" panose="020B0503020204020204" pitchFamily="34" charset="-122"/>
            </a:endParaRP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endParaRPr lang="zh-CN" altLang="en-US" sz="2400" b="1" dirty="0">
              <a:solidFill>
                <a:schemeClr val="bg1"/>
              </a:solidFill>
            </a:endParaRPr>
          </a:p>
        </p:txBody>
      </p:sp>
      <p:sp>
        <p:nvSpPr>
          <p:cNvPr id="10" name="矩形 9"/>
          <p:cNvSpPr/>
          <p:nvPr/>
        </p:nvSpPr>
        <p:spPr>
          <a:xfrm>
            <a:off x="3703320" y="2800235"/>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5"/>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二、计数排序</a:t>
            </a:r>
            <a:endParaRPr lang="zh-CN" altLang="en-US" sz="2400" b="1" dirty="0">
              <a:solidFill>
                <a:schemeClr val="bg1"/>
              </a:solidFill>
            </a:endParaRPr>
          </a:p>
        </p:txBody>
      </p:sp>
      <p:sp>
        <p:nvSpPr>
          <p:cNvPr id="12" name="矩形 11"/>
          <p:cNvSpPr/>
          <p:nvPr/>
        </p:nvSpPr>
        <p:spPr>
          <a:xfrm>
            <a:off x="3703320" y="3891942"/>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2"/>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三、基数排序</a:t>
            </a:r>
            <a:endParaRPr lang="zh-CN" altLang="en-US" sz="2400" b="1" dirty="0">
              <a:solidFill>
                <a:srgbClr val="FFFF00"/>
              </a:solidFill>
              <a:sym typeface="+mn-ea"/>
            </a:endParaRPr>
          </a:p>
        </p:txBody>
      </p:sp>
      <p:pic>
        <p:nvPicPr>
          <p:cNvPr id="2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endParaRPr lang="zh-CN" altLang="en-US" sz="3000" kern="0" dirty="0">
              <a:solidFill>
                <a:srgbClr val="FF0000"/>
              </a:solidFill>
              <a:latin typeface="Arial" panose="020B0604020202020204"/>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a:t>
            </a:r>
            <a:endParaRPr lang="zh-CN" altLang="en-US" dirty="0"/>
          </a:p>
        </p:txBody>
      </p:sp>
      <p:sp>
        <p:nvSpPr>
          <p:cNvPr id="6"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i="1" dirty="0"/>
              <a:t>起源</a:t>
            </a:r>
            <a:r>
              <a:rPr lang="en-US" altLang="zh-CN" dirty="0"/>
              <a:t>: </a:t>
            </a:r>
            <a:r>
              <a:rPr lang="zh-CN" altLang="en-US" dirty="0"/>
              <a:t>卡片排序机，</a:t>
            </a:r>
            <a:r>
              <a:rPr lang="en-US" altLang="zh-CN" dirty="0"/>
              <a:t>1890</a:t>
            </a:r>
            <a:r>
              <a:rPr lang="zh-CN" altLang="en-US" dirty="0"/>
              <a:t>年代，美国人口调查局</a:t>
            </a:r>
            <a:endParaRPr lang="en-US" altLang="zh-CN" dirty="0"/>
          </a:p>
          <a:p>
            <a:r>
              <a:rPr lang="zh-CN" altLang="en-US" dirty="0">
                <a:solidFill>
                  <a:srgbClr val="000000"/>
                </a:solidFill>
              </a:rPr>
              <a:t>按位排序</a:t>
            </a:r>
            <a:r>
              <a:rPr lang="en-US" altLang="zh-CN" dirty="0">
                <a:solidFill>
                  <a:srgbClr val="000000"/>
                </a:solidFill>
              </a:rPr>
              <a:t>.</a:t>
            </a:r>
            <a:endParaRPr lang="en-US" altLang="zh-CN" dirty="0">
              <a:solidFill>
                <a:srgbClr val="000000"/>
              </a:solidFill>
            </a:endParaRPr>
          </a:p>
          <a:p>
            <a:r>
              <a:rPr lang="zh-CN" altLang="en-US" dirty="0">
                <a:solidFill>
                  <a:srgbClr val="000000"/>
                </a:solidFill>
              </a:rPr>
              <a:t>原始</a:t>
            </a:r>
            <a:r>
              <a:rPr lang="en-US" altLang="zh-CN" dirty="0">
                <a:solidFill>
                  <a:srgbClr val="000000"/>
                </a:solidFill>
              </a:rPr>
              <a:t> (</a:t>
            </a:r>
            <a:r>
              <a:rPr lang="zh-CN" altLang="en-US" dirty="0">
                <a:solidFill>
                  <a:srgbClr val="000000"/>
                </a:solidFill>
              </a:rPr>
              <a:t>不好的</a:t>
            </a:r>
            <a:r>
              <a:rPr lang="en-US" altLang="zh-CN" dirty="0">
                <a:solidFill>
                  <a:srgbClr val="000000"/>
                </a:solidFill>
              </a:rPr>
              <a:t>) </a:t>
            </a:r>
            <a:r>
              <a:rPr lang="zh-CN" altLang="en-US" dirty="0">
                <a:solidFill>
                  <a:srgbClr val="000000"/>
                </a:solidFill>
              </a:rPr>
              <a:t>想法</a:t>
            </a:r>
            <a:r>
              <a:rPr lang="en-US" altLang="zh-CN" dirty="0">
                <a:solidFill>
                  <a:srgbClr val="000000"/>
                </a:solidFill>
              </a:rPr>
              <a:t>: </a:t>
            </a:r>
            <a:r>
              <a:rPr lang="zh-CN" altLang="en-US" dirty="0">
                <a:solidFill>
                  <a:srgbClr val="000000"/>
                </a:solidFill>
              </a:rPr>
              <a:t>先按照首位数进行排序</a:t>
            </a:r>
            <a:r>
              <a:rPr lang="en-US" altLang="zh-CN" dirty="0">
                <a:solidFill>
                  <a:srgbClr val="000000"/>
                </a:solidFill>
              </a:rPr>
              <a:t>.</a:t>
            </a:r>
            <a:endParaRPr lang="en-US" altLang="zh-CN" dirty="0">
              <a:solidFill>
                <a:srgbClr val="000000"/>
              </a:solidFill>
            </a:endParaRPr>
          </a:p>
          <a:p>
            <a:r>
              <a:rPr lang="zh-CN" altLang="en-US" dirty="0">
                <a:solidFill>
                  <a:srgbClr val="000000"/>
                </a:solidFill>
              </a:rPr>
              <a:t>好的想法</a:t>
            </a:r>
            <a:r>
              <a:rPr lang="en-US" altLang="zh-CN" dirty="0">
                <a:solidFill>
                  <a:srgbClr val="000000"/>
                </a:solidFill>
              </a:rPr>
              <a:t>: </a:t>
            </a:r>
            <a:r>
              <a:rPr lang="zh-CN" altLang="en-US" dirty="0">
                <a:solidFill>
                  <a:srgbClr val="000000"/>
                </a:solidFill>
              </a:rPr>
              <a:t>先按照</a:t>
            </a:r>
            <a:r>
              <a:rPr lang="en-US" altLang="zh-CN" dirty="0">
                <a:solidFill>
                  <a:srgbClr val="000000"/>
                </a:solidFill>
              </a:rPr>
              <a:t> </a:t>
            </a:r>
            <a:r>
              <a:rPr lang="zh-CN" altLang="en-US" b="1" i="1" dirty="0">
                <a:solidFill>
                  <a:srgbClr val="CE0000"/>
                </a:solidFill>
              </a:rPr>
              <a:t>最低有效位</a:t>
            </a:r>
            <a:r>
              <a:rPr lang="en-US" altLang="zh-CN" b="1" i="1" dirty="0">
                <a:solidFill>
                  <a:srgbClr val="CE0000"/>
                </a:solidFill>
              </a:rPr>
              <a:t> </a:t>
            </a:r>
            <a:r>
              <a:rPr lang="zh-CN" altLang="en-US" dirty="0">
                <a:solidFill>
                  <a:srgbClr val="000000"/>
                </a:solidFill>
              </a:rPr>
              <a:t>进行排序，</a:t>
            </a:r>
            <a:r>
              <a:rPr lang="en-US" altLang="zh-CN" dirty="0">
                <a:solidFill>
                  <a:srgbClr val="000000"/>
                </a:solidFill>
              </a:rPr>
              <a:t> </a:t>
            </a:r>
            <a:r>
              <a:rPr lang="zh-CN" altLang="en-US" dirty="0">
                <a:solidFill>
                  <a:srgbClr val="000000"/>
                </a:solidFill>
              </a:rPr>
              <a:t>同时保留</a:t>
            </a:r>
            <a:r>
              <a:rPr lang="en-US" altLang="zh-CN" dirty="0">
                <a:solidFill>
                  <a:srgbClr val="000000"/>
                </a:solidFill>
              </a:rPr>
              <a:t> </a:t>
            </a:r>
            <a:r>
              <a:rPr lang="zh-CN" altLang="en-US" b="1" i="1" dirty="0">
                <a:solidFill>
                  <a:srgbClr val="CE0000"/>
                </a:solidFill>
              </a:rPr>
              <a:t>稳定性</a:t>
            </a:r>
            <a:r>
              <a:rPr lang="en-US" altLang="zh-CN" dirty="0">
                <a:solidFill>
                  <a:srgbClr val="000000"/>
                </a:solidFill>
              </a:rPr>
              <a:t>.</a:t>
            </a:r>
            <a:endParaRPr lang="en-US" altLang="zh-CN" dirty="0"/>
          </a:p>
          <a:p>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31" name="组合 43030"/>
          <p:cNvGrpSpPr/>
          <p:nvPr/>
        </p:nvGrpSpPr>
        <p:grpSpPr>
          <a:xfrm>
            <a:off x="1714500" y="823825"/>
            <a:ext cx="754857" cy="3231354"/>
            <a:chOff x="480" y="960"/>
            <a:chExt cx="634" cy="2714"/>
          </a:xfrm>
        </p:grpSpPr>
        <p:sp>
          <p:nvSpPr>
            <p:cNvPr id="43013" name="文本框 43012"/>
            <p:cNvSpPr txBox="1"/>
            <p:nvPr/>
          </p:nvSpPr>
          <p:spPr>
            <a:xfrm>
              <a:off x="480"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p:txBody>
        </p:sp>
        <p:sp>
          <p:nvSpPr>
            <p:cNvPr id="43014" name="文本框 43013"/>
            <p:cNvSpPr txBox="1"/>
            <p:nvPr/>
          </p:nvSpPr>
          <p:spPr>
            <a:xfrm>
              <a:off x="682"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sp>
          <p:nvSpPr>
            <p:cNvPr id="43015" name="文本框 43014"/>
            <p:cNvSpPr txBox="1"/>
            <p:nvPr/>
          </p:nvSpPr>
          <p:spPr>
            <a:xfrm>
              <a:off x="884" y="960"/>
              <a:ext cx="230" cy="2714"/>
            </a:xfrm>
            <a:prstGeom prst="rect">
              <a:avLst/>
            </a:prstGeom>
            <a:solidFill>
              <a:srgbClr val="FFFF99">
                <a:alpha val="50000"/>
              </a:srgbClr>
            </a:solidFill>
            <a:ln w="9525">
              <a:noFill/>
            </a:ln>
          </p:spPr>
          <p:txBody>
            <a:bodyPr wrap="none" anchor="t" anchorCtr="0">
              <a:spAutoFit/>
            </a:bodyPr>
            <a:lstStyle/>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grpSp>
      <p:grpSp>
        <p:nvGrpSpPr>
          <p:cNvPr id="43032" name="组合 43031"/>
          <p:cNvGrpSpPr/>
          <p:nvPr/>
        </p:nvGrpSpPr>
        <p:grpSpPr>
          <a:xfrm>
            <a:off x="2275285" y="823825"/>
            <a:ext cx="1851423" cy="3705225"/>
            <a:chOff x="951" y="960"/>
            <a:chExt cx="1555" cy="3112"/>
          </a:xfrm>
        </p:grpSpPr>
        <p:sp>
          <p:nvSpPr>
            <p:cNvPr id="43016" name="文本框 43015"/>
            <p:cNvSpPr txBox="1"/>
            <p:nvPr/>
          </p:nvSpPr>
          <p:spPr>
            <a:xfrm>
              <a:off x="1872"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p:txBody>
        </p:sp>
        <p:sp>
          <p:nvSpPr>
            <p:cNvPr id="43017" name="文本框 43016"/>
            <p:cNvSpPr txBox="1"/>
            <p:nvPr/>
          </p:nvSpPr>
          <p:spPr>
            <a:xfrm>
              <a:off x="2064"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p:txBody>
        </p:sp>
        <p:sp>
          <p:nvSpPr>
            <p:cNvPr id="43018" name="文本框 43017"/>
            <p:cNvSpPr txBox="1"/>
            <p:nvPr/>
          </p:nvSpPr>
          <p:spPr>
            <a:xfrm>
              <a:off x="2276" y="960"/>
              <a:ext cx="230" cy="2740"/>
            </a:xfrm>
            <a:prstGeom prst="rect">
              <a:avLst/>
            </a:prstGeom>
            <a:solidFill>
              <a:srgbClr val="FFFF99">
                <a:alpha val="50000"/>
              </a:srgbClr>
            </a:solidFill>
            <a:ln w="9525">
              <a:noFill/>
            </a:ln>
          </p:spPr>
          <p:txBody>
            <a:bodyPr wrap="none" anchor="t" anchorCtr="0">
              <a:spAutoFit/>
            </a:bodyPr>
            <a:lstStyle/>
            <a:p>
              <a:r>
                <a:rPr lang="en-US" altLang="zh-CN" i="0" dirty="0">
                  <a:latin typeface="Times New Roman" panose="02020603050405020304" pitchFamily="18" charset="0"/>
                </a:rPr>
                <a:t>0</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6</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endParaRPr lang="en-US" altLang="zh-CN" i="0" dirty="0">
                <a:latin typeface="Times New Roman" panose="02020603050405020304" pitchFamily="18" charset="0"/>
              </a:endParaRPr>
            </a:p>
          </p:txBody>
        </p:sp>
        <p:sp>
          <p:nvSpPr>
            <p:cNvPr id="43021" name="任意多边形 43020"/>
            <p:cNvSpPr/>
            <p:nvPr/>
          </p:nvSpPr>
          <p:spPr>
            <a:xfrm>
              <a:off x="951"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3" name="组合 43032"/>
          <p:cNvGrpSpPr/>
          <p:nvPr/>
        </p:nvGrpSpPr>
        <p:grpSpPr>
          <a:xfrm>
            <a:off x="3645694" y="823825"/>
            <a:ext cx="2033588" cy="3707606"/>
            <a:chOff x="2102" y="960"/>
            <a:chExt cx="1708" cy="3114"/>
          </a:xfrm>
        </p:grpSpPr>
        <p:sp>
          <p:nvSpPr>
            <p:cNvPr id="43022" name="文本框 43021"/>
            <p:cNvSpPr txBox="1"/>
            <p:nvPr/>
          </p:nvSpPr>
          <p:spPr>
            <a:xfrm>
              <a:off x="3176"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p:txBody>
        </p:sp>
        <p:sp>
          <p:nvSpPr>
            <p:cNvPr id="43023" name="文本框 43022"/>
            <p:cNvSpPr txBox="1"/>
            <p:nvPr/>
          </p:nvSpPr>
          <p:spPr>
            <a:xfrm>
              <a:off x="3368"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sp>
          <p:nvSpPr>
            <p:cNvPr id="43024" name="文本框 43023"/>
            <p:cNvSpPr txBox="1"/>
            <p:nvPr/>
          </p:nvSpPr>
          <p:spPr>
            <a:xfrm>
              <a:off x="3580"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p:txBody>
        </p:sp>
        <p:sp>
          <p:nvSpPr>
            <p:cNvPr id="43026" name="任意多边形 43025"/>
            <p:cNvSpPr/>
            <p:nvPr/>
          </p:nvSpPr>
          <p:spPr>
            <a:xfrm>
              <a:off x="2102" y="378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4" name="组合 43033"/>
          <p:cNvGrpSpPr/>
          <p:nvPr/>
        </p:nvGrpSpPr>
        <p:grpSpPr>
          <a:xfrm>
            <a:off x="5016104" y="823825"/>
            <a:ext cx="2253854" cy="3705225"/>
            <a:chOff x="3253" y="960"/>
            <a:chExt cx="1893" cy="3112"/>
          </a:xfrm>
        </p:grpSpPr>
        <p:sp>
          <p:nvSpPr>
            <p:cNvPr id="43027" name="文本框 4302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p:txBody>
        </p:sp>
        <p:sp>
          <p:nvSpPr>
            <p:cNvPr id="43028" name="文本框 43027"/>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p:txBody>
        </p:sp>
        <p:sp>
          <p:nvSpPr>
            <p:cNvPr id="43029" name="文本框 4302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p:txBody>
        </p:sp>
        <p:sp>
          <p:nvSpPr>
            <p:cNvPr id="43030" name="任意多边形 43029"/>
            <p:cNvSpPr/>
            <p:nvPr/>
          </p:nvSpPr>
          <p:spPr>
            <a:xfrm>
              <a:off x="3253"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24"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）操作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31"/>
                                        </p:tgtEl>
                                        <p:attrNameLst>
                                          <p:attrName>style.visibility</p:attrName>
                                        </p:attrNameLst>
                                      </p:cBhvr>
                                      <p:to>
                                        <p:strVal val="visible"/>
                                      </p:to>
                                    </p:set>
                                    <p:animEffect transition="in" filter="dissolve">
                                      <p:cBhvr>
                                        <p:cTn id="7" dur="500"/>
                                        <p:tgtEl>
                                          <p:spTgt spid="43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032"/>
                                        </p:tgtEl>
                                        <p:attrNameLst>
                                          <p:attrName>style.visibility</p:attrName>
                                        </p:attrNameLst>
                                      </p:cBhvr>
                                      <p:to>
                                        <p:strVal val="visible"/>
                                      </p:to>
                                    </p:set>
                                    <p:animEffect transition="in" filter="dissolve">
                                      <p:cBhvr>
                                        <p:cTn id="12" dur="500"/>
                                        <p:tgtEl>
                                          <p:spTgt spid="430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033"/>
                                        </p:tgtEl>
                                        <p:attrNameLst>
                                          <p:attrName>style.visibility</p:attrName>
                                        </p:attrNameLst>
                                      </p:cBhvr>
                                      <p:to>
                                        <p:strVal val="visible"/>
                                      </p:to>
                                    </p:set>
                                    <p:animEffect transition="in" filter="dissolve">
                                      <p:cBhvr>
                                        <p:cTn id="17" dur="500"/>
                                        <p:tgtEl>
                                          <p:spTgt spid="430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034"/>
                                        </p:tgtEl>
                                        <p:attrNameLst>
                                          <p:attrName>style.visibility</p:attrName>
                                        </p:attrNameLst>
                                      </p:cBhvr>
                                      <p:to>
                                        <p:strVal val="visible"/>
                                      </p:to>
                                    </p:set>
                                    <p:animEffect transition="in" filter="dissolve">
                                      <p:cBhvr>
                                        <p:cTn id="22" dur="500"/>
                                        <p:tgtEl>
                                          <p:spTgt spid="4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1657350" y="1143000"/>
            <a:ext cx="36004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a:t>
            </a:r>
            <a:endParaRPr lang="en-US" altLang="zh-CN" dirty="0"/>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endParaRPr lang="en-US" altLang="zh-CN" dirty="0"/>
          </a:p>
        </p:txBody>
      </p:sp>
      <p:grpSp>
        <p:nvGrpSpPr>
          <p:cNvPr id="47120" name="组合 47119"/>
          <p:cNvGrpSpPr/>
          <p:nvPr/>
        </p:nvGrpSpPr>
        <p:grpSpPr>
          <a:xfrm>
            <a:off x="5276851" y="986648"/>
            <a:ext cx="2345532" cy="3659981"/>
            <a:chOff x="3472" y="1104"/>
            <a:chExt cx="1970" cy="3074"/>
          </a:xfrm>
        </p:grpSpPr>
        <p:sp>
          <p:nvSpPr>
            <p:cNvPr id="47109" name="文本框 47108"/>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p:txBody>
        </p:sp>
        <p:sp>
          <p:nvSpPr>
            <p:cNvPr id="47110" name="文本框 47109"/>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sp>
          <p:nvSpPr>
            <p:cNvPr id="47111" name="文本框 47110"/>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p:txBody>
        </p:sp>
        <p:grpSp>
          <p:nvGrpSpPr>
            <p:cNvPr id="47113" name="组合 47112"/>
            <p:cNvGrpSpPr/>
            <p:nvPr/>
          </p:nvGrpSpPr>
          <p:grpSpPr>
            <a:xfrm>
              <a:off x="3512" y="1104"/>
              <a:ext cx="1930" cy="3074"/>
              <a:chOff x="3216" y="960"/>
              <a:chExt cx="1930" cy="3074"/>
            </a:xfrm>
          </p:grpSpPr>
          <p:sp>
            <p:nvSpPr>
              <p:cNvPr id="47114" name="文本框 47113"/>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p:txBody>
          </p:sp>
          <p:sp>
            <p:nvSpPr>
              <p:cNvPr id="47115" name="文本框 47114"/>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p:txBody>
          </p:sp>
          <p:sp>
            <p:nvSpPr>
              <p:cNvPr id="47116" name="文本框 47115"/>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p:txBody>
          </p:sp>
          <p:sp>
            <p:nvSpPr>
              <p:cNvPr id="47117" name="任意多边形 47116"/>
              <p:cNvSpPr/>
              <p:nvPr/>
            </p:nvSpPr>
            <p:spPr>
              <a:xfrm>
                <a:off x="3216" y="374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sp>
        <p:nvSpPr>
          <p:cNvPr id="14"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文本占位符 48130"/>
          <p:cNvSpPr>
            <a:spLocks noGrp="1"/>
          </p:cNvSpPr>
          <p:nvPr>
            <p:ph type="body" idx="1"/>
          </p:nvPr>
        </p:nvSpPr>
        <p:spPr>
          <a:xfrm>
            <a:off x="1657350" y="1143000"/>
            <a:ext cx="365760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endParaRPr lang="en-US" altLang="zh-CN" dirty="0"/>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endParaRPr lang="en-US" altLang="zh-CN" dirty="0"/>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endParaRPr lang="en-US" altLang="zh-CN" dirty="0"/>
          </a:p>
        </p:txBody>
      </p:sp>
      <p:grpSp>
        <p:nvGrpSpPr>
          <p:cNvPr id="48144" name="组合 48143"/>
          <p:cNvGrpSpPr/>
          <p:nvPr/>
        </p:nvGrpSpPr>
        <p:grpSpPr>
          <a:xfrm>
            <a:off x="5314950" y="1021152"/>
            <a:ext cx="2345532" cy="3665931"/>
            <a:chOff x="3472" y="1104"/>
            <a:chExt cx="1970" cy="3079"/>
          </a:xfrm>
        </p:grpSpPr>
        <p:sp>
          <p:nvSpPr>
            <p:cNvPr id="48133" name="文本框 48132"/>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p:txBody>
        </p:sp>
        <p:sp>
          <p:nvSpPr>
            <p:cNvPr id="48134" name="文本框 48133"/>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sp>
          <p:nvSpPr>
            <p:cNvPr id="48135" name="文本框 48134"/>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p:txBody>
        </p:sp>
        <p:grpSp>
          <p:nvGrpSpPr>
            <p:cNvPr id="48136" name="组合 48135"/>
            <p:cNvGrpSpPr/>
            <p:nvPr/>
          </p:nvGrpSpPr>
          <p:grpSpPr>
            <a:xfrm>
              <a:off x="3512" y="1104"/>
              <a:ext cx="1930" cy="3079"/>
              <a:chOff x="3216" y="960"/>
              <a:chExt cx="1930" cy="3079"/>
            </a:xfrm>
          </p:grpSpPr>
          <p:sp>
            <p:nvSpPr>
              <p:cNvPr id="48137" name="文本框 4813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p:txBody>
          </p:sp>
          <p:sp>
            <p:nvSpPr>
              <p:cNvPr id="48138" name="文本框 48137"/>
              <p:cNvSpPr txBox="1"/>
              <p:nvPr/>
            </p:nvSpPr>
            <p:spPr>
              <a:xfrm>
                <a:off x="4704" y="960"/>
                <a:ext cx="230" cy="2740"/>
              </a:xfrm>
              <a:prstGeom prst="rect">
                <a:avLst/>
              </a:prstGeom>
              <a:noFill/>
              <a:ln w="9525">
                <a:noFill/>
              </a:ln>
            </p:spPr>
            <p:txBody>
              <a:bodyPr wrap="none" anchor="t" anchorCtr="0">
                <a:spAutoFit/>
              </a:bodyPr>
              <a:lstStyle/>
              <a:p>
                <a:r>
                  <a:rPr lang="en-US" altLang="zh-CN" i="0" dirty="0">
                    <a:latin typeface="Times New Roman" panose="02020603050405020304" pitchFamily="18" charset="0"/>
                  </a:rPr>
                  <a:t>2</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2</a:t>
                </a:r>
                <a:endParaRPr lang="en-US" altLang="zh-CN" i="0" dirty="0">
                  <a:latin typeface="Times New Roman" panose="02020603050405020304" pitchFamily="18" charset="0"/>
                </a:endParaRP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endParaRPr lang="en-US" altLang="zh-CN" i="0" dirty="0">
                  <a:latin typeface="Times New Roman" panose="02020603050405020304" pitchFamily="18" charset="0"/>
                </a:endParaRPr>
              </a:p>
            </p:txBody>
          </p:sp>
          <p:sp>
            <p:nvSpPr>
              <p:cNvPr id="48139" name="文本框 4813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p:txBody>
          </p:sp>
          <p:sp>
            <p:nvSpPr>
              <p:cNvPr id="48140" name="任意多边形 48139"/>
              <p:cNvSpPr/>
              <p:nvPr/>
            </p:nvSpPr>
            <p:spPr>
              <a:xfrm>
                <a:off x="3216" y="3751"/>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8141" name="直接连接符 48140"/>
            <p:cNvSpPr/>
            <p:nvPr/>
          </p:nvSpPr>
          <p:spPr>
            <a:xfrm flipV="1">
              <a:off x="4080" y="1248"/>
              <a:ext cx="720" cy="384"/>
            </a:xfrm>
            <a:prstGeom prst="line">
              <a:avLst/>
            </a:prstGeom>
            <a:ln w="38100" cap="flat" cmpd="sng">
              <a:solidFill>
                <a:srgbClr val="FF0000"/>
              </a:solidFill>
              <a:prstDash val="solid"/>
              <a:headEnd type="none" w="med" len="med"/>
              <a:tailEnd type="triangle" w="med" len="med"/>
            </a:ln>
          </p:spPr>
        </p:sp>
        <p:sp>
          <p:nvSpPr>
            <p:cNvPr id="48142" name="直接连接符 48141"/>
            <p:cNvSpPr/>
            <p:nvPr/>
          </p:nvSpPr>
          <p:spPr>
            <a:xfrm>
              <a:off x="4080" y="1248"/>
              <a:ext cx="708" cy="2056"/>
            </a:xfrm>
            <a:prstGeom prst="line">
              <a:avLst/>
            </a:prstGeom>
            <a:ln w="38100" cap="flat" cmpd="sng">
              <a:solidFill>
                <a:srgbClr val="FF0000"/>
              </a:solidFill>
              <a:prstDash val="solid"/>
              <a:headEnd type="none" w="med" len="med"/>
              <a:tailEnd type="triangle" w="med" len="med"/>
            </a:ln>
          </p:spPr>
          <p:txBody>
            <a:bodyPr/>
            <a:lstStyle/>
            <a:p>
              <a:endParaRPr lang="zh-CN" altLang="en-US" dirty="0"/>
            </a:p>
          </p:txBody>
        </p:sp>
      </p:grpSp>
      <p:sp>
        <p:nvSpPr>
          <p:cNvPr id="1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9154"/>
          <p:cNvSpPr>
            <a:spLocks noGrp="1"/>
          </p:cNvSpPr>
          <p:nvPr>
            <p:ph type="body" idx="1"/>
          </p:nvPr>
        </p:nvSpPr>
        <p:spPr>
          <a:xfrm>
            <a:off x="1657350" y="1143000"/>
            <a:ext cx="39433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endParaRPr lang="en-US" altLang="zh-CN" dirty="0"/>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endParaRPr lang="en-US" altLang="zh-CN" dirty="0"/>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pPr lvl="1">
              <a:lnSpc>
                <a:spcPct val="90000"/>
              </a:lnSpc>
            </a:pPr>
            <a:r>
              <a:rPr lang="zh-CN" altLang="en-US" dirty="0"/>
              <a:t>在</a:t>
            </a:r>
            <a:r>
              <a:rPr lang="en-US" altLang="zh-CN" i="1" dirty="0">
                <a:solidFill>
                  <a:srgbClr val="008C87"/>
                </a:solidFill>
              </a:rPr>
              <a:t>t </a:t>
            </a:r>
            <a:r>
              <a:rPr lang="zh-CN" altLang="en-US" dirty="0"/>
              <a:t>位上相同的两个数的排序与输入数据相同</a:t>
            </a:r>
            <a:r>
              <a:rPr lang="en-US" altLang="zh-CN" dirty="0">
                <a:sym typeface="Symbol" panose="05050102010706020507" pitchFamily="18" charset="2"/>
              </a:rPr>
              <a:t>.</a:t>
            </a:r>
            <a:endParaRPr lang="en-US" altLang="zh-CN" dirty="0"/>
          </a:p>
        </p:txBody>
      </p:sp>
      <p:grpSp>
        <p:nvGrpSpPr>
          <p:cNvPr id="49167" name="组合 49166"/>
          <p:cNvGrpSpPr/>
          <p:nvPr/>
        </p:nvGrpSpPr>
        <p:grpSpPr>
          <a:xfrm>
            <a:off x="5562601" y="1003900"/>
            <a:ext cx="2345532" cy="3661173"/>
            <a:chOff x="3712" y="1104"/>
            <a:chExt cx="1970" cy="3075"/>
          </a:xfrm>
        </p:grpSpPr>
        <p:sp>
          <p:nvSpPr>
            <p:cNvPr id="49157" name="文本框 49156"/>
            <p:cNvSpPr txBox="1"/>
            <p:nvPr/>
          </p:nvSpPr>
          <p:spPr>
            <a:xfrm>
              <a:off x="371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p:txBody>
        </p:sp>
        <p:sp>
          <p:nvSpPr>
            <p:cNvPr id="49158" name="文本框 49157"/>
            <p:cNvSpPr txBox="1"/>
            <p:nvPr/>
          </p:nvSpPr>
          <p:spPr>
            <a:xfrm>
              <a:off x="390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p:txBody>
        </p:sp>
        <p:sp>
          <p:nvSpPr>
            <p:cNvPr id="49159" name="文本框 49158"/>
            <p:cNvSpPr txBox="1"/>
            <p:nvPr/>
          </p:nvSpPr>
          <p:spPr>
            <a:xfrm>
              <a:off x="411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p:txBody>
        </p:sp>
        <p:grpSp>
          <p:nvGrpSpPr>
            <p:cNvPr id="49160" name="组合 49159"/>
            <p:cNvGrpSpPr/>
            <p:nvPr/>
          </p:nvGrpSpPr>
          <p:grpSpPr>
            <a:xfrm>
              <a:off x="3752" y="1104"/>
              <a:ext cx="1930" cy="3075"/>
              <a:chOff x="3216" y="960"/>
              <a:chExt cx="1930" cy="3075"/>
            </a:xfrm>
          </p:grpSpPr>
          <p:sp>
            <p:nvSpPr>
              <p:cNvPr id="49161" name="文本框 49160"/>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4</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8</a:t>
                </a:r>
                <a:endParaRPr lang="en-US" altLang="zh-CN" i="0">
                  <a:latin typeface="Times New Roman" panose="02020603050405020304" pitchFamily="18" charset="0"/>
                </a:endParaRPr>
              </a:p>
            </p:txBody>
          </p:sp>
          <p:sp>
            <p:nvSpPr>
              <p:cNvPr id="49162" name="文本框 49161"/>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2</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3</a:t>
                </a:r>
                <a:endParaRPr lang="en-US" altLang="zh-CN" i="0">
                  <a:latin typeface="Times New Roman" panose="02020603050405020304" pitchFamily="18" charset="0"/>
                </a:endParaRPr>
              </a:p>
            </p:txBody>
          </p:sp>
          <p:sp>
            <p:nvSpPr>
              <p:cNvPr id="49163" name="文本框 49162"/>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5</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6</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7</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0</a:t>
                </a:r>
                <a:endParaRPr lang="en-US" altLang="zh-CN" i="0">
                  <a:latin typeface="Times New Roman" panose="02020603050405020304" pitchFamily="18" charset="0"/>
                </a:endParaRPr>
              </a:p>
              <a:p>
                <a:endParaRPr lang="en-US" altLang="zh-CN" sz="1800" i="0">
                  <a:latin typeface="Times New Roman" panose="02020603050405020304" pitchFamily="18" charset="0"/>
                </a:endParaRPr>
              </a:p>
              <a:p>
                <a:r>
                  <a:rPr lang="en-US" altLang="zh-CN" i="0">
                    <a:latin typeface="Times New Roman" panose="02020603050405020304" pitchFamily="18" charset="0"/>
                  </a:rPr>
                  <a:t>9</a:t>
                </a:r>
                <a:endParaRPr lang="en-US" altLang="zh-CN" i="0">
                  <a:latin typeface="Times New Roman" panose="02020603050405020304" pitchFamily="18" charset="0"/>
                </a:endParaRPr>
              </a:p>
            </p:txBody>
          </p:sp>
          <p:sp>
            <p:nvSpPr>
              <p:cNvPr id="49164" name="任意多边形 49163"/>
              <p:cNvSpPr/>
              <p:nvPr/>
            </p:nvSpPr>
            <p:spPr>
              <a:xfrm>
                <a:off x="3216" y="3747"/>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9165" name="直接连接符 49164"/>
            <p:cNvSpPr/>
            <p:nvPr/>
          </p:nvSpPr>
          <p:spPr>
            <a:xfrm>
              <a:off x="4320" y="2051"/>
              <a:ext cx="720" cy="0"/>
            </a:xfrm>
            <a:prstGeom prst="line">
              <a:avLst/>
            </a:prstGeom>
            <a:ln w="38100" cap="flat" cmpd="sng">
              <a:solidFill>
                <a:srgbClr val="FF0000"/>
              </a:solidFill>
              <a:prstDash val="solid"/>
              <a:headEnd type="none" w="med" len="med"/>
              <a:tailEnd type="triangle" w="med" len="med"/>
            </a:ln>
          </p:spPr>
        </p:sp>
        <p:sp>
          <p:nvSpPr>
            <p:cNvPr id="49166" name="直接连接符 49165"/>
            <p:cNvSpPr/>
            <p:nvPr/>
          </p:nvSpPr>
          <p:spPr>
            <a:xfrm flipV="1">
              <a:off x="4320" y="2470"/>
              <a:ext cx="720" cy="816"/>
            </a:xfrm>
            <a:prstGeom prst="line">
              <a:avLst/>
            </a:prstGeom>
            <a:ln w="38100" cap="flat" cmpd="sng">
              <a:solidFill>
                <a:srgbClr val="FF0000"/>
              </a:solidFill>
              <a:prstDash val="solid"/>
              <a:headEnd type="none" w="med" len="med"/>
              <a:tailEnd type="triangle" w="med" len="med"/>
            </a:ln>
          </p:spPr>
        </p:sp>
      </p:grpSp>
      <p:sp>
        <p:nvSpPr>
          <p:cNvPr id="1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5" name="组合 45064"/>
          <p:cNvGrpSpPr/>
          <p:nvPr/>
        </p:nvGrpSpPr>
        <p:grpSpPr>
          <a:xfrm>
            <a:off x="4560094" y="2073510"/>
            <a:ext cx="2069306" cy="617934"/>
            <a:chOff x="2870" y="1785"/>
            <a:chExt cx="1738" cy="519"/>
          </a:xfrm>
        </p:grpSpPr>
        <p:sp>
          <p:nvSpPr>
            <p:cNvPr id="45060" name="矩形 45059"/>
            <p:cNvSpPr/>
            <p:nvPr/>
          </p:nvSpPr>
          <p:spPr>
            <a:xfrm>
              <a:off x="2880" y="2016"/>
              <a:ext cx="1728" cy="288"/>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050"/>
            </a:p>
          </p:txBody>
        </p:sp>
        <p:sp>
          <p:nvSpPr>
            <p:cNvPr id="45061" name="直接连接符 45060"/>
            <p:cNvSpPr/>
            <p:nvPr/>
          </p:nvSpPr>
          <p:spPr>
            <a:xfrm>
              <a:off x="3744" y="2016"/>
              <a:ext cx="0" cy="288"/>
            </a:xfrm>
            <a:prstGeom prst="line">
              <a:avLst/>
            </a:prstGeom>
            <a:ln w="9525" cap="flat" cmpd="sng">
              <a:solidFill>
                <a:schemeClr val="tx1"/>
              </a:solidFill>
              <a:prstDash val="solid"/>
              <a:headEnd type="none" w="med" len="med"/>
              <a:tailEnd type="none" w="med" len="med"/>
            </a:ln>
          </p:spPr>
        </p:sp>
        <p:sp>
          <p:nvSpPr>
            <p:cNvPr id="45062" name="直接连接符 45061"/>
            <p:cNvSpPr/>
            <p:nvPr/>
          </p:nvSpPr>
          <p:spPr>
            <a:xfrm>
              <a:off x="4176" y="2016"/>
              <a:ext cx="0" cy="288"/>
            </a:xfrm>
            <a:prstGeom prst="line">
              <a:avLst/>
            </a:prstGeom>
            <a:ln w="9525" cap="flat" cmpd="sng">
              <a:solidFill>
                <a:schemeClr val="tx1"/>
              </a:solidFill>
              <a:prstDash val="solid"/>
              <a:headEnd type="none" w="med" len="med"/>
              <a:tailEnd type="none" w="med" len="med"/>
            </a:ln>
          </p:spPr>
        </p:sp>
        <p:sp>
          <p:nvSpPr>
            <p:cNvPr id="45063" name="直接连接符 45062"/>
            <p:cNvSpPr/>
            <p:nvPr/>
          </p:nvSpPr>
          <p:spPr>
            <a:xfrm>
              <a:off x="3312" y="2016"/>
              <a:ext cx="0" cy="288"/>
            </a:xfrm>
            <a:prstGeom prst="line">
              <a:avLst/>
            </a:prstGeom>
            <a:ln w="9525" cap="flat" cmpd="sng">
              <a:solidFill>
                <a:schemeClr val="tx1"/>
              </a:solidFill>
              <a:prstDash val="solid"/>
              <a:headEnd type="none" w="med" len="med"/>
              <a:tailEnd type="none" w="med" len="med"/>
            </a:ln>
          </p:spPr>
        </p:sp>
        <p:sp>
          <p:nvSpPr>
            <p:cNvPr id="45064" name="文本框 45063"/>
            <p:cNvSpPr txBox="1"/>
            <p:nvPr/>
          </p:nvSpPr>
          <p:spPr>
            <a:xfrm>
              <a:off x="2870" y="1785"/>
              <a:ext cx="1634" cy="270"/>
            </a:xfrm>
            <a:prstGeom prst="rect">
              <a:avLst/>
            </a:prstGeom>
            <a:noFill/>
            <a:ln w="9525">
              <a:noFill/>
            </a:ln>
          </p:spPr>
          <p:txBody>
            <a:bodyPr wrap="none" anchor="t" anchorCtr="0">
              <a:spAutoFit/>
            </a:bodyPr>
            <a:lstStyle/>
            <a:p>
              <a:r>
                <a:rPr lang="en-US" altLang="zh-CN" sz="1500" i="0" dirty="0">
                  <a:latin typeface="Times New Roman" panose="02020603050405020304" pitchFamily="18" charset="0"/>
                </a:rPr>
                <a:t>   </a:t>
              </a:r>
              <a:r>
                <a:rPr lang="en-US" altLang="zh-CN" sz="1500" i="0">
                  <a:latin typeface="Times New Roman" panose="02020603050405020304" pitchFamily="18" charset="0"/>
                </a:rPr>
                <a:t>8        8         8         8</a:t>
              </a:r>
              <a:endParaRPr lang="en-US" altLang="zh-CN" sz="1500" i="0">
                <a:latin typeface="Times New Roman" panose="02020603050405020304" pitchFamily="18" charset="0"/>
              </a:endParaRPr>
            </a:p>
          </p:txBody>
        </p:sp>
      </p:grpSp>
      <p:sp>
        <p:nvSpPr>
          <p:cNvPr id="11"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endParaRPr lang="zh-CN" altLang="en-US" dirty="0"/>
          </a:p>
        </p:txBody>
      </p:sp>
      <p:sp>
        <p:nvSpPr>
          <p:cNvPr id="12"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2400" dirty="0">
                <a:solidFill>
                  <a:srgbClr val="000000"/>
                </a:solidFill>
              </a:rPr>
              <a:t>拟针对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个数进行排序，每个数分别有 </a:t>
            </a:r>
            <a:r>
              <a:rPr lang="en-US" altLang="zh-CN" sz="2400" i="1" dirty="0">
                <a:solidFill>
                  <a:srgbClr val="008C87"/>
                </a:solidFill>
              </a:rPr>
              <a:t>b </a:t>
            </a:r>
            <a:r>
              <a:rPr lang="zh-CN" altLang="en-US" sz="2400" dirty="0">
                <a:solidFill>
                  <a:srgbClr val="000000"/>
                </a:solidFill>
              </a:rPr>
              <a:t>位</a:t>
            </a:r>
            <a:r>
              <a:rPr lang="en-US" altLang="zh-CN" sz="2400" dirty="0">
                <a:solidFill>
                  <a:srgbClr val="000000"/>
                </a:solidFill>
              </a:rPr>
              <a:t>.</a:t>
            </a:r>
            <a:endParaRPr lang="en-US" altLang="zh-CN" sz="2400" dirty="0">
              <a:solidFill>
                <a:srgbClr val="000000"/>
              </a:solidFill>
            </a:endParaRPr>
          </a:p>
          <a:p>
            <a:r>
              <a:rPr lang="zh-CN" altLang="en-US" sz="2400" dirty="0">
                <a:solidFill>
                  <a:srgbClr val="000000"/>
                </a:solidFill>
              </a:rPr>
              <a:t>每个数可被视为拥有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个</a:t>
            </a:r>
            <a:r>
              <a:rPr lang="en-US" altLang="zh-CN" sz="2400" dirty="0">
                <a:solidFill>
                  <a:srgbClr val="000000"/>
                </a:solidFill>
              </a:rPr>
              <a:t>r-</a:t>
            </a:r>
            <a:r>
              <a:rPr lang="zh-CN" altLang="en-US" sz="2400" dirty="0">
                <a:solidFill>
                  <a:srgbClr val="000000"/>
                </a:solidFill>
              </a:rPr>
              <a:t>位数</a:t>
            </a:r>
            <a:r>
              <a:rPr lang="en-US" altLang="zh-CN" sz="2400" dirty="0">
                <a:solidFill>
                  <a:srgbClr val="000000"/>
                </a:solidFill>
              </a:rPr>
              <a:t>.</a:t>
            </a:r>
            <a:endParaRPr lang="en-US" altLang="zh-CN" sz="2400" dirty="0">
              <a:solidFill>
                <a:srgbClr val="000000"/>
              </a:solidFill>
            </a:endParaRPr>
          </a:p>
          <a:p>
            <a:endParaRPr lang="en-US" altLang="zh-CN" sz="1600" dirty="0">
              <a:solidFill>
                <a:srgbClr val="000000"/>
              </a:solidFill>
            </a:endParaRPr>
          </a:p>
          <a:p>
            <a:endParaRPr lang="en-US" altLang="zh-CN" sz="1600" dirty="0">
              <a:solidFill>
                <a:srgbClr val="000000"/>
              </a:solidFill>
            </a:endParaRPr>
          </a:p>
          <a:p>
            <a:r>
              <a:rPr lang="zh-CN" altLang="en-US" b="1" dirty="0">
                <a:solidFill>
                  <a:srgbClr val="CE0000"/>
                </a:solidFill>
              </a:rPr>
              <a:t>例子</a:t>
            </a:r>
            <a:r>
              <a:rPr lang="en-US" altLang="zh-CN" b="1" dirty="0">
                <a:solidFill>
                  <a:srgbClr val="CE0000"/>
                </a:solidFill>
              </a:rPr>
              <a:t>: </a:t>
            </a:r>
            <a:r>
              <a:rPr lang="zh-CN" altLang="en-US" dirty="0"/>
              <a:t>假设每个数有</a:t>
            </a:r>
            <a:r>
              <a:rPr lang="en-US" altLang="zh-CN" dirty="0">
                <a:solidFill>
                  <a:srgbClr val="008C87"/>
                </a:solidFill>
              </a:rPr>
              <a:t>32</a:t>
            </a:r>
            <a:r>
              <a:rPr lang="zh-CN" altLang="en-US" dirty="0">
                <a:solidFill>
                  <a:srgbClr val="000000"/>
                </a:solidFill>
              </a:rPr>
              <a:t>位</a:t>
            </a:r>
            <a:endParaRPr lang="en-US" altLang="zh-CN" dirty="0">
              <a:solidFill>
                <a:srgbClr val="000000"/>
              </a:solidFill>
            </a:endParaRPr>
          </a:p>
          <a:p>
            <a:pPr>
              <a:buNone/>
            </a:pPr>
            <a:r>
              <a:rPr lang="en-US" altLang="zh-CN" i="1" dirty="0">
                <a:solidFill>
                  <a:srgbClr val="008C87"/>
                </a:solidFill>
              </a:rPr>
              <a:t>      r </a:t>
            </a:r>
            <a:r>
              <a:rPr lang="en-US" altLang="zh-CN" dirty="0">
                <a:solidFill>
                  <a:srgbClr val="008C87"/>
                </a:solidFill>
              </a:rPr>
              <a:t>= 8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4 </a:t>
            </a:r>
            <a:r>
              <a:rPr lang="zh-CN" altLang="en-US" dirty="0">
                <a:solidFill>
                  <a:srgbClr val="000000"/>
                </a:solidFill>
              </a:rPr>
              <a:t>次运行计数排序，基于</a:t>
            </a:r>
            <a:r>
              <a:rPr lang="en-US" altLang="zh-CN" dirty="0">
                <a:solidFill>
                  <a:srgbClr val="000000"/>
                </a:solidFill>
              </a:rPr>
              <a:t>8—</a:t>
            </a:r>
            <a:r>
              <a:rPr lang="zh-CN" altLang="en-US" dirty="0">
                <a:solidFill>
                  <a:srgbClr val="000000"/>
                </a:solidFill>
              </a:rPr>
              <a:t>位数</a:t>
            </a:r>
            <a:r>
              <a:rPr lang="en-US" altLang="zh-CN" dirty="0">
                <a:solidFill>
                  <a:srgbClr val="000000"/>
                </a:solidFill>
              </a:rPr>
              <a:t>; </a:t>
            </a:r>
            <a:endParaRPr lang="en-US" altLang="zh-CN" dirty="0">
              <a:solidFill>
                <a:srgbClr val="000000"/>
              </a:solidFill>
            </a:endParaRPr>
          </a:p>
          <a:p>
            <a:pPr>
              <a:buNone/>
            </a:pPr>
            <a:r>
              <a:rPr lang="zh-CN" altLang="en-US" dirty="0">
                <a:solidFill>
                  <a:srgbClr val="000000"/>
                </a:solidFill>
              </a:rPr>
              <a:t>或者</a:t>
            </a:r>
            <a:r>
              <a:rPr lang="en-US" altLang="zh-CN" dirty="0">
                <a:solidFill>
                  <a:srgbClr val="000000"/>
                </a:solidFill>
              </a:rPr>
              <a:t> </a:t>
            </a:r>
            <a:r>
              <a:rPr lang="en-US" altLang="zh-CN" i="1" dirty="0">
                <a:solidFill>
                  <a:srgbClr val="008C87"/>
                </a:solidFill>
              </a:rPr>
              <a:t>r </a:t>
            </a:r>
            <a:r>
              <a:rPr lang="en-US" altLang="zh-CN" dirty="0">
                <a:solidFill>
                  <a:srgbClr val="008C87"/>
                </a:solidFill>
              </a:rPr>
              <a:t>= 16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2 </a:t>
            </a:r>
            <a:r>
              <a:rPr lang="zh-CN" altLang="en-US" dirty="0">
                <a:solidFill>
                  <a:srgbClr val="000000"/>
                </a:solidFill>
              </a:rPr>
              <a:t>次运行计数排序，基于</a:t>
            </a:r>
            <a:r>
              <a:rPr lang="en-US" altLang="zh-CN" dirty="0">
                <a:solidFill>
                  <a:srgbClr val="000000"/>
                </a:solidFill>
              </a:rPr>
              <a:t>16-</a:t>
            </a:r>
            <a:r>
              <a:rPr lang="zh-CN" altLang="en-US" dirty="0">
                <a:solidFill>
                  <a:srgbClr val="000000"/>
                </a:solidFill>
              </a:rPr>
              <a:t>位数</a:t>
            </a:r>
            <a:r>
              <a:rPr lang="en-US" altLang="zh-CN" dirty="0">
                <a:solidFill>
                  <a:srgbClr val="000000"/>
                </a:solidFill>
              </a:rPr>
              <a:t>.</a:t>
            </a:r>
            <a:endParaRPr lang="en-US" altLang="zh-CN" dirty="0">
              <a:solidFill>
                <a:srgbClr val="000000"/>
              </a:solidFill>
            </a:endParaRPr>
          </a:p>
          <a:p>
            <a:pPr algn="ctr">
              <a:buNone/>
            </a:pPr>
            <a:r>
              <a:rPr lang="zh-CN" altLang="en-US" b="1" dirty="0">
                <a:solidFill>
                  <a:srgbClr val="CE0000"/>
                </a:solidFill>
              </a:rPr>
              <a:t>如何选择运行计数排序的趟数是最佳的</a:t>
            </a:r>
            <a:r>
              <a:rPr lang="en-US" altLang="zh-CN" b="1" dirty="0">
                <a:solidFill>
                  <a:srgbClr val="CE0000"/>
                </a:solidFill>
              </a:rPr>
              <a:t>?</a:t>
            </a:r>
            <a:endParaRPr lang="en-US" altLang="zh-CN" b="1" dirty="0">
              <a:solidFill>
                <a:srgbClr val="CE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buNone/>
            </a:pPr>
            <a:r>
              <a:rPr lang="zh-CN" altLang="en-US" sz="2400" b="1" dirty="0">
                <a:solidFill>
                  <a:srgbClr val="CE0000"/>
                </a:solidFill>
              </a:rPr>
              <a:t>回忆</a:t>
            </a:r>
            <a:r>
              <a:rPr lang="en-US" altLang="zh-CN" sz="2400" b="1" dirty="0">
                <a:solidFill>
                  <a:srgbClr val="CE0000"/>
                </a:solidFill>
              </a:rPr>
              <a:t>: </a:t>
            </a:r>
            <a:r>
              <a:rPr lang="zh-CN" altLang="en-US" sz="2400" dirty="0">
                <a:solidFill>
                  <a:srgbClr val="000000"/>
                </a:solidFill>
              </a:rPr>
              <a:t>计数排序花费</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a:t>
            </a:r>
            <a:r>
              <a:rPr lang="en-US" altLang="zh-CN" sz="2400" i="1" dirty="0">
                <a:solidFill>
                  <a:srgbClr val="008C87"/>
                </a:solidFill>
              </a:rPr>
              <a:t>k</a:t>
            </a:r>
            <a:r>
              <a:rPr lang="en-US" altLang="zh-CN" sz="2400" dirty="0">
                <a:solidFill>
                  <a:srgbClr val="008C87"/>
                </a:solidFill>
              </a:rPr>
              <a:t>) </a:t>
            </a:r>
            <a:r>
              <a:rPr lang="zh-CN" altLang="en-US" sz="2400" dirty="0">
                <a:solidFill>
                  <a:srgbClr val="000000"/>
                </a:solidFill>
              </a:rPr>
              <a:t>时间对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个数进行排序，每个数的范围在</a:t>
            </a:r>
            <a:r>
              <a:rPr lang="en-US" altLang="zh-CN" sz="2400" dirty="0">
                <a:solidFill>
                  <a:srgbClr val="000000"/>
                </a:solidFill>
              </a:rPr>
              <a:t> </a:t>
            </a:r>
            <a:r>
              <a:rPr lang="en-US" altLang="zh-CN" sz="2400" dirty="0">
                <a:solidFill>
                  <a:srgbClr val="008C87"/>
                </a:solidFill>
              </a:rPr>
              <a:t>0 </a:t>
            </a:r>
            <a:r>
              <a:rPr lang="zh-CN" altLang="en-US" sz="2400" dirty="0">
                <a:solidFill>
                  <a:srgbClr val="000000"/>
                </a:solidFill>
              </a:rPr>
              <a:t>到</a:t>
            </a:r>
            <a:r>
              <a:rPr lang="en-US" altLang="zh-CN" sz="2400" dirty="0">
                <a:solidFill>
                  <a:srgbClr val="000000"/>
                </a:solidFill>
              </a:rPr>
              <a:t> </a:t>
            </a:r>
            <a:r>
              <a:rPr lang="en-US" altLang="zh-CN" sz="2400" i="1" dirty="0">
                <a:solidFill>
                  <a:srgbClr val="008C87"/>
                </a:solidFill>
              </a:rPr>
              <a:t>k </a:t>
            </a:r>
            <a:r>
              <a:rPr lang="en-US" altLang="zh-CN" sz="2400" dirty="0">
                <a:solidFill>
                  <a:srgbClr val="008C87"/>
                </a:solidFill>
              </a:rPr>
              <a:t>– 1</a:t>
            </a:r>
            <a:r>
              <a:rPr lang="zh-CN" altLang="en-US" sz="2400" dirty="0">
                <a:solidFill>
                  <a:srgbClr val="000000"/>
                </a:solidFill>
              </a:rPr>
              <a:t>之间</a:t>
            </a:r>
            <a:r>
              <a:rPr lang="en-US" altLang="zh-CN" sz="2400" dirty="0">
                <a:solidFill>
                  <a:srgbClr val="000000"/>
                </a:solidFill>
              </a:rPr>
              <a:t>. </a:t>
            </a:r>
            <a:endParaRPr lang="en-US" altLang="zh-CN" sz="2400" dirty="0">
              <a:solidFill>
                <a:srgbClr val="000000"/>
              </a:solidFill>
            </a:endParaRPr>
          </a:p>
          <a:p>
            <a:pPr>
              <a:lnSpc>
                <a:spcPct val="110000"/>
              </a:lnSpc>
              <a:buNone/>
            </a:pPr>
            <a:r>
              <a:rPr lang="zh-CN" altLang="en-US" sz="2400" dirty="0">
                <a:solidFill>
                  <a:srgbClr val="000000"/>
                </a:solidFill>
              </a:rPr>
              <a:t>如果每个</a:t>
            </a:r>
            <a:r>
              <a:rPr lang="en-US" altLang="zh-CN" sz="2400" dirty="0">
                <a:solidFill>
                  <a:srgbClr val="000000"/>
                </a:solidFill>
              </a:rPr>
              <a:t> </a:t>
            </a:r>
            <a:r>
              <a:rPr lang="en-US" altLang="zh-CN" sz="2400" i="1" dirty="0">
                <a:solidFill>
                  <a:srgbClr val="008C87"/>
                </a:solidFill>
              </a:rPr>
              <a:t>b</a:t>
            </a:r>
            <a:r>
              <a:rPr lang="en-US" altLang="zh-CN" sz="2400" dirty="0">
                <a:solidFill>
                  <a:srgbClr val="000000"/>
                </a:solidFill>
              </a:rPr>
              <a:t>-</a:t>
            </a:r>
            <a:r>
              <a:rPr lang="zh-CN" altLang="en-US" sz="2400" dirty="0">
                <a:solidFill>
                  <a:srgbClr val="000000"/>
                </a:solidFill>
              </a:rPr>
              <a:t>位数均被划分成若干个</a:t>
            </a:r>
            <a:r>
              <a:rPr lang="en-US" altLang="zh-CN" sz="2400" dirty="0">
                <a:solidFill>
                  <a:srgbClr val="000000"/>
                </a:solidFill>
              </a:rPr>
              <a:t> </a:t>
            </a:r>
            <a:r>
              <a:rPr lang="en-US" altLang="zh-CN" sz="2400" i="1" dirty="0">
                <a:solidFill>
                  <a:srgbClr val="008C87"/>
                </a:solidFill>
              </a:rPr>
              <a:t>r</a:t>
            </a:r>
            <a:r>
              <a:rPr lang="en-US" altLang="zh-CN" sz="2400" dirty="0">
                <a:solidFill>
                  <a:srgbClr val="000000"/>
                </a:solidFill>
              </a:rPr>
              <a:t>-</a:t>
            </a:r>
            <a:r>
              <a:rPr lang="zh-CN" altLang="en-US" sz="2400" dirty="0">
                <a:solidFill>
                  <a:srgbClr val="000000"/>
                </a:solidFill>
              </a:rPr>
              <a:t>位数</a:t>
            </a:r>
            <a:r>
              <a:rPr lang="en-US" altLang="zh-CN" sz="2400" dirty="0">
                <a:solidFill>
                  <a:srgbClr val="000000"/>
                </a:solidFill>
              </a:rPr>
              <a:t>, </a:t>
            </a:r>
            <a:r>
              <a:rPr lang="zh-CN" altLang="en-US" sz="2400" dirty="0">
                <a:solidFill>
                  <a:srgbClr val="000000"/>
                </a:solidFill>
              </a:rPr>
              <a:t>则每趟计数排序需要花费的时间是</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+ 2</a:t>
            </a:r>
            <a:r>
              <a:rPr lang="en-US" altLang="zh-CN" sz="2400" i="1" baseline="30000" dirty="0">
                <a:solidFill>
                  <a:srgbClr val="008C87"/>
                </a:solidFill>
              </a:rPr>
              <a:t>r</a:t>
            </a:r>
            <a:r>
              <a:rPr lang="en-US" altLang="zh-CN" sz="2400" dirty="0">
                <a:solidFill>
                  <a:srgbClr val="008C87"/>
                </a:solidFill>
              </a:rPr>
              <a:t>) </a:t>
            </a:r>
            <a:endParaRPr lang="en-US" altLang="zh-CN" sz="2400" dirty="0">
              <a:solidFill>
                <a:srgbClr val="000000"/>
              </a:solidFill>
            </a:endParaRPr>
          </a:p>
          <a:p>
            <a:pPr>
              <a:lnSpc>
                <a:spcPct val="110000"/>
              </a:lnSpc>
              <a:buNone/>
            </a:pPr>
            <a:r>
              <a:rPr lang="zh-CN" altLang="en-US" sz="2400" dirty="0">
                <a:solidFill>
                  <a:srgbClr val="000000"/>
                </a:solidFill>
              </a:rPr>
              <a:t>因为总共有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次运行计数排序</a:t>
            </a:r>
            <a:r>
              <a:rPr lang="en-US" altLang="zh-CN" sz="2400" dirty="0">
                <a:solidFill>
                  <a:srgbClr val="000000"/>
                </a:solidFill>
              </a:rPr>
              <a:t>, </a:t>
            </a:r>
            <a:r>
              <a:rPr lang="zh-CN" altLang="en-US" sz="2400" dirty="0">
                <a:solidFill>
                  <a:srgbClr val="000000"/>
                </a:solidFill>
              </a:rPr>
              <a:t>我们有：</a:t>
            </a:r>
            <a:endParaRPr lang="en-US" altLang="zh-CN" sz="2400" dirty="0">
              <a:solidFill>
                <a:srgbClr val="000000"/>
              </a:solidFill>
            </a:endParaRPr>
          </a:p>
          <a:p>
            <a:pPr>
              <a:lnSpc>
                <a:spcPct val="110000"/>
              </a:lnSpc>
              <a:buNone/>
            </a:pPr>
            <a:endParaRPr lang="en-US" altLang="zh-CN" sz="2400" dirty="0">
              <a:solidFill>
                <a:srgbClr val="000000"/>
              </a:solidFill>
            </a:endParaRPr>
          </a:p>
          <a:p>
            <a:pPr>
              <a:lnSpc>
                <a:spcPct val="110000"/>
              </a:lnSpc>
              <a:buNone/>
            </a:pPr>
            <a:endParaRPr lang="en-US" altLang="zh-CN" sz="2400" dirty="0">
              <a:solidFill>
                <a:srgbClr val="008C87"/>
              </a:solidFill>
            </a:endParaRPr>
          </a:p>
          <a:p>
            <a:pPr>
              <a:lnSpc>
                <a:spcPct val="110000"/>
              </a:lnSpc>
              <a:buNone/>
            </a:pPr>
            <a:r>
              <a:rPr lang="zh-CN" altLang="en-US" sz="2400" dirty="0">
                <a:solidFill>
                  <a:srgbClr val="000000"/>
                </a:solidFill>
              </a:rPr>
              <a:t>挑选</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来最小化</a:t>
            </a:r>
            <a:r>
              <a:rPr lang="en-US" altLang="zh-CN" sz="2400" dirty="0">
                <a:solidFill>
                  <a:srgbClr val="000000"/>
                </a:solidFill>
              </a:rPr>
              <a:t> </a:t>
            </a:r>
            <a:r>
              <a:rPr lang="en-US" altLang="zh-CN" sz="2400" i="1" dirty="0">
                <a:solidFill>
                  <a:srgbClr val="008C87"/>
                </a:solidFill>
              </a:rPr>
              <a:t>T</a:t>
            </a:r>
            <a:r>
              <a:rPr lang="en-US" altLang="zh-CN" sz="2400" dirty="0">
                <a:solidFill>
                  <a:srgbClr val="008C87"/>
                </a:solidFill>
              </a:rPr>
              <a:t>(</a:t>
            </a:r>
            <a:r>
              <a:rPr lang="en-US" altLang="zh-CN" sz="2400" i="1" dirty="0">
                <a:solidFill>
                  <a:srgbClr val="008C87"/>
                </a:solidFill>
              </a:rPr>
              <a:t>n</a:t>
            </a:r>
            <a:r>
              <a:rPr lang="en-US" altLang="zh-CN" sz="2400" dirty="0">
                <a:solidFill>
                  <a:srgbClr val="008C87"/>
                </a:solidFill>
              </a:rPr>
              <a:t>, </a:t>
            </a:r>
            <a:r>
              <a:rPr lang="en-US" altLang="zh-CN" sz="2400" i="1" dirty="0">
                <a:solidFill>
                  <a:srgbClr val="008C87"/>
                </a:solidFill>
              </a:rPr>
              <a:t>b</a:t>
            </a:r>
            <a:r>
              <a:rPr lang="en-US" altLang="zh-CN" sz="2400" dirty="0">
                <a:solidFill>
                  <a:srgbClr val="008C87"/>
                </a:solidFill>
              </a:rPr>
              <a:t>)</a:t>
            </a:r>
            <a:r>
              <a:rPr lang="en-US" altLang="zh-CN" sz="2400" dirty="0">
                <a:solidFill>
                  <a:srgbClr val="000000"/>
                </a:solidFill>
              </a:rPr>
              <a:t>:</a:t>
            </a:r>
            <a:endParaRPr lang="en-US" altLang="zh-CN" sz="2400" dirty="0">
              <a:solidFill>
                <a:srgbClr val="000000"/>
              </a:solidFill>
            </a:endParaRPr>
          </a:p>
          <a:p>
            <a:pPr>
              <a:lnSpc>
                <a:spcPct val="110000"/>
              </a:lnSpc>
              <a:buNone/>
            </a:pPr>
            <a:r>
              <a:rPr lang="en-US" altLang="zh-CN" sz="2400" dirty="0">
                <a:solidFill>
                  <a:srgbClr val="CE0000"/>
                </a:solidFill>
                <a:latin typeface="Times New Roman" panose="02020603050405020304" pitchFamily="18" charset="0"/>
              </a:rPr>
              <a:t>•</a:t>
            </a:r>
            <a:r>
              <a:rPr lang="en-US" altLang="zh-CN" sz="2400" dirty="0">
                <a:solidFill>
                  <a:srgbClr val="CE0000"/>
                </a:solidFill>
              </a:rPr>
              <a:t> </a:t>
            </a:r>
            <a:r>
              <a:rPr lang="zh-CN" altLang="en-US" sz="2400" dirty="0">
                <a:solidFill>
                  <a:srgbClr val="000000"/>
                </a:solidFill>
              </a:rPr>
              <a:t>增加</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意味着更少遍历次数</a:t>
            </a:r>
            <a:r>
              <a:rPr lang="en-US" altLang="zh-CN" sz="2400" dirty="0">
                <a:solidFill>
                  <a:srgbClr val="000000"/>
                </a:solidFill>
              </a:rPr>
              <a:t>, </a:t>
            </a:r>
            <a:r>
              <a:rPr lang="zh-CN" altLang="en-US" sz="2400" dirty="0">
                <a:solidFill>
                  <a:srgbClr val="000000"/>
                </a:solidFill>
              </a:rPr>
              <a:t>但当</a:t>
            </a:r>
            <a:r>
              <a:rPr lang="en-US" altLang="zh-CN" sz="2400" dirty="0">
                <a:solidFill>
                  <a:srgbClr val="000000"/>
                </a:solidFill>
              </a:rPr>
              <a:t> </a:t>
            </a:r>
            <a:r>
              <a:rPr lang="en-US" altLang="zh-CN" sz="2400" i="1" dirty="0">
                <a:solidFill>
                  <a:srgbClr val="008C87"/>
                </a:solidFill>
              </a:rPr>
              <a:t>r </a:t>
            </a:r>
            <a:r>
              <a:rPr lang="en-US" altLang="zh-CN" sz="2400" dirty="0">
                <a:solidFill>
                  <a:srgbClr val="008C87"/>
                </a:solidFill>
                <a:sym typeface="Symbol" panose="05050102010706020507" pitchFamily="18" charset="2"/>
              </a:rPr>
              <a:t></a:t>
            </a:r>
            <a:r>
              <a:rPr lang="en-US" altLang="zh-CN" sz="2400" dirty="0">
                <a:solidFill>
                  <a:srgbClr val="008C87"/>
                </a:solidFill>
              </a:rPr>
              <a:t>lg </a:t>
            </a:r>
            <a:r>
              <a:rPr lang="en-US" altLang="zh-CN" sz="2400" i="1" dirty="0">
                <a:solidFill>
                  <a:srgbClr val="008C87"/>
                </a:solidFill>
              </a:rPr>
              <a:t>n</a:t>
            </a:r>
            <a:r>
              <a:rPr lang="zh-CN" altLang="en-US" sz="2400" dirty="0">
                <a:solidFill>
                  <a:srgbClr val="000000"/>
                </a:solidFill>
              </a:rPr>
              <a:t>时</a:t>
            </a:r>
            <a:r>
              <a:rPr lang="en-US" altLang="zh-CN" sz="2400" dirty="0">
                <a:solidFill>
                  <a:srgbClr val="000000"/>
                </a:solidFill>
              </a:rPr>
              <a:t>, </a:t>
            </a:r>
            <a:r>
              <a:rPr lang="zh-CN" altLang="en-US" sz="2400" dirty="0">
                <a:solidFill>
                  <a:srgbClr val="000000"/>
                </a:solidFill>
              </a:rPr>
              <a:t>时间会指数增加</a:t>
            </a:r>
            <a:r>
              <a:rPr lang="en-US" altLang="zh-CN" sz="2400" dirty="0">
                <a:solidFill>
                  <a:srgbClr val="000000"/>
                </a:solidFill>
              </a:rPr>
              <a:t>. </a:t>
            </a:r>
            <a:endParaRPr lang="en-US" altLang="zh-CN" sz="2400" dirty="0"/>
          </a:p>
        </p:txBody>
      </p:sp>
      <p:graphicFrame>
        <p:nvGraphicFramePr>
          <p:cNvPr id="46084" name="对象 46083"/>
          <p:cNvGraphicFramePr/>
          <p:nvPr/>
        </p:nvGraphicFramePr>
        <p:xfrm>
          <a:off x="3028950" y="2548760"/>
          <a:ext cx="2457450" cy="746522"/>
        </p:xfrm>
        <a:graphic>
          <a:graphicData uri="http://schemas.openxmlformats.org/presentationml/2006/ole">
            <mc:AlternateContent xmlns:mc="http://schemas.openxmlformats.org/markup-compatibility/2006">
              <mc:Choice xmlns:v="urn:schemas-microsoft-com:vml" Requires="v">
                <p:oleObj spid="_x0000_s3127" name="" r:id="rId1" imgW="1421765" imgH="431800" progId="Equation.3">
                  <p:embed/>
                </p:oleObj>
              </mc:Choice>
              <mc:Fallback>
                <p:oleObj name="" r:id="rId1" imgW="1421765" imgH="431800" progId="Equation.3">
                  <p:embed/>
                  <p:pic>
                    <p:nvPicPr>
                      <p:cNvPr id="0" name="图片 3075"/>
                      <p:cNvPicPr/>
                      <p:nvPr/>
                    </p:nvPicPr>
                    <p:blipFill>
                      <a:blip r:embed="rId2"/>
                      <a:stretch>
                        <a:fillRect/>
                      </a:stretch>
                    </p:blipFill>
                    <p:spPr>
                      <a:xfrm>
                        <a:off x="3028950" y="2548760"/>
                        <a:ext cx="2457450" cy="746522"/>
                      </a:xfrm>
                      <a:prstGeom prst="rect">
                        <a:avLst/>
                      </a:prstGeom>
                      <a:noFill/>
                      <a:ln w="38100">
                        <a:noFill/>
                        <a:miter/>
                      </a:ln>
                    </p:spPr>
                  </p:pic>
                </p:oleObj>
              </mc:Fallback>
            </mc:AlternateContent>
          </a:graphicData>
        </a:graphic>
      </p:graphicFrame>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44034"/>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endParaRPr lang="en-US" altLang="zh-CN" dirty="0">
              <a:sym typeface="Symbol" panose="05050102010706020507" pitchFamily="18" charset="2"/>
            </a:endParaRPr>
          </a:p>
          <a:p>
            <a:r>
              <a:rPr lang="zh-CN" altLang="en-US" sz="1800" dirty="0">
                <a:sym typeface="Symbol" panose="05050102010706020507" pitchFamily="18" charset="2"/>
              </a:rPr>
              <a:t>左子树显示了当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endParaRPr lang="en-US" altLang="zh-CN" sz="1800" dirty="0">
              <a:sym typeface="Symbol" panose="05050102010706020507" pitchFamily="18" charset="2"/>
            </a:endParaRPr>
          </a:p>
          <a:p>
            <a:r>
              <a:rPr lang="zh-CN" altLang="en-US" sz="1800" dirty="0">
                <a:sym typeface="Symbol" panose="05050102010706020507" pitchFamily="18" charset="2"/>
              </a:rPr>
              <a:t>右子树显示了当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endParaRPr lang="en-US" altLang="zh-CN" sz="1800" dirty="0"/>
          </a:p>
        </p:txBody>
      </p:sp>
      <p:grpSp>
        <p:nvGrpSpPr>
          <p:cNvPr id="5" name="组合 4"/>
          <p:cNvGrpSpPr/>
          <p:nvPr/>
        </p:nvGrpSpPr>
        <p:grpSpPr>
          <a:xfrm>
            <a:off x="3497004" y="771276"/>
            <a:ext cx="4567844" cy="2184621"/>
            <a:chOff x="3429000" y="1085850"/>
            <a:chExt cx="3943350" cy="1885950"/>
          </a:xfrm>
        </p:grpSpPr>
        <p:sp>
          <p:nvSpPr>
            <p:cNvPr id="6148" name="椭圆 6147"/>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endParaRPr lang="en-US" altLang="zh-CN" sz="1600" i="0">
                <a:solidFill>
                  <a:schemeClr val="tx1"/>
                </a:solidFill>
                <a:latin typeface="Times New Roman" panose="02020603050405020304" pitchFamily="18" charset="0"/>
              </a:endParaRPr>
            </a:p>
          </p:txBody>
        </p:sp>
        <p:sp>
          <p:nvSpPr>
            <p:cNvPr id="6149" name="椭圆 6148"/>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6150" name="椭圆 6149"/>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6151" name="椭圆 6150"/>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6152" name="椭圆 6151"/>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6154" name="矩形 6153"/>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endParaRPr lang="en-US" altLang="zh-CN" sz="1600" i="0">
                <a:solidFill>
                  <a:schemeClr val="tx1"/>
                </a:solidFill>
                <a:latin typeface="Times New Roman" panose="02020603050405020304" pitchFamily="18" charset="0"/>
              </a:endParaRPr>
            </a:p>
          </p:txBody>
        </p:sp>
        <p:sp>
          <p:nvSpPr>
            <p:cNvPr id="6155" name="矩形 6154"/>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endParaRPr lang="en-US" altLang="zh-CN" sz="1600" i="0">
                <a:solidFill>
                  <a:schemeClr val="tx1"/>
                </a:solidFill>
                <a:latin typeface="Times New Roman" panose="02020603050405020304" pitchFamily="18" charset="0"/>
              </a:endParaRPr>
            </a:p>
          </p:txBody>
        </p:sp>
        <p:sp>
          <p:nvSpPr>
            <p:cNvPr id="6156" name="矩形 6155"/>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endParaRPr lang="en-US" altLang="zh-CN" sz="1600" i="0">
                <a:solidFill>
                  <a:schemeClr val="tx1"/>
                </a:solidFill>
                <a:latin typeface="Times New Roman" panose="02020603050405020304" pitchFamily="18" charset="0"/>
              </a:endParaRPr>
            </a:p>
          </p:txBody>
        </p:sp>
        <p:sp>
          <p:nvSpPr>
            <p:cNvPr id="6157" name="矩形 6156"/>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endParaRPr lang="en-US" altLang="zh-CN" sz="1600" i="0">
                <a:solidFill>
                  <a:schemeClr val="tx1"/>
                </a:solidFill>
                <a:latin typeface="Times New Roman" panose="02020603050405020304" pitchFamily="18" charset="0"/>
              </a:endParaRPr>
            </a:p>
          </p:txBody>
        </p:sp>
        <p:sp>
          <p:nvSpPr>
            <p:cNvPr id="6158" name="矩形 6157"/>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endParaRPr lang="en-US" altLang="zh-CN" sz="1600" i="0">
                <a:solidFill>
                  <a:schemeClr val="tx1"/>
                </a:solidFill>
                <a:latin typeface="Times New Roman" panose="02020603050405020304" pitchFamily="18" charset="0"/>
              </a:endParaRPr>
            </a:p>
          </p:txBody>
        </p:sp>
        <p:sp>
          <p:nvSpPr>
            <p:cNvPr id="6159" name="矩形 6158"/>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endParaRPr lang="en-US" altLang="zh-CN" sz="1600" i="0">
                <a:solidFill>
                  <a:schemeClr val="tx1"/>
                </a:solidFill>
                <a:latin typeface="Times New Roman" panose="02020603050405020304" pitchFamily="18" charset="0"/>
              </a:endParaRPr>
            </a:p>
          </p:txBody>
        </p:sp>
        <p:sp>
          <p:nvSpPr>
            <p:cNvPr id="6160" name="直接连接符 6159"/>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6161" name="直接连接符 6160"/>
            <p:cNvSpPr/>
            <p:nvPr/>
          </p:nvSpPr>
          <p:spPr>
            <a:xfrm>
              <a:off x="5029200" y="1371600"/>
              <a:ext cx="514350" cy="228600"/>
            </a:xfrm>
            <a:prstGeom prst="line">
              <a:avLst/>
            </a:prstGeom>
            <a:ln w="9525" cap="flat" cmpd="sng">
              <a:solidFill>
                <a:schemeClr val="tx1"/>
              </a:solidFill>
              <a:prstDash val="solid"/>
              <a:headEnd type="none" w="med" len="med"/>
              <a:tailEnd type="none" w="med" len="med"/>
            </a:ln>
          </p:spPr>
        </p:sp>
        <p:sp>
          <p:nvSpPr>
            <p:cNvPr id="6162" name="直接连接符 6161"/>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6163" name="直接连接符 6162"/>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6164" name="直接连接符 6163"/>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6165" name="直接连接符 6164"/>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6166" name="直接连接符 6165"/>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6167" name="直接连接符 6166"/>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6168" name="直接连接符 6167"/>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6169" name="直接连接符 6168"/>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6170" name="文本框 6169"/>
          <p:cNvSpPr txBox="1"/>
          <p:nvPr/>
        </p:nvSpPr>
        <p:spPr>
          <a:xfrm>
            <a:off x="1214160" y="1012928"/>
            <a:ext cx="2351926" cy="400110"/>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p:txBody>
      </p:sp>
      <p:sp>
        <p:nvSpPr>
          <p:cNvPr id="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endParaRPr lang="en-US" altLang="zh-CN" sz="2000" dirty="0"/>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b&lt;lg n</a:t>
            </a:r>
            <a:r>
              <a:rPr lang="zh-CN" altLang="en-US" sz="2000" dirty="0">
                <a:solidFill>
                  <a:srgbClr val="000000"/>
                </a:solidFill>
              </a:rPr>
              <a:t>，则对于任何满足</a:t>
            </a:r>
            <a:r>
              <a:rPr lang="en-US" altLang="zh-CN" sz="2000" dirty="0">
                <a:solidFill>
                  <a:srgbClr val="000000"/>
                </a:solidFill>
              </a:rPr>
              <a:t>r&lt;=b</a:t>
            </a:r>
            <a:r>
              <a:rPr lang="zh-CN" altLang="en-US" sz="2000" dirty="0">
                <a:solidFill>
                  <a:srgbClr val="000000"/>
                </a:solidFill>
              </a:rPr>
              <a:t>的</a:t>
            </a:r>
            <a:r>
              <a:rPr lang="en-US" altLang="zh-CN" sz="2000" dirty="0">
                <a:solidFill>
                  <a:srgbClr val="000000"/>
                </a:solidFill>
              </a:rPr>
              <a:t>r</a:t>
            </a:r>
            <a:r>
              <a:rPr lang="zh-CN" altLang="en-US" sz="2000" dirty="0">
                <a:solidFill>
                  <a:srgbClr val="000000"/>
                </a:solidFill>
              </a:rPr>
              <a:t>，都有</a:t>
            </a:r>
            <a:r>
              <a:rPr lang="en-US" altLang="zh-CN" sz="2000" dirty="0">
                <a:solidFill>
                  <a:srgbClr val="000000"/>
                </a:solidFill>
              </a:rPr>
              <a:t>(n+2</a:t>
            </a:r>
            <a:r>
              <a:rPr lang="en-US" altLang="zh-CN" sz="2000" baseline="30000" dirty="0">
                <a:solidFill>
                  <a:srgbClr val="000000"/>
                </a:solidFill>
              </a:rPr>
              <a:t>r</a:t>
            </a:r>
            <a:r>
              <a:rPr lang="en-US" altLang="zh-CN" sz="2000" dirty="0">
                <a:solidFill>
                  <a:srgbClr val="000000"/>
                </a:solidFill>
              </a:rPr>
              <a:t>)=</a:t>
            </a:r>
            <a:r>
              <a:rPr lang="en-US" altLang="zh-CN" sz="2000" dirty="0">
                <a:solidFill>
                  <a:srgbClr val="008C87"/>
                </a:solidFill>
                <a:latin typeface="Symbol" panose="05050102010706020507" pitchFamily="18" charset="2"/>
              </a:rPr>
              <a:t> Q</a:t>
            </a:r>
            <a:r>
              <a:rPr lang="en-US" altLang="zh-CN" sz="2000" dirty="0">
                <a:solidFill>
                  <a:srgbClr val="008C87"/>
                </a:solidFill>
              </a:rPr>
              <a:t>(</a:t>
            </a:r>
            <a:r>
              <a:rPr lang="en-US" altLang="zh-CN" sz="2000" b="1" dirty="0">
                <a:solidFill>
                  <a:srgbClr val="008C87"/>
                </a:solidFill>
              </a:rPr>
              <a:t>n)</a:t>
            </a:r>
            <a:r>
              <a:rPr lang="zh-CN" altLang="en-US" sz="2000" b="1" dirty="0">
                <a:solidFill>
                  <a:srgbClr val="008C87"/>
                </a:solidFill>
              </a:rPr>
              <a:t>。</a:t>
            </a:r>
            <a:br>
              <a:rPr lang="en-US" altLang="zh-CN" sz="2000" b="1" dirty="0">
                <a:solidFill>
                  <a:srgbClr val="008C87"/>
                </a:solidFill>
              </a:rPr>
            </a:br>
            <a:r>
              <a:rPr lang="zh-CN" altLang="en-US" sz="2000" dirty="0">
                <a:solidFill>
                  <a:srgbClr val="000000"/>
                </a:solidFill>
              </a:rPr>
              <a:t>此时，选择</a:t>
            </a:r>
            <a:r>
              <a:rPr lang="en-US" altLang="zh-CN" sz="2000" dirty="0">
                <a:solidFill>
                  <a:srgbClr val="000000"/>
                </a:solidFill>
              </a:rPr>
              <a:t>r=b</a:t>
            </a:r>
            <a:r>
              <a:rPr lang="zh-CN" altLang="en-US" sz="2000" dirty="0">
                <a:solidFill>
                  <a:srgbClr val="000000"/>
                </a:solidFill>
              </a:rPr>
              <a:t>，得到最优。</a:t>
            </a:r>
            <a:endParaRPr lang="en-US" altLang="zh-CN" sz="2000" dirty="0">
              <a:solidFill>
                <a:srgbClr val="000000"/>
              </a:solidFill>
            </a:endParaRPr>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b&gt;= lg n</a:t>
            </a:r>
            <a:r>
              <a:rPr lang="zh-CN" altLang="en-US" sz="2000" dirty="0">
                <a:solidFill>
                  <a:srgbClr val="000000"/>
                </a:solidFill>
              </a:rPr>
              <a:t>，则选择</a:t>
            </a:r>
            <a:r>
              <a:rPr lang="en-US" altLang="zh-CN" sz="2000" dirty="0">
                <a:solidFill>
                  <a:srgbClr val="000000"/>
                </a:solidFill>
              </a:rPr>
              <a:t>r=lg n</a:t>
            </a:r>
            <a:r>
              <a:rPr lang="zh-CN" altLang="en-US" sz="2000" dirty="0">
                <a:solidFill>
                  <a:srgbClr val="000000"/>
                </a:solidFill>
              </a:rPr>
              <a:t>，可以得到最优的解</a:t>
            </a:r>
            <a:r>
              <a:rPr lang="en-US" altLang="zh-CN" sz="2000" dirty="0">
                <a:solidFill>
                  <a:srgbClr val="008C87"/>
                </a:solidFill>
                <a:latin typeface="Symbol" panose="05050102010706020507" pitchFamily="18" charset="2"/>
              </a:rPr>
              <a:t>Q</a:t>
            </a:r>
            <a:r>
              <a:rPr lang="en-US" altLang="zh-CN" sz="2000" dirty="0">
                <a:solidFill>
                  <a:srgbClr val="008C87"/>
                </a:solidFill>
              </a:rPr>
              <a:t>(</a:t>
            </a:r>
            <a:r>
              <a:rPr lang="en-US" altLang="zh-CN" sz="2000" i="1" dirty="0">
                <a:solidFill>
                  <a:srgbClr val="008C87"/>
                </a:solidFill>
              </a:rPr>
              <a:t>bn</a:t>
            </a:r>
            <a:r>
              <a:rPr lang="en-US" altLang="zh-CN" sz="2000" dirty="0">
                <a:solidFill>
                  <a:srgbClr val="008C87"/>
                </a:solidFill>
              </a:rPr>
              <a:t>/lg </a:t>
            </a:r>
            <a:r>
              <a:rPr lang="en-US" altLang="zh-CN" sz="2000" i="1" dirty="0">
                <a:solidFill>
                  <a:srgbClr val="008C87"/>
                </a:solidFill>
              </a:rPr>
              <a:t>n</a:t>
            </a:r>
            <a:r>
              <a:rPr lang="en-US" altLang="zh-CN" sz="2000" dirty="0">
                <a:solidFill>
                  <a:srgbClr val="008C87"/>
                </a:solidFill>
              </a:rPr>
              <a:t>) </a:t>
            </a:r>
            <a:r>
              <a:rPr lang="zh-CN" altLang="en-US" sz="2000" dirty="0">
                <a:solidFill>
                  <a:srgbClr val="008C87"/>
                </a:solidFill>
              </a:rPr>
              <a:t>。</a:t>
            </a:r>
            <a:endParaRPr lang="en-US" altLang="zh-CN" sz="2000" dirty="0">
              <a:solidFill>
                <a:srgbClr val="000000"/>
              </a:solidFill>
            </a:endParaRPr>
          </a:p>
          <a:p>
            <a:pPr>
              <a:lnSpc>
                <a:spcPct val="150000"/>
              </a:lnSpc>
              <a:buNone/>
            </a:pPr>
            <a:r>
              <a:rPr lang="zh-CN" altLang="en-US" sz="1800" dirty="0">
                <a:solidFill>
                  <a:srgbClr val="000000"/>
                </a:solidFill>
              </a:rPr>
              <a:t>最小化</a:t>
            </a:r>
            <a:r>
              <a:rPr lang="en-US" altLang="zh-CN" sz="1800" dirty="0">
                <a:solidFill>
                  <a:srgbClr val="000000"/>
                </a:solidFill>
              </a:rPr>
              <a:t> </a:t>
            </a:r>
            <a:r>
              <a:rPr lang="en-US" altLang="zh-CN" sz="1800" i="1" dirty="0">
                <a:solidFill>
                  <a:srgbClr val="008C87"/>
                </a:solidFill>
              </a:rPr>
              <a:t>T</a:t>
            </a:r>
            <a:r>
              <a:rPr lang="en-US" altLang="zh-CN" sz="1800" dirty="0">
                <a:solidFill>
                  <a:srgbClr val="008C87"/>
                </a:solidFill>
              </a:rPr>
              <a:t>(</a:t>
            </a:r>
            <a:r>
              <a:rPr lang="en-US" altLang="zh-CN" sz="1800" i="1" dirty="0">
                <a:solidFill>
                  <a:srgbClr val="008C87"/>
                </a:solidFill>
              </a:rPr>
              <a:t>n</a:t>
            </a:r>
            <a:r>
              <a:rPr lang="en-US" altLang="zh-CN" sz="1800" dirty="0">
                <a:solidFill>
                  <a:srgbClr val="008C87"/>
                </a:solidFill>
              </a:rPr>
              <a:t>, </a:t>
            </a:r>
            <a:r>
              <a:rPr lang="en-US" altLang="zh-CN" sz="1800" i="1" dirty="0">
                <a:solidFill>
                  <a:srgbClr val="008C87"/>
                </a:solidFill>
              </a:rPr>
              <a:t>b</a:t>
            </a:r>
            <a:r>
              <a:rPr lang="en-US" altLang="zh-CN" sz="1800" dirty="0">
                <a:solidFill>
                  <a:srgbClr val="008C87"/>
                </a:solidFill>
              </a:rPr>
              <a:t>) </a:t>
            </a:r>
            <a:r>
              <a:rPr lang="zh-CN" altLang="en-US" sz="1800" dirty="0">
                <a:solidFill>
                  <a:srgbClr val="000000"/>
                </a:solidFill>
              </a:rPr>
              <a:t>，可以将该函数微分，寻找导数为</a:t>
            </a:r>
            <a:r>
              <a:rPr lang="en-US" altLang="zh-CN" sz="1800" dirty="0">
                <a:solidFill>
                  <a:srgbClr val="000000"/>
                </a:solidFill>
              </a:rPr>
              <a:t> 0.</a:t>
            </a:r>
            <a:endParaRPr lang="en-US" altLang="zh-CN" sz="1800" dirty="0">
              <a:solidFill>
                <a:srgbClr val="000000"/>
              </a:solidFill>
            </a:endParaRPr>
          </a:p>
          <a:p>
            <a:pPr>
              <a:lnSpc>
                <a:spcPct val="150000"/>
              </a:lnSpc>
              <a:buNone/>
            </a:pPr>
            <a:r>
              <a:rPr lang="zh-CN" altLang="en-US" sz="1800" dirty="0">
                <a:solidFill>
                  <a:srgbClr val="000000"/>
                </a:solidFill>
              </a:rPr>
              <a:t>或者，考察当将</a:t>
            </a:r>
            <a:r>
              <a:rPr lang="en-US" altLang="zh-CN" sz="1800" dirty="0">
                <a:solidFill>
                  <a:srgbClr val="000000"/>
                </a:solidFill>
              </a:rPr>
              <a:t>r</a:t>
            </a:r>
            <a:r>
              <a:rPr lang="zh-CN" altLang="en-US" sz="1800" dirty="0">
                <a:solidFill>
                  <a:srgbClr val="000000"/>
                </a:solidFill>
              </a:rPr>
              <a:t>值增加到</a:t>
            </a:r>
            <a:r>
              <a:rPr lang="en-US" altLang="zh-CN" sz="1800" dirty="0">
                <a:solidFill>
                  <a:srgbClr val="000000"/>
                </a:solidFill>
              </a:rPr>
              <a:t>lg n</a:t>
            </a:r>
            <a:r>
              <a:rPr lang="zh-CN" altLang="en-US" sz="1800" dirty="0">
                <a:solidFill>
                  <a:srgbClr val="000000"/>
                </a:solidFill>
              </a:rPr>
              <a:t>之后，分子和分母的增长速度的变化，可以大致得到这个结论。</a:t>
            </a:r>
            <a:endParaRPr lang="en-US" altLang="zh-CN" sz="1800" dirty="0">
              <a:solidFill>
                <a:srgbClr val="000000"/>
              </a:solidFill>
            </a:endParaRPr>
          </a:p>
        </p:txBody>
      </p:sp>
      <p:graphicFrame>
        <p:nvGraphicFramePr>
          <p:cNvPr id="17412" name="对象 17411"/>
          <p:cNvGraphicFramePr>
            <a:graphicFrameLocks noChangeAspect="1"/>
          </p:cNvGraphicFramePr>
          <p:nvPr/>
        </p:nvGraphicFramePr>
        <p:xfrm>
          <a:off x="3028950" y="527182"/>
          <a:ext cx="2456260" cy="746522"/>
        </p:xfrm>
        <a:graphic>
          <a:graphicData uri="http://schemas.openxmlformats.org/presentationml/2006/ole">
            <mc:AlternateContent xmlns:mc="http://schemas.openxmlformats.org/markup-compatibility/2006">
              <mc:Choice xmlns:v="urn:schemas-microsoft-com:vml" Requires="v">
                <p:oleObj spid="_x0000_s4146" name="" r:id="rId1" imgW="1421765" imgH="431800" progId="Equation.3">
                  <p:embed/>
                </p:oleObj>
              </mc:Choice>
              <mc:Fallback>
                <p:oleObj name="" r:id="rId1" imgW="1421765" imgH="431800" progId="Equation.3">
                  <p:embed/>
                  <p:pic>
                    <p:nvPicPr>
                      <p:cNvPr id="0" name="图片 3076"/>
                      <p:cNvPicPr/>
                      <p:nvPr/>
                    </p:nvPicPr>
                    <p:blipFill>
                      <a:blip r:embed="rId2"/>
                      <a:stretch>
                        <a:fillRect/>
                      </a:stretch>
                    </p:blipFill>
                    <p:spPr>
                      <a:xfrm>
                        <a:off x="3028950" y="527182"/>
                        <a:ext cx="2456260" cy="746522"/>
                      </a:xfrm>
                      <a:prstGeom prst="rect">
                        <a:avLst/>
                      </a:prstGeom>
                      <a:noFill/>
                      <a:ln w="38100">
                        <a:noFill/>
                        <a:miter/>
                      </a:ln>
                    </p:spPr>
                  </p:pic>
                </p:oleObj>
              </mc:Fallback>
            </mc:AlternateContent>
          </a:graphicData>
        </a:graphic>
      </p:graphicFrame>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挑选最佳</a:t>
            </a:r>
            <a:r>
              <a:rPr lang="en-US" altLang="zh-CN" dirty="0"/>
              <a:t>r</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sz="2000" dirty="0">
                <a:solidFill>
                  <a:srgbClr val="000000"/>
                </a:solidFill>
              </a:rPr>
              <a:t>比较排序算法在最坏情况下，其性能不优于</a:t>
            </a:r>
            <a:r>
              <a:rPr lang="en-US" altLang="zh-CN" sz="2000" dirty="0">
                <a:solidFill>
                  <a:srgbClr val="000000"/>
                </a:solidFill>
              </a:rPr>
              <a:t>O(n lg n)</a:t>
            </a:r>
            <a:endParaRPr lang="en-US" altLang="zh-CN" sz="2000" dirty="0">
              <a:solidFill>
                <a:srgbClr val="000000"/>
              </a:solidFill>
            </a:endParaRPr>
          </a:p>
          <a:p>
            <a:pPr>
              <a:lnSpc>
                <a:spcPct val="150000"/>
              </a:lnSpc>
            </a:pPr>
            <a:r>
              <a:rPr lang="zh-CN" altLang="en-US" sz="2000" dirty="0">
                <a:solidFill>
                  <a:srgbClr val="000000"/>
                </a:solidFill>
              </a:rPr>
              <a:t>计数排序和基数排序可以达到线性复杂度</a:t>
            </a:r>
            <a:endParaRPr lang="en-US" altLang="zh-CN" sz="2000" dirty="0">
              <a:solidFill>
                <a:srgbClr val="000000"/>
              </a:solidFill>
            </a:endParaRPr>
          </a:p>
          <a:p>
            <a:pPr>
              <a:lnSpc>
                <a:spcPct val="150000"/>
              </a:lnSpc>
            </a:pPr>
            <a:endParaRPr lang="en-US" altLang="zh-CN" sz="1800" dirty="0">
              <a:solidFill>
                <a:srgbClr val="000000"/>
              </a:solidFill>
            </a:endParaRPr>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结论</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endParaRPr lang="en-US" altLang="zh-CN" dirty="0">
              <a:sym typeface="Symbol" panose="05050102010706020507" pitchFamily="18" charset="2"/>
            </a:endParaRP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sym typeface="Symbol" panose="05050102010706020507" pitchFamily="18" charset="2"/>
            </a:endParaRP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7193" name="文本框 7192"/>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endParaRPr lang="en-US" altLang="zh-CN" sz="2000" i="0" dirty="0">
              <a:solidFill>
                <a:schemeClr val="tx1"/>
              </a:solidFill>
              <a:latin typeface="Times New Roman" panose="02020603050405020304" pitchFamily="18" charset="0"/>
            </a:endParaRPr>
          </a:p>
        </p:txBody>
      </p:sp>
      <p:grpSp>
        <p:nvGrpSpPr>
          <p:cNvPr id="4" name="组合 3"/>
          <p:cNvGrpSpPr/>
          <p:nvPr/>
        </p:nvGrpSpPr>
        <p:grpSpPr>
          <a:xfrm>
            <a:off x="3508513" y="699932"/>
            <a:ext cx="4551025" cy="2216426"/>
            <a:chOff x="3429000" y="1051322"/>
            <a:chExt cx="3943350" cy="1920478"/>
          </a:xfrm>
        </p:grpSpPr>
        <p:sp>
          <p:nvSpPr>
            <p:cNvPr id="7172" name="椭圆 7171"/>
            <p:cNvSpPr/>
            <p:nvPr/>
          </p:nvSpPr>
          <p:spPr>
            <a:xfrm>
              <a:off x="4629150" y="10858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endParaRPr lang="en-US" altLang="zh-CN" sz="1600" i="0">
                <a:solidFill>
                  <a:schemeClr val="tx1"/>
                </a:solidFill>
                <a:latin typeface="Times New Roman" panose="02020603050405020304" pitchFamily="18" charset="0"/>
              </a:endParaRPr>
            </a:p>
          </p:txBody>
        </p:sp>
        <p:sp>
          <p:nvSpPr>
            <p:cNvPr id="7173" name="椭圆 7172"/>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dirty="0">
                  <a:solidFill>
                    <a:schemeClr val="tx1"/>
                  </a:solidFill>
                  <a:latin typeface="Times New Roman" panose="02020603050405020304" pitchFamily="18" charset="0"/>
                </a:rPr>
                <a:t>2:3</a:t>
              </a:r>
              <a:endParaRPr lang="en-US" altLang="zh-CN" sz="1600" i="0" dirty="0">
                <a:solidFill>
                  <a:schemeClr val="tx1"/>
                </a:solidFill>
                <a:latin typeface="Times New Roman" panose="02020603050405020304" pitchFamily="18" charset="0"/>
              </a:endParaRPr>
            </a:p>
          </p:txBody>
        </p:sp>
        <p:sp>
          <p:nvSpPr>
            <p:cNvPr id="7174" name="椭圆 7173"/>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7175" name="椭圆 7174"/>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7176" name="椭圆 7175"/>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7177" name="矩形 7176"/>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endParaRPr lang="en-US" altLang="zh-CN" sz="1600" i="0">
                <a:solidFill>
                  <a:schemeClr val="tx1"/>
                </a:solidFill>
                <a:latin typeface="Times New Roman" panose="02020603050405020304" pitchFamily="18" charset="0"/>
              </a:endParaRPr>
            </a:p>
          </p:txBody>
        </p:sp>
        <p:sp>
          <p:nvSpPr>
            <p:cNvPr id="7178" name="矩形 7177"/>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endParaRPr lang="en-US" altLang="zh-CN" sz="1600" i="0">
                <a:solidFill>
                  <a:schemeClr val="tx1"/>
                </a:solidFill>
                <a:latin typeface="Times New Roman" panose="02020603050405020304" pitchFamily="18" charset="0"/>
              </a:endParaRPr>
            </a:p>
          </p:txBody>
        </p:sp>
        <p:sp>
          <p:nvSpPr>
            <p:cNvPr id="7179" name="矩形 7178"/>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endParaRPr lang="en-US" altLang="zh-CN" sz="1600" i="0">
                <a:solidFill>
                  <a:schemeClr val="tx1"/>
                </a:solidFill>
                <a:latin typeface="Times New Roman" panose="02020603050405020304" pitchFamily="18" charset="0"/>
              </a:endParaRPr>
            </a:p>
          </p:txBody>
        </p:sp>
        <p:sp>
          <p:nvSpPr>
            <p:cNvPr id="7180" name="矩形 7179"/>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endParaRPr lang="en-US" altLang="zh-CN" sz="1600" i="0">
                <a:solidFill>
                  <a:schemeClr val="tx1"/>
                </a:solidFill>
                <a:latin typeface="Times New Roman" panose="02020603050405020304" pitchFamily="18" charset="0"/>
              </a:endParaRPr>
            </a:p>
          </p:txBody>
        </p:sp>
        <p:sp>
          <p:nvSpPr>
            <p:cNvPr id="7181" name="矩形 7180"/>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endParaRPr lang="en-US" altLang="zh-CN" sz="1600" i="0">
                <a:solidFill>
                  <a:schemeClr val="tx1"/>
                </a:solidFill>
                <a:latin typeface="Times New Roman" panose="02020603050405020304" pitchFamily="18" charset="0"/>
              </a:endParaRPr>
            </a:p>
          </p:txBody>
        </p:sp>
        <p:sp>
          <p:nvSpPr>
            <p:cNvPr id="7182" name="矩形 7181"/>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endParaRPr lang="en-US" altLang="zh-CN" sz="1600" i="0">
                <a:solidFill>
                  <a:schemeClr val="tx1"/>
                </a:solidFill>
                <a:latin typeface="Times New Roman" panose="02020603050405020304" pitchFamily="18" charset="0"/>
              </a:endParaRPr>
            </a:p>
          </p:txBody>
        </p:sp>
        <p:sp>
          <p:nvSpPr>
            <p:cNvPr id="7183" name="直接连接符 7182"/>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7184" name="直接连接符 7183"/>
            <p:cNvSpPr/>
            <p:nvPr/>
          </p:nvSpPr>
          <p:spPr>
            <a:xfrm>
              <a:off x="5029200" y="1371600"/>
              <a:ext cx="514350" cy="228600"/>
            </a:xfrm>
            <a:prstGeom prst="line">
              <a:avLst/>
            </a:prstGeom>
            <a:ln w="57150" cap="flat" cmpd="sng">
              <a:solidFill>
                <a:srgbClr val="FF0000"/>
              </a:solidFill>
              <a:prstDash val="solid"/>
              <a:headEnd type="none" w="med" len="med"/>
              <a:tailEnd type="triangle" w="med" len="med"/>
            </a:ln>
          </p:spPr>
        </p:sp>
        <p:sp>
          <p:nvSpPr>
            <p:cNvPr id="7185" name="直接连接符 7184"/>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7186" name="直接连接符 7185"/>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7187" name="直接连接符 7186"/>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7188" name="直接连接符 7187"/>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7189" name="直接连接符 7188"/>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7190" name="直接连接符 7189"/>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7191" name="直接连接符 7190"/>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7192" name="直接连接符 7191"/>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7194" name="文本框 7193"/>
            <p:cNvSpPr txBox="1"/>
            <p:nvPr/>
          </p:nvSpPr>
          <p:spPr>
            <a:xfrm>
              <a:off x="5257800" y="1051322"/>
              <a:ext cx="502061"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9</a:t>
              </a:r>
              <a:r>
                <a:rPr lang="en-US" altLang="zh-CN" sz="1600" i="0" dirty="0">
                  <a:solidFill>
                    <a:schemeClr val="tx1"/>
                  </a:solidFill>
                  <a:latin typeface="Times New Roman" panose="02020603050405020304" pitchFamily="18" charset="0"/>
                  <a:sym typeface="Symbol" panose="05050102010706020507" pitchFamily="18" charset="2"/>
                </a:rPr>
                <a:t>4</a:t>
              </a:r>
              <a:endParaRPr lang="en-US" altLang="zh-CN" sz="1600" i="0" dirty="0">
                <a:solidFill>
                  <a:schemeClr val="tx1"/>
                </a:solidFill>
                <a:latin typeface="Times New Roman" panose="02020603050405020304" pitchFamily="18" charset="0"/>
              </a:endParaRPr>
            </a:p>
          </p:txBody>
        </p:sp>
      </p:grpSp>
      <p:sp>
        <p:nvSpPr>
          <p:cNvPr id="28"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44034"/>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endParaRPr lang="en-US" altLang="zh-CN" dirty="0">
              <a:sym typeface="Symbol" panose="05050102010706020507" pitchFamily="18" charset="2"/>
            </a:endParaRP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sym typeface="Symbol" panose="05050102010706020507" pitchFamily="18" charset="2"/>
            </a:endParaRP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9242" name="文本框 9241"/>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endParaRPr lang="en-US" altLang="zh-CN" sz="2000" i="0" dirty="0">
              <a:solidFill>
                <a:schemeClr val="tx1"/>
              </a:solidFill>
              <a:latin typeface="Times New Roman" panose="02020603050405020304" pitchFamily="18" charset="0"/>
            </a:endParaRPr>
          </a:p>
        </p:txBody>
      </p:sp>
      <p:grpSp>
        <p:nvGrpSpPr>
          <p:cNvPr id="4" name="组合 3"/>
          <p:cNvGrpSpPr/>
          <p:nvPr/>
        </p:nvGrpSpPr>
        <p:grpSpPr>
          <a:xfrm>
            <a:off x="3452859" y="636101"/>
            <a:ext cx="4617720" cy="2208475"/>
            <a:chOff x="3429000" y="1085850"/>
            <a:chExt cx="3943350" cy="1885950"/>
          </a:xfrm>
        </p:grpSpPr>
        <p:sp>
          <p:nvSpPr>
            <p:cNvPr id="9221" name="椭圆 9220"/>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endParaRPr lang="en-US" altLang="zh-CN" sz="1600" i="0">
                <a:solidFill>
                  <a:schemeClr val="tx1"/>
                </a:solidFill>
                <a:latin typeface="Times New Roman" panose="02020603050405020304" pitchFamily="18" charset="0"/>
              </a:endParaRPr>
            </a:p>
          </p:txBody>
        </p:sp>
        <p:sp>
          <p:nvSpPr>
            <p:cNvPr id="9222" name="椭圆 9221"/>
            <p:cNvSpPr/>
            <p:nvPr/>
          </p:nvSpPr>
          <p:spPr>
            <a:xfrm>
              <a:off x="6172200" y="20002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9223" name="椭圆 9222"/>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9224" name="椭圆 9223"/>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9225" name="椭圆 9224"/>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9226" name="矩形 9225"/>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endParaRPr lang="en-US" altLang="zh-CN" sz="1600" i="0">
                <a:solidFill>
                  <a:schemeClr val="tx1"/>
                </a:solidFill>
                <a:latin typeface="Times New Roman" panose="02020603050405020304" pitchFamily="18" charset="0"/>
              </a:endParaRPr>
            </a:p>
          </p:txBody>
        </p:sp>
        <p:sp>
          <p:nvSpPr>
            <p:cNvPr id="9227" name="矩形 9226"/>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endParaRPr lang="en-US" altLang="zh-CN" sz="1600" i="0">
                <a:solidFill>
                  <a:schemeClr val="tx1"/>
                </a:solidFill>
                <a:latin typeface="Times New Roman" panose="02020603050405020304" pitchFamily="18" charset="0"/>
              </a:endParaRPr>
            </a:p>
          </p:txBody>
        </p:sp>
        <p:sp>
          <p:nvSpPr>
            <p:cNvPr id="9228" name="矩形 9227"/>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endParaRPr lang="en-US" altLang="zh-CN" sz="1600" i="0">
                <a:solidFill>
                  <a:schemeClr val="tx1"/>
                </a:solidFill>
                <a:latin typeface="Times New Roman" panose="02020603050405020304" pitchFamily="18" charset="0"/>
              </a:endParaRPr>
            </a:p>
          </p:txBody>
        </p:sp>
        <p:sp>
          <p:nvSpPr>
            <p:cNvPr id="9229" name="矩形 9228"/>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endParaRPr lang="en-US" altLang="zh-CN" sz="1600" i="0">
                <a:solidFill>
                  <a:schemeClr val="tx1"/>
                </a:solidFill>
                <a:latin typeface="Times New Roman" panose="02020603050405020304" pitchFamily="18" charset="0"/>
              </a:endParaRPr>
            </a:p>
          </p:txBody>
        </p:sp>
        <p:sp>
          <p:nvSpPr>
            <p:cNvPr id="9230" name="矩形 9229"/>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endParaRPr lang="en-US" altLang="zh-CN" sz="1600" i="0">
                <a:solidFill>
                  <a:schemeClr val="tx1"/>
                </a:solidFill>
                <a:latin typeface="Times New Roman" panose="02020603050405020304" pitchFamily="18" charset="0"/>
              </a:endParaRPr>
            </a:p>
          </p:txBody>
        </p:sp>
        <p:sp>
          <p:nvSpPr>
            <p:cNvPr id="9231" name="矩形 9230"/>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endParaRPr lang="en-US" altLang="zh-CN" sz="1600" i="0">
                <a:solidFill>
                  <a:schemeClr val="tx1"/>
                </a:solidFill>
                <a:latin typeface="Times New Roman" panose="02020603050405020304" pitchFamily="18" charset="0"/>
              </a:endParaRPr>
            </a:p>
          </p:txBody>
        </p:sp>
        <p:sp>
          <p:nvSpPr>
            <p:cNvPr id="9232" name="直接连接符 9231"/>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9233" name="直接连接符 9232"/>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9234" name="直接连接符 9233"/>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9235" name="直接连接符 9234"/>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9236" name="直接连接符 9235"/>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9237" name="直接连接符 9236"/>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9238" name="直接连接符 9237"/>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9239" name="直接连接符 9238"/>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9240" name="直接连接符 9239"/>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9241" name="直接连接符 9240"/>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9243" name="文本框 9242"/>
            <p:cNvSpPr txBox="1"/>
            <p:nvPr/>
          </p:nvSpPr>
          <p:spPr>
            <a:xfrm>
              <a:off x="5675710" y="2212181"/>
              <a:ext cx="502061" cy="338554"/>
            </a:xfrm>
            <a:prstGeom prst="rect">
              <a:avLst/>
            </a:prstGeom>
            <a:noFill/>
            <a:ln w="9525">
              <a:noFill/>
            </a:ln>
          </p:spPr>
          <p:txBody>
            <a:bodyPr wrap="none" anchor="t" anchorCtr="0">
              <a:spAutoFit/>
            </a:bodyPr>
            <a:lstStyle/>
            <a:p>
              <a:r>
                <a:rPr lang="en-US" altLang="zh-CN" sz="1600" i="0">
                  <a:solidFill>
                    <a:schemeClr val="tx1"/>
                  </a:solidFill>
                  <a:latin typeface="Times New Roman" panose="02020603050405020304" pitchFamily="18" charset="0"/>
                </a:rPr>
                <a:t>4</a:t>
              </a:r>
              <a:r>
                <a:rPr lang="en-US" altLang="zh-CN" sz="1600" i="0">
                  <a:solidFill>
                    <a:schemeClr val="tx1"/>
                  </a:solidFill>
                  <a:latin typeface="Times New Roman" panose="02020603050405020304" pitchFamily="18" charset="0"/>
                  <a:sym typeface="Symbol" panose="05050102010706020507" pitchFamily="18" charset="2"/>
                </a:rPr>
                <a:t>6</a:t>
              </a:r>
              <a:endParaRPr lang="en-US" altLang="zh-CN" sz="1600" i="0">
                <a:solidFill>
                  <a:schemeClr val="tx1"/>
                </a:solidFill>
                <a:latin typeface="Times New Roman" panose="02020603050405020304" pitchFamily="18" charset="0"/>
              </a:endParaRPr>
            </a:p>
          </p:txBody>
        </p:sp>
      </p:grpSp>
      <p:sp>
        <p:nvSpPr>
          <p:cNvPr id="29"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r>
              <a:rPr lang="zh-CN" altLang="en-US" sz="2100" i="0" dirty="0">
                <a:solidFill>
                  <a:schemeClr val="tx1"/>
                </a:solidFill>
                <a:latin typeface="Times New Roman" panose="02020603050405020304" pitchFamily="18" charset="0"/>
              </a:rPr>
              <a:t>各叶节点包含一个序列</a:t>
            </a:r>
            <a:r>
              <a:rPr lang="en-US" altLang="zh-CN" sz="2100" i="0" dirty="0">
                <a:solidFill>
                  <a:schemeClr val="tx1"/>
                </a:solidFill>
                <a:latin typeface="Times New Roman" panose="02020603050405020304" pitchFamily="18" charset="0"/>
              </a:rPr>
              <a:t> </a:t>
            </a:r>
            <a:r>
              <a:rPr lang="en-US" altLang="zh-CN" sz="2100" i="0" dirty="0">
                <a:latin typeface="Times New Roman" panose="02020603050405020304" pitchFamily="18" charset="0"/>
              </a:rPr>
              <a:t>&lt;</a:t>
            </a:r>
            <a:r>
              <a:rPr lang="en-US" altLang="zh-CN" sz="2100" i="0" dirty="0">
                <a:latin typeface="Times New Roman" panose="02020603050405020304" pitchFamily="18" charset="0"/>
                <a:sym typeface="Symbol" panose="05050102010706020507" pitchFamily="18" charset="2"/>
              </a:rPr>
              <a:t>(1),(2),…, (</a:t>
            </a:r>
            <a:r>
              <a:rPr lang="en-US" altLang="zh-CN" sz="2100" dirty="0">
                <a:latin typeface="Times New Roman" panose="02020603050405020304" pitchFamily="18" charset="0"/>
                <a:sym typeface="Symbol" panose="05050102010706020507" pitchFamily="18" charset="2"/>
              </a:rPr>
              <a:t>n</a:t>
            </a:r>
            <a:r>
              <a:rPr lang="en-US" altLang="zh-CN" sz="2100" i="0" dirty="0">
                <a:latin typeface="Times New Roman" panose="02020603050405020304" pitchFamily="18" charset="0"/>
                <a:sym typeface="Symbol" panose="05050102010706020507" pitchFamily="18" charset="2"/>
              </a:rPr>
              <a:t>)&gt;</a:t>
            </a:r>
            <a:r>
              <a:rPr lang="zh-CN" altLang="en-US" sz="2100" i="0" dirty="0">
                <a:latin typeface="Times New Roman" panose="02020603050405020304" pitchFamily="18" charset="0"/>
                <a:sym typeface="Symbol" panose="05050102010706020507" pitchFamily="18" charset="2"/>
              </a:rPr>
              <a:t>，确立各项之间的排序关系</a:t>
            </a:r>
            <a:r>
              <a:rPr lang="en-US" altLang="zh-CN" sz="2100" i="0" dirty="0">
                <a:solidFill>
                  <a:schemeClr val="tx1"/>
                </a:solidFill>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(1)</a:t>
            </a:r>
            <a:r>
              <a:rPr lang="en-US" altLang="zh-CN" sz="2100" i="0" dirty="0">
                <a:latin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(2)</a:t>
            </a:r>
            <a:r>
              <a:rPr lang="en-US" altLang="zh-CN" sz="2100" i="0" dirty="0">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a:t>
            </a:r>
            <a:r>
              <a:rPr lang="en-US" altLang="zh-CN" sz="2100" baseline="-25000" dirty="0">
                <a:latin typeface="Times New Roman" panose="02020603050405020304" pitchFamily="18" charset="0"/>
                <a:sym typeface="Symbol" panose="05050102010706020507" pitchFamily="18" charset="2"/>
              </a:rPr>
              <a:t>n</a:t>
            </a:r>
            <a:r>
              <a:rPr lang="en-US" altLang="zh-CN" sz="2100" i="0" baseline="-25000" dirty="0">
                <a:latin typeface="Times New Roman" panose="02020603050405020304" pitchFamily="18" charset="0"/>
                <a:sym typeface="Symbol" panose="05050102010706020507" pitchFamily="18" charset="2"/>
              </a:rPr>
              <a:t>)</a:t>
            </a:r>
            <a:endParaRPr lang="en-US" altLang="zh-CN" sz="2100" i="0" dirty="0">
              <a:solidFill>
                <a:schemeClr val="tx1"/>
              </a:solidFill>
              <a:latin typeface="Times New Roman" panose="02020603050405020304" pitchFamily="18" charset="0"/>
              <a:sym typeface="Symbol" panose="05050102010706020507" pitchFamily="18" charset="2"/>
            </a:endParaRPr>
          </a:p>
        </p:txBody>
      </p:sp>
      <p:grpSp>
        <p:nvGrpSpPr>
          <p:cNvPr id="4" name="组合 3"/>
          <p:cNvGrpSpPr/>
          <p:nvPr/>
        </p:nvGrpSpPr>
        <p:grpSpPr>
          <a:xfrm>
            <a:off x="3452852" y="715620"/>
            <a:ext cx="4551219" cy="2176670"/>
            <a:chOff x="3429000" y="1085850"/>
            <a:chExt cx="3943350" cy="1885950"/>
          </a:xfrm>
        </p:grpSpPr>
        <p:sp>
          <p:nvSpPr>
            <p:cNvPr id="10246" name="椭圆 10245"/>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endParaRPr lang="en-US" altLang="zh-CN" sz="1600" i="0">
                <a:solidFill>
                  <a:schemeClr val="tx1"/>
                </a:solidFill>
                <a:latin typeface="Times New Roman" panose="02020603050405020304" pitchFamily="18" charset="0"/>
              </a:endParaRPr>
            </a:p>
          </p:txBody>
        </p:sp>
        <p:sp>
          <p:nvSpPr>
            <p:cNvPr id="10247" name="椭圆 10246"/>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10248" name="椭圆 10247"/>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10249" name="椭圆 10248"/>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endParaRPr lang="en-US" altLang="zh-CN" sz="1600" i="0">
                <a:solidFill>
                  <a:schemeClr val="tx1"/>
                </a:solidFill>
                <a:latin typeface="Times New Roman" panose="02020603050405020304" pitchFamily="18" charset="0"/>
              </a:endParaRPr>
            </a:p>
          </p:txBody>
        </p:sp>
        <p:sp>
          <p:nvSpPr>
            <p:cNvPr id="10250" name="椭圆 10249"/>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endParaRPr lang="en-US" altLang="zh-CN" sz="1600" i="0">
                <a:solidFill>
                  <a:schemeClr val="tx1"/>
                </a:solidFill>
                <a:latin typeface="Times New Roman" panose="02020603050405020304" pitchFamily="18" charset="0"/>
              </a:endParaRPr>
            </a:p>
          </p:txBody>
        </p:sp>
        <p:sp>
          <p:nvSpPr>
            <p:cNvPr id="10251" name="矩形 10250"/>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endParaRPr lang="en-US" altLang="zh-CN" sz="1600" i="0">
                <a:solidFill>
                  <a:schemeClr val="tx1"/>
                </a:solidFill>
                <a:latin typeface="Times New Roman" panose="02020603050405020304" pitchFamily="18" charset="0"/>
              </a:endParaRPr>
            </a:p>
          </p:txBody>
        </p:sp>
        <p:sp>
          <p:nvSpPr>
            <p:cNvPr id="10252" name="矩形 10251"/>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endParaRPr lang="en-US" altLang="zh-CN" sz="1600" i="0">
                <a:solidFill>
                  <a:schemeClr val="tx1"/>
                </a:solidFill>
                <a:latin typeface="Times New Roman" panose="02020603050405020304" pitchFamily="18" charset="0"/>
              </a:endParaRPr>
            </a:p>
          </p:txBody>
        </p:sp>
        <p:sp>
          <p:nvSpPr>
            <p:cNvPr id="10253" name="矩形 10252"/>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endParaRPr lang="en-US" altLang="zh-CN" sz="1600" i="0">
                <a:solidFill>
                  <a:schemeClr val="tx1"/>
                </a:solidFill>
                <a:latin typeface="Times New Roman" panose="02020603050405020304" pitchFamily="18" charset="0"/>
              </a:endParaRPr>
            </a:p>
          </p:txBody>
        </p:sp>
        <p:sp>
          <p:nvSpPr>
            <p:cNvPr id="10254" name="矩形 10253"/>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endParaRPr lang="en-US" altLang="zh-CN" sz="1600" i="0">
                <a:solidFill>
                  <a:schemeClr val="tx1"/>
                </a:solidFill>
                <a:latin typeface="Times New Roman" panose="02020603050405020304" pitchFamily="18" charset="0"/>
              </a:endParaRPr>
            </a:p>
          </p:txBody>
        </p:sp>
        <p:sp>
          <p:nvSpPr>
            <p:cNvPr id="10255" name="矩形 10254"/>
            <p:cNvSpPr/>
            <p:nvPr/>
          </p:nvSpPr>
          <p:spPr>
            <a:xfrm>
              <a:off x="5600700" y="2628900"/>
              <a:ext cx="571500" cy="3429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endParaRPr lang="en-US" altLang="zh-CN" sz="1600" i="0">
                <a:solidFill>
                  <a:schemeClr val="tx1"/>
                </a:solidFill>
                <a:latin typeface="Times New Roman" panose="02020603050405020304" pitchFamily="18" charset="0"/>
              </a:endParaRPr>
            </a:p>
          </p:txBody>
        </p:sp>
        <p:sp>
          <p:nvSpPr>
            <p:cNvPr id="10256" name="矩形 10255"/>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endParaRPr lang="en-US" altLang="zh-CN" sz="1600" i="0">
                <a:solidFill>
                  <a:schemeClr val="tx1"/>
                </a:solidFill>
                <a:latin typeface="Times New Roman" panose="02020603050405020304" pitchFamily="18" charset="0"/>
              </a:endParaRPr>
            </a:p>
          </p:txBody>
        </p:sp>
        <p:sp>
          <p:nvSpPr>
            <p:cNvPr id="10257" name="直接连接符 10256"/>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10258" name="直接连接符 10257"/>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10259" name="直接连接符 10258"/>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10260" name="直接连接符 10259"/>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10261" name="直接连接符 10260"/>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10262" name="直接连接符 10261"/>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10263" name="直接连接符 10262"/>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10264" name="直接连接符 10263"/>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10265" name="直接连接符 10264"/>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10266" name="直接连接符 10265"/>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10267" name="文本框 10266"/>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endParaRPr lang="en-US" altLang="zh-CN" sz="2000" i="0" dirty="0">
              <a:solidFill>
                <a:schemeClr val="tx1"/>
              </a:solidFill>
              <a:latin typeface="Times New Roman" panose="02020603050405020304" pitchFamily="18" charset="0"/>
            </a:endParaRPr>
          </a:p>
        </p:txBody>
      </p:sp>
      <p:sp>
        <p:nvSpPr>
          <p:cNvPr id="10269" name="文本框 10268"/>
          <p:cNvSpPr txBox="1"/>
          <p:nvPr/>
        </p:nvSpPr>
        <p:spPr>
          <a:xfrm>
            <a:off x="5399111" y="3029677"/>
            <a:ext cx="922047"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4 </a:t>
            </a:r>
            <a:r>
              <a:rPr lang="en-US" altLang="zh-CN" sz="1600" i="0" dirty="0">
                <a:solidFill>
                  <a:schemeClr val="tx1"/>
                </a:solidFill>
                <a:latin typeface="Times New Roman" panose="02020603050405020304" pitchFamily="18" charset="0"/>
                <a:sym typeface="Symbol" panose="05050102010706020507" pitchFamily="18" charset="2"/>
              </a:rPr>
              <a:t> 6  9</a:t>
            </a:r>
            <a:endParaRPr lang="en-US" altLang="zh-CN" sz="1600" i="0" dirty="0">
              <a:solidFill>
                <a:schemeClr val="tx1"/>
              </a:solidFill>
              <a:latin typeface="Times New Roman" panose="02020603050405020304" pitchFamily="18" charset="0"/>
              <a:sym typeface="Symbol" panose="05050102010706020507" pitchFamily="18" charset="2"/>
            </a:endParaRPr>
          </a:p>
        </p:txBody>
      </p:sp>
      <p:sp>
        <p:nvSpPr>
          <p:cNvPr id="30"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zh-CN" altLang="en-US" dirty="0">
                <a:solidFill>
                  <a:srgbClr val="000000"/>
                </a:solidFill>
              </a:rPr>
              <a:t>一棵决策树可建模成任一比较排序算法的执行过程</a:t>
            </a:r>
            <a:r>
              <a:rPr lang="en-US" altLang="zh-CN" dirty="0">
                <a:solidFill>
                  <a:srgbClr val="000000"/>
                </a:solidFill>
              </a:rPr>
              <a:t>:</a:t>
            </a:r>
            <a:endParaRPr lang="en-US" altLang="zh-CN" dirty="0">
              <a:solidFill>
                <a:srgbClr val="000000"/>
              </a:solidFill>
            </a:endParaRPr>
          </a:p>
          <a:p>
            <a:pPr>
              <a:lnSpc>
                <a:spcPct val="90000"/>
              </a:lnSpc>
            </a:pPr>
            <a:r>
              <a:rPr lang="zh-CN" altLang="en-US" dirty="0">
                <a:solidFill>
                  <a:srgbClr val="000000"/>
                </a:solidFill>
              </a:rPr>
              <a:t>输入数据大小是</a:t>
            </a:r>
            <a:r>
              <a:rPr lang="en-US" altLang="zh-CN" i="1" dirty="0">
                <a:solidFill>
                  <a:srgbClr val="008581"/>
                </a:solidFill>
              </a:rPr>
              <a:t>n</a:t>
            </a:r>
            <a:r>
              <a:rPr lang="en-US" altLang="zh-CN" dirty="0">
                <a:solidFill>
                  <a:srgbClr val="000000"/>
                </a:solidFill>
              </a:rPr>
              <a:t>.</a:t>
            </a:r>
            <a:endParaRPr lang="en-US" altLang="zh-CN" dirty="0">
              <a:solidFill>
                <a:srgbClr val="000000"/>
              </a:solidFill>
            </a:endParaRPr>
          </a:p>
          <a:p>
            <a:pPr>
              <a:lnSpc>
                <a:spcPct val="90000"/>
              </a:lnSpc>
            </a:pPr>
            <a:r>
              <a:rPr lang="zh-CN" altLang="en-US" dirty="0">
                <a:solidFill>
                  <a:srgbClr val="000000"/>
                </a:solidFill>
              </a:rPr>
              <a:t>另一视角看算法：在什么时候比较两个元素</a:t>
            </a:r>
            <a:r>
              <a:rPr lang="en-US" altLang="zh-CN" dirty="0">
                <a:solidFill>
                  <a:srgbClr val="000000"/>
                </a:solidFill>
              </a:rPr>
              <a:t>.</a:t>
            </a:r>
            <a:endParaRPr lang="en-US" altLang="zh-CN" dirty="0">
              <a:solidFill>
                <a:srgbClr val="000000"/>
              </a:solidFill>
            </a:endParaRPr>
          </a:p>
          <a:p>
            <a:pPr>
              <a:lnSpc>
                <a:spcPct val="90000"/>
              </a:lnSpc>
            </a:pPr>
            <a:r>
              <a:rPr lang="zh-CN" altLang="en-US" dirty="0">
                <a:solidFill>
                  <a:srgbClr val="000000"/>
                </a:solidFill>
              </a:rPr>
              <a:t>这棵树包含了所有输入数据的比较指令</a:t>
            </a:r>
            <a:r>
              <a:rPr lang="en-US" altLang="zh-CN" dirty="0">
                <a:solidFill>
                  <a:srgbClr val="000000"/>
                </a:solidFill>
              </a:rPr>
              <a:t>.</a:t>
            </a:r>
            <a:endParaRPr lang="en-US" altLang="zh-CN" dirty="0">
              <a:solidFill>
                <a:srgbClr val="000000"/>
              </a:solidFill>
            </a:endParaRPr>
          </a:p>
          <a:p>
            <a:pPr>
              <a:lnSpc>
                <a:spcPct val="90000"/>
              </a:lnSpc>
            </a:pPr>
            <a:r>
              <a:rPr lang="zh-CN" altLang="en-US" dirty="0">
                <a:solidFill>
                  <a:srgbClr val="000000"/>
                </a:solidFill>
              </a:rPr>
              <a:t>算法的运行时间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经过的路径长度</a:t>
            </a:r>
            <a:r>
              <a:rPr lang="en-US" altLang="zh-CN" dirty="0">
                <a:solidFill>
                  <a:srgbClr val="000000"/>
                </a:solidFill>
              </a:rPr>
              <a:t>.</a:t>
            </a:r>
            <a:endParaRPr lang="en-US" altLang="zh-CN" dirty="0">
              <a:solidFill>
                <a:srgbClr val="000000"/>
              </a:solidFill>
            </a:endParaRPr>
          </a:p>
          <a:p>
            <a:pPr>
              <a:lnSpc>
                <a:spcPct val="90000"/>
              </a:lnSpc>
            </a:pPr>
            <a:r>
              <a:rPr lang="zh-CN" altLang="en-US" dirty="0">
                <a:solidFill>
                  <a:srgbClr val="000000"/>
                </a:solidFill>
              </a:rPr>
              <a:t>最坏情况下的运行时间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树的高度</a:t>
            </a:r>
            <a:r>
              <a:rPr lang="en-US" altLang="zh-CN" dirty="0">
                <a:solidFill>
                  <a:srgbClr val="000000"/>
                </a:solidFill>
              </a:rPr>
              <a:t>.</a:t>
            </a:r>
            <a:endParaRPr lang="en-US" altLang="zh-CN" dirty="0"/>
          </a:p>
        </p:txBody>
      </p:sp>
      <p:sp>
        <p:nvSpPr>
          <p:cNvPr id="7"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决策树模型</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80000"/>
              </a:lnSpc>
              <a:buNone/>
            </a:pPr>
            <a:r>
              <a:rPr lang="zh-CN" altLang="en-US" b="1" dirty="0">
                <a:solidFill>
                  <a:srgbClr val="CE0000"/>
                </a:solidFill>
              </a:rPr>
              <a:t>定理</a:t>
            </a:r>
            <a:r>
              <a:rPr lang="en-US" altLang="zh-CN" b="1" dirty="0">
                <a:solidFill>
                  <a:srgbClr val="CE0000"/>
                </a:solidFill>
              </a:rPr>
              <a:t>. </a:t>
            </a:r>
            <a:r>
              <a:rPr lang="zh-CN" altLang="en-US" dirty="0">
                <a:solidFill>
                  <a:srgbClr val="000000"/>
                </a:solidFill>
              </a:rPr>
              <a:t>在最坏情况下，任何比较排序算法都需要做</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zh-CN" altLang="en-US" dirty="0">
                <a:solidFill>
                  <a:srgbClr val="000000"/>
                </a:solidFill>
              </a:rPr>
              <a:t>次比较。</a:t>
            </a:r>
            <a:endParaRPr lang="en-US" altLang="zh-CN" dirty="0">
              <a:solidFill>
                <a:srgbClr val="000000"/>
              </a:solidFill>
            </a:endParaRPr>
          </a:p>
          <a:p>
            <a:pPr>
              <a:lnSpc>
                <a:spcPct val="80000"/>
              </a:lnSpc>
              <a:buNone/>
            </a:pPr>
            <a:r>
              <a:rPr lang="zh-CN" altLang="en-US" dirty="0">
                <a:solidFill>
                  <a:srgbClr val="CE0000"/>
                </a:solidFill>
              </a:rPr>
              <a:t>证明</a:t>
            </a:r>
            <a:r>
              <a:rPr lang="en-US" altLang="zh-CN" i="1" dirty="0">
                <a:solidFill>
                  <a:srgbClr val="CE0000"/>
                </a:solidFill>
              </a:rPr>
              <a:t>. </a:t>
            </a:r>
            <a:endParaRPr lang="en-US" altLang="zh-CN" i="1" dirty="0">
              <a:solidFill>
                <a:srgbClr val="CE0000"/>
              </a:solidFill>
            </a:endParaRPr>
          </a:p>
          <a:p>
            <a:pPr>
              <a:lnSpc>
                <a:spcPct val="80000"/>
              </a:lnSpc>
              <a:buNone/>
            </a:pPr>
            <a:r>
              <a:rPr lang="zh-CN" altLang="en-US" dirty="0">
                <a:solidFill>
                  <a:srgbClr val="000000"/>
                </a:solidFill>
              </a:rPr>
              <a:t>任何对</a:t>
            </a:r>
            <a:r>
              <a:rPr lang="en-US" altLang="zh-CN" i="1" dirty="0">
                <a:solidFill>
                  <a:srgbClr val="008581"/>
                </a:solidFill>
              </a:rPr>
              <a:t>n</a:t>
            </a:r>
            <a:r>
              <a:rPr lang="zh-CN" altLang="en-US" dirty="0">
                <a:solidFill>
                  <a:srgbClr val="000000"/>
                </a:solidFill>
              </a:rPr>
              <a:t>个元素进行排序的决策树，其树高为</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endParaRPr lang="en-US" altLang="zh-CN" dirty="0">
              <a:solidFill>
                <a:srgbClr val="000000"/>
              </a:solidFill>
            </a:endParaRPr>
          </a:p>
          <a:p>
            <a:pPr>
              <a:lnSpc>
                <a:spcPct val="80000"/>
              </a:lnSpc>
              <a:buNone/>
            </a:pPr>
            <a:r>
              <a:rPr lang="zh-CN" altLang="en-US" dirty="0">
                <a:solidFill>
                  <a:srgbClr val="000000"/>
                </a:solidFill>
              </a:rPr>
              <a:t>由于总共包含了</a:t>
            </a:r>
            <a:r>
              <a:rPr lang="en-US" altLang="zh-CN" i="1" dirty="0">
                <a:solidFill>
                  <a:srgbClr val="008581"/>
                </a:solidFill>
              </a:rPr>
              <a:t>n</a:t>
            </a:r>
            <a:r>
              <a:rPr lang="en-US" altLang="zh-CN" dirty="0">
                <a:solidFill>
                  <a:srgbClr val="008581"/>
                </a:solidFill>
              </a:rPr>
              <a:t>!</a:t>
            </a:r>
            <a:r>
              <a:rPr lang="zh-CN" altLang="en-US" dirty="0">
                <a:solidFill>
                  <a:srgbClr val="000000"/>
                </a:solidFill>
              </a:rPr>
              <a:t>种可能的排列，这棵树包含了</a:t>
            </a:r>
            <a:r>
              <a:rPr lang="en-US" altLang="zh-CN" dirty="0">
                <a:solidFill>
                  <a:srgbClr val="000000"/>
                </a:solidFill>
              </a:rPr>
              <a:t> </a:t>
            </a:r>
            <a:r>
              <a:rPr lang="en-US" altLang="zh-CN" dirty="0">
                <a:solidFill>
                  <a:srgbClr val="008581"/>
                </a:solidFill>
                <a:latin typeface="Symbol" panose="05050102010706020507" pitchFamily="18" charset="2"/>
              </a:rPr>
              <a:t>³ </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叶节点</a:t>
            </a:r>
            <a:r>
              <a:rPr lang="en-US" altLang="zh-CN" dirty="0">
                <a:solidFill>
                  <a:srgbClr val="000000"/>
                </a:solidFill>
              </a:rPr>
              <a:t>. </a:t>
            </a:r>
            <a:endParaRPr lang="en-US" altLang="zh-CN" dirty="0">
              <a:solidFill>
                <a:srgbClr val="000000"/>
              </a:solidFill>
            </a:endParaRPr>
          </a:p>
          <a:p>
            <a:pPr>
              <a:lnSpc>
                <a:spcPct val="80000"/>
              </a:lnSpc>
              <a:buNone/>
            </a:pPr>
            <a:r>
              <a:rPr lang="zh-CN" altLang="en-US" dirty="0">
                <a:solidFill>
                  <a:srgbClr val="000000"/>
                </a:solidFill>
              </a:rPr>
              <a:t>一棵高度为</a:t>
            </a:r>
            <a:r>
              <a:rPr lang="en-US" altLang="zh-CN" i="1" dirty="0">
                <a:solidFill>
                  <a:srgbClr val="008581"/>
                </a:solidFill>
              </a:rPr>
              <a:t>h </a:t>
            </a:r>
            <a:r>
              <a:rPr lang="zh-CN" altLang="en-US" dirty="0">
                <a:solidFill>
                  <a:srgbClr val="000000"/>
                </a:solidFill>
              </a:rPr>
              <a:t>的二叉树的叶子数</a:t>
            </a:r>
            <a:r>
              <a:rPr lang="en-US" altLang="zh-CN" dirty="0">
                <a:solidFill>
                  <a:srgbClr val="000000"/>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 </a:t>
            </a:r>
            <a:r>
              <a:rPr lang="zh-CN" altLang="en-US" dirty="0">
                <a:solidFill>
                  <a:srgbClr val="000000"/>
                </a:solidFill>
              </a:rPr>
              <a:t>因此</a:t>
            </a:r>
            <a:r>
              <a:rPr lang="en-US" altLang="zh-CN" dirty="0">
                <a:solidFill>
                  <a:srgbClr val="000000"/>
                </a:solidFill>
              </a:rPr>
              <a:t>, </a:t>
            </a:r>
            <a:r>
              <a:rPr lang="en-US" altLang="zh-CN" i="1" dirty="0">
                <a:solidFill>
                  <a:srgbClr val="008581"/>
                </a:solidFill>
              </a:rPr>
              <a:t>n</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a:t>
            </a:r>
            <a:endParaRPr lang="en-US" altLang="zh-CN" dirty="0">
              <a:solidFill>
                <a:srgbClr val="000000"/>
              </a:solidFill>
            </a:endParaRPr>
          </a:p>
          <a:p>
            <a:pPr>
              <a:lnSpc>
                <a:spcPct val="80000"/>
              </a:lnSpc>
              <a:buFont typeface="Symbol" panose="05050102010706020507" pitchFamily="18" charset="2"/>
              <a:buChar char="\"/>
            </a:pPr>
            <a:r>
              <a:rPr lang="en-US" altLang="zh-CN" i="1" dirty="0">
                <a:solidFill>
                  <a:srgbClr val="008581"/>
                </a:solidFill>
              </a:rPr>
              <a:t>h </a:t>
            </a:r>
            <a:r>
              <a:rPr lang="en-US" altLang="zh-CN" dirty="0">
                <a:solidFill>
                  <a:srgbClr val="008581"/>
                </a:solidFill>
                <a:latin typeface="Symbol" panose="05050102010706020507" pitchFamily="18" charset="2"/>
              </a:rPr>
              <a:t>³ </a:t>
            </a:r>
            <a:r>
              <a:rPr lang="en-US" altLang="zh-CN" dirty="0">
                <a:solidFill>
                  <a:srgbClr val="008581"/>
                </a:solidFill>
              </a:rPr>
              <a:t>lg(</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r>
              <a:rPr lang="en-US" altLang="zh-CN" dirty="0">
                <a:solidFill>
                  <a:srgbClr val="008581"/>
                </a:solidFill>
              </a:rPr>
              <a:t>lg </a:t>
            </a:r>
            <a:r>
              <a:rPr lang="zh-CN" altLang="en-US" dirty="0">
                <a:solidFill>
                  <a:srgbClr val="000000"/>
                </a:solidFill>
              </a:rPr>
              <a:t>单调递增</a:t>
            </a:r>
            <a:r>
              <a:rPr lang="en-US" altLang="zh-CN" dirty="0">
                <a:solidFill>
                  <a:srgbClr val="000000"/>
                </a:solidFill>
              </a:rPr>
              <a:t>)</a:t>
            </a:r>
            <a:endParaRPr lang="en-US" altLang="zh-CN" dirty="0">
              <a:solidFill>
                <a:srgbClr val="000000"/>
              </a:solidFill>
            </a:endParaRPr>
          </a:p>
          <a:p>
            <a:pPr>
              <a:lnSpc>
                <a:spcPct val="80000"/>
              </a:lnSpc>
              <a:buFont typeface="Symbol" panose="05050102010706020507" pitchFamily="18" charset="2"/>
              <a:buNone/>
            </a:pPr>
            <a:r>
              <a:rPr lang="en-US" altLang="zh-CN" dirty="0">
                <a:solidFill>
                  <a:srgbClr val="008581"/>
                </a:solidFill>
                <a:latin typeface="Symbol" panose="05050102010706020507" pitchFamily="18" charset="2"/>
              </a:rPr>
              <a:t>       ³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i="1" dirty="0">
                <a:solidFill>
                  <a:srgbClr val="008581"/>
                </a:solidFill>
              </a:rPr>
              <a:t>e</a:t>
            </a:r>
            <a:r>
              <a:rPr lang="en-US" altLang="zh-CN" dirty="0">
                <a:solidFill>
                  <a:srgbClr val="008581"/>
                </a:solidFill>
              </a:rPr>
              <a:t>)</a:t>
            </a:r>
            <a:r>
              <a:rPr lang="en-US" altLang="zh-CN" i="1" baseline="30000" dirty="0">
                <a:solidFill>
                  <a:srgbClr val="008581"/>
                </a:solidFill>
              </a:rPr>
              <a:t>n</a:t>
            </a:r>
            <a:r>
              <a:rPr lang="en-US" altLang="zh-CN" dirty="0">
                <a:solidFill>
                  <a:srgbClr val="008581"/>
                </a:solidFill>
              </a:rPr>
              <a:t>) </a:t>
            </a:r>
            <a:r>
              <a:rPr lang="en-US" altLang="zh-CN" dirty="0">
                <a:solidFill>
                  <a:srgbClr val="000000"/>
                </a:solidFill>
              </a:rPr>
              <a:t>(</a:t>
            </a:r>
            <a:r>
              <a:rPr lang="zh-CN" altLang="en-US" dirty="0">
                <a:solidFill>
                  <a:srgbClr val="000000"/>
                </a:solidFill>
              </a:rPr>
              <a:t>公式</a:t>
            </a:r>
            <a:r>
              <a:rPr lang="en-US" altLang="zh-CN" dirty="0">
                <a:solidFill>
                  <a:srgbClr val="000000"/>
                </a:solidFill>
              </a:rPr>
              <a:t>3.19)</a:t>
            </a:r>
            <a:endParaRPr lang="en-US" altLang="zh-CN" dirty="0">
              <a:solidFill>
                <a:srgbClr val="000000"/>
              </a:solidFill>
            </a:endParaRPr>
          </a:p>
          <a:p>
            <a:pPr>
              <a:lnSpc>
                <a:spcPct val="80000"/>
              </a:lnSpc>
              <a:buNone/>
            </a:pPr>
            <a:r>
              <a:rPr lang="en-US" altLang="zh-CN" dirty="0">
                <a:solidFill>
                  <a:srgbClr val="008581"/>
                </a:solidFill>
              </a:rPr>
              <a:t>       =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 </a:t>
            </a:r>
            <a:r>
              <a:rPr lang="en-US" altLang="zh-CN" dirty="0">
                <a:solidFill>
                  <a:srgbClr val="008581"/>
                </a:solidFill>
              </a:rPr>
              <a:t>–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e</a:t>
            </a:r>
            <a:endParaRPr lang="en-US" altLang="zh-CN" i="1" dirty="0">
              <a:solidFill>
                <a:srgbClr val="008581"/>
              </a:solidFill>
            </a:endParaRPr>
          </a:p>
          <a:p>
            <a:pPr>
              <a:lnSpc>
                <a:spcPct val="80000"/>
              </a:lnSpc>
              <a:buNone/>
            </a:pPr>
            <a:r>
              <a:rPr lang="en-US" altLang="zh-CN" dirty="0">
                <a:solidFill>
                  <a:srgbClr val="008581"/>
                </a:solidFill>
              </a:rPr>
              <a:t>       =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endParaRPr lang="en-US" altLang="zh-CN" dirty="0"/>
          </a:p>
        </p:txBody>
      </p:sp>
      <p:sp>
        <p:nvSpPr>
          <p:cNvPr id="6"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endParaRPr lang="zh-CN" altLang="en-US" dirty="0"/>
          </a:p>
        </p:txBody>
      </p:sp>
    </p:spTree>
  </p:cSld>
  <p:clrMapOvr>
    <a:masterClrMapping/>
  </p:clrMapOvr>
</p:sld>
</file>

<file path=ppt/tags/tag1.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3.xml><?xml version="1.0" encoding="utf-8"?>
<p:tagLst xmlns:p="http://schemas.openxmlformats.org/presentationml/2006/main">
  <p:tag name="ARTICULATE_SLIDE_THUMBNAIL_REFRESH"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23">
      <a:dk1>
        <a:sysClr val="windowText" lastClr="000000"/>
      </a:dk1>
      <a:lt1>
        <a:sysClr val="window" lastClr="FFFFFF"/>
      </a:lt1>
      <a:dk2>
        <a:srgbClr val="1F497D"/>
      </a:dk2>
      <a:lt2>
        <a:srgbClr val="EEECE1"/>
      </a:lt2>
      <a:accent1>
        <a:srgbClr val="4F81BD"/>
      </a:accent1>
      <a:accent2>
        <a:srgbClr val="E36C09"/>
      </a:accent2>
      <a:accent3>
        <a:srgbClr val="586D2C"/>
      </a:accent3>
      <a:accent4>
        <a:srgbClr val="938953"/>
      </a:accent4>
      <a:accent5>
        <a:srgbClr val="518685"/>
      </a:accent5>
      <a:accent6>
        <a:srgbClr val="CC9900"/>
      </a:accent6>
      <a:hlink>
        <a:srgbClr val="0000FF"/>
      </a:hlink>
      <a:folHlink>
        <a:srgbClr val="800080"/>
      </a:folHlink>
    </a:clrScheme>
    <a:fontScheme name="自定义 1">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5767</Words>
  <Application>WPS 演示</Application>
  <PresentationFormat>全屏显示(16:9)</PresentationFormat>
  <Paragraphs>1479</Paragraphs>
  <Slides>41</Slides>
  <Notes>4</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63" baseType="lpstr">
      <vt:lpstr>Arial</vt:lpstr>
      <vt:lpstr>宋体</vt:lpstr>
      <vt:lpstr>Wingdings</vt:lpstr>
      <vt:lpstr>微软雅黑</vt:lpstr>
      <vt:lpstr>Britannic Bold</vt:lpstr>
      <vt:lpstr>Arial Rounded MT Bold</vt:lpstr>
      <vt:lpstr>Times New Roman</vt:lpstr>
      <vt:lpstr>Meiryo UI</vt:lpstr>
      <vt:lpstr>Yu Gothic</vt:lpstr>
      <vt:lpstr>黑体</vt:lpstr>
      <vt:lpstr>Arial</vt:lpstr>
      <vt:lpstr>Calibri</vt:lpstr>
      <vt:lpstr>Agency FB</vt:lpstr>
      <vt:lpstr>Adobe 宋体 Std L</vt:lpstr>
      <vt:lpstr>Symbol</vt:lpstr>
      <vt:lpstr>Franklin Gothic Book</vt:lpstr>
      <vt:lpstr>Arial Unicode MS</vt:lpstr>
      <vt:lpstr>Franklin Gothic Medium</vt:lpstr>
      <vt:lpstr>默认设计模板</vt:lpstr>
      <vt:lpstr>2_Office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yhwu@ecnu.edu.cn</dc:creator>
  <cp:lastModifiedBy>jinch</cp:lastModifiedBy>
  <cp:revision>1147</cp:revision>
  <dcterms:created xsi:type="dcterms:W3CDTF">2014-04-28T11:40:00Z</dcterms:created>
  <dcterms:modified xsi:type="dcterms:W3CDTF">2022-03-19T01:23:45Z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51B1F244-CE41-496F-3F3F-3F3F3F3F273F</vt:lpwstr>
  </property>
  <property fmtid="{D5CDD505-2E9C-101B-9397-08002B2CF9AE}" pid="3" name="ArticulatePath">
    <vt:lpwstr>2014甘肃答辩-能力提升工程</vt:lpwstr>
  </property>
  <property fmtid="{D5CDD505-2E9C-101B-9397-08002B2CF9AE}" pid="4" name="KSOProductBuildVer">
    <vt:lpwstr>2052-11.1.0.11365</vt:lpwstr>
  </property>
  <property fmtid="{D5CDD505-2E9C-101B-9397-08002B2CF9AE}" pid="5" name="ICV">
    <vt:lpwstr>3E76A3C092F8457E8774D432A7CB1642</vt:lpwstr>
  </property>
</Properties>
</file>