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61"/>
  </p:handoutMasterIdLst>
  <p:sldIdLst>
    <p:sldId id="1349" r:id="rId4"/>
    <p:sldId id="1354" r:id="rId6"/>
    <p:sldId id="2574" r:id="rId7"/>
    <p:sldId id="2503" r:id="rId8"/>
    <p:sldId id="2531" r:id="rId9"/>
    <p:sldId id="2532" r:id="rId10"/>
    <p:sldId id="2533" r:id="rId11"/>
    <p:sldId id="2534" r:id="rId12"/>
    <p:sldId id="2535" r:id="rId13"/>
    <p:sldId id="2536" r:id="rId14"/>
    <p:sldId id="2537" r:id="rId15"/>
    <p:sldId id="2538" r:id="rId16"/>
    <p:sldId id="2539" r:id="rId17"/>
    <p:sldId id="2571" r:id="rId18"/>
    <p:sldId id="2622" r:id="rId19"/>
    <p:sldId id="2541" r:id="rId20"/>
    <p:sldId id="2542" r:id="rId21"/>
    <p:sldId id="2543" r:id="rId22"/>
    <p:sldId id="2544" r:id="rId23"/>
    <p:sldId id="2545" r:id="rId24"/>
    <p:sldId id="2546" r:id="rId25"/>
    <p:sldId id="2547" r:id="rId26"/>
    <p:sldId id="2548" r:id="rId27"/>
    <p:sldId id="2549" r:id="rId28"/>
    <p:sldId id="2550" r:id="rId29"/>
    <p:sldId id="2551" r:id="rId30"/>
    <p:sldId id="2552" r:id="rId31"/>
    <p:sldId id="2623" r:id="rId32"/>
    <p:sldId id="2624" r:id="rId33"/>
    <p:sldId id="2625" r:id="rId34"/>
    <p:sldId id="2626" r:id="rId35"/>
    <p:sldId id="2627" r:id="rId36"/>
    <p:sldId id="2628" r:id="rId37"/>
    <p:sldId id="2664" r:id="rId38"/>
    <p:sldId id="2665" r:id="rId39"/>
    <p:sldId id="2572" r:id="rId40"/>
    <p:sldId id="2553" r:id="rId41"/>
    <p:sldId id="2554" r:id="rId42"/>
    <p:sldId id="2575" r:id="rId43"/>
    <p:sldId id="2555" r:id="rId44"/>
    <p:sldId id="2556" r:id="rId45"/>
    <p:sldId id="2557" r:id="rId46"/>
    <p:sldId id="2558" r:id="rId47"/>
    <p:sldId id="2559" r:id="rId48"/>
    <p:sldId id="2560" r:id="rId49"/>
    <p:sldId id="2561" r:id="rId50"/>
    <p:sldId id="2562" r:id="rId51"/>
    <p:sldId id="2573" r:id="rId52"/>
    <p:sldId id="2563" r:id="rId53"/>
    <p:sldId id="2576" r:id="rId54"/>
    <p:sldId id="2577" r:id="rId55"/>
    <p:sldId id="2578" r:id="rId56"/>
    <p:sldId id="2579" r:id="rId57"/>
    <p:sldId id="2580" r:id="rId58"/>
    <p:sldId id="2581" r:id="rId59"/>
    <p:sldId id="2582" r:id="rId60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44"/>
      </p:cViewPr>
      <p:guideLst>
        <p:guide orient="horz" pos="2024"/>
        <p:guide pos="3946"/>
        <p:guide orient="horz" pos="1591"/>
        <p:guide pos="2895"/>
        <p:guide orient="horz" pos="2428"/>
        <p:guide orient="horz" pos="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每增加长度</a:t>
            </a:r>
            <a:r>
              <a:rPr lang="en-US" altLang="zh-CN" dirty="0"/>
              <a:t>1</a:t>
            </a:r>
            <a:r>
              <a:rPr lang="zh-CN" altLang="en-US" dirty="0"/>
              <a:t>，对于最边上的长度为</a:t>
            </a:r>
            <a:r>
              <a:rPr lang="en-US" altLang="zh-CN" dirty="0"/>
              <a:t>1</a:t>
            </a:r>
            <a:r>
              <a:rPr lang="zh-CN" altLang="en-US" dirty="0"/>
              <a:t>的钢条，可以有两种方式：接上，或者断开。使得总数目乘以</a:t>
            </a: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每增加长度</a:t>
            </a:r>
            <a:r>
              <a:rPr lang="en-US" altLang="zh-CN" dirty="0"/>
              <a:t>1</a:t>
            </a:r>
            <a:r>
              <a:rPr lang="zh-CN" altLang="en-US" dirty="0"/>
              <a:t>，对于最边上的长度为</a:t>
            </a:r>
            <a:r>
              <a:rPr lang="en-US" altLang="zh-CN" dirty="0"/>
              <a:t>1</a:t>
            </a:r>
            <a:r>
              <a:rPr lang="zh-CN" altLang="en-US" dirty="0"/>
              <a:t>的钢条，可以有两种方式：接上，或者断开。使得总数目乘以</a:t>
            </a: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8.png"/><Relationship Id="rId1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第十一讲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动态规划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自顶向下的方法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162" y="646077"/>
            <a:ext cx="4356324" cy="1403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33" y="2049499"/>
            <a:ext cx="6502734" cy="2635385"/>
          </a:xfrm>
          <a:prstGeom prst="rect">
            <a:avLst/>
          </a:prstGeom>
        </p:spPr>
      </p:pic>
      <p:sp>
        <p:nvSpPr>
          <p:cNvPr id="6" name="对话气泡: 矩形 5"/>
          <p:cNvSpPr/>
          <p:nvPr/>
        </p:nvSpPr>
        <p:spPr>
          <a:xfrm>
            <a:off x="4652114" y="1090555"/>
            <a:ext cx="1285335" cy="538163"/>
          </a:xfrm>
          <a:prstGeom prst="wedgeRectCallout">
            <a:avLst>
              <a:gd name="adj1" fmla="val -124860"/>
              <a:gd name="adj2" fmla="val 5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endParaRPr lang="zh-CN" altLang="en-US" dirty="0"/>
          </a:p>
        </p:txBody>
      </p:sp>
      <p:sp>
        <p:nvSpPr>
          <p:cNvPr id="9" name="对话气泡: 矩形 8"/>
          <p:cNvSpPr/>
          <p:nvPr/>
        </p:nvSpPr>
        <p:spPr>
          <a:xfrm>
            <a:off x="4051532" y="2407771"/>
            <a:ext cx="3771835" cy="538163"/>
          </a:xfrm>
          <a:prstGeom prst="wedgeRectCallout">
            <a:avLst>
              <a:gd name="adj1" fmla="val -75471"/>
              <a:gd name="adj2" fmla="val 2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查数组，若已经有答案，则直接使用</a:t>
            </a:r>
            <a:endParaRPr lang="zh-CN" altLang="en-US" dirty="0"/>
          </a:p>
        </p:txBody>
      </p:sp>
      <p:sp>
        <p:nvSpPr>
          <p:cNvPr id="10" name="对话气泡: 矩形 9"/>
          <p:cNvSpPr/>
          <p:nvPr/>
        </p:nvSpPr>
        <p:spPr>
          <a:xfrm>
            <a:off x="3502325" y="4228341"/>
            <a:ext cx="1285336" cy="538163"/>
          </a:xfrm>
          <a:prstGeom prst="wedgeRectCallout">
            <a:avLst>
              <a:gd name="adj1" fmla="val -118424"/>
              <a:gd name="adj2" fmla="val -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返回答案</a:t>
            </a:r>
            <a:endParaRPr lang="zh-CN" altLang="en-US" dirty="0"/>
          </a:p>
        </p:txBody>
      </p:sp>
      <p:sp>
        <p:nvSpPr>
          <p:cNvPr id="11" name="对话气泡: 矩形 10"/>
          <p:cNvSpPr/>
          <p:nvPr/>
        </p:nvSpPr>
        <p:spPr>
          <a:xfrm>
            <a:off x="4298983" y="3232167"/>
            <a:ext cx="1765388" cy="538163"/>
          </a:xfrm>
          <a:prstGeom prst="wedgeRectCallout">
            <a:avLst>
              <a:gd name="adj1" fmla="val -49170"/>
              <a:gd name="adj2" fmla="val 7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循环计算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sp>
        <p:nvSpPr>
          <p:cNvPr id="12" name="对话气泡: 矩形 11"/>
          <p:cNvSpPr/>
          <p:nvPr/>
        </p:nvSpPr>
        <p:spPr>
          <a:xfrm>
            <a:off x="4648712" y="518142"/>
            <a:ext cx="1285335" cy="538163"/>
          </a:xfrm>
          <a:prstGeom prst="wedgeRectCallout">
            <a:avLst>
              <a:gd name="adj1" fmla="val -124860"/>
              <a:gd name="adj2" fmla="val 5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保留计算结果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自底向上法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248" y="1218539"/>
            <a:ext cx="3829247" cy="2413124"/>
          </a:xfrm>
          <a:prstGeom prst="rect">
            <a:avLst/>
          </a:prstGeom>
        </p:spPr>
      </p:pic>
      <p:sp>
        <p:nvSpPr>
          <p:cNvPr id="13" name="对话气泡: 矩形 12"/>
          <p:cNvSpPr/>
          <p:nvPr/>
        </p:nvSpPr>
        <p:spPr>
          <a:xfrm>
            <a:off x="4833821" y="2156019"/>
            <a:ext cx="1765388" cy="538163"/>
          </a:xfrm>
          <a:prstGeom prst="wedgeRectCallout">
            <a:avLst>
              <a:gd name="adj1" fmla="val -49170"/>
              <a:gd name="adj2" fmla="val 7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循环计算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子问题图</a:t>
            </a:r>
            <a:endParaRPr lang="zh-CN" altLang="en-US" dirty="0"/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思考一个动态规划问题时，应弄清所涉及的</a:t>
            </a:r>
            <a:br>
              <a:rPr lang="en-US" altLang="zh-CN" dirty="0"/>
            </a:br>
            <a:r>
              <a:rPr lang="zh-CN" altLang="en-US" dirty="0"/>
              <a:t>子问题及子问题之间的依赖关系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问题的子问题图准确地表达了这些信息。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每个顶点唯一对应一个子问题。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如果求解子问题</a:t>
            </a:r>
            <a:r>
              <a:rPr lang="en-US" altLang="zh-CN" dirty="0"/>
              <a:t>x</a:t>
            </a:r>
            <a:r>
              <a:rPr lang="zh-CN" altLang="en-US" dirty="0"/>
              <a:t>的最优解时需要直接使用</a:t>
            </a:r>
            <a:br>
              <a:rPr lang="en-US" altLang="zh-CN" dirty="0"/>
            </a:br>
            <a:r>
              <a:rPr lang="zh-CN" altLang="en-US" dirty="0"/>
              <a:t>子问题</a:t>
            </a:r>
            <a:r>
              <a:rPr lang="en-US" altLang="zh-CN" dirty="0"/>
              <a:t>y</a:t>
            </a:r>
            <a:r>
              <a:rPr lang="zh-CN" altLang="en-US" dirty="0"/>
              <a:t>的最优解，那么有一条从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的有向边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927" y="896252"/>
            <a:ext cx="1662288" cy="3151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6506927" y="4093359"/>
            <a:ext cx="231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的钢条切割问题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重构解</a:t>
            </a:r>
            <a:endParaRPr lang="zh-CN" altLang="en-US" dirty="0"/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求最优分割方案下的收益，以及切割方案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347788"/>
            <a:ext cx="3841947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96" y="1347788"/>
            <a:ext cx="4946904" cy="14034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82" y="3363780"/>
            <a:ext cx="4502381" cy="91444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16018" y="2857440"/>
            <a:ext cx="4649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E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XTENDED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-B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OTTOM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-U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P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-C</a:t>
            </a:r>
            <a:r>
              <a:rPr lang="en-US" altLang="zh-CN" sz="1400" dirty="0">
                <a:solidFill>
                  <a:srgbClr val="231F20"/>
                </a:solidFill>
                <a:effectLst/>
                <a:latin typeface="Times-Roman"/>
              </a:rPr>
              <a:t>UT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-Roman"/>
              </a:rPr>
              <a:t>-</a:t>
            </a:r>
            <a:r>
              <a:rPr lang="en-US" altLang="zh-CN" sz="2000" dirty="0" err="1">
                <a:solidFill>
                  <a:srgbClr val="231F20"/>
                </a:solidFill>
                <a:effectLst/>
                <a:latin typeface="Times-Roman"/>
              </a:rPr>
              <a:t>R</a:t>
            </a:r>
            <a:r>
              <a:rPr lang="en-US" altLang="zh-CN" sz="1400" dirty="0" err="1">
                <a:solidFill>
                  <a:srgbClr val="231F20"/>
                </a:solidFill>
                <a:effectLst/>
                <a:latin typeface="Times-Roman"/>
              </a:rPr>
              <a:t>OD</a:t>
            </a:r>
            <a:r>
              <a:rPr lang="en-US" altLang="zh-CN" sz="2000" dirty="0" err="1">
                <a:solidFill>
                  <a:srgbClr val="231F20"/>
                </a:solidFill>
                <a:effectLst/>
                <a:latin typeface="MT2MIT"/>
              </a:rPr>
              <a:t>.p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MT2MIT"/>
              </a:rPr>
              <a:t>; 10/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二、矩阵链乘法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44034"/>
          <p:cNvSpPr txBox="1"/>
          <p:nvPr/>
        </p:nvSpPr>
        <p:spPr>
          <a:xfrm>
            <a:off x="547571" y="896252"/>
            <a:ext cx="7886700" cy="35392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矩阵相乘</a:t>
            </a:r>
            <a:endParaRPr lang="en-US" altLang="zh-CN" b="1" dirty="0"/>
          </a:p>
          <a:p>
            <a:r>
              <a:rPr lang="zh-CN" altLang="en-US" dirty="0"/>
              <a:t>给定两个矩阵</a:t>
            </a:r>
            <a:r>
              <a:rPr lang="en-US" altLang="zh-CN" dirty="0"/>
              <a:t>               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其乘积为：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时间是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def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pSp>
        <p:nvGrpSpPr>
          <p:cNvPr id="256007" name="组合 256006"/>
          <p:cNvGrpSpPr/>
          <p:nvPr/>
        </p:nvGrpSpPr>
        <p:grpSpPr>
          <a:xfrm>
            <a:off x="2457450" y="2163366"/>
            <a:ext cx="2057400" cy="1003696"/>
            <a:chOff x="1104" y="1817"/>
            <a:chExt cx="1728" cy="843"/>
          </a:xfrm>
        </p:grpSpPr>
        <p:sp>
          <p:nvSpPr>
            <p:cNvPr id="256008" name="矩形 256007"/>
            <p:cNvSpPr/>
            <p:nvPr/>
          </p:nvSpPr>
          <p:spPr>
            <a:xfrm>
              <a:off x="1296" y="1817"/>
              <a:ext cx="288" cy="624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3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09" name="矩形 256008"/>
            <p:cNvSpPr/>
            <p:nvPr/>
          </p:nvSpPr>
          <p:spPr>
            <a:xfrm>
              <a:off x="1824" y="1817"/>
              <a:ext cx="384" cy="240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B</a:t>
              </a:r>
              <a:endPara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0" name="矩形 256009"/>
            <p:cNvSpPr/>
            <p:nvPr/>
          </p:nvSpPr>
          <p:spPr>
            <a:xfrm>
              <a:off x="2400" y="1817"/>
              <a:ext cx="432" cy="624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en-US" altLang="zh-CN" sz="13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C</a:t>
              </a:r>
              <a:endPara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1" name="文本框 256010"/>
            <p:cNvSpPr txBox="1"/>
            <p:nvPr/>
          </p:nvSpPr>
          <p:spPr>
            <a:xfrm>
              <a:off x="1584" y="1865"/>
              <a:ext cx="210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7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2" name="文本框 256011"/>
            <p:cNvSpPr txBox="1"/>
            <p:nvPr/>
          </p:nvSpPr>
          <p:spPr>
            <a:xfrm>
              <a:off x="2208" y="1850"/>
              <a:ext cx="208" cy="1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9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3" name="文本框 256012"/>
            <p:cNvSpPr txBox="1"/>
            <p:nvPr/>
          </p:nvSpPr>
          <p:spPr>
            <a:xfrm>
              <a:off x="1104" y="1817"/>
              <a:ext cx="14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4" name="文本框 256013"/>
            <p:cNvSpPr txBox="1"/>
            <p:nvPr/>
          </p:nvSpPr>
          <p:spPr>
            <a:xfrm>
              <a:off x="1334" y="2448"/>
              <a:ext cx="203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5" name="文本框 256014"/>
            <p:cNvSpPr txBox="1"/>
            <p:nvPr/>
          </p:nvSpPr>
          <p:spPr>
            <a:xfrm>
              <a:off x="1672" y="1817"/>
              <a:ext cx="203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6" name="文本框 256015"/>
            <p:cNvSpPr txBox="1"/>
            <p:nvPr/>
          </p:nvSpPr>
          <p:spPr>
            <a:xfrm>
              <a:off x="1890" y="2029"/>
              <a:ext cx="19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7" name="文本框 256016"/>
            <p:cNvSpPr txBox="1"/>
            <p:nvPr/>
          </p:nvSpPr>
          <p:spPr>
            <a:xfrm>
              <a:off x="2256" y="2009"/>
              <a:ext cx="210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8" name="文本框 256017"/>
            <p:cNvSpPr txBox="1"/>
            <p:nvPr/>
          </p:nvSpPr>
          <p:spPr>
            <a:xfrm>
              <a:off x="2544" y="2441"/>
              <a:ext cx="19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CN" sz="105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矩阵链乘法</a:t>
            </a:r>
            <a:endParaRPr lang="zh-CN" altLang="en-US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2724785" y="1239520"/>
          <a:ext cx="896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1000" imgH="241300" progId="Equation.3">
                  <p:embed/>
                </p:oleObj>
              </mc:Choice>
              <mc:Fallback>
                <p:oleObj name="" r:id="rId1" imgW="3810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4785" y="1239520"/>
                        <a:ext cx="8969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791585" y="1239520"/>
          <a:ext cx="80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81000" imgH="241300" progId="Equation.3">
                  <p:embed/>
                </p:oleObj>
              </mc:Choice>
              <mc:Fallback>
                <p:oleObj name="" r:id="rId3" imgW="3810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1585" y="1239520"/>
                        <a:ext cx="8001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809240" y="3326765"/>
          <a:ext cx="419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663065" imgH="431800" progId="Equation.3">
                  <p:embed/>
                </p:oleObj>
              </mc:Choice>
              <mc:Fallback>
                <p:oleObj name="" r:id="rId5" imgW="16630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9240" y="3326765"/>
                        <a:ext cx="4191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如何对多个矩阵相乘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/>
              <a:t>矩阵乘法满足结合律</a:t>
            </a:r>
            <a:r>
              <a:rPr lang="en-US" altLang="zh-CN" dirty="0"/>
              <a:t>. </a:t>
            </a:r>
            <a:r>
              <a:rPr lang="zh-CN" altLang="en-US" dirty="0"/>
              <a:t>可尝试用这个特性来降低计算开销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dirty="0"/>
              <a:t>确实可行</a:t>
            </a:r>
            <a:r>
              <a:rPr lang="en-US" altLang="zh-CN" dirty="0"/>
              <a:t>, </a:t>
            </a:r>
            <a:r>
              <a:rPr lang="zh-CN" altLang="en-US" dirty="0"/>
              <a:t>考虑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dirty="0"/>
              <a:t>如果乘法顺序为：</a:t>
            </a:r>
            <a:r>
              <a:rPr lang="en-US" altLang="zh-CN" dirty="0"/>
              <a:t> 		       </a:t>
            </a:r>
            <a:r>
              <a:rPr lang="zh-CN" altLang="en-US" dirty="0"/>
              <a:t>需执行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4000</a:t>
            </a:r>
            <a:r>
              <a:rPr lang="en-US" altLang="zh-CN" dirty="0"/>
              <a:t> </a:t>
            </a:r>
            <a:r>
              <a:rPr lang="zh-CN" altLang="en-US" dirty="0"/>
              <a:t>个操作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900" dirty="0"/>
          </a:p>
          <a:p>
            <a:pPr>
              <a:lnSpc>
                <a:spcPct val="90000"/>
              </a:lnSpc>
            </a:pPr>
            <a:r>
              <a:rPr lang="zh-CN" altLang="en-US" dirty="0"/>
              <a:t>但如果乘法顺序为：   </a:t>
            </a:r>
            <a:r>
              <a:rPr lang="en-US" altLang="zh-CN" dirty="0"/>
              <a:t>		  </a:t>
            </a:r>
            <a:r>
              <a:rPr lang="zh-CN" altLang="en-US" dirty="0"/>
              <a:t>仅需执行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1575</a:t>
            </a:r>
            <a:r>
              <a:rPr lang="en-US" altLang="zh-CN" dirty="0"/>
              <a:t> </a:t>
            </a:r>
            <a:r>
              <a:rPr lang="zh-CN" altLang="en-US" dirty="0"/>
              <a:t>个操作</a:t>
            </a:r>
            <a:endParaRPr lang="en-US" altLang="zh-CN" dirty="0"/>
          </a:p>
        </p:txBody>
      </p:sp>
      <p:graphicFrame>
        <p:nvGraphicFramePr>
          <p:cNvPr id="257028" name="对象 257027"/>
          <p:cNvGraphicFramePr/>
          <p:nvPr/>
        </p:nvGraphicFramePr>
        <p:xfrm>
          <a:off x="2867167" y="1302526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" r:id="rId1" imgW="1485900" imgH="228600" progId="Equation.3">
                  <p:embed/>
                </p:oleObj>
              </mc:Choice>
              <mc:Fallback>
                <p:oleObj name="" r:id="rId1" imgW="1485900" imgH="228600" progId="Equation.3">
                  <p:embed/>
                  <p:pic>
                    <p:nvPicPr>
                      <p:cNvPr id="0" name="对象 257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7167" y="1302526"/>
                        <a:ext cx="297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29" name="组合 257028"/>
          <p:cNvGrpSpPr/>
          <p:nvPr/>
        </p:nvGrpSpPr>
        <p:grpSpPr>
          <a:xfrm>
            <a:off x="3130935" y="2422913"/>
            <a:ext cx="1875234" cy="342900"/>
            <a:chOff x="2025" y="2448"/>
            <a:chExt cx="1575" cy="288"/>
          </a:xfrm>
        </p:grpSpPr>
        <p:graphicFrame>
          <p:nvGraphicFramePr>
            <p:cNvPr id="257030" name="对象 257029"/>
            <p:cNvGraphicFramePr/>
            <p:nvPr/>
          </p:nvGraphicFramePr>
          <p:xfrm>
            <a:off x="2025" y="2455"/>
            <a:ext cx="43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5" name="" r:id="rId3" imgW="368300" imgH="241300" progId="Equation.3">
                    <p:embed/>
                  </p:oleObj>
                </mc:Choice>
                <mc:Fallback>
                  <p:oleObj name="" r:id="rId3" imgW="368300" imgH="241300" progId="Equation.3">
                    <p:embed/>
                    <p:pic>
                      <p:nvPicPr>
                        <p:cNvPr id="0" name="对象 2570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5" y="2455"/>
                          <a:ext cx="432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1" name="对象 257030"/>
            <p:cNvGraphicFramePr/>
            <p:nvPr/>
          </p:nvGraphicFramePr>
          <p:xfrm>
            <a:off x="2505" y="2448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6" name="" r:id="rId5" imgW="444500" imgH="241300" progId="Equation.3">
                    <p:embed/>
                  </p:oleObj>
                </mc:Choice>
                <mc:Fallback>
                  <p:oleObj name="" r:id="rId5" imgW="444500" imgH="241300" progId="Equation.3">
                    <p:embed/>
                    <p:pic>
                      <p:nvPicPr>
                        <p:cNvPr id="0" name="对象 2570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05" y="2448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2" name="对象 257031"/>
            <p:cNvGraphicFramePr/>
            <p:nvPr/>
          </p:nvGraphicFramePr>
          <p:xfrm>
            <a:off x="3081" y="2455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" name="" r:id="rId7" imgW="444500" imgH="241300" progId="Equation.3">
                    <p:embed/>
                  </p:oleObj>
                </mc:Choice>
                <mc:Fallback>
                  <p:oleObj name="" r:id="rId7" imgW="444500" imgH="241300" progId="Equation.3">
                    <p:embed/>
                    <p:pic>
                      <p:nvPicPr>
                        <p:cNvPr id="0" name="对象 2570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81" y="2455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033" name="对象 257032"/>
          <p:cNvGraphicFramePr/>
          <p:nvPr/>
        </p:nvGraphicFramePr>
        <p:xfrm>
          <a:off x="3388110" y="3008704"/>
          <a:ext cx="971550" cy="34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" r:id="rId9" imgW="608965" imgH="215900" progId="Equation.3">
                  <p:embed/>
                </p:oleObj>
              </mc:Choice>
              <mc:Fallback>
                <p:oleObj name="" r:id="rId9" imgW="608965" imgH="215900" progId="Equation.3">
                  <p:embed/>
                  <p:pic>
                    <p:nvPicPr>
                      <p:cNvPr id="0" name="对象 257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8110" y="3008704"/>
                        <a:ext cx="971550" cy="34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对象 257033"/>
          <p:cNvGraphicFramePr/>
          <p:nvPr/>
        </p:nvGraphicFramePr>
        <p:xfrm>
          <a:off x="3645285" y="3578873"/>
          <a:ext cx="10858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" name="" r:id="rId11" imgW="621665" imgH="203200" progId="Equation.3">
                  <p:embed/>
                </p:oleObj>
              </mc:Choice>
              <mc:Fallback>
                <p:oleObj name="" r:id="rId11" imgW="621665" imgH="203200" progId="Equation.3">
                  <p:embed/>
                  <p:pic>
                    <p:nvPicPr>
                      <p:cNvPr id="0" name="对象 2570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5285" y="3578873"/>
                        <a:ext cx="10858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矩阵链乘法（续）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完全括号化的（</a:t>
            </a:r>
            <a:r>
              <a:rPr lang="en-US" altLang="zh-CN" dirty="0"/>
              <a:t>Fully parenthesized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单一矩阵，或者是两个完全括号化的矩阵乘积链的积，且已外加括号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如果矩阵链为</a:t>
            </a:r>
            <a:r>
              <a:rPr lang="en-US" altLang="zh-CN" dirty="0"/>
              <a:t>&lt;A1, A2, A3, A4&gt;</a:t>
            </a:r>
            <a:r>
              <a:rPr lang="zh-CN" altLang="en-US" dirty="0"/>
              <a:t>，则共有</a:t>
            </a:r>
            <a:r>
              <a:rPr lang="en-US" altLang="zh-CN" dirty="0"/>
              <a:t>5</a:t>
            </a:r>
            <a:r>
              <a:rPr lang="zh-CN" altLang="en-US" dirty="0"/>
              <a:t>种完全括号化的矩阵乘积链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(A1(A2,(A3,A4)))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(A1((A2,A3)A4))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((A1,A2)(A3,A4))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((A1(A2,A3))A4)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(((A1,A2)A3)A4)</a:t>
            </a:r>
            <a:endParaRPr lang="en-US" altLang="zh-CN" dirty="0"/>
          </a:p>
        </p:txBody>
      </p:sp>
      <p:sp>
        <p:nvSpPr>
          <p:cNvPr id="1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完全括号化的矩阵乘积链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65905" y="2879090"/>
            <a:ext cx="4268470" cy="142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800"/>
              <a:t>注意：</a:t>
            </a:r>
            <a:endParaRPr lang="zh-CN" altLang="en-US" sz="1800"/>
          </a:p>
          <a:p>
            <a:pPr algn="ctr"/>
            <a:r>
              <a:rPr lang="zh-CN" altLang="en-US" sz="1800" dirty="0">
                <a:sym typeface="+mn-ea"/>
              </a:rPr>
              <a:t>矩阵链</a:t>
            </a:r>
            <a:r>
              <a:rPr lang="en-US" altLang="zh-CN" sz="1800" dirty="0">
                <a:sym typeface="+mn-ea"/>
              </a:rPr>
              <a:t>&lt;A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, A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, A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, ..., A</a:t>
            </a:r>
            <a:r>
              <a:rPr lang="en-US" altLang="zh-CN" sz="1800" baseline="-25000" dirty="0">
                <a:sym typeface="+mn-ea"/>
              </a:rPr>
              <a:t>n</a:t>
            </a:r>
            <a:r>
              <a:rPr lang="en-US" altLang="zh-CN" sz="1800" dirty="0">
                <a:sym typeface="+mn-ea"/>
              </a:rPr>
              <a:t>&gt;</a:t>
            </a:r>
            <a:r>
              <a:rPr lang="zh-CN" altLang="en-US" sz="1800" dirty="0">
                <a:sym typeface="+mn-ea"/>
              </a:rPr>
              <a:t>通常可以用</a:t>
            </a:r>
            <a:r>
              <a:rPr lang="en-US" altLang="zh-CN" sz="1800" dirty="0">
                <a:sym typeface="+mn-ea"/>
              </a:rPr>
              <a:t>&lt;p</a:t>
            </a:r>
            <a:r>
              <a:rPr lang="en-US" altLang="zh-CN" sz="1800" baseline="-250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, p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, ..., p</a:t>
            </a:r>
            <a:r>
              <a:rPr lang="en-US" altLang="zh-CN" sz="1800" baseline="-25000" dirty="0">
                <a:sym typeface="+mn-ea"/>
              </a:rPr>
              <a:t>n</a:t>
            </a:r>
            <a:r>
              <a:rPr lang="en-US" altLang="zh-CN" sz="1800" dirty="0">
                <a:sym typeface="+mn-ea"/>
              </a:rPr>
              <a:t>&gt;</a:t>
            </a:r>
            <a:r>
              <a:rPr lang="zh-CN" altLang="en-US" sz="1800" dirty="0">
                <a:sym typeface="+mn-ea"/>
              </a:rPr>
              <a:t>来表示。其中</a:t>
            </a:r>
            <a:r>
              <a:rPr lang="en-US" altLang="zh-CN" sz="1800" dirty="0">
                <a:sym typeface="+mn-ea"/>
              </a:rPr>
              <a:t>p</a:t>
            </a:r>
            <a:r>
              <a:rPr lang="en-US" altLang="zh-CN" sz="1800" baseline="-25000" dirty="0">
                <a:sym typeface="+mn-ea"/>
              </a:rPr>
              <a:t>i</a:t>
            </a:r>
            <a:r>
              <a:rPr lang="zh-CN" altLang="en-US" sz="1800" dirty="0">
                <a:sym typeface="+mn-ea"/>
              </a:rPr>
              <a:t>是整数，矩阵</a:t>
            </a:r>
            <a:r>
              <a:rPr lang="en-US" altLang="zh-CN" sz="1800" dirty="0">
                <a:sym typeface="+mn-ea"/>
              </a:rPr>
              <a:t>A</a:t>
            </a:r>
            <a:r>
              <a:rPr lang="en-US" altLang="zh-CN" sz="1800" baseline="-25000" dirty="0">
                <a:sym typeface="+mn-ea"/>
              </a:rPr>
              <a:t>i</a:t>
            </a:r>
            <a:r>
              <a:rPr lang="zh-CN" altLang="en-US" sz="1800" dirty="0">
                <a:sym typeface="+mn-ea"/>
              </a:rPr>
              <a:t>有</a:t>
            </a:r>
            <a:r>
              <a:rPr lang="en-US" altLang="zh-CN" sz="1800" dirty="0">
                <a:sym typeface="+mn-ea"/>
              </a:rPr>
              <a:t>p</a:t>
            </a:r>
            <a:r>
              <a:rPr lang="en-US" altLang="zh-CN" sz="1800" baseline="-25000" dirty="0">
                <a:sym typeface="+mn-ea"/>
              </a:rPr>
              <a:t>i-1</a:t>
            </a:r>
            <a:r>
              <a:rPr lang="zh-CN" altLang="en-US" sz="1800" dirty="0">
                <a:sym typeface="+mn-ea"/>
              </a:rPr>
              <a:t>行，</a:t>
            </a:r>
            <a:r>
              <a:rPr lang="en-US" altLang="zh-CN" sz="1800" dirty="0">
                <a:sym typeface="+mn-ea"/>
              </a:rPr>
              <a:t>p</a:t>
            </a:r>
            <a:r>
              <a:rPr lang="en-US" altLang="zh-CN" sz="1800" baseline="-25000" dirty="0">
                <a:sym typeface="+mn-ea"/>
              </a:rPr>
              <a:t>i</a:t>
            </a:r>
            <a:r>
              <a:rPr lang="zh-CN" altLang="en-US" sz="1800" dirty="0">
                <a:sym typeface="+mn-ea"/>
              </a:rPr>
              <a:t>列。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63025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穷举方法</a:t>
            </a:r>
            <a:r>
              <a:rPr lang="en-US" altLang="zh-CN" dirty="0"/>
              <a:t> – </a:t>
            </a:r>
            <a:r>
              <a:rPr lang="zh-CN" altLang="en-US" dirty="0"/>
              <a:t>尝试所有可能的执行次序，找到操作数量最少的那种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穷举方法复杂度</a:t>
            </a:r>
            <a:endParaRPr lang="en-US" altLang="zh-CN" sz="1050" dirty="0"/>
          </a:p>
          <a:p>
            <a:pPr lvl="1"/>
            <a:r>
              <a:rPr lang="zh-CN" altLang="en-US" dirty="0"/>
              <a:t>等价于创建一棵包含</a:t>
            </a:r>
            <a:r>
              <a:rPr lang="en-US" altLang="zh-CN" dirty="0"/>
              <a:t>n</a:t>
            </a:r>
            <a:r>
              <a:rPr lang="zh-CN" altLang="en-US" dirty="0"/>
              <a:t>个节点的二叉树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卡塔兰数（</a:t>
            </a:r>
            <a:r>
              <a:rPr lang="en-US" altLang="zh-CN" dirty="0"/>
              <a:t>Catalan numbers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复杂度为</a:t>
            </a:r>
            <a:r>
              <a:rPr lang="en-US" altLang="zh-CN" dirty="0"/>
              <a:t>Ω(2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aphicFrame>
        <p:nvGraphicFramePr>
          <p:cNvPr id="258052" name="对象 258051"/>
          <p:cNvGraphicFramePr/>
          <p:nvPr/>
        </p:nvGraphicFramePr>
        <p:xfrm>
          <a:off x="2483893" y="1338334"/>
          <a:ext cx="3257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" r:id="rId1" imgW="1447800" imgH="228600" progId="Equation.3">
                  <p:embed/>
                </p:oleObj>
              </mc:Choice>
              <mc:Fallback>
                <p:oleObj name="" r:id="rId1" imgW="1447800" imgH="228600" progId="Equation.3">
                  <p:embed/>
                  <p:pic>
                    <p:nvPicPr>
                      <p:cNvPr id="0" name="对象 258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3893" y="1338334"/>
                        <a:ext cx="32575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最佳方案制定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26" y="2750568"/>
            <a:ext cx="2552381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刻画一个最优解的结构特征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递归地定义最优解的值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计算最优解的值，通常采用自底向上的方法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利用计算出的信息构造最优解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应用动态规划方法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一、钢条切割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、矩阵链乘法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考虑通用场景</a:t>
            </a:r>
            <a:r>
              <a:rPr lang="en-US" altLang="zh-CN" dirty="0"/>
              <a:t>, </a:t>
            </a:r>
            <a:r>
              <a:rPr lang="zh-CN" altLang="en-US" dirty="0"/>
              <a:t>在下式中确定执行次序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1350" dirty="0"/>
          </a:p>
          <a:p>
            <a:pPr>
              <a:lnSpc>
                <a:spcPct val="90000"/>
              </a:lnSpc>
            </a:pPr>
            <a:r>
              <a:rPr lang="zh-CN" altLang="en-US" dirty="0"/>
              <a:t>假设最后一次乘法操作发生在第</a:t>
            </a:r>
            <a:r>
              <a:rPr lang="en-US" altLang="zh-CN" i="1" dirty="0" err="1"/>
              <a:t>i</a:t>
            </a:r>
            <a:r>
              <a:rPr lang="zh-CN" altLang="en-US" dirty="0"/>
              <a:t>个位置</a:t>
            </a:r>
            <a:r>
              <a:rPr lang="en-US" altLang="zh-CN" dirty="0"/>
              <a:t>.  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问题转变成确定</a:t>
            </a:r>
            <a:r>
              <a:rPr lang="en-US" altLang="zh-CN" dirty="0"/>
              <a:t>		             </a:t>
            </a:r>
            <a:r>
              <a:rPr lang="zh-CN" altLang="en-US" dirty="0"/>
              <a:t>和                         的最佳执行次序</a:t>
            </a:r>
            <a:endParaRPr lang="en-US" altLang="zh-CN" dirty="0"/>
          </a:p>
        </p:txBody>
      </p:sp>
      <p:graphicFrame>
        <p:nvGraphicFramePr>
          <p:cNvPr id="259076" name="对象 259075"/>
          <p:cNvGraphicFramePr/>
          <p:nvPr/>
        </p:nvGraphicFramePr>
        <p:xfrm>
          <a:off x="2854088" y="1310220"/>
          <a:ext cx="2590800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" r:id="rId1" imgW="1168400" imgH="228600" progId="Equation.3">
                  <p:embed/>
                </p:oleObj>
              </mc:Choice>
              <mc:Fallback>
                <p:oleObj name="" r:id="rId1" imgW="1168400" imgH="228600" progId="Equation.3">
                  <p:embed/>
                  <p:pic>
                    <p:nvPicPr>
                      <p:cNvPr id="0" name="对象 259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4088" y="1310220"/>
                        <a:ext cx="2590800" cy="5072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对象 259076"/>
          <p:cNvGraphicFramePr/>
          <p:nvPr/>
        </p:nvGraphicFramePr>
        <p:xfrm>
          <a:off x="2676098" y="2407444"/>
          <a:ext cx="3905250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" r:id="rId3" imgW="1905000" imgH="228600" progId="Equation.3">
                  <p:embed/>
                </p:oleObj>
              </mc:Choice>
              <mc:Fallback>
                <p:oleObj name="" r:id="rId3" imgW="1905000" imgH="228600" progId="Equation.3">
                  <p:embed/>
                  <p:pic>
                    <p:nvPicPr>
                      <p:cNvPr id="0" name="对象 259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6098" y="2407444"/>
                        <a:ext cx="3905250" cy="4691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对象 259077"/>
          <p:cNvGraphicFramePr/>
          <p:nvPr/>
        </p:nvGraphicFramePr>
        <p:xfrm>
          <a:off x="2673406" y="3157167"/>
          <a:ext cx="1524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" r:id="rId5" imgW="1016000" imgH="228600" progId="Equation.3">
                  <p:embed/>
                </p:oleObj>
              </mc:Choice>
              <mc:Fallback>
                <p:oleObj name="" r:id="rId5" imgW="1016000" imgH="228600" progId="Equation.3">
                  <p:embed/>
                  <p:pic>
                    <p:nvPicPr>
                      <p:cNvPr id="0" name="对象 259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3406" y="3157167"/>
                        <a:ext cx="1524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对象 259078"/>
          <p:cNvGraphicFramePr/>
          <p:nvPr/>
        </p:nvGraphicFramePr>
        <p:xfrm>
          <a:off x="4641802" y="3157167"/>
          <a:ext cx="129301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" r:id="rId7" imgW="862965" imgH="228600" progId="Equation.3">
                  <p:embed/>
                </p:oleObj>
              </mc:Choice>
              <mc:Fallback>
                <p:oleObj name="" r:id="rId7" imgW="862965" imgH="228600" progId="Equation.3">
                  <p:embed/>
                  <p:pic>
                    <p:nvPicPr>
                      <p:cNvPr id="0" name="对象 259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1802" y="3157167"/>
                        <a:ext cx="1293019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步骤一：最优括号化方案的结构特征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本问题的最优子结构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的最优括号化方案的分割点在</a:t>
            </a:r>
            <a:r>
              <a:rPr lang="en-US" altLang="zh-CN" dirty="0"/>
              <a:t>A</a:t>
            </a:r>
            <a:r>
              <a:rPr lang="en-US" altLang="zh-CN" baseline="-25000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k+1</a:t>
            </a:r>
            <a:r>
              <a:rPr lang="zh-CN" altLang="en-US" dirty="0"/>
              <a:t>之间。那么，继续对“前缀”子链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…A</a:t>
            </a:r>
            <a:r>
              <a:rPr lang="en-US" altLang="zh-CN" baseline="-25000" dirty="0"/>
              <a:t>k</a:t>
            </a:r>
            <a:r>
              <a:rPr lang="zh-CN" altLang="en-US" dirty="0"/>
              <a:t>进行括号化时，应该直接采用独立求解它时所得的最佳方案。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如果不采用独立求解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…A</a:t>
            </a:r>
            <a:r>
              <a:rPr lang="en-US" altLang="zh-CN" baseline="-25000" dirty="0"/>
              <a:t>k</a:t>
            </a:r>
            <a:r>
              <a:rPr lang="zh-CN" altLang="en-US" dirty="0"/>
              <a:t>所得的最优方案来对它进行括号化，则将其代入到最优解之中，得到的代价将会更低。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步骤一：最优括号化方案的结构特征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表示计算矩阵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i..j</a:t>
            </a:r>
            <a:r>
              <a:rPr lang="zh-CN" altLang="en-US" dirty="0"/>
              <a:t>所需标量乘法次数的最小值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则，</a:t>
            </a:r>
            <a:r>
              <a:rPr lang="en-US" altLang="zh-CN" dirty="0"/>
              <a:t>m[1,n]</a:t>
            </a:r>
            <a:r>
              <a:rPr lang="zh-CN" altLang="en-US" dirty="0"/>
              <a:t>表示计算</a:t>
            </a:r>
            <a:r>
              <a:rPr lang="en-US" altLang="zh-CN" dirty="0"/>
              <a:t>A</a:t>
            </a:r>
            <a:r>
              <a:rPr lang="en-US" altLang="zh-CN" baseline="-25000" dirty="0"/>
              <a:t>1..n</a:t>
            </a:r>
            <a:r>
              <a:rPr lang="zh-CN" altLang="en-US" dirty="0"/>
              <a:t>所需的最低代价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对于</a:t>
            </a:r>
            <a:r>
              <a:rPr lang="en-US" altLang="zh-CN" dirty="0" err="1"/>
              <a:t>i</a:t>
            </a:r>
            <a:r>
              <a:rPr lang="en-US" altLang="zh-CN" dirty="0"/>
              <a:t>=j</a:t>
            </a:r>
            <a:r>
              <a:rPr lang="zh-CN" altLang="en-US" dirty="0"/>
              <a:t>，矩阵链仅包含唯一矩阵，因此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]=0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若在</a:t>
            </a:r>
            <a:r>
              <a:rPr lang="en-US" altLang="zh-CN" dirty="0"/>
              <a:t>k</a:t>
            </a:r>
            <a:r>
              <a:rPr lang="zh-CN" altLang="en-US" dirty="0"/>
              <a:t>点处分割，则：</a:t>
            </a:r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]=m[</a:t>
            </a:r>
            <a:r>
              <a:rPr lang="en-US" altLang="zh-CN" dirty="0" err="1"/>
              <a:t>i,k</a:t>
            </a:r>
            <a:r>
              <a:rPr lang="en-US" altLang="zh-CN" dirty="0"/>
              <a:t>]+m[k+1,j]+p</a:t>
            </a:r>
            <a:r>
              <a:rPr lang="en-US" altLang="zh-CN" baseline="-25000" dirty="0"/>
              <a:t>i-1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endParaRPr lang="en-US" altLang="zh-CN" baseline="-25000" dirty="0"/>
          </a:p>
          <a:p>
            <a:pPr>
              <a:lnSpc>
                <a:spcPct val="100000"/>
              </a:lnSpc>
            </a:pPr>
            <a:r>
              <a:rPr lang="zh-CN" altLang="en-US" dirty="0"/>
              <a:t>因此，递归式演化为：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步骤二：一个递归求解方案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07" y="3020971"/>
            <a:ext cx="5904762" cy="866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需要求解的不同子问题的数目相对较少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每对满足</a:t>
            </a:r>
            <a:r>
              <a:rPr lang="en-US" altLang="zh-CN" dirty="0"/>
              <a:t>1</a:t>
            </a:r>
            <a:r>
              <a:rPr lang="zh-CN" altLang="en-US" dirty="0"/>
              <a:t>≤</a:t>
            </a:r>
            <a:r>
              <a:rPr lang="en-US" altLang="zh-CN" dirty="0" err="1"/>
              <a:t>i</a:t>
            </a:r>
            <a:r>
              <a:rPr lang="zh-CN" altLang="en-US" dirty="0"/>
              <a:t>≤</a:t>
            </a:r>
            <a:r>
              <a:rPr lang="en-US" altLang="zh-CN" dirty="0"/>
              <a:t>j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对应一个唯一的子问题，共有</a:t>
            </a:r>
            <a:r>
              <a:rPr lang="en-US" altLang="zh-CN" dirty="0"/>
              <a:t>C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+n=Θ(n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采用自底向上表格法进行计算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02" y="2270602"/>
            <a:ext cx="5786484" cy="2247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9" y="3903186"/>
            <a:ext cx="7247619" cy="10857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236" y="671750"/>
            <a:ext cx="5228571" cy="380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步骤三：计算最优代价（案例）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70" y="538163"/>
            <a:ext cx="5786484" cy="2247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0" y="2674888"/>
            <a:ext cx="6259728" cy="937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0" y="3612613"/>
            <a:ext cx="6371429" cy="12285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表</a:t>
            </a:r>
            <a:r>
              <a:rPr lang="en-US" altLang="zh-CN" dirty="0"/>
              <a:t>s[1..n, 2..n]</a:t>
            </a:r>
            <a:r>
              <a:rPr lang="zh-CN" altLang="en-US" dirty="0"/>
              <a:t>记录了构造最优解所需的信息。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每个表项</a:t>
            </a:r>
            <a:r>
              <a:rPr lang="en-US" altLang="zh-CN" dirty="0"/>
              <a:t>s[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记录了一个</a:t>
            </a:r>
            <a:r>
              <a:rPr lang="en-US" altLang="zh-CN" dirty="0"/>
              <a:t>k</a:t>
            </a:r>
            <a:r>
              <a:rPr lang="zh-CN" altLang="en-US" dirty="0"/>
              <a:t>值，指出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的最优括号化方案的分割点应在</a:t>
            </a:r>
            <a:r>
              <a:rPr lang="en-US" altLang="zh-CN" dirty="0"/>
              <a:t>A</a:t>
            </a:r>
            <a:r>
              <a:rPr lang="en-US" altLang="zh-CN" baseline="-25000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k+1</a:t>
            </a:r>
            <a:r>
              <a:rPr lang="zh-CN" altLang="en-US" dirty="0"/>
              <a:t>之间。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步骤四：构造最优解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721" y="2283567"/>
            <a:ext cx="4619048" cy="1876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最优解依赖于最优子问题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子问题重叠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 “</a:t>
            </a:r>
            <a:r>
              <a:rPr lang="zh-CN" altLang="en-US" dirty="0"/>
              <a:t>自顶向下</a:t>
            </a:r>
            <a:r>
              <a:rPr lang="en-US" altLang="zh-CN" dirty="0"/>
              <a:t>”</a:t>
            </a:r>
            <a:r>
              <a:rPr lang="zh-CN" altLang="en-US" dirty="0"/>
              <a:t>的分治策略看上去无法工作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dirty="0"/>
              <a:t>因此，我们需要自底向上工作，并且记住部分子问题的解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我们学到了什么？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有个小孩在爬楼梯，他一次可以爬一级、二级和三级。请问他爬</a:t>
            </a:r>
            <a:r>
              <a:rPr lang="en-US" altLang="zh-CN" dirty="0"/>
              <a:t>100</a:t>
            </a:r>
            <a:r>
              <a:rPr lang="zh-CN" altLang="en-US" dirty="0"/>
              <a:t>级楼梯，总共有几种不同的走法？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经典动态规划问题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D[i] = D[i-1]+D[i-2]+D[i-3]</a:t>
            </a:r>
            <a:endParaRPr lang="en-US" dirty="0"/>
          </a:p>
          <a:p>
            <a:r>
              <a:rPr lang="en-US" dirty="0"/>
              <a:t>D[1]=1 D[2]=2, D[3]=4</a:t>
            </a:r>
            <a:endParaRPr 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经典动态规划问题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Dynamic programming</a:t>
            </a:r>
            <a:endParaRPr lang="en-US" altLang="zh-CN" dirty="0"/>
          </a:p>
          <a:p>
            <a:r>
              <a:rPr lang="zh-CN" altLang="en-US" dirty="0"/>
              <a:t>动态规划通常用于解决最优化问题，在这类问题中，我们通过做出一组选择来达到最优解。</a:t>
            </a:r>
            <a:endParaRPr lang="en-US" altLang="zh-CN" dirty="0"/>
          </a:p>
          <a:p>
            <a:r>
              <a:rPr lang="zh-CN" altLang="en-US" dirty="0"/>
              <a:t>在做出每个选择的同时，通常会生成与原问题形式相同的子问题。</a:t>
            </a:r>
            <a:endParaRPr lang="en-US" altLang="zh-CN" dirty="0"/>
          </a:p>
          <a:p>
            <a:r>
              <a:rPr lang="zh-CN" altLang="en-US" dirty="0"/>
              <a:t>动态规划的关键技术就是对每个这样的子问题都保存其解，当其重复出现时即可避免重复求解。</a:t>
            </a:r>
            <a:endParaRPr lang="en-US" altLang="zh-CN" dirty="0"/>
          </a:p>
          <a:p>
            <a:r>
              <a:rPr lang="zh-CN" altLang="en-US" dirty="0"/>
              <a:t>有时可以将指数时间的算法转换为多项式时间的算法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给定一个包含非负整数的</a:t>
            </a:r>
            <a:r>
              <a:rPr lang="en-US" altLang="zh-CN" dirty="0"/>
              <a:t>m*n</a:t>
            </a:r>
            <a:r>
              <a:rPr lang="zh-CN" altLang="en-US" dirty="0"/>
              <a:t>网格，请找出一条从左上角到右下角的路径，使得路径上的数字总和最小。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[1, 3, 1],</a:t>
            </a:r>
            <a:br>
              <a:rPr lang="en-US" altLang="zh-CN" dirty="0"/>
            </a:br>
            <a:r>
              <a:rPr lang="en-US" altLang="zh-CN" dirty="0"/>
              <a:t>[1, 5, 1],</a:t>
            </a:r>
            <a:br>
              <a:rPr lang="en-US" altLang="zh-CN" dirty="0"/>
            </a:br>
            <a:r>
              <a:rPr lang="en-US" altLang="zh-CN" dirty="0"/>
              <a:t>[4, 2, 1]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1 -&gt; 3 -&gt; 1 -&gt; 1 -&gt; 1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总和是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经典动态规划问题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d[i, j] = min (d[i-1, j], d[i, j-1]) + grid[i, j]</a:t>
            </a:r>
            <a:endParaRPr 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经典动态规划问题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前序遍历：</a:t>
            </a:r>
            <a:endParaRPr dirty="0"/>
          </a:p>
          <a:p>
            <a:pPr lvl="1"/>
            <a:r>
              <a:rPr dirty="0"/>
              <a:t>第一次访问就输出数据</a:t>
            </a:r>
            <a:r>
              <a:rPr lang="zh-CN" dirty="0"/>
              <a:t>，</a:t>
            </a:r>
            <a:r>
              <a:rPr dirty="0"/>
              <a:t>适合静态访问</a:t>
            </a:r>
            <a:endParaRPr dirty="0"/>
          </a:p>
          <a:p>
            <a:pPr lvl="1"/>
            <a:r>
              <a:rPr lang="zh-CN" dirty="0"/>
              <a:t>例如：</a:t>
            </a:r>
            <a:r>
              <a:rPr dirty="0"/>
              <a:t>可以用来实现目录结构的显示。</a:t>
            </a:r>
            <a:endParaRPr dirty="0"/>
          </a:p>
          <a:p>
            <a:r>
              <a:rPr dirty="0"/>
              <a:t>中序遍历</a:t>
            </a:r>
            <a:endParaRPr dirty="0"/>
          </a:p>
          <a:p>
            <a:pPr lvl="1"/>
            <a:r>
              <a:rPr dirty="0"/>
              <a:t>对于二分搜索树，输出结果是有序的</a:t>
            </a:r>
            <a:r>
              <a:rPr lang="zh-CN" dirty="0"/>
              <a:t>，</a:t>
            </a:r>
            <a:r>
              <a:rPr dirty="0"/>
              <a:t>适合顺序输出结果</a:t>
            </a:r>
            <a:endParaRPr dirty="0"/>
          </a:p>
          <a:p>
            <a:pPr lvl="1"/>
            <a:r>
              <a:rPr dirty="0"/>
              <a:t>可以用来做表达式树，在编译器底层实现的时候用户可以实现基本的加减乘除，比如 a*b+c。</a:t>
            </a:r>
            <a:endParaRPr dirty="0"/>
          </a:p>
          <a:p>
            <a:r>
              <a:rPr dirty="0"/>
              <a:t>后序遍历</a:t>
            </a:r>
            <a:endParaRPr dirty="0"/>
          </a:p>
          <a:p>
            <a:pPr lvl="1"/>
            <a:r>
              <a:rPr dirty="0"/>
              <a:t>对节点操作时必访问过其子节点</a:t>
            </a:r>
            <a:r>
              <a:rPr lang="zh-CN" dirty="0"/>
              <a:t>，</a:t>
            </a:r>
            <a:r>
              <a:rPr dirty="0"/>
              <a:t>适合进行破坏性操作（删除节点</a:t>
            </a:r>
            <a:r>
              <a:rPr lang="zh-CN" dirty="0"/>
              <a:t>）</a:t>
            </a:r>
            <a:endParaRPr dirty="0"/>
          </a:p>
          <a:p>
            <a:pPr lvl="1"/>
            <a:r>
              <a:rPr dirty="0"/>
              <a:t>可以用来实现计算目录内的文件占用的数据大小~非常有用</a:t>
            </a:r>
            <a:endParaRPr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树的遍历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D[i] = D[i-1]+D[i-2]+D[i-3]</a:t>
            </a:r>
            <a:endParaRPr lang="en-US" dirty="0"/>
          </a:p>
          <a:p>
            <a:r>
              <a:rPr lang="en-US" dirty="0"/>
              <a:t>D[1]=1 D[2]=2, D[3]=4</a:t>
            </a:r>
            <a:endParaRPr 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经典动态规划问题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一个问题的最优解包含其子问题的最优解，我们就称此问题具有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最优子结构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TW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从最优解中构建针对子问题的最优解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TW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矩阵链乘法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一个针对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TW" sz="24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</a:t>
            </a:r>
            <a:r>
              <a:rPr lang="en-US" altLang="zh-TW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TW" sz="2400" i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最优括弧化方案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en-US" altLang="zh-TW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en-US" altLang="zh-TW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之间分割，分别包含了针对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TW" sz="24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</a:t>
            </a:r>
            <a:r>
              <a:rPr lang="en-US" altLang="zh-TW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</a:t>
            </a:r>
            <a:r>
              <a:rPr lang="en-US" altLang="zh-TW" sz="24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en-US" altLang="zh-TW" sz="24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+2</a:t>
            </a:r>
            <a:r>
              <a:rPr lang="en-US" altLang="zh-TW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TW" sz="2400" i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的最优解。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最优子结构的再认识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最优子结构演示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55107" y="1208016"/>
            <a:ext cx="209677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TW" altLang="en-US" sz="1500" baseline="-25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1608066"/>
            <a:ext cx="569387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0550" y="1608066"/>
            <a:ext cx="1099981" cy="323165"/>
          </a:xfrm>
          <a:prstGeom prst="rect">
            <a:avLst/>
          </a:prstGeom>
          <a:solidFill>
            <a:srgbClr val="66FF66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1207" y="1608066"/>
            <a:ext cx="954107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是最优的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2688" y="1608066"/>
            <a:ext cx="2047355" cy="32316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)A</a:t>
            </a:r>
            <a:r>
              <a:rPr lang="en-US" altLang="zh-TW" sz="1500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TW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</a:t>
            </a:r>
            <a:endParaRPr lang="zh-TW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246792"/>
          <p:cNvSpPr/>
          <p:nvPr/>
        </p:nvSpPr>
        <p:spPr>
          <a:xfrm>
            <a:off x="5257800" y="827016"/>
            <a:ext cx="2686050" cy="571500"/>
          </a:xfrm>
          <a:prstGeom prst="wedgeRectCallout">
            <a:avLst>
              <a:gd name="adj1" fmla="val 4787"/>
              <a:gd name="adj2" fmla="val 93125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eaLnBrk="0" hangingPunct="0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最小化</a:t>
            </a: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b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Cost_A</a:t>
            </a:r>
            <a:r>
              <a:rPr lang="en-US" altLang="zh-TW" sz="135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1..6</a:t>
            </a: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Cost_A</a:t>
            </a:r>
            <a:r>
              <a:rPr lang="en-US" altLang="zh-TW" sz="135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7..9</a:t>
            </a: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+p</a:t>
            </a:r>
            <a:r>
              <a:rPr lang="en-US" altLang="zh-TW" sz="135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TW" sz="135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TW" sz="135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br>
              <a:rPr lang="en-US" altLang="zh-TW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TW" sz="1350" b="1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7300" y="2027166"/>
            <a:ext cx="6390085" cy="782241"/>
            <a:chOff x="48" y="1680"/>
            <a:chExt cx="5367" cy="657"/>
          </a:xfrm>
        </p:grpSpPr>
        <p:sp>
          <p:nvSpPr>
            <p:cNvPr id="13" name="下箭头 246794"/>
            <p:cNvSpPr/>
            <p:nvPr/>
          </p:nvSpPr>
          <p:spPr>
            <a:xfrm>
              <a:off x="1440" y="1680"/>
              <a:ext cx="288" cy="336"/>
            </a:xfrm>
            <a:prstGeom prst="downArrow">
              <a:avLst>
                <a:gd name="adj1" fmla="val 50000"/>
                <a:gd name="adj2" fmla="val 291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32" y="2066"/>
              <a:ext cx="1162" cy="271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</a:t>
              </a:r>
              <a:endParaRPr lang="zh-TW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04" y="2066"/>
              <a:ext cx="605" cy="271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(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TW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" y="2066"/>
              <a:ext cx="314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endPara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72" y="2066"/>
              <a:ext cx="234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是针对</a:t>
              </a:r>
              <a:r>
                <a:rPr lang="en-US" altLang="zh-TW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的最优解</a:t>
              </a:r>
              <a:endParaRPr lang="en-US" altLang="zh-TW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57300" y="3058247"/>
            <a:ext cx="6390085" cy="322660"/>
            <a:chOff x="48" y="2546"/>
            <a:chExt cx="5367" cy="271"/>
          </a:xfrm>
        </p:grpSpPr>
        <p:sp>
          <p:nvSpPr>
            <p:cNvPr id="19" name="文本框 18"/>
            <p:cNvSpPr txBox="1"/>
            <p:nvPr/>
          </p:nvSpPr>
          <p:spPr>
            <a:xfrm>
              <a:off x="48" y="2546"/>
              <a:ext cx="88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否则</a:t>
              </a:r>
              <a:r>
                <a:rPr lang="en-US" altLang="zh-TW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 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如果</a:t>
              </a:r>
              <a:endParaRPr lang="en-US" altLang="zh-TW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20" y="2546"/>
              <a:ext cx="883" cy="271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TW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04" y="2546"/>
              <a:ext cx="904" cy="271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 eaLnBrk="0" hangingPunct="0"/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(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TW" sz="1500" baseline="-25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TW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</a:t>
              </a:r>
              <a:endParaRPr lang="zh-TW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72" y="2546"/>
              <a:ext cx="234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是针对</a:t>
              </a:r>
              <a:r>
                <a:rPr lang="en-US" altLang="zh-TW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r>
                <a:rPr lang="en-US" altLang="zh-TW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</a:t>
              </a:r>
              <a:r>
                <a:rPr lang="en-US" altLang="zh-TW" sz="1500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的最优解</a:t>
              </a:r>
              <a:endParaRPr lang="en-US" altLang="zh-TW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0150" y="3398766"/>
            <a:ext cx="6415088" cy="1182291"/>
            <a:chOff x="0" y="2832"/>
            <a:chExt cx="5388" cy="993"/>
          </a:xfrm>
        </p:grpSpPr>
        <p:sp>
          <p:nvSpPr>
            <p:cNvPr id="24" name="下箭头 246805"/>
            <p:cNvSpPr/>
            <p:nvPr/>
          </p:nvSpPr>
          <p:spPr>
            <a:xfrm>
              <a:off x="1440" y="2832"/>
              <a:ext cx="288" cy="336"/>
            </a:xfrm>
            <a:prstGeom prst="downArrow">
              <a:avLst>
                <a:gd name="adj1" fmla="val 50000"/>
                <a:gd name="adj2" fmla="val 291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0" y="3218"/>
              <a:ext cx="5388" cy="607"/>
              <a:chOff x="0" y="3218"/>
              <a:chExt cx="5388" cy="60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0" y="3218"/>
                <a:ext cx="317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8" y="3218"/>
                <a:ext cx="1781" cy="271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)) ((A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TW" altLang="en-US" sz="15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56" y="3218"/>
                <a:ext cx="924" cy="271"/>
              </a:xfrm>
              <a:prstGeom prst="rect">
                <a:avLst/>
              </a:prstGeom>
              <a:solidFill>
                <a:srgbClr val="66FF66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110" y="3225"/>
                <a:ext cx="801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将会优于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464" y="3554"/>
                <a:ext cx="924" cy="271"/>
              </a:xfrm>
              <a:prstGeom prst="rect">
                <a:avLst/>
              </a:prstGeom>
              <a:solidFill>
                <a:srgbClr val="66FF66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28" y="3554"/>
                <a:ext cx="1720" cy="271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 eaLnBrk="0" hangingPunct="0"/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((A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)A</a:t>
                </a:r>
                <a:r>
                  <a:rPr lang="en-US" altLang="zh-TW" sz="1500" baseline="-25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TW" sz="15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))</a:t>
                </a:r>
                <a:r>
                  <a:rPr lang="en-US" altLang="zh-TW" sz="150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TW" altLang="en-US" sz="15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二、矩阵链乘法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三、最长公共子序列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四、最优二叉搜索树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/>
              <a:t>生物学家需要度量不同物种的</a:t>
            </a:r>
            <a:r>
              <a:rPr lang="en-US" altLang="zh-CN" sz="2400" dirty="0"/>
              <a:t>DNA</a:t>
            </a:r>
            <a:r>
              <a:rPr lang="zh-CN" altLang="en-US" sz="2400" dirty="0"/>
              <a:t>之间的相似度，以此来确定物种自荐的相似度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DNA</a:t>
            </a:r>
            <a:r>
              <a:rPr lang="zh-CN" altLang="en-US" sz="2400" dirty="0"/>
              <a:t>表示为一个由字母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A,C,G,T</a:t>
            </a:r>
            <a:r>
              <a:rPr lang="en-US" altLang="zh-CN" sz="2400" dirty="0"/>
              <a:t> </a:t>
            </a:r>
            <a:r>
              <a:rPr lang="zh-CN" altLang="en-US" sz="2400" dirty="0"/>
              <a:t>构成的字符串，并计算字符串之间的相似度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或者说：是在多字符串中寻找公共子串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E0000"/>
                </a:solidFill>
              </a:rPr>
              <a:t>例如</a:t>
            </a:r>
            <a:r>
              <a:rPr lang="en-US" altLang="zh-CN" sz="2400" dirty="0">
                <a:solidFill>
                  <a:srgbClr val="CE0000"/>
                </a:solidFill>
              </a:rPr>
              <a:t>.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 = AGTCAACGTT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=GTTCGACTGTG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</a:rPr>
              <a:t> = AGTG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</a:rPr>
              <a:t>’=GTCACGT</a:t>
            </a:r>
            <a:r>
              <a:rPr lang="en-US" altLang="zh-CN" sz="2400" dirty="0"/>
              <a:t> </a:t>
            </a:r>
            <a:r>
              <a:rPr lang="zh-CN" altLang="en-US" sz="2400" dirty="0"/>
              <a:t>均为公共子串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105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如何高效地查找它们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E0000"/>
                </a:solidFill>
              </a:rPr>
              <a:t>Longest Common subsequence</a:t>
            </a:r>
            <a:endParaRPr lang="en-US" altLang="zh-CN" sz="2400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问题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给定两个序列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zh-CN" altLang="en-US" sz="2400" dirty="0"/>
              <a:t>找到最长的同属两个序列的子序列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/>
              <a:t>           </a:t>
            </a:r>
            <a:r>
              <a:rPr lang="en-US" altLang="zh-CN" sz="2400" i="1" dirty="0">
                <a:solidFill>
                  <a:schemeClr val="accent2"/>
                </a:solidFill>
              </a:rPr>
              <a:t>x: A  B  C  B  D  A  B</a:t>
            </a:r>
            <a:endParaRPr lang="en-US" altLang="zh-CN" sz="2400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           y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en-US" altLang="zh-CN" sz="2400" i="1" dirty="0">
                <a:solidFill>
                  <a:schemeClr val="accent2"/>
                </a:solidFill>
              </a:rPr>
              <a:t>B  D  C  A  B  A</a:t>
            </a:r>
            <a:endParaRPr lang="en-US" altLang="zh-CN" sz="2400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暴力算法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对于</a:t>
            </a:r>
            <a:r>
              <a:rPr lang="en-US" altLang="zh-CN" sz="2400" dirty="0"/>
              <a:t>x</a:t>
            </a:r>
            <a:r>
              <a:rPr lang="zh-CN" altLang="en-US" sz="2400" dirty="0"/>
              <a:t>的每个子串</a:t>
            </a:r>
            <a:r>
              <a:rPr lang="en-US" altLang="zh-CN" sz="2400" dirty="0"/>
              <a:t>, </a:t>
            </a:r>
            <a:r>
              <a:rPr lang="zh-CN" altLang="en-US" sz="2400" dirty="0"/>
              <a:t>查验其是否同时为</a:t>
            </a:r>
            <a:r>
              <a:rPr lang="en-US" altLang="zh-CN" sz="2400" dirty="0"/>
              <a:t>y</a:t>
            </a:r>
            <a:r>
              <a:rPr lang="zh-CN" altLang="en-US" sz="2400" dirty="0"/>
              <a:t>的子序列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E0000"/>
                </a:solidFill>
              </a:rPr>
              <a:t>最坏情况下的运行时间</a:t>
            </a:r>
            <a:r>
              <a:rPr lang="en-US" altLang="zh-CN" sz="2400" dirty="0">
                <a:solidFill>
                  <a:srgbClr val="CE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(</a:t>
            </a:r>
            <a:r>
              <a:rPr lang="zh-CN" altLang="en-US" sz="2400" dirty="0"/>
              <a:t>需查验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en-US" altLang="zh-CN" sz="2400" i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rgbClr val="008C87"/>
                </a:solidFill>
              </a:rPr>
              <a:t> </a:t>
            </a:r>
            <a:r>
              <a:rPr lang="zh-CN" altLang="en-US" sz="2400" dirty="0"/>
              <a:t>个子串</a:t>
            </a:r>
            <a:r>
              <a:rPr lang="en-US" altLang="zh-CN" sz="2400" dirty="0"/>
              <a:t>; </a:t>
            </a:r>
            <a:r>
              <a:rPr lang="zh-CN" altLang="en-US" sz="2400" dirty="0"/>
              <a:t>每次查验耗时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直接连接符 3"/>
          <p:cNvSpPr/>
          <p:nvPr/>
        </p:nvSpPr>
        <p:spPr>
          <a:xfrm flipH="1">
            <a:off x="1761948" y="2171700"/>
            <a:ext cx="2286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直接连接符 4"/>
          <p:cNvSpPr/>
          <p:nvPr/>
        </p:nvSpPr>
        <p:spPr>
          <a:xfrm>
            <a:off x="2333448" y="2171700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直接连接符 5"/>
          <p:cNvSpPr/>
          <p:nvPr/>
        </p:nvSpPr>
        <p:spPr>
          <a:xfrm>
            <a:off x="2676348" y="2171700"/>
            <a:ext cx="2286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直接连接符 6"/>
          <p:cNvSpPr/>
          <p:nvPr/>
        </p:nvSpPr>
        <p:spPr>
          <a:xfrm>
            <a:off x="3247848" y="2171700"/>
            <a:ext cx="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693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LCS</a:t>
            </a:r>
            <a:r>
              <a:rPr lang="zh-CN" altLang="en-US" sz="2000" dirty="0">
                <a:solidFill>
                  <a:srgbClr val="CE0000"/>
                </a:solidFill>
              </a:rPr>
              <a:t>的最优子结构</a:t>
            </a:r>
            <a:endParaRPr lang="en-US" altLang="zh-CN" sz="2000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令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=&lt;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=&lt;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为两个序列，</a:t>
            </a:r>
            <a:r>
              <a:rPr lang="en-US" altLang="zh-CN" sz="2000" dirty="0">
                <a:sym typeface="Symbol" panose="05050102010706020507" pitchFamily="18" charset="2"/>
              </a:rPr>
              <a:t>Z=&lt;z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…, 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的任意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，则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且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，那么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意味着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，那么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意味着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的一个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证明：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）如果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 ≠ 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，可以直接将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i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追加到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的末尾，新的子序列更长，也是</a:t>
            </a:r>
            <a:r>
              <a:rPr lang="en-US" altLang="zh-CN" sz="2000" dirty="0">
                <a:sym typeface="Symbol" panose="05050102010706020507" pitchFamily="18" charset="2"/>
              </a:rPr>
              <a:t>LCS</a:t>
            </a:r>
            <a:r>
              <a:rPr lang="zh-CN" altLang="en-US" sz="2000" dirty="0">
                <a:sym typeface="Symbol" panose="05050102010706020507" pitchFamily="18" charset="2"/>
              </a:rPr>
              <a:t>，矛盾了。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）反证法。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最长公共子序列（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钢条切割问题：给定一段长度为</a:t>
            </a:r>
            <a:r>
              <a:rPr lang="en-US" altLang="zh-CN" dirty="0"/>
              <a:t>n</a:t>
            </a:r>
            <a:r>
              <a:rPr lang="zh-CN" altLang="en-US" dirty="0"/>
              <a:t>的钢条和一个价格表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，求钢条切割方案使得销售收益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zh-CN" altLang="en-US" dirty="0"/>
              <a:t>最大。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的钢条，如何切割使得销售额最高？</a:t>
            </a:r>
            <a:endParaRPr lang="en-US" altLang="zh-CN" dirty="0"/>
          </a:p>
          <a:p>
            <a:r>
              <a:rPr lang="zh-CN" altLang="en-US" dirty="0"/>
              <a:t>考虑两种情况：切割成</a:t>
            </a:r>
            <a:r>
              <a:rPr lang="en-US" altLang="zh-CN" dirty="0"/>
              <a:t>4</a:t>
            </a:r>
            <a:r>
              <a:rPr lang="zh-CN" altLang="en-US" dirty="0"/>
              <a:t>个长度为</a:t>
            </a:r>
            <a:r>
              <a:rPr lang="en-US" altLang="zh-CN" dirty="0"/>
              <a:t>1</a:t>
            </a:r>
            <a:r>
              <a:rPr lang="zh-CN" altLang="en-US" dirty="0"/>
              <a:t>的钢条，总收益是</a:t>
            </a:r>
            <a:r>
              <a:rPr lang="en-US" altLang="zh-CN" dirty="0"/>
              <a:t>4</a:t>
            </a:r>
            <a:r>
              <a:rPr lang="zh-CN" altLang="en-US" dirty="0"/>
              <a:t>；七个成</a:t>
            </a:r>
            <a:r>
              <a:rPr lang="en-US" altLang="zh-CN" dirty="0"/>
              <a:t>2</a:t>
            </a:r>
            <a:r>
              <a:rPr lang="zh-CN" altLang="en-US" dirty="0"/>
              <a:t>个长度为</a:t>
            </a:r>
            <a:r>
              <a:rPr lang="en-US" altLang="zh-CN" dirty="0"/>
              <a:t>2</a:t>
            </a:r>
            <a:r>
              <a:rPr lang="zh-CN" altLang="en-US" dirty="0"/>
              <a:t>的钢条，总收益是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810315" y="2083505"/>
          <a:ext cx="73612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45"/>
                <a:gridCol w="561457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 baseline="-25000" dirty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令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 </a:t>
            </a:r>
            <a:r>
              <a:rPr lang="zh-CN" altLang="en-US" sz="2400" dirty="0"/>
              <a:t>字符串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</a:t>
            </a:r>
            <a:r>
              <a:rPr lang="en-US" altLang="zh-CN" sz="2400" dirty="0"/>
              <a:t>“</a:t>
            </a:r>
            <a:r>
              <a:rPr lang="zh-CN" altLang="en-US" sz="2400" dirty="0"/>
              <a:t>前缀</a:t>
            </a:r>
            <a:r>
              <a:rPr lang="en-US" altLang="zh-CN" sz="2400" dirty="0"/>
              <a:t>”</a:t>
            </a:r>
            <a:r>
              <a:rPr lang="zh-CN" altLang="en-US" sz="2400" dirty="0"/>
              <a:t>们（分别为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zh-CN" altLang="en-US" sz="2400" dirty="0"/>
              <a:t>）的</a:t>
            </a:r>
            <a:r>
              <a:rPr lang="en-US" altLang="zh-CN" sz="2400" dirty="0"/>
              <a:t>LCS</a:t>
            </a:r>
            <a:r>
              <a:rPr lang="zh-CN" altLang="en-US" sz="2400" dirty="0"/>
              <a:t>长度</a:t>
            </a:r>
            <a:endParaRPr lang="en-US" altLang="zh-CN" sz="2400" dirty="0"/>
          </a:p>
          <a:p>
            <a:r>
              <a:rPr lang="zh-CN" altLang="en-US" sz="2400" dirty="0"/>
              <a:t>则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/>
              <a:t>.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的长度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29990" y="2811142"/>
            <a:ext cx="4618439" cy="941785"/>
            <a:chOff x="577" y="3216"/>
            <a:chExt cx="3879" cy="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对象 10"/>
                <p:cNvSpPr txBox="1"/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]}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对象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blipFill rotWithShape="1">
                  <a:blip r:embed="rId1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065" y="3216"/>
              <a:ext cx="1391" cy="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或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≠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06" y="3552"/>
              <a:ext cx="18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/>
              <a:r>
                <a:rPr lang="en-US" altLang="zh-CN" sz="1050" dirty="0">
                  <a:latin typeface="Times New Roman" panose="02020603050405020304" pitchFamily="18" charset="0"/>
                </a:rPr>
                <a:t>.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y</a:t>
            </a:r>
            <a:r>
              <a:rPr lang="en-US" altLang="zh-CN" sz="2400" i="1" baseline="-25000" dirty="0" err="1">
                <a:solidFill>
                  <a:schemeClr val="accent2"/>
                </a:solidFill>
              </a:rPr>
              <a:t>j</a:t>
            </a:r>
            <a:r>
              <a:rPr lang="zh-CN" altLang="en-US" sz="2400" dirty="0"/>
              <a:t>时：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令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 = 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现在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] =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 (=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])</a:t>
            </a:r>
            <a:r>
              <a:rPr lang="en-US" altLang="zh-CN" sz="2400" dirty="0"/>
              <a:t> (</a:t>
            </a:r>
            <a:r>
              <a:rPr lang="zh-CN" altLang="en-US" sz="2400" dirty="0"/>
              <a:t>也可以通过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zh-CN" altLang="en-US" sz="2400" dirty="0"/>
              <a:t>扩展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62780" y="983743"/>
            <a:ext cx="4618439" cy="941785"/>
            <a:chOff x="577" y="3216"/>
            <a:chExt cx="3879" cy="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对象 10"/>
                <p:cNvSpPr txBox="1"/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]}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对象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" y="3216"/>
                  <a:ext cx="2929" cy="791"/>
                </a:xfrm>
                <a:prstGeom prst="rect">
                  <a:avLst/>
                </a:prstGeom>
                <a:blipFill rotWithShape="1">
                  <a:blip r:embed="rId1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065" y="3216"/>
              <a:ext cx="1391" cy="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或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0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&gt; 0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≠ </a:t>
              </a:r>
              <a:r>
                <a:rPr lang="en-US" altLang="zh-CN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6" y="3552"/>
              <a:ext cx="18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l"/>
              <a:r>
                <a:rPr lang="en-US" altLang="zh-CN" sz="1050" dirty="0">
                  <a:latin typeface="Times New Roman" panose="02020603050405020304" pitchFamily="18" charset="0"/>
                </a:rPr>
                <a:t>.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这样，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的公共子串。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如果存在</a:t>
            </a:r>
            <a:r>
              <a:rPr lang="en-US" altLang="zh-CN" sz="2400" dirty="0">
                <a:sym typeface="Symbol" panose="05050102010706020507" pitchFamily="18" charset="2"/>
              </a:rPr>
              <a:t>  </a:t>
            </a:r>
            <a:r>
              <a:rPr lang="zh-CN" altLang="en-US" sz="2400" dirty="0">
                <a:sym typeface="Symbol" panose="05050102010706020507" pitchFamily="18" charset="2"/>
              </a:rPr>
              <a:t>公共子串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，比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更长，则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]&gt;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将是一个比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 </a:t>
            </a:r>
            <a:r>
              <a:rPr lang="zh-CN" altLang="en-US" sz="2400" dirty="0">
                <a:sym typeface="Symbol" panose="05050102010706020507" pitchFamily="18" charset="2"/>
              </a:rPr>
              <a:t>更长的公共子串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这样，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zh-CN" altLang="en-US" sz="2400" dirty="0">
                <a:sym typeface="Symbol" panose="05050102010706020507" pitchFamily="18" charset="2"/>
              </a:rPr>
              <a:t>的最长公共子串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例如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1] =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递归解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直接使用递归形式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案例</a:t>
            </a:r>
            <a:r>
              <a:rPr lang="en-US" altLang="zh-CN" sz="2400" dirty="0"/>
              <a:t> (</a:t>
            </a:r>
            <a:r>
              <a:rPr lang="zh-CN" altLang="en-US" sz="2400" dirty="0"/>
              <a:t>对于长度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r>
              <a:rPr lang="en-US" altLang="zh-CN" sz="2400" dirty="0"/>
              <a:t> </a:t>
            </a:r>
            <a:r>
              <a:rPr lang="zh-CN" altLang="en-US" sz="2400" dirty="0"/>
              <a:t>序列</a:t>
            </a:r>
            <a:r>
              <a:rPr lang="en-US" altLang="zh-CN" sz="2400" dirty="0"/>
              <a:t>):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该算法的运行时间是多少</a:t>
            </a:r>
            <a:r>
              <a:rPr lang="en-US" altLang="zh-CN" sz="2400" dirty="0"/>
              <a:t>? (</a:t>
            </a:r>
            <a:r>
              <a:rPr lang="zh-CN" altLang="en-US" sz="2400" dirty="0"/>
              <a:t>为什么</a:t>
            </a:r>
            <a:r>
              <a:rPr lang="en-US" altLang="zh-CN" sz="2400" dirty="0"/>
              <a:t>?)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总共有多少不同的子问题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在字符串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zh-CN" altLang="en-US" sz="2400" dirty="0"/>
              <a:t>中，每个位置对应一个子问题，因此是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O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mn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每个需要在递归树中被应对多次</a:t>
            </a:r>
            <a:r>
              <a:rPr lang="en-US" altLang="zh-CN" sz="2400" dirty="0"/>
              <a:t>!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31918" y="1093872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6550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1918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6856" y="14629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0268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12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84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56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573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60668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2728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8831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3,2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6027181" y="1405816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直接连接符 18"/>
          <p:cNvSpPr/>
          <p:nvPr/>
        </p:nvSpPr>
        <p:spPr>
          <a:xfrm flipH="1">
            <a:off x="4998481" y="1291516"/>
            <a:ext cx="914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6198631" y="1291516"/>
            <a:ext cx="120015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 flipH="1">
            <a:off x="4312681" y="1691566"/>
            <a:ext cx="5715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4769881" y="1748716"/>
            <a:ext cx="1714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4998481" y="1691566"/>
            <a:ext cx="22860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直接连接符 23"/>
          <p:cNvSpPr/>
          <p:nvPr/>
        </p:nvSpPr>
        <p:spPr>
          <a:xfrm>
            <a:off x="6027181" y="1805866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直接连接符 24"/>
          <p:cNvSpPr/>
          <p:nvPr/>
        </p:nvSpPr>
        <p:spPr>
          <a:xfrm flipH="1">
            <a:off x="5627131" y="1748716"/>
            <a:ext cx="3429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6084331" y="1748716"/>
            <a:ext cx="4000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7455931" y="1805866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 flipH="1">
            <a:off x="7055881" y="1691566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7513081" y="1748716"/>
            <a:ext cx="5143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文本框 29"/>
          <p:cNvSpPr txBox="1"/>
          <p:nvPr/>
        </p:nvSpPr>
        <p:spPr>
          <a:xfrm>
            <a:off x="6296262" y="186301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9981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0993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1,3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8193" y="2263066"/>
            <a:ext cx="35298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</a:rPr>
              <a:t>2,2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直接连接符 33"/>
          <p:cNvSpPr/>
          <p:nvPr/>
        </p:nvSpPr>
        <p:spPr>
          <a:xfrm flipH="1">
            <a:off x="5822394" y="2091616"/>
            <a:ext cx="5715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直接连接符 34"/>
          <p:cNvSpPr/>
          <p:nvPr/>
        </p:nvSpPr>
        <p:spPr>
          <a:xfrm flipH="1">
            <a:off x="6279594" y="2148766"/>
            <a:ext cx="1714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直接连接符 35"/>
          <p:cNvSpPr/>
          <p:nvPr/>
        </p:nvSpPr>
        <p:spPr>
          <a:xfrm>
            <a:off x="6508194" y="2091616"/>
            <a:ext cx="22860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任意多边形 240678"/>
          <p:cNvSpPr/>
          <p:nvPr/>
        </p:nvSpPr>
        <p:spPr>
          <a:xfrm>
            <a:off x="5502116" y="1903497"/>
            <a:ext cx="1483519" cy="704850"/>
          </a:xfrm>
          <a:custGeom>
            <a:avLst/>
            <a:gdLst/>
            <a:ahLst/>
            <a:cxnLst/>
            <a:rect l="0" t="0" r="0" b="0"/>
            <a:pathLst>
              <a:path w="1246" h="592">
                <a:moveTo>
                  <a:pt x="871" y="3"/>
                </a:moveTo>
                <a:cubicBezTo>
                  <a:pt x="858" y="12"/>
                  <a:pt x="845" y="23"/>
                  <a:pt x="831" y="30"/>
                </a:cubicBezTo>
                <a:cubicBezTo>
                  <a:pt x="818" y="36"/>
                  <a:pt x="803" y="36"/>
                  <a:pt x="790" y="43"/>
                </a:cubicBezTo>
                <a:cubicBezTo>
                  <a:pt x="762" y="59"/>
                  <a:pt x="741" y="87"/>
                  <a:pt x="710" y="97"/>
                </a:cubicBezTo>
                <a:cubicBezTo>
                  <a:pt x="683" y="106"/>
                  <a:pt x="630" y="123"/>
                  <a:pt x="630" y="123"/>
                </a:cubicBezTo>
                <a:cubicBezTo>
                  <a:pt x="574" y="160"/>
                  <a:pt x="531" y="197"/>
                  <a:pt x="469" y="217"/>
                </a:cubicBezTo>
                <a:cubicBezTo>
                  <a:pt x="407" y="259"/>
                  <a:pt x="340" y="266"/>
                  <a:pt x="268" y="284"/>
                </a:cubicBezTo>
                <a:cubicBezTo>
                  <a:pt x="246" y="290"/>
                  <a:pt x="223" y="292"/>
                  <a:pt x="201" y="298"/>
                </a:cubicBezTo>
                <a:cubicBezTo>
                  <a:pt x="174" y="305"/>
                  <a:pt x="121" y="324"/>
                  <a:pt x="121" y="324"/>
                </a:cubicBezTo>
                <a:cubicBezTo>
                  <a:pt x="94" y="342"/>
                  <a:pt x="67" y="360"/>
                  <a:pt x="40" y="378"/>
                </a:cubicBezTo>
                <a:cubicBezTo>
                  <a:pt x="17" y="394"/>
                  <a:pt x="22" y="431"/>
                  <a:pt x="13" y="458"/>
                </a:cubicBezTo>
                <a:cubicBezTo>
                  <a:pt x="9" y="471"/>
                  <a:pt x="0" y="498"/>
                  <a:pt x="0" y="498"/>
                </a:cubicBezTo>
                <a:cubicBezTo>
                  <a:pt x="107" y="571"/>
                  <a:pt x="249" y="575"/>
                  <a:pt x="375" y="592"/>
                </a:cubicBezTo>
                <a:cubicBezTo>
                  <a:pt x="647" y="588"/>
                  <a:pt x="920" y="588"/>
                  <a:pt x="1192" y="579"/>
                </a:cubicBezTo>
                <a:cubicBezTo>
                  <a:pt x="1239" y="578"/>
                  <a:pt x="1233" y="561"/>
                  <a:pt x="1246" y="525"/>
                </a:cubicBezTo>
                <a:cubicBezTo>
                  <a:pt x="1241" y="494"/>
                  <a:pt x="1239" y="462"/>
                  <a:pt x="1232" y="431"/>
                </a:cubicBezTo>
                <a:cubicBezTo>
                  <a:pt x="1226" y="404"/>
                  <a:pt x="1206" y="351"/>
                  <a:pt x="1206" y="351"/>
                </a:cubicBezTo>
                <a:cubicBezTo>
                  <a:pt x="1194" y="271"/>
                  <a:pt x="1213" y="228"/>
                  <a:pt x="1139" y="204"/>
                </a:cubicBezTo>
                <a:cubicBezTo>
                  <a:pt x="1125" y="195"/>
                  <a:pt x="1113" y="184"/>
                  <a:pt x="1098" y="177"/>
                </a:cubicBezTo>
                <a:cubicBezTo>
                  <a:pt x="1072" y="166"/>
                  <a:pt x="1018" y="150"/>
                  <a:pt x="1018" y="150"/>
                </a:cubicBezTo>
                <a:cubicBezTo>
                  <a:pt x="996" y="82"/>
                  <a:pt x="966" y="52"/>
                  <a:pt x="898" y="30"/>
                </a:cubicBezTo>
                <a:cubicBezTo>
                  <a:pt x="853" y="0"/>
                  <a:pt x="841" y="3"/>
                  <a:pt x="871" y="3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8" name="任意多边形 240679"/>
          <p:cNvSpPr/>
          <p:nvPr/>
        </p:nvSpPr>
        <p:spPr>
          <a:xfrm>
            <a:off x="3972163" y="1501066"/>
            <a:ext cx="1483519" cy="704850"/>
          </a:xfrm>
          <a:custGeom>
            <a:avLst/>
            <a:gdLst/>
            <a:ahLst/>
            <a:cxnLst/>
            <a:rect l="0" t="0" r="0" b="0"/>
            <a:pathLst>
              <a:path w="1246" h="592">
                <a:moveTo>
                  <a:pt x="871" y="3"/>
                </a:moveTo>
                <a:cubicBezTo>
                  <a:pt x="858" y="12"/>
                  <a:pt x="845" y="23"/>
                  <a:pt x="831" y="30"/>
                </a:cubicBezTo>
                <a:cubicBezTo>
                  <a:pt x="818" y="36"/>
                  <a:pt x="803" y="36"/>
                  <a:pt x="790" y="43"/>
                </a:cubicBezTo>
                <a:cubicBezTo>
                  <a:pt x="762" y="59"/>
                  <a:pt x="741" y="87"/>
                  <a:pt x="710" y="97"/>
                </a:cubicBezTo>
                <a:cubicBezTo>
                  <a:pt x="683" y="106"/>
                  <a:pt x="630" y="123"/>
                  <a:pt x="630" y="123"/>
                </a:cubicBezTo>
                <a:cubicBezTo>
                  <a:pt x="574" y="160"/>
                  <a:pt x="531" y="197"/>
                  <a:pt x="469" y="217"/>
                </a:cubicBezTo>
                <a:cubicBezTo>
                  <a:pt x="407" y="259"/>
                  <a:pt x="340" y="266"/>
                  <a:pt x="268" y="284"/>
                </a:cubicBezTo>
                <a:cubicBezTo>
                  <a:pt x="246" y="290"/>
                  <a:pt x="223" y="292"/>
                  <a:pt x="201" y="298"/>
                </a:cubicBezTo>
                <a:cubicBezTo>
                  <a:pt x="174" y="305"/>
                  <a:pt x="121" y="324"/>
                  <a:pt x="121" y="324"/>
                </a:cubicBezTo>
                <a:cubicBezTo>
                  <a:pt x="94" y="342"/>
                  <a:pt x="67" y="360"/>
                  <a:pt x="40" y="378"/>
                </a:cubicBezTo>
                <a:cubicBezTo>
                  <a:pt x="17" y="394"/>
                  <a:pt x="22" y="431"/>
                  <a:pt x="13" y="458"/>
                </a:cubicBezTo>
                <a:cubicBezTo>
                  <a:pt x="9" y="471"/>
                  <a:pt x="0" y="498"/>
                  <a:pt x="0" y="498"/>
                </a:cubicBezTo>
                <a:cubicBezTo>
                  <a:pt x="107" y="571"/>
                  <a:pt x="249" y="575"/>
                  <a:pt x="375" y="592"/>
                </a:cubicBezTo>
                <a:cubicBezTo>
                  <a:pt x="647" y="588"/>
                  <a:pt x="920" y="588"/>
                  <a:pt x="1192" y="579"/>
                </a:cubicBezTo>
                <a:cubicBezTo>
                  <a:pt x="1239" y="578"/>
                  <a:pt x="1233" y="561"/>
                  <a:pt x="1246" y="525"/>
                </a:cubicBezTo>
                <a:cubicBezTo>
                  <a:pt x="1241" y="494"/>
                  <a:pt x="1239" y="462"/>
                  <a:pt x="1232" y="431"/>
                </a:cubicBezTo>
                <a:cubicBezTo>
                  <a:pt x="1226" y="404"/>
                  <a:pt x="1206" y="351"/>
                  <a:pt x="1206" y="351"/>
                </a:cubicBezTo>
                <a:cubicBezTo>
                  <a:pt x="1194" y="271"/>
                  <a:pt x="1213" y="228"/>
                  <a:pt x="1139" y="204"/>
                </a:cubicBezTo>
                <a:cubicBezTo>
                  <a:pt x="1125" y="195"/>
                  <a:pt x="1113" y="184"/>
                  <a:pt x="1098" y="177"/>
                </a:cubicBezTo>
                <a:cubicBezTo>
                  <a:pt x="1072" y="166"/>
                  <a:pt x="1018" y="150"/>
                  <a:pt x="1018" y="150"/>
                </a:cubicBezTo>
                <a:cubicBezTo>
                  <a:pt x="996" y="82"/>
                  <a:pt x="966" y="52"/>
                  <a:pt x="898" y="30"/>
                </a:cubicBezTo>
                <a:cubicBezTo>
                  <a:pt x="853" y="0"/>
                  <a:pt x="841" y="3"/>
                  <a:pt x="871" y="3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动态规划算法</a:t>
            </a:r>
            <a:endParaRPr lang="zh-CN" altLang="en-US" dirty="0"/>
          </a:p>
        </p:txBody>
      </p:sp>
      <p:sp>
        <p:nvSpPr>
          <p:cNvPr id="39" name="文本占位符 241666"/>
          <p:cNvSpPr txBox="1"/>
          <p:nvPr/>
        </p:nvSpPr>
        <p:spPr>
          <a:xfrm>
            <a:off x="634365" y="694690"/>
            <a:ext cx="3867150" cy="4044950"/>
          </a:xfrm>
          <a:prstGeom prst="rect">
            <a:avLst/>
          </a:prstGeom>
        </p:spPr>
        <p:txBody>
          <a:bodyPr>
            <a:normAutofit fontScale="85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Arial" panose="020B0604020202020204" pitchFamily="34" charset="0"/>
              <a:buNone/>
            </a:pPr>
            <a:r>
              <a:rPr lang="en-US" altLang="zh-CN" sz="1575" b="1">
                <a:solidFill>
                  <a:srgbClr val="CE0000"/>
                </a:solidFill>
              </a:rPr>
              <a:t>LCS-Length</a:t>
            </a:r>
            <a:r>
              <a:rPr lang="en-US" altLang="zh-CN" sz="1575" b="1"/>
              <a:t>(</a:t>
            </a:r>
            <a:r>
              <a:rPr lang="en-US" altLang="zh-CN" sz="1575" b="1" i="1">
                <a:solidFill>
                  <a:schemeClr val="accent2"/>
                </a:solidFill>
              </a:rPr>
              <a:t>X</a:t>
            </a:r>
            <a:r>
              <a:rPr lang="en-US" altLang="zh-CN" sz="1575" b="1">
                <a:solidFill>
                  <a:schemeClr val="accent2"/>
                </a:solidFill>
              </a:rPr>
              <a:t>, </a:t>
            </a:r>
            <a:r>
              <a:rPr lang="en-US" altLang="zh-CN" sz="1575" b="1" i="1">
                <a:solidFill>
                  <a:schemeClr val="accent2"/>
                </a:solidFill>
              </a:rPr>
              <a:t>Y</a:t>
            </a:r>
            <a:r>
              <a:rPr lang="en-US" altLang="zh-CN" sz="1575" b="1"/>
              <a:t>)</a:t>
            </a:r>
            <a:endParaRPr lang="en-US" altLang="zh-CN" sz="1575"/>
          </a:p>
          <a:p>
            <a:pPr marL="400050" indent="-400050">
              <a:buFontTx/>
              <a:buAutoNum type="arabicPeriod"/>
            </a:pP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>
                <a:solidFill>
                  <a:schemeClr val="accent2"/>
                </a:solidFill>
              </a:rPr>
              <a:t> = X.</a:t>
            </a:r>
            <a:r>
              <a:rPr lang="en-US" altLang="zh-CN" sz="1350" i="1">
                <a:solidFill>
                  <a:schemeClr val="accent2"/>
                </a:solidFill>
              </a:rPr>
              <a:t>length, n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1350">
                <a:solidFill>
                  <a:schemeClr val="accent2"/>
                </a:solidFill>
              </a:rPr>
              <a:t> Y.</a:t>
            </a:r>
            <a:r>
              <a:rPr lang="en-US" altLang="zh-CN" sz="1350" i="1">
                <a:solidFill>
                  <a:schemeClr val="accent2"/>
                </a:solidFill>
              </a:rPr>
              <a:t>length</a:t>
            </a:r>
            <a:endParaRPr lang="en-US" altLang="zh-CN" sz="1350" i="1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i="1">
                <a:solidFill>
                  <a:schemeClr val="accent2"/>
                </a:solidFill>
              </a:rPr>
              <a:t>Let b[1..m, 1..n] and c[0..m, 0..n] be new tables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0]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n</a:t>
            </a:r>
            <a:r>
              <a:rPr lang="en-US" altLang="zh-CN" sz="1350"/>
              <a:t> 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[0,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0</a:t>
            </a:r>
            <a:r>
              <a:rPr lang="en-US" altLang="zh-CN" sz="1350"/>
              <a:t> 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m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/>
              <a:t>	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     for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350">
                <a:solidFill>
                  <a:schemeClr val="accent2"/>
                </a:solidFill>
              </a:rPr>
              <a:t> 1</a:t>
            </a:r>
            <a:r>
              <a:rPr lang="en-US" altLang="zh-CN" sz="1350"/>
              <a:t> </a:t>
            </a:r>
            <a:r>
              <a:rPr lang="en-US" altLang="zh-CN" sz="1350" b="1"/>
              <a:t>to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n</a:t>
            </a:r>
            <a:r>
              <a:rPr lang="en-US" altLang="zh-CN" sz="1350"/>
              <a:t>  	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          if</a:t>
            </a:r>
            <a:r>
              <a:rPr lang="en-US" altLang="zh-CN" sz="1350"/>
              <a:t>  </a:t>
            </a:r>
            <a:r>
              <a:rPr lang="en-US" altLang="zh-CN" sz="1350" i="1">
                <a:solidFill>
                  <a:schemeClr val="accent2"/>
                </a:solidFill>
              </a:rPr>
              <a:t>x</a:t>
            </a:r>
            <a:r>
              <a:rPr lang="en-US" altLang="zh-CN" sz="1350" i="1" baseline="-25000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= </a:t>
            </a:r>
            <a:r>
              <a:rPr lang="en-US" altLang="zh-CN" sz="1350" i="1">
                <a:solidFill>
                  <a:schemeClr val="accent2"/>
                </a:solidFill>
              </a:rPr>
              <a:t>y</a:t>
            </a:r>
            <a:r>
              <a:rPr lang="en-US" altLang="zh-CN" sz="1350" i="1" baseline="-25000">
                <a:solidFill>
                  <a:schemeClr val="accent2"/>
                </a:solidFill>
              </a:rPr>
              <a:t>j</a:t>
            </a:r>
            <a:r>
              <a:rPr lang="en-US" altLang="zh-CN" sz="1350"/>
              <a:t> 		</a:t>
            </a:r>
            <a:endParaRPr lang="en-US" altLang="zh-CN" sz="1350"/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     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=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1] + 1,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=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 “ </a:t>
            </a:r>
            <a:r>
              <a:rPr lang="en-US" altLang="zh-CN" sz="135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↖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”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	 </a:t>
            </a:r>
            <a:r>
              <a:rPr lang="en-US" altLang="zh-CN" sz="1350" b="1"/>
              <a:t>else if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1]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        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=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</a:rPr>
              <a:t> 1,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],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= “  ”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/>
              <a:t>          </a:t>
            </a:r>
            <a:r>
              <a:rPr lang="en-US" altLang="zh-CN" sz="1350" b="1"/>
              <a:t>else</a:t>
            </a:r>
            <a:r>
              <a:rPr lang="en-US" altLang="zh-CN" sz="1350"/>
              <a:t> 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>
                <a:solidFill>
                  <a:schemeClr val="accent2"/>
                </a:solidFill>
              </a:rPr>
              <a:t>               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j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] = 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[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1350" i="1">
                <a:solidFill>
                  <a:schemeClr val="accent2"/>
                </a:solidFill>
                <a:sym typeface="+mn-ea"/>
              </a:rPr>
              <a:t>j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350">
                <a:solidFill>
                  <a:schemeClr val="accent2"/>
                </a:solidFill>
                <a:sym typeface="+mn-ea"/>
              </a:rPr>
              <a:t> 1], 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r>
              <a:rPr lang="en-US" altLang="zh-CN" sz="1350">
                <a:solidFill>
                  <a:schemeClr val="accent2"/>
                </a:solidFill>
              </a:rPr>
              <a:t>[</a:t>
            </a:r>
            <a:r>
              <a:rPr lang="en-US" altLang="zh-CN" sz="1350" i="1">
                <a:solidFill>
                  <a:schemeClr val="accent2"/>
                </a:solidFill>
              </a:rPr>
              <a:t>i</a:t>
            </a:r>
            <a:r>
              <a:rPr lang="en-US" altLang="zh-CN" sz="1350">
                <a:solidFill>
                  <a:schemeClr val="accent2"/>
                </a:solidFill>
              </a:rPr>
              <a:t>, </a:t>
            </a:r>
            <a:r>
              <a:rPr lang="en-US" altLang="zh-CN" sz="1350" i="1">
                <a:solidFill>
                  <a:schemeClr val="accent2"/>
                </a:solidFill>
              </a:rPr>
              <a:t>j</a:t>
            </a:r>
            <a:r>
              <a:rPr lang="en-US" altLang="zh-CN" sz="1350">
                <a:solidFill>
                  <a:schemeClr val="accent2"/>
                </a:solidFill>
              </a:rPr>
              <a:t>] =</a:t>
            </a:r>
            <a:r>
              <a:rPr lang="en-US" altLang="zh-CN" sz="1350">
                <a:solidFill>
                  <a:schemeClr val="accent2"/>
                </a:solidFill>
                <a:sym typeface="Symbol" panose="05050102010706020507" pitchFamily="18" charset="2"/>
              </a:rPr>
              <a:t> “”</a:t>
            </a:r>
            <a:r>
              <a:rPr lang="en-US" altLang="zh-CN" sz="1350">
                <a:solidFill>
                  <a:schemeClr val="accent2"/>
                </a:solidFill>
              </a:rPr>
              <a:t> </a:t>
            </a:r>
            <a:endParaRPr lang="en-US" altLang="zh-CN" sz="1350">
              <a:solidFill>
                <a:schemeClr val="accent2"/>
              </a:solidFill>
            </a:endParaRPr>
          </a:p>
          <a:p>
            <a:pPr marL="400050" indent="-400050">
              <a:buFontTx/>
              <a:buAutoNum type="arabicPeriod"/>
            </a:pPr>
            <a:r>
              <a:rPr lang="en-US" altLang="zh-CN" sz="1350" b="1"/>
              <a:t>return</a:t>
            </a:r>
            <a:r>
              <a:rPr lang="en-US" altLang="zh-CN" sz="1350"/>
              <a:t> </a:t>
            </a:r>
            <a:r>
              <a:rPr lang="en-US" altLang="zh-CN" sz="1350" i="1">
                <a:solidFill>
                  <a:schemeClr val="accent2"/>
                </a:solidFill>
              </a:rPr>
              <a:t>c</a:t>
            </a:r>
            <a:r>
              <a:rPr lang="en-US" altLang="zh-CN" sz="1350">
                <a:solidFill>
                  <a:srgbClr val="008C87"/>
                </a:solidFill>
              </a:rPr>
              <a:t> </a:t>
            </a:r>
            <a:r>
              <a:rPr lang="en-US" altLang="zh-CN" sz="1350"/>
              <a:t>and </a:t>
            </a:r>
            <a:r>
              <a:rPr lang="en-US" altLang="zh-CN" sz="1350" i="1">
                <a:solidFill>
                  <a:schemeClr val="accent2"/>
                </a:solidFill>
              </a:rPr>
              <a:t>b</a:t>
            </a:r>
            <a:endParaRPr lang="en-US" altLang="zh-CN" sz="1350" i="1" dirty="0">
              <a:solidFill>
                <a:schemeClr val="accent2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173345" y="1649730"/>
            <a:ext cx="2094230" cy="541655"/>
          </a:xfrm>
          <a:prstGeom prst="wedgeRectCallout">
            <a:avLst>
              <a:gd name="adj1" fmla="val -71801"/>
              <a:gd name="adj2" fmla="val -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初始化二维数组最左边和最上边的项</a:t>
            </a:r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5026025" y="3466465"/>
            <a:ext cx="2094230" cy="541655"/>
          </a:xfrm>
          <a:prstGeom prst="wedgeRectCallout">
            <a:avLst>
              <a:gd name="adj1" fmla="val -71801"/>
              <a:gd name="adj2" fmla="val -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分三种情况进行设置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 = &lt;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&gt;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</a:rPr>
              <a:t> = &lt;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&gt;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/>
              <a:t>哪些表项需要知道，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以计算</a:t>
            </a:r>
            <a:r>
              <a:rPr lang="en-US" altLang="zh-CN" sz="2400" i="1" dirty="0">
                <a:solidFill>
                  <a:schemeClr val="accent2"/>
                </a:solidFill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9" name="直接连接符 38"/>
          <p:cNvSpPr/>
          <p:nvPr/>
        </p:nvSpPr>
        <p:spPr>
          <a:xfrm>
            <a:off x="46647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664734" y="16123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63792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直接连接符 41"/>
          <p:cNvSpPr/>
          <p:nvPr/>
        </p:nvSpPr>
        <p:spPr>
          <a:xfrm>
            <a:off x="57505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直接连接符 42"/>
          <p:cNvSpPr/>
          <p:nvPr/>
        </p:nvSpPr>
        <p:spPr>
          <a:xfrm>
            <a:off x="51790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直接连接符 43"/>
          <p:cNvSpPr/>
          <p:nvPr/>
        </p:nvSpPr>
        <p:spPr>
          <a:xfrm>
            <a:off x="700788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直接连接符 44"/>
          <p:cNvSpPr/>
          <p:nvPr/>
        </p:nvSpPr>
        <p:spPr>
          <a:xfrm>
            <a:off x="82080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直接连接符 45"/>
          <p:cNvSpPr/>
          <p:nvPr/>
        </p:nvSpPr>
        <p:spPr>
          <a:xfrm>
            <a:off x="7636534" y="1612393"/>
            <a:ext cx="0" cy="2343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" name="直接连接符 46"/>
          <p:cNvSpPr/>
          <p:nvPr/>
        </p:nvSpPr>
        <p:spPr>
          <a:xfrm>
            <a:off x="4664734" y="25267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4664734" y="30411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4664734" y="34983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4664734" y="206959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4664734" y="3955543"/>
            <a:ext cx="354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文本框 51"/>
          <p:cNvSpPr txBox="1"/>
          <p:nvPr/>
        </p:nvSpPr>
        <p:spPr>
          <a:xfrm>
            <a:off x="4298498" y="983743"/>
            <a:ext cx="3903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latin typeface="Times New Roman" panose="02020603050405020304" pitchFamily="18" charset="0"/>
              </a:rPr>
              <a:t>       0        1          2         3        4         5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74464" y="1669543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>
                <a:latin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74464" y="2183893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>
                <a:latin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74464" y="2641093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>
                <a:latin typeface="Times New Roman" panose="02020603050405020304" pitchFamily="18" charset="0"/>
              </a:rPr>
              <a:t>2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74464" y="3098293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>
                <a:latin typeface="Times New Roman" panose="02020603050405020304" pitchFamily="18" charset="0"/>
              </a:rPr>
              <a:t>3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74464" y="3555493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>
                <a:latin typeface="Times New Roman" panose="02020603050405020304" pitchFamily="18" charset="0"/>
              </a:rPr>
              <a:t>4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99864" y="1243299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i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07534" y="1612393"/>
            <a:ext cx="3257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x</a:t>
            </a:r>
            <a:r>
              <a:rPr lang="en-US" altLang="zh-CN" sz="1800" i="1" baseline="-25000">
                <a:latin typeface="Times New Roman" panose="02020603050405020304" pitchFamily="18" charset="0"/>
              </a:rPr>
              <a:t>i</a:t>
            </a:r>
            <a:endParaRPr lang="en-US" altLang="zh-CN" sz="1800" i="1" baseline="-25000">
              <a:latin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07534" y="206959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A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259922" y="258394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B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207534" y="3098293"/>
            <a:ext cx="335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C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7534" y="355549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B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721884" y="1269493"/>
            <a:ext cx="3257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 err="1">
                <a:latin typeface="Times New Roman" panose="02020603050405020304" pitchFamily="18" charset="0"/>
              </a:rPr>
              <a:t>y</a:t>
            </a:r>
            <a:r>
              <a:rPr lang="en-US" altLang="zh-CN" sz="1800" i="1" baseline="-25000" err="1">
                <a:latin typeface="Times New Roman" panose="02020603050405020304" pitchFamily="18" charset="0"/>
              </a:rPr>
              <a:t>j</a:t>
            </a:r>
            <a:endParaRPr lang="en-US" altLang="zh-CN" sz="1800" i="1" baseline="-25000" err="1"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07984" y="126949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B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50534" y="126949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B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79334" y="1269493"/>
            <a:ext cx="322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A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50684" y="1269493"/>
            <a:ext cx="335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C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22034" y="1269493"/>
            <a:ext cx="34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1800" i="1">
                <a:latin typeface="Times New Roman" panose="02020603050405020304" pitchFamily="18" charset="0"/>
              </a:rPr>
              <a:t>D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75617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756174" y="210007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71654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09551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6686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86107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274334" y="172669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56174" y="35288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756174" y="30716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56174" y="259156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861074" y="210007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66864" y="210007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95514" y="210007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74334" y="210007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716544" y="210007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50834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椭圆 85"/>
          <p:cNvSpPr/>
          <p:nvPr/>
        </p:nvSpPr>
        <p:spPr>
          <a:xfrm>
            <a:off x="4138954" y="349834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87" name="文本框 86"/>
          <p:cNvSpPr txBox="1"/>
          <p:nvPr/>
        </p:nvSpPr>
        <p:spPr>
          <a:xfrm>
            <a:off x="5274334" y="259156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8" name="直接连接符 87"/>
          <p:cNvSpPr/>
          <p:nvPr/>
        </p:nvSpPr>
        <p:spPr>
          <a:xfrm flipV="1">
            <a:off x="5560084" y="221437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9" name="直接连接符 88"/>
          <p:cNvSpPr/>
          <p:nvPr/>
        </p:nvSpPr>
        <p:spPr>
          <a:xfrm flipV="1">
            <a:off x="6203974" y="221437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90" name="直接连接符 89"/>
          <p:cNvSpPr/>
          <p:nvPr/>
        </p:nvSpPr>
        <p:spPr>
          <a:xfrm flipV="1">
            <a:off x="6866914" y="221437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91" name="任意多边形 242743"/>
          <p:cNvSpPr/>
          <p:nvPr/>
        </p:nvSpPr>
        <p:spPr>
          <a:xfrm>
            <a:off x="7381264" y="2214373"/>
            <a:ext cx="130969" cy="201216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92" name="任意多边形 242744"/>
          <p:cNvSpPr/>
          <p:nvPr/>
        </p:nvSpPr>
        <p:spPr>
          <a:xfrm>
            <a:off x="7916569" y="2383442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93" name="任意多边形 242745"/>
          <p:cNvSpPr/>
          <p:nvPr/>
        </p:nvSpPr>
        <p:spPr>
          <a:xfrm>
            <a:off x="5543416" y="273324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94" name="任意多边形 242746"/>
          <p:cNvSpPr/>
          <p:nvPr/>
        </p:nvSpPr>
        <p:spPr>
          <a:xfrm>
            <a:off x="6118249" y="2877314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95" name="文本框 94"/>
          <p:cNvSpPr txBox="1"/>
          <p:nvPr/>
        </p:nvSpPr>
        <p:spPr>
          <a:xfrm>
            <a:off x="5837262" y="259156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00202" y="259156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28852" y="259156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8" name="任意多边形 242750"/>
          <p:cNvSpPr/>
          <p:nvPr/>
        </p:nvSpPr>
        <p:spPr>
          <a:xfrm>
            <a:off x="6724039" y="2877314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99" name="直接连接符 98"/>
          <p:cNvSpPr/>
          <p:nvPr/>
        </p:nvSpPr>
        <p:spPr>
          <a:xfrm flipV="1">
            <a:off x="7438414" y="270586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0" name="文本框 99"/>
          <p:cNvSpPr txBox="1"/>
          <p:nvPr/>
        </p:nvSpPr>
        <p:spPr>
          <a:xfrm>
            <a:off x="7692732" y="259156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1" name="任意多边形 242753"/>
          <p:cNvSpPr/>
          <p:nvPr/>
        </p:nvSpPr>
        <p:spPr>
          <a:xfrm>
            <a:off x="7985626" y="273324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02" name="直接连接符 101"/>
          <p:cNvSpPr/>
          <p:nvPr/>
        </p:nvSpPr>
        <p:spPr>
          <a:xfrm flipV="1">
            <a:off x="5560084" y="31859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3" name="文本框 102"/>
          <p:cNvSpPr txBox="1"/>
          <p:nvPr/>
        </p:nvSpPr>
        <p:spPr>
          <a:xfrm>
            <a:off x="5274334" y="30716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837262" y="30716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5" name="直接连接符 104"/>
          <p:cNvSpPr/>
          <p:nvPr/>
        </p:nvSpPr>
        <p:spPr>
          <a:xfrm flipV="1">
            <a:off x="6203974" y="31859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6" name="任意多边形 242758"/>
          <p:cNvSpPr/>
          <p:nvPr/>
        </p:nvSpPr>
        <p:spPr>
          <a:xfrm>
            <a:off x="6793096" y="321330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07" name="文本框 106"/>
          <p:cNvSpPr txBox="1"/>
          <p:nvPr/>
        </p:nvSpPr>
        <p:spPr>
          <a:xfrm>
            <a:off x="6500202" y="307162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8" name="任意多边形 242760"/>
          <p:cNvSpPr/>
          <p:nvPr/>
        </p:nvSpPr>
        <p:spPr>
          <a:xfrm>
            <a:off x="7324114" y="3354992"/>
            <a:ext cx="200025" cy="2381"/>
          </a:xfrm>
          <a:custGeom>
            <a:avLst/>
            <a:gdLst/>
            <a:ahLst/>
            <a:cxnLst/>
            <a:rect l="0" t="0" r="0" b="0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09" name="直接连接符 108"/>
          <p:cNvSpPr/>
          <p:nvPr/>
        </p:nvSpPr>
        <p:spPr>
          <a:xfrm flipV="1">
            <a:off x="8059444" y="31859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0" name="文本框 109"/>
          <p:cNvSpPr txBox="1"/>
          <p:nvPr/>
        </p:nvSpPr>
        <p:spPr>
          <a:xfrm>
            <a:off x="7095514" y="307162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61074" y="35288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274334" y="35288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095514" y="35288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500202" y="35288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716544" y="3517393"/>
            <a:ext cx="30988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716544" y="3071623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 eaLnBrk="0" hangingPunct="0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7" name="直接连接符 116"/>
          <p:cNvSpPr/>
          <p:nvPr/>
        </p:nvSpPr>
        <p:spPr>
          <a:xfrm flipV="1">
            <a:off x="7438414" y="36431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8" name="直接连接符 117"/>
          <p:cNvSpPr/>
          <p:nvPr/>
        </p:nvSpPr>
        <p:spPr>
          <a:xfrm flipV="1">
            <a:off x="6809764" y="36431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9" name="直接连接符 118"/>
          <p:cNvSpPr/>
          <p:nvPr/>
        </p:nvSpPr>
        <p:spPr>
          <a:xfrm flipV="1">
            <a:off x="6203974" y="3643123"/>
            <a:ext cx="0" cy="228600"/>
          </a:xfrm>
          <a:prstGeom prst="line">
            <a:avLst/>
          </a:prstGeom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20" name="任意多边形 242772"/>
          <p:cNvSpPr/>
          <p:nvPr/>
        </p:nvSpPr>
        <p:spPr>
          <a:xfrm>
            <a:off x="5543416" y="367050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21" name="任意多边形 242773"/>
          <p:cNvSpPr/>
          <p:nvPr/>
        </p:nvSpPr>
        <p:spPr>
          <a:xfrm>
            <a:off x="7985626" y="3670508"/>
            <a:ext cx="130969" cy="201215"/>
          </a:xfrm>
          <a:custGeom>
            <a:avLst/>
            <a:gdLst/>
            <a:ahLst/>
            <a:cxnLst/>
            <a:rect l="0" t="0" r="0" b="0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 cmpd="sng">
            <a:solidFill>
              <a:schemeClr val="tx1"/>
            </a:solidFill>
            <a:prstDash val="solid"/>
            <a:headEnd type="none" w="sm" len="sm"/>
            <a:tailEnd type="triangle" w="sm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22" name="椭圆 121"/>
          <p:cNvSpPr/>
          <p:nvPr/>
        </p:nvSpPr>
        <p:spPr>
          <a:xfrm>
            <a:off x="6481628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5281478" y="12694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4138954" y="25267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25" name="椭圆 124"/>
          <p:cNvSpPr/>
          <p:nvPr/>
        </p:nvSpPr>
        <p:spPr>
          <a:xfrm>
            <a:off x="4138954" y="2983993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95" grpId="0" bldLvl="0" animBg="1"/>
      <p:bldP spid="96" grpId="0"/>
      <p:bldP spid="97" grpId="0"/>
      <p:bldP spid="100" grpId="0"/>
      <p:bldP spid="103" grpId="0"/>
      <p:bldP spid="104" grpId="0"/>
      <p:bldP spid="107" grpId="0" bldLvl="0" animBg="1"/>
      <p:bldP spid="110" grpId="0" bldLvl="0" animBg="1"/>
      <p:bldP spid="111" grpId="0"/>
      <p:bldP spid="112" grpId="0"/>
      <p:bldP spid="113" grpId="0"/>
      <p:bldP spid="114" grpId="0"/>
      <p:bldP spid="115" grpId="0" bldLvl="0" animBg="1"/>
      <p:bldP spid="1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 = 0</a:t>
            </a:r>
            <a:r>
              <a:rPr lang="en-US" altLang="zh-CN" sz="2400" dirty="0"/>
              <a:t> or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 = 0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    </a:t>
            </a:r>
            <a:r>
              <a:rPr lang="en-US" altLang="zh-CN" sz="2400" b="1" dirty="0"/>
              <a:t>then return</a:t>
            </a:r>
            <a:endParaRPr lang="en-US" altLang="zh-CN" sz="2400" b="1" dirty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 = “   ”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    </a:t>
            </a:r>
            <a:r>
              <a:rPr lang="en-US" altLang="zh-CN" sz="2400" b="1" dirty="0"/>
              <a:t>then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1,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>
                <a:sym typeface="Symbol" panose="05050102010706020507" pitchFamily="18" charset="2"/>
              </a:rPr>
              <a:t>            print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sz="2400" i="1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ym typeface="Symbol" panose="05050102010706020507" pitchFamily="18" charset="2"/>
              </a:rPr>
              <a:t>elseif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ym typeface="Symbol" panose="05050102010706020507" pitchFamily="18" charset="2"/>
              </a:rPr>
              <a:t> = “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dirty="0">
                <a:sym typeface="Symbol" panose="05050102010706020507" pitchFamily="18" charset="2"/>
              </a:rPr>
              <a:t>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ym typeface="Symbol" panose="05050102010706020507" pitchFamily="18" charset="2"/>
              </a:rPr>
              <a:t>then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CE0000"/>
                </a:solidFill>
                <a:sym typeface="Symbol" panose="05050102010706020507" pitchFamily="18" charset="2"/>
              </a:rPr>
              <a:t>Print-LCS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–1,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else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E0000"/>
                </a:solidFill>
              </a:rPr>
              <a:t>Print-LCS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solidFill>
                  <a:schemeClr val="accent2"/>
                </a:solidFill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X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,</a:t>
            </a:r>
            <a:r>
              <a:rPr lang="en-US" altLang="zh-CN" sz="2400" i="1" dirty="0" err="1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–1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重构序列</a:t>
            </a:r>
            <a:endParaRPr lang="zh-CN" altLang="en-US" dirty="0"/>
          </a:p>
        </p:txBody>
      </p:sp>
      <p:sp>
        <p:nvSpPr>
          <p:cNvPr id="4" name="直接连接符 3"/>
          <p:cNvSpPr/>
          <p:nvPr/>
        </p:nvSpPr>
        <p:spPr>
          <a:xfrm flipH="1" flipV="1">
            <a:off x="2296071" y="1957130"/>
            <a:ext cx="1524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为什么能够应用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计算任务必须是递归形式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计算任务之间不形成环</a:t>
            </a:r>
            <a:r>
              <a:rPr lang="en-US" altLang="zh-CN" sz="2400" dirty="0"/>
              <a:t> (</a:t>
            </a:r>
            <a:r>
              <a:rPr lang="zh-CN" altLang="en-US" sz="2400" dirty="0"/>
              <a:t>通常大问题可以规约为</a:t>
            </a:r>
            <a:r>
              <a:rPr lang="en-US" altLang="zh-CN" sz="2400" dirty="0"/>
              <a:t> “</a:t>
            </a:r>
            <a:r>
              <a:rPr lang="zh-CN" altLang="en-US" sz="2400" dirty="0"/>
              <a:t>小</a:t>
            </a:r>
            <a:r>
              <a:rPr lang="en-US" altLang="zh-CN" sz="2400" dirty="0"/>
              <a:t>” </a:t>
            </a:r>
            <a:r>
              <a:rPr lang="zh-CN" altLang="en-US" sz="2400" dirty="0"/>
              <a:t>问题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总共需要被求解的问题数量并不多，标记为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运行时间为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 * </a:t>
            </a:r>
            <a:r>
              <a:rPr lang="zh-CN" altLang="en-US" sz="2400" dirty="0"/>
              <a:t>计算递归规则的时间</a:t>
            </a:r>
            <a:r>
              <a:rPr lang="en-US" altLang="zh-CN" sz="2400" dirty="0"/>
              <a:t>).</a:t>
            </a: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动态规划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一、钢条切割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二、矩阵链乘法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三、最长公共子序列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四、最优二叉搜索树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假设我们正在做字符串搜索，并且已知关键字相对词频</a:t>
            </a:r>
            <a:endParaRPr lang="en-US" altLang="zh-CN" sz="24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CE0000"/>
                </a:solidFill>
              </a:rPr>
              <a:t>spell; cc</a:t>
            </a:r>
            <a:endParaRPr lang="en-US" altLang="zh-CN" sz="2400" dirty="0">
              <a:solidFill>
                <a:srgbClr val="CE0000"/>
              </a:solidFill>
            </a:endParaRPr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CE0000"/>
                </a:solidFill>
              </a:rPr>
              <a:t>动态规划</a:t>
            </a:r>
            <a:r>
              <a:rPr lang="en-US" altLang="zh-CN" sz="2400" dirty="0"/>
              <a:t> </a:t>
            </a:r>
            <a:r>
              <a:rPr lang="zh-CN" altLang="en-US" sz="2400" dirty="0"/>
              <a:t>优化二叉树搜索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进一步分析，共有</a:t>
            </a:r>
            <a:r>
              <a:rPr lang="en-US" altLang="zh-CN" dirty="0"/>
              <a:t>8</a:t>
            </a:r>
            <a:r>
              <a:rPr lang="zh-CN" altLang="en-US" dirty="0"/>
              <a:t>种切割方案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的钢条，总共有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zh-CN" altLang="en-US" dirty="0"/>
              <a:t>种切割方式。</a:t>
            </a:r>
            <a:endParaRPr lang="en-US" altLang="zh-CN" dirty="0"/>
          </a:p>
          <a:p>
            <a:r>
              <a:rPr lang="en-US" altLang="zh-CN" dirty="0"/>
              <a:t>Why?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888" y="1464106"/>
            <a:ext cx="6238066" cy="17934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496052" y="85793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/>
              <a:t>考虑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个关键字序列</a:t>
            </a:r>
            <a:r>
              <a:rPr lang="en-US" altLang="zh-CN" sz="2400" i="1" dirty="0"/>
              <a:t>K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&gt;, </a:t>
            </a:r>
            <a:r>
              <a:rPr lang="zh-CN" altLang="en-US" sz="2400" dirty="0"/>
              <a:t>满足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&lt; … &lt;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n</a:t>
            </a:r>
            <a:endParaRPr lang="en-US" altLang="zh-CN" sz="2400" baseline="-25000" dirty="0"/>
          </a:p>
          <a:p>
            <a:pPr>
              <a:buNone/>
            </a:pPr>
            <a:r>
              <a:rPr lang="en-US" altLang="zh-CN" sz="2400" i="1" dirty="0">
                <a:sym typeface="+mn-ea"/>
              </a:rPr>
              <a:t>p</a:t>
            </a:r>
            <a:r>
              <a:rPr lang="en-US" altLang="zh-CN" sz="2400" i="1" baseline="-25000" dirty="0">
                <a:sym typeface="+mn-ea"/>
              </a:rPr>
              <a:t>i</a:t>
            </a:r>
            <a:r>
              <a:rPr lang="zh-CN" altLang="en-US" sz="2400" dirty="0"/>
              <a:t>表示第</a:t>
            </a:r>
            <a:r>
              <a:rPr lang="en-US" altLang="zh-CN" sz="2400" i="1" dirty="0"/>
              <a:t>i</a:t>
            </a:r>
            <a:r>
              <a:rPr lang="zh-CN" altLang="en-US" sz="2400" dirty="0"/>
              <a:t>个关键字的搜索频率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还有</a:t>
            </a:r>
            <a:r>
              <a:rPr lang="en-US" altLang="zh-CN" sz="2400" i="1" dirty="0"/>
              <a:t>n</a:t>
            </a:r>
            <a:r>
              <a:rPr lang="en-US" altLang="zh-CN" sz="2400" dirty="0"/>
              <a:t>+1</a:t>
            </a:r>
            <a:r>
              <a:rPr lang="zh-CN" altLang="en-US" sz="2400" dirty="0"/>
              <a:t>个伪关键字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，表示不在关键字中的值，具体来说，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zh-CN" altLang="en-US" sz="2400" dirty="0"/>
              <a:t>是指在</a:t>
            </a:r>
            <a:r>
              <a:rPr lang="en-US" altLang="zh-CN" sz="2400" i="1" dirty="0"/>
              <a:t>k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+1</a:t>
            </a:r>
            <a:r>
              <a:rPr lang="zh-CN" altLang="en-US" sz="2400" dirty="0"/>
              <a:t>之间的关键字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伪关键字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zh-CN" altLang="en-US" sz="2400" dirty="0"/>
              <a:t>对应的概率是</a:t>
            </a:r>
            <a:r>
              <a:rPr lang="en-US" altLang="zh-CN" sz="2400" i="1" dirty="0"/>
              <a:t>q</a:t>
            </a:r>
            <a:r>
              <a:rPr lang="en-US" altLang="zh-CN" sz="2400" i="1" baseline="-25000" dirty="0"/>
              <a:t>i</a:t>
            </a:r>
            <a:endParaRPr lang="en-US" altLang="zh-CN" sz="2400" baseline="-25000" dirty="0"/>
          </a:p>
          <a:p>
            <a:pPr>
              <a:buNone/>
            </a:pPr>
            <a:endParaRPr lang="en-US" altLang="zh-CN" sz="2400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1784442" cy="717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7" y="3454871"/>
            <a:ext cx="7055213" cy="14097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6052" y="353666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期望搜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索代价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多棵二叉搜索树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855" y="670921"/>
            <a:ext cx="2296392" cy="1647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98" y="2525659"/>
            <a:ext cx="2233949" cy="2145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2382"/>
            <a:ext cx="3562533" cy="6921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97" y="1585076"/>
            <a:ext cx="3200564" cy="27560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8005" y="1954884"/>
            <a:ext cx="1083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期望搜索代价为</a:t>
            </a:r>
            <a:r>
              <a:rPr lang="en-US" altLang="zh-CN" dirty="0"/>
              <a:t>2.80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8005" y="3733915"/>
            <a:ext cx="1411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dirty="0"/>
              <a:t>期望搜索代价为</a:t>
            </a:r>
            <a:r>
              <a:rPr lang="en-US" altLang="zh-CN" dirty="0"/>
              <a:t>2.75</a:t>
            </a:r>
            <a:r>
              <a:rPr lang="zh-CN" altLang="en-US" dirty="0"/>
              <a:t>（最优）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92770" y="44650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目标：如何构建最优二叉搜索树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最优二叉搜索树</a:t>
            </a:r>
            <a:endParaRPr lang="zh-CN" altLang="en-US" dirty="0"/>
          </a:p>
        </p:txBody>
      </p:sp>
      <p:sp>
        <p:nvSpPr>
          <p:cNvPr id="14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用穷举法进行求解？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个结点，总共有</a:t>
            </a:r>
            <a:r>
              <a:rPr lang="en-US" altLang="zh-CN" dirty="0"/>
              <a:t>Ω(4</a:t>
            </a:r>
            <a:r>
              <a:rPr lang="en-US" altLang="zh-CN" baseline="30000" dirty="0"/>
              <a:t>n</a:t>
            </a:r>
            <a:r>
              <a:rPr lang="en-US" altLang="zh-CN" dirty="0"/>
              <a:t>/n</a:t>
            </a:r>
            <a:r>
              <a:rPr lang="en-US" altLang="zh-CN" baseline="30000" dirty="0"/>
              <a:t>3/2</a:t>
            </a:r>
            <a:r>
              <a:rPr lang="en-US" altLang="zh-CN" dirty="0"/>
              <a:t>)</a:t>
            </a:r>
            <a:r>
              <a:rPr lang="zh-CN" altLang="en-US" dirty="0"/>
              <a:t>棵二叉搜索树！</a:t>
            </a:r>
            <a:endParaRPr lang="en-US" altLang="zh-CN" dirty="0"/>
          </a:p>
          <a:p>
            <a:r>
              <a:rPr lang="zh-CN" altLang="en-US" dirty="0"/>
              <a:t>因此，考虑动态规划方法。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最优子结构性质</a:t>
            </a:r>
            <a:endParaRPr lang="en-US" altLang="zh-CN" dirty="0"/>
          </a:p>
          <a:p>
            <a:pPr lvl="1"/>
            <a:r>
              <a:rPr lang="zh-CN" altLang="en-US" dirty="0"/>
              <a:t>如果一棵最优二叉搜索树</a:t>
            </a:r>
            <a:r>
              <a:rPr lang="en-US" altLang="zh-CN" dirty="0"/>
              <a:t>T</a:t>
            </a:r>
            <a:r>
              <a:rPr lang="zh-CN" altLang="en-US" dirty="0"/>
              <a:t>有一棵包含关键字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的子树</a:t>
            </a:r>
            <a:r>
              <a:rPr lang="en-US" altLang="zh-CN" dirty="0"/>
              <a:t>T’</a:t>
            </a:r>
            <a:r>
              <a:rPr lang="zh-CN" altLang="en-US" dirty="0"/>
              <a:t>，那么</a:t>
            </a:r>
            <a:r>
              <a:rPr lang="en-US" altLang="zh-CN" dirty="0"/>
              <a:t>T’</a:t>
            </a:r>
            <a:r>
              <a:rPr lang="zh-CN" altLang="en-US" dirty="0"/>
              <a:t>必然是包含关键字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 …,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和伪关键字</a:t>
            </a:r>
            <a:r>
              <a:rPr lang="en-US" altLang="zh-CN" dirty="0"/>
              <a:t>d</a:t>
            </a:r>
            <a:r>
              <a:rPr lang="en-US" altLang="zh-CN" baseline="-25000" dirty="0"/>
              <a:t>i-1</a:t>
            </a:r>
            <a:r>
              <a:rPr lang="en-US" altLang="zh-CN" dirty="0"/>
              <a:t>,…,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的子问题的最优解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r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&lt;=r&lt;=j)</a:t>
            </a:r>
            <a:r>
              <a:rPr lang="zh-CN" altLang="en-US" dirty="0"/>
              <a:t>是最优子树的根节点，则左子树包含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/>
              <a:t>,..,k</a:t>
            </a:r>
            <a:r>
              <a:rPr lang="en-US" altLang="zh-CN" baseline="-25000" dirty="0"/>
              <a:t>r-1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en-US" altLang="zh-CN" baseline="-25000" dirty="0"/>
              <a:t>i-1</a:t>
            </a:r>
            <a:r>
              <a:rPr lang="en-US" altLang="zh-CN" dirty="0"/>
              <a:t>,…d</a:t>
            </a:r>
            <a:r>
              <a:rPr lang="en-US" altLang="zh-CN" baseline="-25000" dirty="0"/>
              <a:t>r-1</a:t>
            </a:r>
            <a:r>
              <a:rPr lang="zh-CN" altLang="en-US" dirty="0"/>
              <a:t>的最优二叉树；右子树包含</a:t>
            </a:r>
            <a:r>
              <a:rPr lang="en-US" altLang="zh-CN" dirty="0"/>
              <a:t>k</a:t>
            </a:r>
            <a:r>
              <a:rPr lang="en-US" altLang="zh-CN" baseline="-25000" dirty="0"/>
              <a:t>r+1</a:t>
            </a:r>
            <a:r>
              <a:rPr lang="en-US" altLang="zh-CN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r</a:t>
            </a:r>
            <a:r>
              <a:rPr lang="en-US" altLang="zh-CN" dirty="0"/>
              <a:t>,…,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的最优二叉树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递归算法</a:t>
            </a:r>
            <a:endParaRPr lang="zh-CN" altLang="en-US" dirty="0"/>
          </a:p>
        </p:txBody>
      </p:sp>
      <p:sp>
        <p:nvSpPr>
          <p:cNvPr id="3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定义：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</a:t>
            </a:r>
            <a:r>
              <a:rPr lang="zh-CN" altLang="en-US" dirty="0"/>
              <a:t>为包含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的最优二叉搜索树的一次搜索期望代价</a:t>
            </a:r>
            <a:endParaRPr lang="en-US" altLang="zh-CN" dirty="0"/>
          </a:p>
          <a:p>
            <a:r>
              <a:rPr lang="zh-CN" altLang="en-US" dirty="0"/>
              <a:t>易知：</a:t>
            </a:r>
            <a:r>
              <a:rPr lang="en-US" altLang="zh-CN" i="1" dirty="0"/>
              <a:t>e</a:t>
            </a:r>
            <a:r>
              <a:rPr lang="en-US" altLang="zh-CN" dirty="0"/>
              <a:t>[1,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en-US" dirty="0"/>
              <a:t>是期待算出来的值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r</a:t>
            </a:r>
            <a:r>
              <a:rPr lang="zh-CN" altLang="en-US" dirty="0"/>
              <a:t>为包含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,…,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的最优二叉搜索树的根节点，则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)=</a:t>
            </a:r>
            <a:r>
              <a:rPr lang="en-US" altLang="zh-CN" dirty="0" err="1"/>
              <a:t>Σ</a:t>
            </a:r>
            <a:r>
              <a:rPr lang="en-US" altLang="zh-CN" baseline="30000" dirty="0" err="1"/>
              <a:t>j</a:t>
            </a:r>
            <a:r>
              <a:rPr lang="en-US" altLang="zh-CN" i="1" baseline="-25000" dirty="0" err="1"/>
              <a:t>l</a:t>
            </a:r>
            <a:r>
              <a:rPr lang="en-US" altLang="zh-CN" baseline="-25000" dirty="0"/>
              <a:t>=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l</a:t>
            </a:r>
            <a:r>
              <a:rPr lang="en-US" altLang="zh-CN" dirty="0"/>
              <a:t>+ </a:t>
            </a:r>
            <a:r>
              <a:rPr lang="en-US" altLang="zh-CN" dirty="0" err="1"/>
              <a:t>Σ</a:t>
            </a:r>
            <a:r>
              <a:rPr lang="en-US" altLang="zh-CN" baseline="30000" dirty="0" err="1"/>
              <a:t>j</a:t>
            </a:r>
            <a:r>
              <a:rPr lang="en-US" altLang="zh-CN" i="1" baseline="-25000" dirty="0" err="1"/>
              <a:t>l</a:t>
            </a:r>
            <a:r>
              <a:rPr lang="en-US" altLang="zh-CN" baseline="-25000" dirty="0"/>
              <a:t>=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l</a:t>
            </a:r>
            <a:endParaRPr lang="en-US" altLang="zh-CN" i="1" baseline="-25000" dirty="0"/>
          </a:p>
          <a:p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 =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dirty="0"/>
              <a:t> + (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-1] + 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-1)) + (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]+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=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-1]+</a:t>
            </a:r>
            <a:r>
              <a:rPr lang="en-US" altLang="zh-CN" i="1" dirty="0"/>
              <a:t>e</a:t>
            </a:r>
            <a:r>
              <a:rPr lang="en-US" altLang="zh-CN" dirty="0"/>
              <a:t>[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]+w(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注: 线形 3"/>
          <p:cNvSpPr/>
          <p:nvPr/>
        </p:nvSpPr>
        <p:spPr>
          <a:xfrm>
            <a:off x="4485736" y="2932981"/>
            <a:ext cx="2725947" cy="322982"/>
          </a:xfrm>
          <a:prstGeom prst="borderCallout1">
            <a:avLst>
              <a:gd name="adj1" fmla="val 18750"/>
              <a:gd name="adj2" fmla="val -8333"/>
              <a:gd name="adj3" fmla="val 43058"/>
              <a:gd name="adj4" fmla="val -1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)=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-1)+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dirty="0" err="1"/>
              <a:t>+</a:t>
            </a:r>
            <a:r>
              <a:rPr lang="en-US" altLang="zh-CN" i="1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369" y="3684476"/>
            <a:ext cx="6089963" cy="793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OPTIMAL-BST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797" y="595313"/>
            <a:ext cx="4765216" cy="4167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42340" y="1699404"/>
            <a:ext cx="15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总体思路类似于矩阵链乘法。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OPTIMAL-BST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18" y="645492"/>
            <a:ext cx="6562727" cy="41869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67" y="3136864"/>
            <a:ext cx="3562533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动态规划最基本的贡献，是通过记录子问题的解以备未来调用，从而避免重复执行</a:t>
            </a:r>
            <a:endParaRPr lang="en-US" altLang="zh-CN" dirty="0"/>
          </a:p>
          <a:p>
            <a:r>
              <a:rPr lang="zh-CN" altLang="en-US" dirty="0"/>
              <a:t>动态规划的基本步骤：</a:t>
            </a:r>
            <a:r>
              <a:rPr lang="en-US" altLang="zh-CN" dirty="0"/>
              <a:t>1. </a:t>
            </a:r>
            <a:r>
              <a:rPr lang="zh-CN" altLang="en-US" dirty="0"/>
              <a:t>刻画一个最优解的结构特征；</a:t>
            </a:r>
            <a:r>
              <a:rPr lang="en-US" altLang="zh-CN" dirty="0"/>
              <a:t>2.</a:t>
            </a:r>
            <a:r>
              <a:rPr lang="zh-CN" altLang="en-US" dirty="0"/>
              <a:t>递归地定义最优解的值；</a:t>
            </a:r>
            <a:r>
              <a:rPr lang="en-US" altLang="zh-CN" dirty="0"/>
              <a:t>3.</a:t>
            </a:r>
            <a:r>
              <a:rPr lang="zh-CN" altLang="en-US" dirty="0"/>
              <a:t>计算最优解的值，通常采用自底向上的方法；</a:t>
            </a:r>
            <a:r>
              <a:rPr lang="en-US" altLang="zh-CN" dirty="0"/>
              <a:t>4.</a:t>
            </a:r>
            <a:r>
              <a:rPr lang="zh-CN" altLang="en-US" dirty="0"/>
              <a:t>利用计算出的信息构造一个最优解。</a:t>
            </a:r>
            <a:endParaRPr lang="en-US" altLang="zh-CN" dirty="0"/>
          </a:p>
          <a:p>
            <a:r>
              <a:rPr lang="zh-CN" altLang="en-US" dirty="0"/>
              <a:t>典型问题包括：钢条切割问题、矩阵链乘法问题、最长公共子序列问题、最优二叉搜索树问题、最优子结构等。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不同钢条长度的最佳切割方案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=1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1=1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=5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2=2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=8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3=3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=10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4=2+2</a:t>
            </a:r>
            <a:endParaRPr lang="en-US" altLang="zh-CN" sz="2000" dirty="0"/>
          </a:p>
          <a:p>
            <a:r>
              <a:rPr lang="en-US" altLang="zh-CN" sz="2000" dirty="0"/>
              <a:t>r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=13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5=2+3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2"/>
          <p:cNvGraphicFramePr>
            <a:graphicFrameLocks noGrp="1"/>
          </p:cNvGraphicFramePr>
          <p:nvPr/>
        </p:nvGraphicFramePr>
        <p:xfrm>
          <a:off x="1172625" y="1347788"/>
          <a:ext cx="73612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45"/>
                <a:gridCol w="561457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  <a:gridCol w="6692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 baseline="-25000" dirty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46199" y="2338934"/>
            <a:ext cx="4083737" cy="204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=17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6=6</a:t>
            </a:r>
            <a:r>
              <a:rPr lang="zh-CN" altLang="en-US" sz="2000" dirty="0"/>
              <a:t>（无切割）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=18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7=1+6 (2+2+3)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=22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8=2+6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9</a:t>
            </a:r>
            <a:r>
              <a:rPr lang="en-US" altLang="zh-CN" sz="2000" dirty="0"/>
              <a:t>=25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9=3+6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=30</a:t>
            </a:r>
            <a:r>
              <a:rPr lang="zh-CN" altLang="en-US" sz="2000" dirty="0"/>
              <a:t>，切割方案</a:t>
            </a:r>
            <a:r>
              <a:rPr lang="en-US" altLang="zh-CN" sz="2000" dirty="0"/>
              <a:t>10=10</a:t>
            </a:r>
            <a:r>
              <a:rPr lang="zh-CN" altLang="en-US" sz="2000" dirty="0"/>
              <a:t>（无切割）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钢条切割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更一般的表达形式</a:t>
            </a:r>
            <a:endParaRPr lang="en-US" altLang="zh-CN" dirty="0"/>
          </a:p>
          <a:p>
            <a:pPr lvl="1"/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 = max(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, r</a:t>
            </a:r>
            <a:r>
              <a:rPr lang="en-US" altLang="zh-CN" baseline="-25000" dirty="0"/>
              <a:t>1</a:t>
            </a:r>
            <a:r>
              <a:rPr lang="en-US" altLang="zh-CN" dirty="0"/>
              <a:t>+r</a:t>
            </a:r>
            <a:r>
              <a:rPr lang="en-US" altLang="zh-CN" baseline="-25000" dirty="0"/>
              <a:t>n-1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+r</a:t>
            </a:r>
            <a:r>
              <a:rPr lang="en-US" altLang="zh-CN" baseline="-25000" dirty="0"/>
              <a:t>n-2</a:t>
            </a:r>
            <a:r>
              <a:rPr lang="en-US" altLang="zh-CN" dirty="0"/>
              <a:t>, …, r</a:t>
            </a:r>
            <a:r>
              <a:rPr lang="en-US" altLang="zh-CN" baseline="-25000" dirty="0"/>
              <a:t>n-1</a:t>
            </a:r>
            <a:r>
              <a:rPr lang="en-US" altLang="zh-CN" dirty="0"/>
              <a:t>+r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钢条切割问题满足最优子结构性质：问题的最优解由相关子问题的最优解组合而成，而这些子问题可以独立求解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另一种相似的，但是更为简单的递归求解方法：</a:t>
            </a:r>
            <a:endParaRPr lang="en-US" altLang="zh-CN" dirty="0"/>
          </a:p>
          <a:p>
            <a:pPr lvl="1"/>
            <a:r>
              <a:rPr lang="zh-CN" altLang="en-US" dirty="0"/>
              <a:t>从左边切下一段长度为</a:t>
            </a:r>
            <a:r>
              <a:rPr lang="en-US" altLang="zh-CN" dirty="0" err="1"/>
              <a:t>i</a:t>
            </a:r>
            <a:r>
              <a:rPr lang="zh-CN" altLang="en-US" dirty="0"/>
              <a:t>的钢条，右边按照最佳方式进行切割</a:t>
            </a:r>
            <a:endParaRPr lang="en-US" altLang="zh-CN" dirty="0"/>
          </a:p>
          <a:p>
            <a:pPr lvl="1"/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=max</a:t>
            </a:r>
            <a:r>
              <a:rPr lang="en-US" altLang="zh-CN" baseline="-25000" dirty="0"/>
              <a:t>1&lt;=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&lt;=n</a:t>
            </a:r>
            <a:r>
              <a:rPr lang="en-US" altLang="zh-CN" dirty="0"/>
              <a:t>(p</a:t>
            </a:r>
            <a:r>
              <a:rPr lang="en-US" altLang="zh-CN" baseline="-25000" dirty="0"/>
              <a:t>i</a:t>
            </a:r>
            <a:r>
              <a:rPr lang="en-US" altLang="zh-CN" dirty="0"/>
              <a:t>+r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自顶向下递归实现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3"/>
            <a:ext cx="7886700" cy="348596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CUT-ROD</a:t>
            </a:r>
            <a:r>
              <a:rPr lang="zh-CN" altLang="en-US" dirty="0"/>
              <a:t>是一种递归调用算法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较大时，运行缓慢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29" y="1949353"/>
            <a:ext cx="4318222" cy="1879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90" y="1136999"/>
            <a:ext cx="4178515" cy="25464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9034" y="129603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多个程序重复调用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75" y="3812999"/>
            <a:ext cx="2152761" cy="7937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35" y="4006683"/>
            <a:ext cx="1098606" cy="406421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7015335" y="4006501"/>
            <a:ext cx="514999" cy="33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使用动态规划方法进行求解</a:t>
            </a:r>
            <a:endParaRPr lang="zh-CN" altLang="en-US" dirty="0"/>
          </a:p>
        </p:txBody>
      </p:sp>
      <p:sp>
        <p:nvSpPr>
          <p:cNvPr id="21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仔细安排求解顺序，对每个子问题只求解一次，并保存结果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时空权衡（</a:t>
            </a:r>
            <a:r>
              <a:rPr lang="en-US" altLang="zh-CN" dirty="0"/>
              <a:t>time-memory trade-off</a:t>
            </a:r>
            <a:r>
              <a:rPr lang="zh-CN" altLang="en-US" dirty="0"/>
              <a:t>）：付出额外的内存空间来节省计算时间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两种等价的实现方法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带备忘的自顶向下法（</a:t>
            </a:r>
            <a:r>
              <a:rPr lang="en-US" altLang="zh-CN" dirty="0"/>
              <a:t>top-down with </a:t>
            </a:r>
            <a:r>
              <a:rPr lang="en-US" altLang="zh-CN" dirty="0" err="1"/>
              <a:t>memoization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按自然的递归形式编写过程，保存每个子问题的解（可保存在数组或散列表中）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若需求某个子问题的解时，先查看该问题是否已有解；若有，则直接使用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自底向上法（</a:t>
            </a:r>
            <a:r>
              <a:rPr lang="en-US" altLang="zh-CN" dirty="0"/>
              <a:t>bottom-up 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将子问题按规模从小到大进行求解。每个子问题只求解一次。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6949</Words>
  <Application>WPS 演示</Application>
  <PresentationFormat>全屏显示(16:9)</PresentationFormat>
  <Paragraphs>817</Paragraphs>
  <Slides>56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56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Franklin Gothic Book</vt:lpstr>
      <vt:lpstr>Arial Unicode MS</vt:lpstr>
      <vt:lpstr>Franklin Gothic Medium</vt:lpstr>
      <vt:lpstr>Times-Roman</vt:lpstr>
      <vt:lpstr>MT2MIT</vt:lpstr>
      <vt:lpstr>Symbol</vt:lpstr>
      <vt:lpstr>Cambria Math</vt:lpstr>
      <vt:lpstr>標楷體</vt:lpstr>
      <vt:lpstr>Segoe Print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1160</cp:revision>
  <dcterms:created xsi:type="dcterms:W3CDTF">2014-04-28T11:40:00Z</dcterms:created>
  <dcterms:modified xsi:type="dcterms:W3CDTF">2022-04-21T11:48:08Z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