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3"/>
  </p:handoutMasterIdLst>
  <p:sldIdLst>
    <p:sldId id="1349" r:id="rId4"/>
    <p:sldId id="1354" r:id="rId6"/>
    <p:sldId id="2574" r:id="rId7"/>
    <p:sldId id="2706" r:id="rId8"/>
    <p:sldId id="2665" r:id="rId9"/>
    <p:sldId id="2666" r:id="rId10"/>
    <p:sldId id="2667" r:id="rId11"/>
    <p:sldId id="2668" r:id="rId12"/>
    <p:sldId id="2686" r:id="rId13"/>
    <p:sldId id="2669" r:id="rId14"/>
    <p:sldId id="2670" r:id="rId15"/>
    <p:sldId id="2671" r:id="rId16"/>
    <p:sldId id="2672" r:id="rId17"/>
    <p:sldId id="2673" r:id="rId18"/>
    <p:sldId id="2674" r:id="rId19"/>
    <p:sldId id="2675" r:id="rId20"/>
    <p:sldId id="2676" r:id="rId21"/>
    <p:sldId id="2677" r:id="rId22"/>
    <p:sldId id="2678" r:id="rId23"/>
    <p:sldId id="2679" r:id="rId24"/>
    <p:sldId id="2687" r:id="rId25"/>
    <p:sldId id="2680" r:id="rId26"/>
    <p:sldId id="2681" r:id="rId27"/>
    <p:sldId id="2682" r:id="rId28"/>
    <p:sldId id="2683" r:id="rId29"/>
    <p:sldId id="2685" r:id="rId30"/>
    <p:sldId id="2684" r:id="rId31"/>
    <p:sldId id="2435" r:id="rId32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31"/>
        <p:guide pos="3896"/>
        <p:guide orient="horz" pos="1656"/>
        <p:guide pos="2880"/>
        <p:guide orient="horz" pos="2425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第十一讲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线性规划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标准型和松弛型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标准型：所有的约束都是不等式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松弛型：约束都是等式（除了要求变量非负的约束）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00"/>
            <a:ext cx="438277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</a:t>
            </a:r>
            <a:r>
              <a:rPr lang="en-US" altLang="zh-CN" dirty="0"/>
              <a:t>n</a:t>
            </a:r>
            <a:r>
              <a:rPr lang="zh-CN" altLang="en-US" dirty="0"/>
              <a:t>个实数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 c</a:t>
            </a:r>
            <a:r>
              <a:rPr lang="en-US" altLang="zh-CN" baseline="-25000" dirty="0"/>
              <a:t>2</a:t>
            </a:r>
            <a:r>
              <a:rPr lang="en-US" altLang="zh-CN" dirty="0"/>
              <a:t>, ..., c</a:t>
            </a:r>
            <a:r>
              <a:rPr lang="en-US" altLang="zh-CN" baseline="-25000" dirty="0"/>
              <a:t>n</a:t>
            </a:r>
            <a:r>
              <a:rPr lang="zh-CN" altLang="en-US" dirty="0"/>
              <a:t>；</a:t>
            </a:r>
            <a:r>
              <a:rPr lang="en-US" altLang="zh-CN" dirty="0"/>
              <a:t>m</a:t>
            </a:r>
            <a:r>
              <a:rPr lang="zh-CN" altLang="en-US" dirty="0"/>
              <a:t>个实数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/>
              <a:t>, ..., b</a:t>
            </a:r>
            <a:r>
              <a:rPr lang="en-US" altLang="zh-CN" baseline="-25000" dirty="0"/>
              <a:t>m</a:t>
            </a:r>
            <a:r>
              <a:rPr lang="zh-CN" altLang="en-US" dirty="0"/>
              <a:t>，以及</a:t>
            </a:r>
            <a:r>
              <a:rPr lang="en-US" altLang="zh-CN" dirty="0"/>
              <a:t>mn</a:t>
            </a:r>
            <a:r>
              <a:rPr lang="zh-CN" altLang="en-US" dirty="0"/>
              <a:t>个实数</a:t>
            </a:r>
            <a:r>
              <a:rPr lang="en-US" altLang="zh-CN" dirty="0"/>
              <a:t>a</a:t>
            </a:r>
            <a:r>
              <a:rPr lang="en-US" altLang="zh-CN" baseline="-25000" dirty="0"/>
              <a:t>ij</a:t>
            </a:r>
            <a:r>
              <a:rPr lang="zh-CN" altLang="en-US" dirty="0"/>
              <a:t>，其中</a:t>
            </a:r>
            <a:r>
              <a:rPr lang="en-US" altLang="zh-CN" dirty="0"/>
              <a:t>i=1,2,...,m</a:t>
            </a:r>
            <a:r>
              <a:rPr lang="zh-CN" altLang="en-US" dirty="0"/>
              <a:t>；</a:t>
            </a:r>
            <a:r>
              <a:rPr lang="en-US" altLang="zh-CN" dirty="0"/>
              <a:t>j=1,2,...,n</a:t>
            </a:r>
            <a:r>
              <a:rPr lang="zh-CN" altLang="en-US" dirty="0"/>
              <a:t>。需要找到</a:t>
            </a:r>
            <a:r>
              <a:rPr lang="en-US" altLang="zh-CN" dirty="0"/>
              <a:t>n</a:t>
            </a:r>
            <a:r>
              <a:rPr lang="zh-CN" altLang="en-US" dirty="0"/>
              <a:t>个实数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,...,x</a:t>
            </a:r>
            <a:r>
              <a:rPr lang="en-US" altLang="zh-CN" baseline="-25000" dirty="0"/>
              <a:t>n</a:t>
            </a:r>
            <a:r>
              <a:rPr lang="en-US" altLang="zh-CN" dirty="0"/>
              <a:t>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最大化</a:t>
            </a:r>
            <a:r>
              <a:rPr lang="en-US" altLang="zh-CN" dirty="0"/>
              <a:t>  c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+ c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+ ... + c</a:t>
            </a:r>
            <a:r>
              <a:rPr lang="en-US" altLang="zh-CN" baseline="-25000" dirty="0"/>
              <a:t>n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     (</a:t>
            </a:r>
            <a:r>
              <a:rPr lang="zh-CN" altLang="en-US" dirty="0"/>
              <a:t>目标函数）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满足约束条件：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</a:t>
            </a:r>
            <a:r>
              <a:rPr lang="en-US" altLang="zh-CN" baseline="-25000" dirty="0"/>
              <a:t>i1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+a</a:t>
            </a:r>
            <a:r>
              <a:rPr lang="en-US" altLang="zh-CN" baseline="-25000" dirty="0"/>
              <a:t>i2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+ ... + a</a:t>
            </a:r>
            <a:r>
              <a:rPr lang="en-US" altLang="zh-CN" baseline="-25000" dirty="0"/>
              <a:t>in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 &lt;= b</a:t>
            </a:r>
            <a:r>
              <a:rPr lang="en-US" altLang="zh-CN" baseline="-25000" dirty="0"/>
              <a:t>i</a:t>
            </a:r>
            <a:r>
              <a:rPr lang="en-US" altLang="zh-CN" dirty="0"/>
              <a:t>  (i=1,2,...m)    </a:t>
            </a:r>
            <a:r>
              <a:rPr lang="zh-CN" altLang="en-US" dirty="0"/>
              <a:t>（约束）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x</a:t>
            </a:r>
            <a:r>
              <a:rPr lang="en-US" altLang="zh-CN" baseline="-25000" dirty="0"/>
              <a:t>j</a:t>
            </a:r>
            <a:r>
              <a:rPr lang="en-US" altLang="zh-CN" dirty="0"/>
              <a:t> &gt;= 0 (j = 1,2,..., n)      </a:t>
            </a:r>
            <a:r>
              <a:rPr lang="zh-CN" altLang="en-US" dirty="0"/>
              <a:t>（非负约束）</a:t>
            </a:r>
            <a:endParaRPr lang="zh-CN" altLang="en-US" dirty="0"/>
          </a:p>
          <a:p>
            <a:pPr marL="0" lv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2" name="文本占位符 28674"/>
          <p:cNvSpPr txBox="1"/>
          <p:nvPr/>
        </p:nvSpPr>
        <p:spPr>
          <a:xfrm>
            <a:off x="5357495" y="1041400"/>
            <a:ext cx="3204210" cy="317500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构造</a:t>
            </a:r>
            <a:r>
              <a:rPr lang="en-US" altLang="zh-CN" dirty="0"/>
              <a:t>m*n</a:t>
            </a:r>
            <a:r>
              <a:rPr lang="zh-CN" altLang="en-US" dirty="0"/>
              <a:t>矩阵</a:t>
            </a:r>
            <a:r>
              <a:rPr lang="en-US" altLang="zh-CN" dirty="0"/>
              <a:t>A=(a</a:t>
            </a:r>
            <a:r>
              <a:rPr lang="en-US" altLang="zh-CN" baseline="-25000" dirty="0"/>
              <a:t>ij</a:t>
            </a:r>
            <a:r>
              <a:rPr lang="en-US" altLang="zh-CN" dirty="0"/>
              <a:t>)</a:t>
            </a:r>
            <a:r>
              <a:rPr lang="zh-CN" altLang="en-US" dirty="0"/>
              <a:t>，一个</a:t>
            </a:r>
            <a:r>
              <a:rPr lang="en-US" altLang="zh-CN" dirty="0"/>
              <a:t>m</a:t>
            </a:r>
            <a:r>
              <a:rPr lang="zh-CN" altLang="en-US" dirty="0"/>
              <a:t>维向量</a:t>
            </a:r>
            <a:r>
              <a:rPr lang="en-US" altLang="zh-CN" dirty="0"/>
              <a:t>b=(b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，一个</a:t>
            </a:r>
            <a:r>
              <a:rPr lang="en-US" altLang="zh-CN" dirty="0"/>
              <a:t>n</a:t>
            </a:r>
            <a:r>
              <a:rPr lang="zh-CN" altLang="en-US" dirty="0"/>
              <a:t>维向量</a:t>
            </a:r>
            <a:r>
              <a:rPr lang="en-US" altLang="zh-CN" dirty="0"/>
              <a:t>c=(c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，以及一个</a:t>
            </a:r>
            <a:r>
              <a:rPr lang="en-US" altLang="zh-CN" dirty="0"/>
              <a:t>n</a:t>
            </a:r>
            <a:r>
              <a:rPr lang="zh-CN" altLang="en-US" dirty="0"/>
              <a:t>维向量</a:t>
            </a:r>
            <a:r>
              <a:rPr lang="en-US" altLang="zh-CN" dirty="0"/>
              <a:t>x=(x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最大化</a:t>
            </a:r>
            <a:r>
              <a:rPr lang="en-US" altLang="zh-CN" dirty="0"/>
              <a:t> c</a:t>
            </a:r>
            <a:r>
              <a:rPr lang="en-US" altLang="zh-CN" baseline="30000" dirty="0"/>
              <a:t>T</a:t>
            </a:r>
            <a:r>
              <a:rPr lang="en-US" altLang="zh-CN" dirty="0"/>
              <a:t>x (</a:t>
            </a:r>
            <a:r>
              <a:rPr lang="zh-CN" altLang="en-US" dirty="0"/>
              <a:t>目标函数）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满足约束条件：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Ax &lt;= b    </a:t>
            </a:r>
            <a:r>
              <a:rPr lang="zh-CN" altLang="en-US" dirty="0"/>
              <a:t>（约束）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x &gt;= 0      </a:t>
            </a:r>
            <a:r>
              <a:rPr lang="zh-CN" altLang="en-US" dirty="0"/>
              <a:t>（非负约束）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可用元组</a:t>
            </a:r>
            <a:r>
              <a:rPr lang="en-US" altLang="zh-CN" dirty="0">
                <a:solidFill>
                  <a:srgbClr val="C00000"/>
                </a:solidFill>
              </a:rPr>
              <a:t>(A, b, c)</a:t>
            </a:r>
            <a:r>
              <a:rPr lang="zh-CN" altLang="en-US" dirty="0">
                <a:solidFill>
                  <a:srgbClr val="C00000"/>
                </a:solidFill>
              </a:rPr>
              <a:t>表达一个标准的线性规划问题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marL="685800" lvl="1" indent="-342900">
              <a:lnSpc>
                <a:spcPct val="100000"/>
              </a:lnSpc>
              <a:buAutoNum type="arabicPeriod"/>
            </a:pPr>
            <a:r>
              <a:rPr lang="zh-CN" altLang="en-US" sz="1800" dirty="0"/>
              <a:t>目标函数可能是最小化，而不是最大化</a:t>
            </a:r>
            <a:endParaRPr lang="zh-CN" altLang="en-US" sz="1800" dirty="0"/>
          </a:p>
          <a:p>
            <a:pPr marL="685800" lvl="1" indent="-342900">
              <a:lnSpc>
                <a:spcPct val="100000"/>
              </a:lnSpc>
              <a:buAutoNum type="arabicPeriod"/>
            </a:pPr>
            <a:r>
              <a:rPr lang="zh-CN" altLang="en-US" sz="1800" dirty="0"/>
              <a:t>可能有变量不具有非负约束</a:t>
            </a:r>
            <a:endParaRPr lang="zh-CN" altLang="en-US" sz="1800" dirty="0"/>
          </a:p>
          <a:p>
            <a:pPr marL="685800" lvl="1" indent="-342900">
              <a:lnSpc>
                <a:spcPct val="100000"/>
              </a:lnSpc>
              <a:buAutoNum type="arabicPeriod"/>
            </a:pPr>
            <a:r>
              <a:rPr lang="zh-CN" altLang="en-US" sz="1800" dirty="0"/>
              <a:t>可能有等式约束</a:t>
            </a:r>
            <a:endParaRPr lang="zh-CN" altLang="en-US" sz="1800" dirty="0"/>
          </a:p>
          <a:p>
            <a:pPr marL="685800" lvl="1" indent="-342900">
              <a:lnSpc>
                <a:spcPct val="100000"/>
              </a:lnSpc>
              <a:buAutoNum type="arabicPeriod"/>
            </a:pPr>
            <a:r>
              <a:rPr lang="zh-CN" altLang="en-US" sz="1800" dirty="0"/>
              <a:t>可能有不等式约束，但不是小于等于号，而是大于等于号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marL="685800" lvl="1" indent="-342900">
              <a:lnSpc>
                <a:spcPct val="100000"/>
              </a:lnSpc>
              <a:buAutoNum type="arabicPeriod"/>
            </a:pPr>
            <a:r>
              <a:rPr lang="zh-CN" altLang="en-US" sz="1800" dirty="0"/>
              <a:t>目标函数可能是最小化，而不是最大化</a:t>
            </a:r>
            <a:br>
              <a:rPr lang="zh-CN" altLang="en-US" sz="1800" dirty="0"/>
            </a:br>
            <a:r>
              <a:rPr lang="zh-CN" altLang="en-US" sz="1800" dirty="0">
                <a:solidFill>
                  <a:srgbClr val="C00000"/>
                </a:solidFill>
              </a:rPr>
              <a:t>解决方法：将目标函数中的系数取负数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marL="685800" lvl="1" indent="-342900">
              <a:lnSpc>
                <a:spcPct val="100000"/>
              </a:lnSpc>
              <a:buAutoNum type="arabicPeriod"/>
            </a:pP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27150" y="3097530"/>
            <a:ext cx="19246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/>
              <a:t>最小化</a:t>
            </a:r>
            <a:r>
              <a:rPr lang="en-US" altLang="zh-CN" sz="1800"/>
              <a:t>  -2x</a:t>
            </a:r>
            <a:r>
              <a:rPr lang="en-US" altLang="zh-CN" sz="1800" baseline="-25000"/>
              <a:t>1</a:t>
            </a:r>
            <a:r>
              <a:rPr lang="en-US" altLang="zh-CN" sz="1800"/>
              <a:t> + 3x</a:t>
            </a:r>
            <a:r>
              <a:rPr lang="en-US" altLang="zh-CN" sz="1800" baseline="-25000"/>
              <a:t>2</a:t>
            </a:r>
            <a:endParaRPr lang="en-US" altLang="zh-CN" sz="1800"/>
          </a:p>
          <a:p>
            <a:r>
              <a:rPr lang="zh-CN" altLang="en-US" sz="1800"/>
              <a:t>满足约束：</a:t>
            </a:r>
            <a:endParaRPr lang="zh-CN" altLang="en-US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 = 7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 &lt;= 4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&gt;= 0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5706745" y="3097530"/>
            <a:ext cx="17907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rgbClr val="C00000"/>
                </a:solidFill>
              </a:rPr>
              <a:t>最大化</a:t>
            </a:r>
            <a:r>
              <a:rPr lang="en-US" altLang="zh-CN" sz="1800">
                <a:solidFill>
                  <a:srgbClr val="C00000"/>
                </a:solidFill>
              </a:rPr>
              <a:t>  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endParaRPr lang="en-US" altLang="zh-CN" sz="1800">
              <a:solidFill>
                <a:srgbClr val="C00000"/>
              </a:solidFill>
            </a:endParaRPr>
          </a:p>
          <a:p>
            <a:r>
              <a:rPr lang="zh-CN" altLang="en-US" sz="1800"/>
              <a:t>满足约束：</a:t>
            </a:r>
            <a:endParaRPr lang="zh-CN" altLang="en-US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 = 7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 &lt;= 4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&gt;= 0</a:t>
            </a:r>
            <a:endParaRPr lang="en-US" altLang="zh-CN" sz="1800"/>
          </a:p>
        </p:txBody>
      </p:sp>
      <p:sp>
        <p:nvSpPr>
          <p:cNvPr id="6" name="右箭头 5"/>
          <p:cNvSpPr/>
          <p:nvPr/>
        </p:nvSpPr>
        <p:spPr>
          <a:xfrm>
            <a:off x="4075430" y="350964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zh-CN" altLang="en-US" dirty="0">
                <a:sym typeface="+mn-ea"/>
              </a:rPr>
              <a:t>可能有变量不具有非负约束</a:t>
            </a:r>
            <a:br>
              <a:rPr lang="zh-CN" altLang="en-US" dirty="0">
                <a:sym typeface="+mn-ea"/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解决方法：将该变量</a:t>
            </a:r>
            <a:r>
              <a:rPr lang="en-US" altLang="zh-CN" sz="1800" dirty="0">
                <a:solidFill>
                  <a:srgbClr val="C00000"/>
                </a:solidFill>
              </a:rPr>
              <a:t>x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</a:t>
            </a:r>
            <a:r>
              <a:rPr lang="zh-CN" altLang="en-US" sz="1800" dirty="0">
                <a:solidFill>
                  <a:srgbClr val="C00000"/>
                </a:solidFill>
              </a:rPr>
              <a:t>每次出现的地方都改为</a:t>
            </a:r>
            <a:r>
              <a:rPr lang="en-US" altLang="zh-CN" sz="1800" dirty="0">
                <a:solidFill>
                  <a:srgbClr val="C00000"/>
                </a:solidFill>
              </a:rPr>
              <a:t>x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</a:t>
            </a:r>
            <a:r>
              <a:rPr lang="en-US" altLang="zh-CN" sz="1800" dirty="0">
                <a:solidFill>
                  <a:srgbClr val="C00000"/>
                </a:solidFill>
              </a:rPr>
              <a:t>’ - x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</a:t>
            </a:r>
            <a:r>
              <a:rPr lang="en-US" altLang="zh-CN" sz="1800" dirty="0">
                <a:solidFill>
                  <a:srgbClr val="C00000"/>
                </a:solidFill>
              </a:rPr>
              <a:t>’’</a:t>
            </a:r>
            <a:r>
              <a:rPr lang="zh-CN" altLang="en-US" sz="1800" dirty="0">
                <a:solidFill>
                  <a:srgbClr val="C00000"/>
                </a:solidFill>
              </a:rPr>
              <a:t>，且</a:t>
            </a:r>
            <a:r>
              <a:rPr lang="en-US" altLang="zh-CN" sz="1800" dirty="0">
                <a:solidFill>
                  <a:srgbClr val="C00000"/>
                </a:solidFill>
              </a:rPr>
              <a:t>x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</a:t>
            </a:r>
            <a:r>
              <a:rPr lang="en-US" altLang="zh-CN" sz="1800" dirty="0">
                <a:solidFill>
                  <a:srgbClr val="C00000"/>
                </a:solidFill>
              </a:rPr>
              <a:t>’</a:t>
            </a:r>
            <a:r>
              <a:rPr lang="zh-CN" altLang="en-US" sz="1800" dirty="0">
                <a:solidFill>
                  <a:srgbClr val="C00000"/>
                </a:solidFill>
              </a:rPr>
              <a:t>和</a:t>
            </a:r>
            <a:r>
              <a:rPr lang="en-US" altLang="zh-CN" sz="1800" dirty="0">
                <a:solidFill>
                  <a:srgbClr val="C00000"/>
                </a:solidFill>
              </a:rPr>
              <a:t>x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j</a:t>
            </a:r>
            <a:r>
              <a:rPr lang="en-US" altLang="zh-CN" sz="1800" dirty="0">
                <a:solidFill>
                  <a:srgbClr val="C00000"/>
                </a:solidFill>
              </a:rPr>
              <a:t>’’</a:t>
            </a:r>
            <a:r>
              <a:rPr lang="zh-CN" altLang="en-US" sz="1800" dirty="0">
                <a:solidFill>
                  <a:srgbClr val="C00000"/>
                </a:solidFill>
              </a:rPr>
              <a:t>均</a:t>
            </a:r>
            <a:r>
              <a:rPr lang="en-US" altLang="zh-CN" sz="1800" dirty="0">
                <a:solidFill>
                  <a:srgbClr val="C00000"/>
                </a:solidFill>
              </a:rPr>
              <a:t>&gt;=0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marL="685800" lvl="1" indent="-342900">
              <a:lnSpc>
                <a:spcPct val="100000"/>
              </a:lnSpc>
              <a:buAutoNum type="arabicPeriod" startAt="2"/>
            </a:pP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06745" y="3097530"/>
            <a:ext cx="25285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rgbClr val="C00000"/>
                </a:solidFill>
              </a:rPr>
              <a:t>最大化</a:t>
            </a:r>
            <a:r>
              <a:rPr lang="en-US" altLang="zh-CN" sz="1800">
                <a:solidFill>
                  <a:srgbClr val="C00000"/>
                </a:solidFill>
              </a:rPr>
              <a:t>  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 + 3x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’’</a:t>
            </a:r>
            <a:endParaRPr lang="en-US" altLang="zh-CN" sz="1800">
              <a:solidFill>
                <a:srgbClr val="C00000"/>
              </a:solidFill>
            </a:endParaRPr>
          </a:p>
          <a:p>
            <a:r>
              <a:rPr lang="zh-CN" altLang="en-US" sz="1800"/>
              <a:t>满足约束：</a:t>
            </a:r>
            <a:endParaRPr lang="zh-CN" altLang="en-US" sz="1800"/>
          </a:p>
          <a:p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 -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’’ = 7</a:t>
            </a:r>
            <a:endParaRPr lang="en-US" altLang="zh-CN" sz="1800">
              <a:solidFill>
                <a:srgbClr val="C00000"/>
              </a:solidFill>
            </a:endParaRPr>
          </a:p>
          <a:p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 + 2x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’’ &lt;= 4</a:t>
            </a:r>
            <a:endParaRPr lang="en-US" altLang="zh-CN" sz="1800">
              <a:solidFill>
                <a:srgbClr val="C00000"/>
              </a:solidFill>
            </a:endParaRPr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  <p:sp>
        <p:nvSpPr>
          <p:cNvPr id="6" name="右箭头 5"/>
          <p:cNvSpPr/>
          <p:nvPr/>
        </p:nvSpPr>
        <p:spPr>
          <a:xfrm>
            <a:off x="4075430" y="350964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78585" y="3097530"/>
            <a:ext cx="17907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/>
              <a:t>满足约束：</a:t>
            </a:r>
            <a:endParaRPr lang="zh-CN" altLang="en-US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 = 7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 &lt;= 4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&gt;= 0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dirty="0">
                <a:sym typeface="+mn-ea"/>
              </a:rPr>
              <a:t>可能有等式约束</a:t>
            </a:r>
            <a:br>
              <a:rPr lang="zh-CN" altLang="en-US" dirty="0">
                <a:sym typeface="+mn-ea"/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解决方法：</a:t>
            </a:r>
            <a:r>
              <a:rPr lang="zh-CN" sz="1800" dirty="0">
                <a:solidFill>
                  <a:srgbClr val="C00000"/>
                </a:solidFill>
              </a:rPr>
              <a:t>转化成一对不等式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marL="685800" lvl="1" indent="-342900">
              <a:lnSpc>
                <a:spcPct val="100000"/>
              </a:lnSpc>
              <a:buAutoNum type="arabicPeriod" startAt="3"/>
            </a:pP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06745" y="3097530"/>
            <a:ext cx="25285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 + 3x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’’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 -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’’ &lt;= 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’ -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’’ &gt;= 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’ + 2x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4</a:t>
            </a:r>
            <a:endParaRPr lang="en-US" altLang="zh-CN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  <p:sp>
        <p:nvSpPr>
          <p:cNvPr id="6" name="右箭头 5"/>
          <p:cNvSpPr/>
          <p:nvPr/>
        </p:nvSpPr>
        <p:spPr>
          <a:xfrm>
            <a:off x="4075430" y="350964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0415" y="3097530"/>
            <a:ext cx="252857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 + 3x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’’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/>
              <a:t>满足约束：</a:t>
            </a:r>
            <a:endParaRPr lang="zh-CN" altLang="en-US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’ - x</a:t>
            </a:r>
            <a:r>
              <a:rPr lang="en-US" altLang="zh-CN" sz="1800" baseline="-25000"/>
              <a:t>2</a:t>
            </a:r>
            <a:r>
              <a:rPr lang="en-US" altLang="zh-CN" sz="1800"/>
              <a:t>’’ = 7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’ + 2x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4</a:t>
            </a:r>
            <a:endParaRPr lang="en-US" altLang="zh-CN" sz="1800"/>
          </a:p>
          <a:p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marL="685800" lvl="1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zh-CN" altLang="en-US" dirty="0">
                <a:sym typeface="+mn-ea"/>
              </a:rPr>
              <a:t>可能有不等式约束，但不是小于等于号，而是大于等于号</a:t>
            </a:r>
            <a:br>
              <a:rPr lang="zh-CN" altLang="en-US" dirty="0">
                <a:sym typeface="+mn-ea"/>
              </a:rPr>
            </a:br>
            <a:r>
              <a:rPr lang="zh-CN" altLang="en-US" sz="1800" dirty="0">
                <a:solidFill>
                  <a:srgbClr val="C00000"/>
                </a:solidFill>
              </a:rPr>
              <a:t>解决方法：更改约束的符号</a:t>
            </a:r>
            <a:endParaRPr lang="zh-CN" altLang="en-US" sz="1800" dirty="0">
              <a:solidFill>
                <a:srgbClr val="C00000"/>
              </a:solidFill>
            </a:endParaRPr>
          </a:p>
          <a:p>
            <a:pPr marL="685800" lvl="1" indent="-342900">
              <a:lnSpc>
                <a:spcPct val="100000"/>
              </a:lnSpc>
              <a:buAutoNum type="arabicPeriod" startAt="4"/>
            </a:pP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706745" y="3097530"/>
            <a:ext cx="25285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 + 3x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’’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’ - 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7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-x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’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’’ &lt;= 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’ + 2x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4</a:t>
            </a:r>
            <a:endParaRPr lang="en-US" altLang="zh-CN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  <p:sp>
        <p:nvSpPr>
          <p:cNvPr id="10" name="右箭头 9"/>
          <p:cNvSpPr/>
          <p:nvPr/>
        </p:nvSpPr>
        <p:spPr>
          <a:xfrm>
            <a:off x="4075430" y="350964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03630" y="3097530"/>
            <a:ext cx="25285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 + 3x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’’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’ - 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7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’ -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’’ &gt;= 7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’ + 2x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4</a:t>
            </a:r>
            <a:endParaRPr lang="en-US" altLang="zh-CN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转换线性规划为标准型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已知一个线性函数满足若干线性约束，要求最小化或最大化他，则总是可以将这个线性规划转换成标准型。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不是标准型的可能原因包括：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ym typeface="+mn-ea"/>
              </a:rPr>
              <a:t>收尾阶段：变更符号为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, 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,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 </a:t>
            </a:r>
            <a:endParaRPr lang="zh-CN" altLang="en-US" sz="1540" dirty="0">
              <a:solidFill>
                <a:srgbClr val="C00000"/>
              </a:solidFill>
            </a:endParaRPr>
          </a:p>
          <a:p>
            <a:pPr marL="685800" lvl="1" indent="-342900">
              <a:lnSpc>
                <a:spcPct val="100000"/>
              </a:lnSpc>
              <a:buAutoNum type="arabicPeriod" startAt="4"/>
            </a:pP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739130" y="2628265"/>
            <a:ext cx="23571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-x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&lt;= -7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4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07815" y="3040380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3630" y="2628265"/>
            <a:ext cx="25285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 + 3x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’’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+ x</a:t>
            </a:r>
            <a:r>
              <a:rPr lang="en-US" altLang="zh-CN" sz="1800" baseline="-25000"/>
              <a:t>2</a:t>
            </a:r>
            <a:r>
              <a:rPr lang="en-US" altLang="zh-CN" sz="1800"/>
              <a:t>’ - 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7</a:t>
            </a:r>
            <a:endParaRPr lang="en-US" altLang="zh-CN" sz="1800"/>
          </a:p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-x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’ +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’’ &lt;= 7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- 2x</a:t>
            </a:r>
            <a:r>
              <a:rPr lang="en-US" altLang="zh-CN" sz="1800" baseline="-25000"/>
              <a:t>2</a:t>
            </a:r>
            <a:r>
              <a:rPr lang="en-US" altLang="zh-CN" sz="1800"/>
              <a:t>’ + 2x</a:t>
            </a:r>
            <a:r>
              <a:rPr lang="en-US" altLang="zh-CN" sz="1800" baseline="-25000"/>
              <a:t>2</a:t>
            </a:r>
            <a:r>
              <a:rPr lang="en-US" altLang="zh-CN" sz="1800"/>
              <a:t>’’ &lt;= 4</a:t>
            </a:r>
            <a:endParaRPr lang="en-US" altLang="zh-CN" sz="1800"/>
          </a:p>
          <a:p>
            <a:pPr algn="l"/>
            <a:r>
              <a:rPr lang="en-US" altLang="zh-CN" sz="1800"/>
              <a:t>    x</a:t>
            </a:r>
            <a:r>
              <a:rPr lang="en-US" altLang="zh-CN" sz="1800" baseline="-25000"/>
              <a:t>1</a:t>
            </a:r>
            <a:r>
              <a:rPr lang="en-US" altLang="zh-CN" sz="1800"/>
              <a:t> , x</a:t>
            </a:r>
            <a:r>
              <a:rPr lang="en-US" altLang="zh-CN" sz="1800" baseline="-25000"/>
              <a:t>2</a:t>
            </a:r>
            <a:r>
              <a:rPr lang="en-US" altLang="zh-CN" sz="1800"/>
              <a:t>’, x</a:t>
            </a:r>
            <a:r>
              <a:rPr lang="en-US" altLang="zh-CN" sz="1800" baseline="-25000"/>
              <a:t>2</a:t>
            </a:r>
            <a:r>
              <a:rPr lang="en-US" altLang="zh-CN" sz="1800"/>
              <a:t>’’ &gt;= 0</a:t>
            </a:r>
            <a:endParaRPr lang="en-US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转换线性规划为松弛型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引入新变量，将不等式改变成等式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∑</a:t>
            </a:r>
            <a:r>
              <a:rPr lang="en-US" altLang="zh-CN" baseline="-25000" dirty="0"/>
              <a:t>j=1</a:t>
            </a:r>
            <a:r>
              <a:rPr lang="en-US" altLang="zh-CN" baseline="30000" dirty="0"/>
              <a:t>n </a:t>
            </a:r>
            <a:r>
              <a:rPr lang="en-US" altLang="zh-CN" dirty="0"/>
              <a:t>a</a:t>
            </a:r>
            <a:r>
              <a:rPr lang="en-US" altLang="zh-CN" baseline="-25000" dirty="0"/>
              <a:t>ij</a:t>
            </a:r>
            <a:r>
              <a:rPr lang="en-US" altLang="zh-CN" dirty="0"/>
              <a:t>x</a:t>
            </a:r>
            <a:r>
              <a:rPr lang="en-US" altLang="zh-CN" baseline="-25000" dirty="0"/>
              <a:t>j</a:t>
            </a:r>
            <a:r>
              <a:rPr lang="en-US" altLang="zh-CN" dirty="0"/>
              <a:t> &lt;= b</a:t>
            </a:r>
            <a:r>
              <a:rPr lang="en-US" altLang="zh-CN" baseline="-25000" dirty="0"/>
              <a:t>i</a:t>
            </a:r>
            <a:r>
              <a:rPr lang="en-US" altLang="zh-CN" dirty="0"/>
              <a:t>                                   s = b</a:t>
            </a:r>
            <a:r>
              <a:rPr lang="en-US" altLang="zh-CN" baseline="-25000" dirty="0"/>
              <a:t>i</a:t>
            </a:r>
            <a:r>
              <a:rPr lang="en-US" altLang="zh-CN" dirty="0"/>
              <a:t> - </a:t>
            </a:r>
            <a:r>
              <a:rPr lang="en-US" altLang="zh-CN" dirty="0">
                <a:sym typeface="+mn-ea"/>
              </a:rPr>
              <a:t>∑</a:t>
            </a:r>
            <a:r>
              <a:rPr lang="en-US" altLang="zh-CN" baseline="-25000" dirty="0">
                <a:sym typeface="+mn-ea"/>
              </a:rPr>
              <a:t>j=1</a:t>
            </a:r>
            <a:r>
              <a:rPr lang="en-US" altLang="zh-CN" baseline="30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a</a:t>
            </a:r>
            <a:r>
              <a:rPr lang="en-US" altLang="zh-CN" baseline="-25000" dirty="0">
                <a:sym typeface="+mn-ea"/>
              </a:rPr>
              <a:t>ij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j</a:t>
            </a:r>
            <a:br>
              <a:rPr lang="en-US" altLang="zh-CN" baseline="-25000" dirty="0">
                <a:sym typeface="+mn-ea"/>
              </a:rPr>
            </a:br>
            <a:r>
              <a:rPr lang="en-US" altLang="zh-CN" baseline="-25000" dirty="0">
                <a:sym typeface="+mn-ea"/>
              </a:rPr>
              <a:t>                                                                                   </a:t>
            </a:r>
            <a:r>
              <a:rPr lang="en-US" altLang="zh-CN" dirty="0">
                <a:sym typeface="+mn-ea"/>
              </a:rPr>
              <a:t>     s &gt;= 0 </a:t>
            </a:r>
            <a:endParaRPr lang="en-US" altLang="zh-CN" dirty="0"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en-US" dirty="0">
                <a:sym typeface="+mn-ea"/>
              </a:rPr>
              <a:t>称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为松弛变量，因为它度量了以上不等式左右两边的松弛或差别</a:t>
            </a:r>
            <a:endParaRPr lang="zh-CN" altLang="en-US" dirty="0"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en-US" dirty="0">
                <a:sym typeface="+mn-ea"/>
              </a:rPr>
              <a:t>方便起见，松弛变量采用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n+1</a:t>
            </a:r>
            <a:r>
              <a:rPr lang="en-US" altLang="zh-CN" dirty="0">
                <a:sym typeface="+mn-ea"/>
              </a:rPr>
              <a:t>, x</a:t>
            </a:r>
            <a:r>
              <a:rPr lang="en-US" altLang="zh-CN" baseline="-25000" dirty="0">
                <a:sym typeface="+mn-ea"/>
              </a:rPr>
              <a:t>n+2</a:t>
            </a:r>
            <a:r>
              <a:rPr lang="en-US" altLang="zh-CN" dirty="0">
                <a:sym typeface="+mn-ea"/>
              </a:rPr>
              <a:t>,....</a:t>
            </a:r>
            <a:r>
              <a:rPr lang="zh-CN" altLang="en-US" dirty="0">
                <a:sym typeface="+mn-ea"/>
              </a:rPr>
              <a:t>来命名</a:t>
            </a:r>
            <a:endParaRPr lang="zh-CN" altLang="en-US" dirty="0">
              <a:sym typeface="+mn-ea"/>
            </a:endParaRPr>
          </a:p>
          <a:p>
            <a:pPr lvl="0">
              <a:lnSpc>
                <a:spcPct val="100000"/>
              </a:lnSpc>
            </a:pPr>
            <a:endParaRPr lang="zh-CN" dirty="0"/>
          </a:p>
          <a:p>
            <a:pPr lvl="0">
              <a:lnSpc>
                <a:spcPct val="100000"/>
              </a:lnSpc>
            </a:pPr>
            <a:endParaRPr lang="zh-CN" dirty="0"/>
          </a:p>
        </p:txBody>
      </p:sp>
      <p:sp>
        <p:nvSpPr>
          <p:cNvPr id="2" name="右箭头 1"/>
          <p:cNvSpPr/>
          <p:nvPr/>
        </p:nvSpPr>
        <p:spPr>
          <a:xfrm>
            <a:off x="3331210" y="164147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56995" y="3059430"/>
            <a:ext cx="23571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-x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&lt;= -7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4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93715" y="3059430"/>
            <a:ext cx="26612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7 -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-7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 = 4 -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5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139565" y="375983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转换线性规划为松弛型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引入新变量，将不等式改变成等式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∑</a:t>
            </a:r>
            <a:r>
              <a:rPr lang="en-US" altLang="zh-CN" baseline="-25000" dirty="0"/>
              <a:t>j=1</a:t>
            </a:r>
            <a:r>
              <a:rPr lang="en-US" altLang="zh-CN" baseline="30000" dirty="0"/>
              <a:t>n </a:t>
            </a:r>
            <a:r>
              <a:rPr lang="en-US" altLang="zh-CN" dirty="0"/>
              <a:t>a</a:t>
            </a:r>
            <a:r>
              <a:rPr lang="en-US" altLang="zh-CN" baseline="-25000" dirty="0"/>
              <a:t>ij</a:t>
            </a:r>
            <a:r>
              <a:rPr lang="en-US" altLang="zh-CN" dirty="0"/>
              <a:t>x</a:t>
            </a:r>
            <a:r>
              <a:rPr lang="en-US" altLang="zh-CN" baseline="-25000" dirty="0"/>
              <a:t>j</a:t>
            </a:r>
            <a:r>
              <a:rPr lang="en-US" altLang="zh-CN" dirty="0"/>
              <a:t> &lt;= b</a:t>
            </a:r>
            <a:r>
              <a:rPr lang="en-US" altLang="zh-CN" baseline="-25000" dirty="0"/>
              <a:t>i</a:t>
            </a:r>
            <a:r>
              <a:rPr lang="en-US" altLang="zh-CN" dirty="0"/>
              <a:t>                                   s = b</a:t>
            </a:r>
            <a:r>
              <a:rPr lang="en-US" altLang="zh-CN" baseline="-25000" dirty="0"/>
              <a:t>i</a:t>
            </a:r>
            <a:r>
              <a:rPr lang="en-US" altLang="zh-CN" dirty="0"/>
              <a:t> - </a:t>
            </a:r>
            <a:r>
              <a:rPr lang="en-US" altLang="zh-CN" dirty="0">
                <a:sym typeface="+mn-ea"/>
              </a:rPr>
              <a:t>∑</a:t>
            </a:r>
            <a:r>
              <a:rPr lang="en-US" altLang="zh-CN" baseline="-25000" dirty="0">
                <a:sym typeface="+mn-ea"/>
              </a:rPr>
              <a:t>j=1</a:t>
            </a:r>
            <a:r>
              <a:rPr lang="en-US" altLang="zh-CN" baseline="30000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a</a:t>
            </a:r>
            <a:r>
              <a:rPr lang="en-US" altLang="zh-CN" baseline="-25000" dirty="0">
                <a:sym typeface="+mn-ea"/>
              </a:rPr>
              <a:t>ij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j</a:t>
            </a:r>
            <a:br>
              <a:rPr lang="en-US" altLang="zh-CN" baseline="-25000" dirty="0">
                <a:sym typeface="+mn-ea"/>
              </a:rPr>
            </a:br>
            <a:r>
              <a:rPr lang="en-US" altLang="zh-CN" baseline="-25000" dirty="0">
                <a:sym typeface="+mn-ea"/>
              </a:rPr>
              <a:t>                                                                                   </a:t>
            </a:r>
            <a:r>
              <a:rPr lang="en-US" altLang="zh-CN" dirty="0">
                <a:sym typeface="+mn-ea"/>
              </a:rPr>
              <a:t>     s &gt;= 0 </a:t>
            </a:r>
            <a:endParaRPr lang="en-US" altLang="zh-CN" dirty="0"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en-US" dirty="0">
                <a:sym typeface="+mn-ea"/>
              </a:rPr>
              <a:t>称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为松弛变量，因为它度量了以上不等式左右两边的松弛或差别</a:t>
            </a:r>
            <a:endParaRPr lang="zh-CN" altLang="en-US" dirty="0">
              <a:sym typeface="+mn-ea"/>
            </a:endParaRPr>
          </a:p>
          <a:p>
            <a:pPr lvl="0">
              <a:lnSpc>
                <a:spcPct val="100000"/>
              </a:lnSpc>
            </a:pPr>
            <a:r>
              <a:rPr lang="zh-CN" altLang="en-US" dirty="0">
                <a:sym typeface="+mn-ea"/>
              </a:rPr>
              <a:t>更简洁的表示：去除关于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最大化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满足约束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这些词</a:t>
            </a:r>
            <a:endParaRPr lang="zh-CN" altLang="en-US" dirty="0">
              <a:sym typeface="+mn-ea"/>
            </a:endParaRPr>
          </a:p>
          <a:p>
            <a:pPr lvl="0">
              <a:lnSpc>
                <a:spcPct val="100000"/>
              </a:lnSpc>
            </a:pPr>
            <a:endParaRPr lang="zh-CN" dirty="0"/>
          </a:p>
          <a:p>
            <a:pPr lvl="0">
              <a:lnSpc>
                <a:spcPct val="100000"/>
              </a:lnSpc>
            </a:pPr>
            <a:endParaRPr lang="zh-CN" dirty="0"/>
          </a:p>
        </p:txBody>
      </p:sp>
      <p:sp>
        <p:nvSpPr>
          <p:cNvPr id="2" name="右箭头 1"/>
          <p:cNvSpPr/>
          <p:nvPr/>
        </p:nvSpPr>
        <p:spPr>
          <a:xfrm>
            <a:off x="3331210" y="164147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90870" y="3253105"/>
            <a:ext cx="2618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rgbClr val="C00000"/>
                </a:solidFill>
              </a:rPr>
              <a:t>    z =        2x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- 3x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7  -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-7 +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 = 4   -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2x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4139565" y="3759835"/>
            <a:ext cx="864870" cy="5499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9490" y="3059430"/>
            <a:ext cx="266128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2x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- 3x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 + 3x</a:t>
            </a:r>
            <a:r>
              <a:rPr lang="en-US" altLang="zh-CN" sz="1800" baseline="-25000">
                <a:solidFill>
                  <a:schemeClr val="tx1"/>
                </a:solidFill>
              </a:rPr>
              <a:t>3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zh-CN" altLang="en-US" sz="1800">
                <a:solidFill>
                  <a:schemeClr val="tx1"/>
                </a:solidFill>
              </a:rPr>
              <a:t>满足约束：</a:t>
            </a:r>
            <a:endParaRPr lang="zh-CN" altLang="en-US" sz="1800">
              <a:solidFill>
                <a:schemeClr val="tx1"/>
              </a:solidFill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4</a:t>
            </a:r>
            <a:r>
              <a:rPr lang="en-US" altLang="zh-CN" sz="1800">
                <a:solidFill>
                  <a:schemeClr val="tx1"/>
                </a:solidFill>
              </a:rPr>
              <a:t> = 7 - 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-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 + x</a:t>
            </a:r>
            <a:r>
              <a:rPr lang="en-US" altLang="zh-CN" sz="1800" baseline="-25000">
                <a:solidFill>
                  <a:schemeClr val="tx1"/>
                </a:solidFill>
              </a:rPr>
              <a:t>3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  <a:sym typeface="+mn-ea"/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5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= -7 +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+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- x</a:t>
            </a:r>
            <a:r>
              <a:rPr lang="en-US" altLang="zh-CN" sz="1800" baseline="-250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6</a:t>
            </a:r>
            <a:r>
              <a:rPr lang="en-US" altLang="zh-CN" sz="1800">
                <a:solidFill>
                  <a:schemeClr val="tx1"/>
                </a:solidFill>
              </a:rPr>
              <a:t> = 4 - 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+ 2x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 - 2x</a:t>
            </a:r>
            <a:r>
              <a:rPr lang="en-US" altLang="zh-CN" sz="1800" baseline="-25000">
                <a:solidFill>
                  <a:schemeClr val="tx1"/>
                </a:solidFill>
              </a:rPr>
              <a:t>3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endParaRPr lang="en-US" altLang="zh-CN" sz="1800">
              <a:solidFill>
                <a:schemeClr val="tx1"/>
              </a:solidFill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 ,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, x</a:t>
            </a:r>
            <a:r>
              <a:rPr lang="en-US" altLang="zh-CN" sz="1800" baseline="-25000">
                <a:solidFill>
                  <a:schemeClr val="tx1"/>
                </a:solidFill>
              </a:rPr>
              <a:t>3</a:t>
            </a:r>
            <a:r>
              <a:rPr lang="en-US" altLang="zh-CN" sz="1800">
                <a:solidFill>
                  <a:schemeClr val="tx1"/>
                </a:solidFill>
              </a:rPr>
              <a:t>, x</a:t>
            </a:r>
            <a:r>
              <a:rPr lang="en-US" altLang="zh-CN" sz="1800" baseline="-25000">
                <a:solidFill>
                  <a:schemeClr val="tx1"/>
                </a:solidFill>
              </a:rPr>
              <a:t>4</a:t>
            </a:r>
            <a:r>
              <a:rPr lang="en-US" altLang="zh-CN" sz="1800">
                <a:solidFill>
                  <a:schemeClr val="tx1"/>
                </a:solidFill>
              </a:rPr>
              <a:t>, x</a:t>
            </a:r>
            <a:r>
              <a:rPr lang="en-US" altLang="zh-CN" sz="1800" baseline="-25000">
                <a:solidFill>
                  <a:schemeClr val="tx1"/>
                </a:solidFill>
              </a:rPr>
              <a:t>5</a:t>
            </a:r>
            <a:r>
              <a:rPr lang="en-US" altLang="zh-CN" sz="1800">
                <a:solidFill>
                  <a:schemeClr val="tx1"/>
                </a:solidFill>
              </a:rPr>
              <a:t>, x</a:t>
            </a:r>
            <a:r>
              <a:rPr lang="en-US" altLang="zh-CN" sz="1800" baseline="-25000">
                <a:solidFill>
                  <a:schemeClr val="tx1"/>
                </a:solidFill>
              </a:rPr>
              <a:t>6</a:t>
            </a:r>
            <a:r>
              <a:rPr lang="en-US" altLang="zh-CN" sz="1800">
                <a:solidFill>
                  <a:schemeClr val="tx1"/>
                </a:solidFill>
              </a:rPr>
              <a:t> &gt;= 0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948555" y="4398645"/>
            <a:ext cx="1132205" cy="441960"/>
          </a:xfrm>
          <a:prstGeom prst="wedgeRectCallout">
            <a:avLst>
              <a:gd name="adj1" fmla="val 35586"/>
              <a:gd name="adj2" fmla="val -1100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等式左边：基本变量</a:t>
            </a:r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8011795" y="4401185"/>
            <a:ext cx="1132205" cy="441960"/>
          </a:xfrm>
          <a:prstGeom prst="wedgeRectCallout">
            <a:avLst>
              <a:gd name="adj1" fmla="val -27958"/>
              <a:gd name="adj2" fmla="val -64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等式右边：非基本变量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线性规划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rgbClr val="FFFF00"/>
                </a:solidFill>
              </a:rPr>
              <a:t>一、基本知识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二、标准型和松弛型</a:t>
            </a:r>
            <a:endParaRPr lang="zh-CN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三、单纯形算法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转换线性规划为松弛型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可用一元组（</a:t>
            </a:r>
            <a:r>
              <a:rPr lang="en-US" altLang="zh-CN" dirty="0"/>
              <a:t>N, B, A, b, c, v</a:t>
            </a:r>
            <a:r>
              <a:rPr lang="zh-CN" altLang="en-US" dirty="0"/>
              <a:t>）表示松弛型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例：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endParaRPr lang="zh-CN" altLang="en-US" dirty="0"/>
          </a:p>
          <a:p>
            <a:pPr lvl="0">
              <a:lnSpc>
                <a:spcPct val="100000"/>
              </a:lnSpc>
            </a:pP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B = {1, 2, 4}, N = {3, 5, 6}, c = (c3, c5, c6)T=(-1/6, -1/6,-2/3)T, v=28</a:t>
            </a:r>
            <a:endParaRPr lang="en-US" altLang="zh-CN" dirty="0"/>
          </a:p>
          <a:p>
            <a:pPr marL="0" lvl="0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62405" y="1579880"/>
            <a:ext cx="29203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rgbClr val="C00000"/>
                </a:solidFill>
              </a:rPr>
              <a:t>z =  28 -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/6 - x</a:t>
            </a:r>
            <a:r>
              <a:rPr lang="en-US" altLang="zh-CN" sz="1800" baseline="-25000">
                <a:solidFill>
                  <a:srgbClr val="C00000"/>
                </a:solidFill>
              </a:rPr>
              <a:t>5</a:t>
            </a:r>
            <a:r>
              <a:rPr lang="en-US" altLang="zh-CN" sz="1800">
                <a:solidFill>
                  <a:srgbClr val="C00000"/>
                </a:solidFill>
              </a:rPr>
              <a:t>/6 - 2x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/3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x1 = 8 +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/6 + x</a:t>
            </a:r>
            <a:r>
              <a:rPr lang="en-US" altLang="zh-CN" sz="1800" baseline="-25000">
                <a:solidFill>
                  <a:srgbClr val="C00000"/>
                </a:solidFill>
              </a:rPr>
              <a:t>5</a:t>
            </a:r>
            <a:r>
              <a:rPr lang="en-US" altLang="zh-CN" sz="1800">
                <a:solidFill>
                  <a:srgbClr val="C00000"/>
                </a:solidFill>
              </a:rPr>
              <a:t>/6 - 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/3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x2 = 4 - 8x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/3 - 2x</a:t>
            </a:r>
            <a:r>
              <a:rPr lang="en-US" altLang="zh-CN" sz="1800" baseline="-25000">
                <a:solidFill>
                  <a:srgbClr val="C00000"/>
                </a:solidFill>
              </a:rPr>
              <a:t>5</a:t>
            </a:r>
            <a:r>
              <a:rPr lang="en-US" altLang="zh-CN" sz="1800">
                <a:solidFill>
                  <a:srgbClr val="C00000"/>
                </a:solidFill>
              </a:rPr>
              <a:t>/3 + x</a:t>
            </a:r>
            <a:r>
              <a:rPr lang="en-US" altLang="zh-CN" sz="1800" baseline="-25000">
                <a:solidFill>
                  <a:srgbClr val="C00000"/>
                </a:solidFill>
              </a:rPr>
              <a:t>6</a:t>
            </a:r>
            <a:r>
              <a:rPr lang="en-US" altLang="zh-CN" sz="1800">
                <a:solidFill>
                  <a:srgbClr val="C00000"/>
                </a:solidFill>
              </a:rPr>
              <a:t>/3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x4 = 18 -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/2 + x</a:t>
            </a:r>
            <a:r>
              <a:rPr lang="en-US" altLang="zh-CN" sz="1800" baseline="-25000">
                <a:solidFill>
                  <a:srgbClr val="C00000"/>
                </a:solidFill>
              </a:rPr>
              <a:t>5</a:t>
            </a:r>
            <a:r>
              <a:rPr lang="en-US" altLang="zh-CN" sz="1800">
                <a:solidFill>
                  <a:srgbClr val="C00000"/>
                </a:solidFill>
              </a:rPr>
              <a:t>/2</a:t>
            </a:r>
            <a:endParaRPr lang="en-US" altLang="zh-CN" sz="180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3094355"/>
            <a:ext cx="4178300" cy="178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线性规划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一、基本知识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二、标准型和松弛型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三、单纯形算法</a:t>
            </a:r>
            <a:endParaRPr lang="zh-CN" altLang="en-US" sz="20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dirty="0"/>
              <a:t>单纯形算法是求解线性规划的经典方法。它的执行时间在最坏情况下不是多项式的，但是在实际中此算法通常相当快速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dirty="0"/>
              <a:t>主要思想</a:t>
            </a:r>
            <a:endParaRPr lang="zh-CN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每轮迭代都关联一个</a:t>
            </a:r>
            <a:r>
              <a:rPr lang="en-US" altLang="zh-CN" dirty="0"/>
              <a:t>“</a:t>
            </a:r>
            <a:r>
              <a:rPr lang="zh-CN" altLang="en-US" dirty="0"/>
              <a:t>基本解</a:t>
            </a:r>
            <a:r>
              <a:rPr lang="en-US" altLang="zh-CN" dirty="0"/>
              <a:t>”</a:t>
            </a:r>
            <a:r>
              <a:rPr lang="zh-CN" altLang="en-US" dirty="0"/>
              <a:t>，容易从松弛型中计算得到。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每轮迭代把一个松弛型转换成一个等价的松弛型。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最终，指导一个最优解变得</a:t>
            </a:r>
            <a:r>
              <a:rPr lang="en-US" altLang="zh-CN" dirty="0"/>
              <a:t>“</a:t>
            </a:r>
            <a:r>
              <a:rPr lang="zh-CN" altLang="en-US" dirty="0"/>
              <a:t>明显</a:t>
            </a:r>
            <a:r>
              <a:rPr lang="en-US" altLang="zh-CN" dirty="0"/>
              <a:t>”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单纯形算法案例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40" y="876300"/>
            <a:ext cx="25025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30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&lt;= 24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36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380" y="1270000"/>
            <a:ext cx="2456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chemeClr val="tx1"/>
                </a:solidFill>
              </a:rPr>
              <a:t>z=         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30 -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24 - 2x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6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36 - </a:t>
            </a:r>
            <a:r>
              <a:rPr lang="en-US" altLang="zh-CN" sz="1800">
                <a:solidFill>
                  <a:srgbClr val="C00000"/>
                </a:solidFill>
              </a:rPr>
              <a:t>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42130" y="182689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2630170"/>
            <a:ext cx="8121650" cy="158623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en-US" dirty="0"/>
              <a:t>这个等式系统拥有无限个解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我们集中于基本解：把等式右边所有（非基本）变量设为</a:t>
            </a:r>
            <a:r>
              <a:rPr lang="en-US" altLang="zh-CN" dirty="0"/>
              <a:t>0</a:t>
            </a:r>
            <a:r>
              <a:rPr lang="zh-CN" altLang="en-US" dirty="0"/>
              <a:t>，再计算等式左边（基本）变量的值。再计算目标值。</a:t>
            </a:r>
            <a:endParaRPr lang="zh-CN" altLang="en-US" dirty="0"/>
          </a:p>
          <a:p>
            <a:pPr lvl="0">
              <a:lnSpc>
                <a:spcPct val="100000"/>
              </a:lnSpc>
            </a:pPr>
            <a:r>
              <a:rPr lang="zh-CN" altLang="en-US" dirty="0"/>
              <a:t>每次迭代的目标是重新整理线性规划，使得基本解有一个更大的目标值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单纯形算法案例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40" y="876300"/>
            <a:ext cx="25025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30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&lt;= 24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36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380" y="1270000"/>
            <a:ext cx="2456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chemeClr val="tx1"/>
                </a:solidFill>
              </a:rPr>
              <a:t>z=         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30 -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24 - 2x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6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36 - </a:t>
            </a:r>
            <a:r>
              <a:rPr lang="en-US" altLang="zh-CN" sz="1800">
                <a:solidFill>
                  <a:srgbClr val="C00000"/>
                </a:solidFill>
              </a:rPr>
              <a:t>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42130" y="182689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占位符 28674"/>
              <p:cNvSpPr txBox="1"/>
              <p:nvPr/>
            </p:nvSpPr>
            <p:spPr>
              <a:xfrm>
                <a:off x="625475" y="2630170"/>
                <a:ext cx="8121650" cy="1586230"/>
              </a:xfrm>
            </p:spPr>
            <p:txBody>
              <a:bodyPr anchor="t" anchorCtr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00000"/>
                  </a:lnSpc>
                </a:pPr>
                <a:r>
                  <a:rPr lang="zh-CN" dirty="0"/>
                  <a:t>基本解：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i="1" baseline="-25000" dirty="0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i="1" baseline="-25000" dirty="0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 dirty="0"/>
                  <a:t>,...,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acc>
                    <m:r>
                      <a:rPr lang="en-US" altLang="zh-CN" i="1" baseline="-25000" dirty="0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r>
                  <a:rPr lang="en-US" altLang="zh-CN" dirty="0"/>
                  <a:t>)=(0, 0, 0, 30, 24, 36)</a:t>
                </a:r>
                <a:endParaRPr lang="en-US" altLang="zh-CN" dirty="0"/>
              </a:p>
              <a:p>
                <a:pPr lvl="0">
                  <a:lnSpc>
                    <a:spcPct val="100000"/>
                  </a:lnSpc>
                </a:pPr>
                <a:r>
                  <a:rPr lang="zh-CN" altLang="en-US" dirty="0"/>
                  <a:t>目标值</a:t>
                </a:r>
                <a:r>
                  <a:rPr lang="en-US" altLang="zh-CN" dirty="0"/>
                  <a:t>z = (3 * 0 + 1 * 0 + 2 * 0 = 0</a:t>
                </a:r>
                <a:endParaRPr lang="en-US" altLang="zh-CN" dirty="0"/>
              </a:p>
              <a:p>
                <a:pPr lvl="0">
                  <a:lnSpc>
                    <a:spcPct val="100000"/>
                  </a:lnSpc>
                </a:pPr>
                <a:r>
                  <a:rPr lang="zh-CN" altLang="en-US" dirty="0"/>
                  <a:t>考虑增加</a:t>
                </a:r>
                <a:r>
                  <a:rPr lang="en-US" altLang="zh-CN" dirty="0"/>
                  <a:t>x1</a:t>
                </a:r>
                <a:r>
                  <a:rPr lang="zh-CN" altLang="en-US" dirty="0"/>
                  <a:t>的值，且使得所有值都仍然是正数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易知：</a:t>
                </a:r>
                <a:r>
                  <a:rPr lang="en-US" altLang="zh-CN" dirty="0"/>
                  <a:t>x1</a:t>
                </a:r>
                <a:r>
                  <a:rPr lang="en-US" altLang="zh-CN" baseline="-25000" dirty="0"/>
                  <a:t> 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 30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4</a:t>
                </a:r>
                <a:r>
                  <a:rPr lang="zh-CN" altLang="en-US" dirty="0"/>
                  <a:t>变负；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5</a:t>
                </a:r>
                <a:r>
                  <a:rPr lang="zh-CN" altLang="en-US" dirty="0"/>
                  <a:t>变负；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6</a:t>
                </a:r>
                <a:r>
                  <a:rPr lang="zh-CN" altLang="en-US" dirty="0"/>
                  <a:t>变负</a:t>
                </a:r>
                <a:endParaRPr lang="zh-CN" altLang="en-US" dirty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因此，互换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6</a:t>
                </a:r>
                <a:endParaRPr lang="en-US" altLang="zh-CN" baseline="-25000" dirty="0"/>
              </a:p>
            </p:txBody>
          </p:sp>
        </mc:Choice>
        <mc:Fallback>
          <p:sp>
            <p:nvSpPr>
              <p:cNvPr id="8" name="文本占位符 286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5" y="2630170"/>
                <a:ext cx="8121650" cy="1586230"/>
              </a:xfrm>
              <a:blipFill rotWithShape="1">
                <a:blip r:embed="rId1"/>
                <a:stretch>
                  <a:fillRect b="-18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单纯形算法案例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40" y="876300"/>
            <a:ext cx="25025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800">
                <a:solidFill>
                  <a:schemeClr val="tx1"/>
                </a:solidFill>
              </a:rPr>
              <a:t>最大化</a:t>
            </a:r>
            <a:r>
              <a:rPr lang="en-US" altLang="zh-CN" sz="1800">
                <a:solidFill>
                  <a:schemeClr val="tx1"/>
                </a:solidFill>
              </a:rPr>
              <a:t>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zh-CN" altLang="en-US" sz="1800"/>
              <a:t>满足约束：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30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   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+ 5x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&lt;= 24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&lt;= 36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 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,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, 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&gt;= 0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53380" y="1270000"/>
            <a:ext cx="2456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chemeClr val="tx1"/>
                </a:solidFill>
              </a:rPr>
              <a:t>z=         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30 -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24 - 2x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6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36 - </a:t>
            </a:r>
            <a:r>
              <a:rPr lang="en-US" altLang="zh-CN" sz="1800">
                <a:solidFill>
                  <a:srgbClr val="C00000"/>
                </a:solidFill>
              </a:rPr>
              <a:t>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42130" y="182689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2630170"/>
            <a:ext cx="8121650" cy="158623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zh-CN" sz="1800" dirty="0"/>
              <a:t>z = 27 + 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/4 + x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/2 - 3x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/4</a:t>
            </a:r>
            <a:endParaRPr lang="en-US" altLang="zh-CN" sz="1800" dirty="0"/>
          </a:p>
          <a:p>
            <a:pPr lvl="0">
              <a:lnSpc>
                <a:spcPct val="100000"/>
              </a:lnSpc>
            </a:pPr>
            <a:r>
              <a:rPr lang="en-US" altLang="zh-CN" sz="1800" dirty="0"/>
              <a:t>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 = 9 - 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/4 - x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/2 - x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/4</a:t>
            </a:r>
            <a:endParaRPr lang="en-US" altLang="zh-CN" sz="1800" dirty="0"/>
          </a:p>
          <a:p>
            <a:pPr lvl="0">
              <a:lnSpc>
                <a:spcPct val="100000"/>
              </a:lnSpc>
            </a:pPr>
            <a:r>
              <a:rPr lang="en-US" altLang="zh-CN" sz="1800" dirty="0"/>
              <a:t>x</a:t>
            </a:r>
            <a:r>
              <a:rPr lang="en-US" altLang="zh-CN" sz="1800" baseline="-25000" dirty="0"/>
              <a:t>4</a:t>
            </a:r>
            <a:r>
              <a:rPr lang="en-US" altLang="zh-CN" sz="1800" dirty="0"/>
              <a:t> = 21 - 3x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/4 - 5x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/2 + x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/4</a:t>
            </a:r>
            <a:endParaRPr lang="en-US" altLang="zh-CN" sz="1800" dirty="0"/>
          </a:p>
          <a:p>
            <a:pPr lvl="0">
              <a:lnSpc>
                <a:spcPct val="100000"/>
              </a:lnSpc>
            </a:pPr>
            <a:r>
              <a:rPr lang="en-US" altLang="zh-CN" sz="1800" dirty="0"/>
              <a:t>x</a:t>
            </a:r>
            <a:r>
              <a:rPr lang="en-US" altLang="zh-CN" sz="1800" baseline="-25000" dirty="0"/>
              <a:t>5</a:t>
            </a:r>
            <a:r>
              <a:rPr lang="en-US" altLang="zh-CN" sz="1800" dirty="0"/>
              <a:t> = 6 - 3x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/2 - 4x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 + x</a:t>
            </a:r>
            <a:r>
              <a:rPr lang="en-US" altLang="zh-CN" sz="1800" baseline="-25000" dirty="0"/>
              <a:t>6</a:t>
            </a:r>
            <a:r>
              <a:rPr lang="en-US" altLang="zh-CN" sz="1800" dirty="0"/>
              <a:t>/2</a:t>
            </a:r>
            <a:endParaRPr lang="en-US" altLang="zh-CN" sz="1800" dirty="0"/>
          </a:p>
          <a:p>
            <a:pPr lvl="0">
              <a:lnSpc>
                <a:spcPct val="100000"/>
              </a:lnSpc>
            </a:pPr>
            <a:endParaRPr lang="en-US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410075" y="2766060"/>
            <a:ext cx="3832860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10000"/>
              </a:lnSpc>
            </a:pPr>
            <a:r>
              <a:rPr lang="zh-CN" altLang="en-US" sz="1800" dirty="0">
                <a:sym typeface="+mn-ea"/>
              </a:rPr>
              <a:t>以上操作称为</a:t>
            </a:r>
            <a:r>
              <a:rPr lang="zh-CN" altLang="en-US" sz="1800" dirty="0">
                <a:solidFill>
                  <a:srgbClr val="C00000"/>
                </a:solidFill>
                <a:sym typeface="+mn-ea"/>
              </a:rPr>
              <a:t>转动</a:t>
            </a:r>
            <a:r>
              <a:rPr lang="zh-CN" altLang="en-US" sz="1800" dirty="0">
                <a:sym typeface="+mn-ea"/>
              </a:rPr>
              <a:t>：一个非基本变量（替入变量）和一个基本变量（替出变量）变换角色</a:t>
            </a:r>
            <a:endParaRPr lang="zh-CN" altLang="en-US" sz="1800" dirty="0"/>
          </a:p>
          <a:p>
            <a:pPr lvl="0">
              <a:lnSpc>
                <a:spcPct val="110000"/>
              </a:lnSpc>
            </a:pPr>
            <a:r>
              <a:rPr lang="zh-CN" altLang="en-US" sz="1800" dirty="0">
                <a:sym typeface="+mn-ea"/>
              </a:rPr>
              <a:t>基本解变成</a:t>
            </a:r>
            <a:r>
              <a:rPr lang="en-US" altLang="zh-CN" sz="1800" dirty="0">
                <a:sym typeface="+mn-ea"/>
              </a:rPr>
              <a:t> (9, 0, 0, 21, 6, 0), </a:t>
            </a:r>
            <a:r>
              <a:rPr lang="zh-CN" altLang="en-US" sz="1800" dirty="0">
                <a:sym typeface="+mn-ea"/>
              </a:rPr>
              <a:t>此时</a:t>
            </a:r>
            <a:r>
              <a:rPr lang="en-US" altLang="zh-CN" sz="1800" dirty="0">
                <a:sym typeface="+mn-ea"/>
              </a:rPr>
              <a:t>z = 27</a:t>
            </a:r>
            <a:endParaRPr lang="en-US" altLang="zh-CN" sz="18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单纯形算法案例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53380" y="1270000"/>
            <a:ext cx="2999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z = 27 +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+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/2 - 3x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 = 9 -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/4 -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/2 -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4</a:t>
            </a:r>
            <a:r>
              <a:rPr lang="en-US" altLang="zh-CN" sz="1800" dirty="0">
                <a:sym typeface="+mn-ea"/>
              </a:rPr>
              <a:t> = 21 - 3x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/4 - 5x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+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 = 6 - 3x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/2 - 4x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 +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/2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342130" y="182689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2630170"/>
            <a:ext cx="3716655" cy="158623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en-US" sz="1800" dirty="0"/>
              <a:t>增加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或者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均可增加目标值。</a:t>
            </a:r>
            <a:endParaRPr lang="zh-CN" altLang="en-US" sz="1800" dirty="0"/>
          </a:p>
          <a:p>
            <a:pPr lvl="0">
              <a:lnSpc>
                <a:spcPct val="100000"/>
              </a:lnSpc>
            </a:pPr>
            <a:r>
              <a:rPr lang="zh-CN" altLang="en-US" sz="1800" dirty="0"/>
              <a:t>设选择了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3</a:t>
            </a:r>
            <a:r>
              <a:rPr lang="en-US" altLang="zh-CN" sz="1800" dirty="0"/>
              <a:t>. </a:t>
            </a:r>
            <a:r>
              <a:rPr lang="zh-CN" altLang="en-US" sz="1800" dirty="0"/>
              <a:t>以上</a:t>
            </a:r>
            <a:r>
              <a:rPr lang="en-US" altLang="zh-CN" sz="1800" dirty="0"/>
              <a:t>3</a:t>
            </a:r>
            <a:r>
              <a:rPr lang="zh-CN" altLang="en-US" sz="1800" dirty="0"/>
              <a:t>个式子分别约束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的最大值为</a:t>
            </a:r>
            <a:r>
              <a:rPr lang="en-US" altLang="zh-CN" sz="1800" dirty="0"/>
              <a:t>18, 42/5, 3/2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0">
              <a:lnSpc>
                <a:spcPct val="100000"/>
              </a:lnSpc>
            </a:pPr>
            <a:r>
              <a:rPr lang="zh-CN" altLang="en-US" sz="1800" dirty="0"/>
              <a:t>因此，选择第</a:t>
            </a:r>
            <a:r>
              <a:rPr lang="en-US" altLang="zh-CN" sz="1800" dirty="0"/>
              <a:t>3</a:t>
            </a:r>
            <a:r>
              <a:rPr lang="zh-CN" altLang="en-US" sz="1800" dirty="0"/>
              <a:t>个约束，围绕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和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5</a:t>
            </a:r>
            <a:r>
              <a:rPr lang="zh-CN" altLang="en-US" sz="1800" dirty="0"/>
              <a:t>进行转动</a:t>
            </a:r>
            <a:endParaRPr lang="zh-CN" altLang="en-US" sz="1800" dirty="0"/>
          </a:p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907415" y="1270000"/>
            <a:ext cx="2456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800">
                <a:solidFill>
                  <a:schemeClr val="tx1"/>
                </a:solidFill>
              </a:rPr>
              <a:t>z=           </a:t>
            </a:r>
            <a:r>
              <a:rPr lang="en-US" altLang="zh-CN" sz="1800">
                <a:solidFill>
                  <a:srgbClr val="C00000"/>
                </a:solidFill>
              </a:rPr>
              <a:t>3x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+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+ 2x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zh-CN" altLang="en-US" sz="1800"/>
          </a:p>
          <a:p>
            <a:pPr algn="l"/>
            <a:r>
              <a:rPr lang="en-US" altLang="zh-CN" sz="1800">
                <a:solidFill>
                  <a:srgbClr val="C00000"/>
                </a:solidFill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</a:rPr>
              <a:t>4</a:t>
            </a:r>
            <a:r>
              <a:rPr lang="en-US" altLang="zh-CN" sz="1800">
                <a:solidFill>
                  <a:srgbClr val="C00000"/>
                </a:solidFill>
              </a:rPr>
              <a:t> = 30 -   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3x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endParaRPr lang="en-US" altLang="zh-CN" sz="1800">
              <a:solidFill>
                <a:srgbClr val="C00000"/>
              </a:solidFill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24 - 2x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1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- 2x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2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-  5x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3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</a:t>
            </a:r>
            <a:endParaRPr lang="en-US" altLang="zh-CN" sz="18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en-US" altLang="zh-CN" sz="1800">
                <a:solidFill>
                  <a:srgbClr val="C00000"/>
                </a:solidFill>
                <a:sym typeface="+mn-ea"/>
              </a:rPr>
              <a:t>x</a:t>
            </a:r>
            <a:r>
              <a:rPr lang="en-US" altLang="zh-CN" sz="1800" baseline="-25000">
                <a:solidFill>
                  <a:srgbClr val="C00000"/>
                </a:solidFill>
                <a:sym typeface="+mn-ea"/>
              </a:rPr>
              <a:t>6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 = 36 - </a:t>
            </a:r>
            <a:r>
              <a:rPr lang="en-US" altLang="zh-CN" sz="1800">
                <a:solidFill>
                  <a:srgbClr val="C00000"/>
                </a:solidFill>
              </a:rPr>
              <a:t>4x</a:t>
            </a:r>
            <a:r>
              <a:rPr lang="en-US" altLang="zh-CN" sz="1800" baseline="-25000">
                <a:solidFill>
                  <a:srgbClr val="C00000"/>
                </a:solidFill>
              </a:rPr>
              <a:t>1</a:t>
            </a:r>
            <a:r>
              <a:rPr lang="en-US" altLang="zh-CN" sz="1800">
                <a:solidFill>
                  <a:srgbClr val="C00000"/>
                </a:solidFill>
              </a:rPr>
              <a:t> -   x</a:t>
            </a:r>
            <a:r>
              <a:rPr lang="en-US" altLang="zh-CN" sz="1800" baseline="-25000">
                <a:solidFill>
                  <a:srgbClr val="C00000"/>
                </a:solidFill>
              </a:rPr>
              <a:t>2</a:t>
            </a:r>
            <a:r>
              <a:rPr lang="en-US" altLang="zh-CN" sz="1800">
                <a:solidFill>
                  <a:srgbClr val="C00000"/>
                </a:solidFill>
              </a:rPr>
              <a:t> -  2x</a:t>
            </a:r>
            <a:r>
              <a:rPr lang="en-US" altLang="zh-CN" sz="1800" baseline="-25000">
                <a:solidFill>
                  <a:srgbClr val="C00000"/>
                </a:solidFill>
              </a:rPr>
              <a:t>3</a:t>
            </a:r>
            <a:r>
              <a:rPr lang="en-US" altLang="zh-CN" sz="1800">
                <a:solidFill>
                  <a:srgbClr val="C00000"/>
                </a:solidFill>
              </a:rPr>
              <a:t>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380" y="3017520"/>
            <a:ext cx="360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z = 111/4 +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 +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/8 - 11x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 = 33/4  - 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 +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/8 -   5x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 = 3/2   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/8   -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/4 +  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/8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4</a:t>
            </a:r>
            <a:r>
              <a:rPr lang="en-US" altLang="zh-CN" sz="1800" dirty="0">
                <a:sym typeface="+mn-ea"/>
              </a:rPr>
              <a:t> = 69/4 + 3x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/16+5x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</a:t>
            </a:r>
            <a:r>
              <a:rPr lang="en-US" altLang="zh-CN" sz="1800" dirty="0">
                <a:sym typeface="+mn-ea"/>
              </a:rPr>
              <a:t> - 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342130" y="3430270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单纯形算法案例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342130" y="1826895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28674"/>
          <p:cNvSpPr txBox="1"/>
          <p:nvPr/>
        </p:nvSpPr>
        <p:spPr>
          <a:xfrm>
            <a:off x="625475" y="2630170"/>
            <a:ext cx="3716655" cy="1586230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en-US" sz="1800" dirty="0"/>
              <a:t>此时，基本解是</a:t>
            </a:r>
            <a:r>
              <a:rPr lang="en-US" altLang="zh-CN" sz="1800" dirty="0"/>
              <a:t>(33/4, 0, 3/2, 69/4, 0, 0)</a:t>
            </a:r>
            <a:r>
              <a:rPr lang="zh-CN" altLang="en-US" sz="1800" dirty="0"/>
              <a:t>，目标值是</a:t>
            </a:r>
            <a:r>
              <a:rPr lang="en-US" altLang="zh-CN" sz="1800" dirty="0"/>
              <a:t>111/4</a:t>
            </a:r>
            <a:endParaRPr lang="en-US" altLang="zh-CN" sz="1800" dirty="0"/>
          </a:p>
          <a:p>
            <a:pPr lvl="0">
              <a:lnSpc>
                <a:spcPct val="100000"/>
              </a:lnSpc>
            </a:pPr>
            <a:r>
              <a:rPr lang="zh-CN" altLang="en-US" sz="1800" dirty="0"/>
              <a:t>唯一方法是增加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的值，三个约束的分别给出上界</a:t>
            </a:r>
            <a:r>
              <a:rPr lang="en-US" altLang="zh-CN" sz="1800" dirty="0"/>
              <a:t>132, 4, ∞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lvl="0">
              <a:lnSpc>
                <a:spcPct val="100000"/>
              </a:lnSpc>
            </a:pPr>
            <a:r>
              <a:rPr lang="zh-CN" altLang="en-US" sz="1800" dirty="0"/>
              <a:t>因此，围绕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和</a:t>
            </a:r>
            <a:r>
              <a:rPr lang="en-US" altLang="zh-CN" sz="1800" dirty="0"/>
              <a:t>x</a:t>
            </a:r>
            <a:r>
              <a:rPr lang="en-US" altLang="zh-CN" sz="1800" baseline="-25000" dirty="0"/>
              <a:t>3</a:t>
            </a:r>
            <a:r>
              <a:rPr lang="zh-CN" altLang="en-US" sz="1800" dirty="0"/>
              <a:t>进行转动</a:t>
            </a:r>
            <a:endParaRPr lang="zh-CN" altLang="en-US" sz="1800" dirty="0"/>
          </a:p>
        </p:txBody>
      </p:sp>
      <p:sp>
        <p:nvSpPr>
          <p:cNvPr id="9" name="文本框 8"/>
          <p:cNvSpPr txBox="1"/>
          <p:nvPr/>
        </p:nvSpPr>
        <p:spPr>
          <a:xfrm>
            <a:off x="5316220" y="1270000"/>
            <a:ext cx="360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z = 111/4 +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 +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/8 - 11x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 = 33/4  - 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 +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/8 -   5x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 = 3/2   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/8   -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/4 +  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/8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4</a:t>
            </a:r>
            <a:r>
              <a:rPr lang="en-US" altLang="zh-CN" sz="1800" dirty="0">
                <a:sym typeface="+mn-ea"/>
              </a:rPr>
              <a:t> = 69/4 + 3x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/16+5x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/8</a:t>
            </a:r>
            <a:r>
              <a:rPr lang="en-US" altLang="zh-CN" sz="1800" dirty="0">
                <a:sym typeface="+mn-ea"/>
              </a:rPr>
              <a:t> - 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/16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342130" y="3430270"/>
            <a:ext cx="703580" cy="37211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3105" y="1270000"/>
            <a:ext cx="29991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z = 27 +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+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/2 - 3x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 = 9 - 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/4 -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/2 -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4</a:t>
            </a:r>
            <a:r>
              <a:rPr lang="en-US" altLang="zh-CN" sz="1800" dirty="0">
                <a:sym typeface="+mn-ea"/>
              </a:rPr>
              <a:t> = 21 - 3x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/4 - 5x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+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/4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 = 6 - 3x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/2 - 4x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 +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/2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53380" y="3017520"/>
            <a:ext cx="30518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z = 28  - 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/6 -   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/6  - 2x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/3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1</a:t>
            </a:r>
            <a:r>
              <a:rPr lang="en-US" altLang="zh-CN" sz="1800" dirty="0">
                <a:sym typeface="+mn-ea"/>
              </a:rPr>
              <a:t> = 8  + 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/6 + 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/6  - 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/3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2</a:t>
            </a:r>
            <a:r>
              <a:rPr lang="en-US" altLang="zh-CN" sz="1800" dirty="0">
                <a:sym typeface="+mn-ea"/>
              </a:rPr>
              <a:t> = 4  - 8x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/3  - 2x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/3 +  x</a:t>
            </a:r>
            <a:r>
              <a:rPr lang="en-US" altLang="zh-CN" sz="1800" baseline="-25000" dirty="0">
                <a:sym typeface="+mn-ea"/>
              </a:rPr>
              <a:t>6</a:t>
            </a:r>
            <a:r>
              <a:rPr lang="en-US" altLang="zh-CN" sz="1800" dirty="0">
                <a:sym typeface="+mn-ea"/>
              </a:rPr>
              <a:t>/3</a:t>
            </a:r>
            <a:endParaRPr lang="en-US" altLang="zh-CN" sz="1800" dirty="0"/>
          </a:p>
          <a:p>
            <a:pPr lvl="0" algn="l">
              <a:lnSpc>
                <a:spcPct val="100000"/>
              </a:lnSpc>
            </a:pPr>
            <a:r>
              <a:rPr lang="en-US" altLang="zh-CN" sz="1800" dirty="0">
                <a:sym typeface="+mn-ea"/>
              </a:rPr>
              <a:t>x</a:t>
            </a:r>
            <a:r>
              <a:rPr lang="en-US" altLang="zh-CN" sz="1800" baseline="-25000" dirty="0">
                <a:sym typeface="+mn-ea"/>
              </a:rPr>
              <a:t>4</a:t>
            </a:r>
            <a:r>
              <a:rPr lang="en-US" altLang="zh-CN" sz="1800" dirty="0">
                <a:sym typeface="+mn-ea"/>
              </a:rPr>
              <a:t> = 18 -  x</a:t>
            </a:r>
            <a:r>
              <a:rPr lang="en-US" altLang="zh-CN" sz="1800" baseline="-25000" dirty="0">
                <a:sym typeface="+mn-ea"/>
              </a:rPr>
              <a:t>3</a:t>
            </a:r>
            <a:r>
              <a:rPr lang="en-US" altLang="zh-CN" sz="1800" dirty="0">
                <a:sym typeface="+mn-ea"/>
              </a:rPr>
              <a:t>/2  +  x</a:t>
            </a:r>
            <a:r>
              <a:rPr lang="en-US" altLang="zh-CN" sz="1800" baseline="-25000" dirty="0">
                <a:sym typeface="+mn-ea"/>
              </a:rPr>
              <a:t>5</a:t>
            </a:r>
            <a:r>
              <a:rPr lang="en-US" altLang="zh-CN" sz="1800" dirty="0">
                <a:sym typeface="+mn-ea"/>
              </a:rPr>
              <a:t>/2 </a:t>
            </a:r>
            <a:endParaRPr lang="en-US" altLang="zh-CN" sz="180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22875" y="4302125"/>
            <a:ext cx="2738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>
                <a:solidFill>
                  <a:srgbClr val="C00000"/>
                </a:solidFill>
              </a:rPr>
              <a:t>因此，</a:t>
            </a:r>
            <a:r>
              <a:rPr lang="en-US" altLang="zh-CN" sz="1800">
                <a:solidFill>
                  <a:srgbClr val="C00000"/>
                </a:solidFill>
              </a:rPr>
              <a:t>z=28</a:t>
            </a:r>
            <a:r>
              <a:rPr lang="zh-CN" altLang="en-US" sz="1800">
                <a:solidFill>
                  <a:srgbClr val="C00000"/>
                </a:solidFill>
              </a:rPr>
              <a:t>，求解结束！</a:t>
            </a:r>
            <a:endParaRPr lang="zh-CN" altLang="en-US" sz="1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dirty="0"/>
              <a:t>线性规划问题研究在资源约束条件下的最大化或最小化目标问题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表示方式有标准型和松弛型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单纯形算法来求解线性规划问题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问题引出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在给定有限的资源和竞争约束情况下，很多问题都可以表述为最大化或最小化某个目标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饮食问题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不同食物所能提供的营养物质（碳水、蛋白质、脂肪、铁）差别很大。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食物的价格也不相同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目标：确保各种营养物质的摄入量达标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约束条件：花钱较少。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1"/>
          <p:cNvSpPr>
            <a:spLocks noGrp="1"/>
          </p:cNvSpPr>
          <p:nvPr>
            <p:ph sz="quarter" idx="10"/>
          </p:nvPr>
        </p:nvSpPr>
        <p:spPr/>
        <p:txBody>
          <a:bodyPr vert="horz" wrap="square" lIns="68580" tIns="34290" rIns="68580" bIns="34290" anchor="t" anchorCtr="0"/>
          <a:p>
            <a:pPr>
              <a:buClr>
                <a:srgbClr val="CE0000"/>
              </a:buClr>
              <a:buSzTx/>
            </a:pPr>
            <a:r>
              <a:rPr lang="zh-CN" altLang="en-US" kern="12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问题引出：饮食问题</a:t>
            </a:r>
            <a:endParaRPr lang="zh-CN" altLang="en-US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1506" name="组合 345091"/>
          <p:cNvGrpSpPr>
            <a:grpSpLocks noRot="1"/>
          </p:cNvGrpSpPr>
          <p:nvPr/>
        </p:nvGrpSpPr>
        <p:grpSpPr>
          <a:xfrm>
            <a:off x="1762125" y="1176655"/>
            <a:ext cx="6344285" cy="1738630"/>
            <a:chOff x="328" y="896"/>
            <a:chExt cx="4712" cy="1460"/>
          </a:xfrm>
        </p:grpSpPr>
        <p:sp>
          <p:nvSpPr>
            <p:cNvPr id="21508" name="矩形 345092"/>
            <p:cNvSpPr/>
            <p:nvPr/>
          </p:nvSpPr>
          <p:spPr>
            <a:xfrm>
              <a:off x="4416" y="2033"/>
              <a:ext cx="624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sz="1500"/>
            </a:p>
          </p:txBody>
        </p:sp>
        <p:sp>
          <p:nvSpPr>
            <p:cNvPr id="21509" name="矩形 345093"/>
            <p:cNvSpPr/>
            <p:nvPr/>
          </p:nvSpPr>
          <p:spPr>
            <a:xfrm>
              <a:off x="3760" y="2033"/>
              <a:ext cx="656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100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0" name="矩形 345094"/>
            <p:cNvSpPr/>
            <p:nvPr/>
          </p:nvSpPr>
          <p:spPr>
            <a:xfrm>
              <a:off x="3132" y="2033"/>
              <a:ext cx="628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70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1" name="矩形 345095"/>
            <p:cNvSpPr/>
            <p:nvPr/>
          </p:nvSpPr>
          <p:spPr>
            <a:xfrm>
              <a:off x="2420" y="2033"/>
              <a:ext cx="712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50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2" name="矩形 345096"/>
            <p:cNvSpPr/>
            <p:nvPr/>
          </p:nvSpPr>
          <p:spPr>
            <a:xfrm>
              <a:off x="1856" y="2033"/>
              <a:ext cx="564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300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3" name="矩形 345097"/>
            <p:cNvSpPr/>
            <p:nvPr/>
          </p:nvSpPr>
          <p:spPr>
            <a:xfrm>
              <a:off x="328" y="2033"/>
              <a:ext cx="1528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每日推荐摄入量</a:t>
              </a:r>
              <a:endParaRPr lang="en-US" altLang="zh-CN" sz="1500" b="1"/>
            </a:p>
          </p:txBody>
        </p:sp>
        <p:sp>
          <p:nvSpPr>
            <p:cNvPr id="21514" name="矩形 345098"/>
            <p:cNvSpPr/>
            <p:nvPr/>
          </p:nvSpPr>
          <p:spPr>
            <a:xfrm>
              <a:off x="4416" y="1784"/>
              <a:ext cx="624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2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5" name="矩形 345099"/>
            <p:cNvSpPr/>
            <p:nvPr/>
          </p:nvSpPr>
          <p:spPr>
            <a:xfrm>
              <a:off x="3760" y="1784"/>
              <a:ext cx="656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6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6" name="矩形 345100"/>
            <p:cNvSpPr/>
            <p:nvPr/>
          </p:nvSpPr>
          <p:spPr>
            <a:xfrm>
              <a:off x="3132" y="1784"/>
              <a:ext cx="628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18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7" name="矩形 345101"/>
            <p:cNvSpPr/>
            <p:nvPr/>
          </p:nvSpPr>
          <p:spPr>
            <a:xfrm>
              <a:off x="2420" y="1784"/>
              <a:ext cx="712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8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8" name="矩形 345102"/>
            <p:cNvSpPr/>
            <p:nvPr/>
          </p:nvSpPr>
          <p:spPr>
            <a:xfrm>
              <a:off x="1856" y="1784"/>
              <a:ext cx="564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6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19" name="矩形 345103"/>
            <p:cNvSpPr/>
            <p:nvPr/>
          </p:nvSpPr>
          <p:spPr>
            <a:xfrm>
              <a:off x="328" y="1784"/>
              <a:ext cx="1528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两勺花生酱</a:t>
              </a:r>
              <a:endParaRPr lang="en-US" altLang="zh-CN" sz="1500" b="1"/>
            </a:p>
          </p:txBody>
        </p:sp>
        <p:sp>
          <p:nvSpPr>
            <p:cNvPr id="21520" name="矩形 345104"/>
            <p:cNvSpPr/>
            <p:nvPr/>
          </p:nvSpPr>
          <p:spPr>
            <a:xfrm>
              <a:off x="4416" y="1468"/>
              <a:ext cx="624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8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1" name="矩形 345105"/>
            <p:cNvSpPr/>
            <p:nvPr/>
          </p:nvSpPr>
          <p:spPr>
            <a:xfrm>
              <a:off x="3760" y="1468"/>
              <a:ext cx="656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2" name="矩形 345106"/>
            <p:cNvSpPr/>
            <p:nvPr/>
          </p:nvSpPr>
          <p:spPr>
            <a:xfrm>
              <a:off x="3132" y="1468"/>
              <a:ext cx="628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2.5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3" name="矩形 345107"/>
            <p:cNvSpPr/>
            <p:nvPr/>
          </p:nvSpPr>
          <p:spPr>
            <a:xfrm>
              <a:off x="2420" y="1468"/>
              <a:ext cx="712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9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4" name="矩形 345108"/>
            <p:cNvSpPr/>
            <p:nvPr/>
          </p:nvSpPr>
          <p:spPr>
            <a:xfrm>
              <a:off x="1856" y="1468"/>
              <a:ext cx="564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10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5" name="矩形 345109"/>
            <p:cNvSpPr/>
            <p:nvPr/>
          </p:nvSpPr>
          <p:spPr>
            <a:xfrm>
              <a:off x="328" y="1468"/>
              <a:ext cx="1528" cy="31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一杯酸奶</a:t>
              </a:r>
              <a:endParaRPr lang="en-US" altLang="zh-CN" sz="1500" b="1"/>
            </a:p>
          </p:txBody>
        </p:sp>
        <p:sp>
          <p:nvSpPr>
            <p:cNvPr id="21526" name="矩形 345110"/>
            <p:cNvSpPr/>
            <p:nvPr/>
          </p:nvSpPr>
          <p:spPr>
            <a:xfrm>
              <a:off x="4416" y="1145"/>
              <a:ext cx="624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3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7" name="矩形 345111"/>
            <p:cNvSpPr/>
            <p:nvPr/>
          </p:nvSpPr>
          <p:spPr>
            <a:xfrm>
              <a:off x="3760" y="1145"/>
              <a:ext cx="656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10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8" name="矩形 345112"/>
            <p:cNvSpPr/>
            <p:nvPr/>
          </p:nvSpPr>
          <p:spPr>
            <a:xfrm>
              <a:off x="3132" y="1145"/>
              <a:ext cx="628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1.5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29" name="矩形 345113"/>
            <p:cNvSpPr/>
            <p:nvPr/>
          </p:nvSpPr>
          <p:spPr>
            <a:xfrm>
              <a:off x="2420" y="1145"/>
              <a:ext cx="712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5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30" name="矩形 345114"/>
            <p:cNvSpPr/>
            <p:nvPr/>
          </p:nvSpPr>
          <p:spPr>
            <a:xfrm>
              <a:off x="1856" y="1145"/>
              <a:ext cx="564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en-US" altLang="zh-CN" sz="1500">
                  <a:solidFill>
                    <a:srgbClr val="008C87"/>
                  </a:solidFill>
                </a:rPr>
                <a:t>30</a:t>
              </a:r>
              <a:endParaRPr lang="en-US" altLang="zh-CN" sz="1500">
                <a:solidFill>
                  <a:srgbClr val="008C87"/>
                </a:solidFill>
              </a:endParaRPr>
            </a:p>
          </p:txBody>
        </p:sp>
        <p:sp>
          <p:nvSpPr>
            <p:cNvPr id="21531" name="矩形 345115"/>
            <p:cNvSpPr/>
            <p:nvPr/>
          </p:nvSpPr>
          <p:spPr>
            <a:xfrm>
              <a:off x="328" y="1145"/>
              <a:ext cx="1528" cy="323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一片面包</a:t>
              </a:r>
              <a:endParaRPr lang="en-US" altLang="zh-CN" sz="1500" b="1"/>
            </a:p>
          </p:txBody>
        </p:sp>
        <p:sp>
          <p:nvSpPr>
            <p:cNvPr id="21532" name="矩形 345116"/>
            <p:cNvSpPr/>
            <p:nvPr/>
          </p:nvSpPr>
          <p:spPr>
            <a:xfrm>
              <a:off x="4416" y="896"/>
              <a:ext cx="624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价格</a:t>
              </a:r>
              <a:r>
                <a:rPr lang="en-US" altLang="zh-CN" sz="1500" b="1"/>
                <a:t>(</a:t>
              </a:r>
              <a:r>
                <a:rPr lang="zh-CN" altLang="en-US" sz="1500" b="1"/>
                <a:t>元</a:t>
              </a:r>
              <a:r>
                <a:rPr lang="en-US" altLang="zh-CN" sz="1500" b="1"/>
                <a:t>)</a:t>
              </a:r>
              <a:endParaRPr lang="en-US" altLang="zh-CN" sz="1500" b="1"/>
            </a:p>
          </p:txBody>
        </p:sp>
        <p:sp>
          <p:nvSpPr>
            <p:cNvPr id="21533" name="矩形 345117"/>
            <p:cNvSpPr/>
            <p:nvPr/>
          </p:nvSpPr>
          <p:spPr>
            <a:xfrm>
              <a:off x="3760" y="896"/>
              <a:ext cx="656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铁</a:t>
              </a:r>
              <a:endParaRPr lang="en-US" altLang="zh-CN" sz="1500" b="1"/>
            </a:p>
          </p:txBody>
        </p:sp>
        <p:sp>
          <p:nvSpPr>
            <p:cNvPr id="21534" name="矩形 345118"/>
            <p:cNvSpPr/>
            <p:nvPr/>
          </p:nvSpPr>
          <p:spPr>
            <a:xfrm>
              <a:off x="3132" y="896"/>
              <a:ext cx="628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脂肪</a:t>
              </a:r>
              <a:endParaRPr lang="en-US" altLang="zh-CN" sz="1500" b="1"/>
            </a:p>
          </p:txBody>
        </p:sp>
        <p:sp>
          <p:nvSpPr>
            <p:cNvPr id="21535" name="矩形 345119"/>
            <p:cNvSpPr/>
            <p:nvPr/>
          </p:nvSpPr>
          <p:spPr>
            <a:xfrm>
              <a:off x="2420" y="896"/>
              <a:ext cx="712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蛋白质</a:t>
              </a:r>
              <a:endParaRPr lang="en-US" altLang="zh-CN" sz="1500" b="1"/>
            </a:p>
          </p:txBody>
        </p:sp>
        <p:sp>
          <p:nvSpPr>
            <p:cNvPr id="21536" name="矩形 345120"/>
            <p:cNvSpPr/>
            <p:nvPr/>
          </p:nvSpPr>
          <p:spPr>
            <a:xfrm>
              <a:off x="1856" y="896"/>
              <a:ext cx="564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r>
                <a:rPr lang="zh-CN" altLang="en-US" sz="1500" b="1"/>
                <a:t>碳水</a:t>
              </a:r>
              <a:endParaRPr lang="en-US" altLang="zh-CN" sz="1500" b="1"/>
            </a:p>
          </p:txBody>
        </p:sp>
        <p:sp>
          <p:nvSpPr>
            <p:cNvPr id="21537" name="矩形 345121"/>
            <p:cNvSpPr/>
            <p:nvPr/>
          </p:nvSpPr>
          <p:spPr>
            <a:xfrm>
              <a:off x="328" y="896"/>
              <a:ext cx="1528" cy="249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E0000"/>
                </a:buClr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buNone/>
              </a:pPr>
              <a:endParaRPr lang="zh-CN" altLang="zh-CN" sz="1500"/>
            </a:p>
          </p:txBody>
        </p:sp>
        <p:sp>
          <p:nvSpPr>
            <p:cNvPr id="21538" name="直接连接符 345122"/>
            <p:cNvSpPr/>
            <p:nvPr/>
          </p:nvSpPr>
          <p:spPr>
            <a:xfrm>
              <a:off x="328" y="896"/>
              <a:ext cx="471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39" name="直接连接符 345123"/>
            <p:cNvSpPr/>
            <p:nvPr/>
          </p:nvSpPr>
          <p:spPr>
            <a:xfrm>
              <a:off x="328" y="1145"/>
              <a:ext cx="47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0" name="直接连接符 345124"/>
            <p:cNvSpPr/>
            <p:nvPr/>
          </p:nvSpPr>
          <p:spPr>
            <a:xfrm>
              <a:off x="328" y="1468"/>
              <a:ext cx="47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1" name="直接连接符 345125"/>
            <p:cNvSpPr/>
            <p:nvPr/>
          </p:nvSpPr>
          <p:spPr>
            <a:xfrm>
              <a:off x="328" y="1784"/>
              <a:ext cx="47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2" name="直接连接符 345126"/>
            <p:cNvSpPr/>
            <p:nvPr/>
          </p:nvSpPr>
          <p:spPr>
            <a:xfrm>
              <a:off x="328" y="2033"/>
              <a:ext cx="47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3" name="直接连接符 345127"/>
            <p:cNvSpPr/>
            <p:nvPr/>
          </p:nvSpPr>
          <p:spPr>
            <a:xfrm>
              <a:off x="328" y="2356"/>
              <a:ext cx="471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4" name="直接连接符 345128"/>
            <p:cNvSpPr/>
            <p:nvPr/>
          </p:nvSpPr>
          <p:spPr>
            <a:xfrm>
              <a:off x="328" y="896"/>
              <a:ext cx="0" cy="146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5" name="直接连接符 345129"/>
            <p:cNvSpPr/>
            <p:nvPr/>
          </p:nvSpPr>
          <p:spPr>
            <a:xfrm>
              <a:off x="1856" y="896"/>
              <a:ext cx="0" cy="14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6" name="直接连接符 345130"/>
            <p:cNvSpPr/>
            <p:nvPr/>
          </p:nvSpPr>
          <p:spPr>
            <a:xfrm>
              <a:off x="2420" y="896"/>
              <a:ext cx="0" cy="14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7" name="直接连接符 345131"/>
            <p:cNvSpPr/>
            <p:nvPr/>
          </p:nvSpPr>
          <p:spPr>
            <a:xfrm>
              <a:off x="3132" y="896"/>
              <a:ext cx="0" cy="14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8" name="直接连接符 345132"/>
            <p:cNvSpPr/>
            <p:nvPr/>
          </p:nvSpPr>
          <p:spPr>
            <a:xfrm>
              <a:off x="3760" y="896"/>
              <a:ext cx="0" cy="14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49" name="直接连接符 345133"/>
            <p:cNvSpPr/>
            <p:nvPr/>
          </p:nvSpPr>
          <p:spPr>
            <a:xfrm>
              <a:off x="4416" y="896"/>
              <a:ext cx="0" cy="14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50" name="直接连接符 345134"/>
            <p:cNvSpPr/>
            <p:nvPr/>
          </p:nvSpPr>
          <p:spPr>
            <a:xfrm>
              <a:off x="5040" y="896"/>
              <a:ext cx="0" cy="146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507" name="文本框 345135"/>
          <p:cNvSpPr txBox="1"/>
          <p:nvPr/>
        </p:nvSpPr>
        <p:spPr>
          <a:xfrm>
            <a:off x="2883535" y="2974340"/>
            <a:ext cx="4801870" cy="17532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E0000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>
                <a:solidFill>
                  <a:srgbClr val="CE0000"/>
                </a:solidFill>
              </a:rPr>
              <a:t>Min       </a:t>
            </a:r>
            <a:r>
              <a:rPr lang="en-US" altLang="zh-CN" sz="1800" i="1">
                <a:solidFill>
                  <a:srgbClr val="CE0000"/>
                </a:solidFill>
              </a:rPr>
              <a:t> </a:t>
            </a:r>
            <a:r>
              <a:rPr lang="en-US" altLang="zh-CN" sz="1800" i="1">
                <a:solidFill>
                  <a:srgbClr val="CE0000"/>
                </a:solidFill>
              </a:rPr>
              <a:t>3 x</a:t>
            </a:r>
            <a:r>
              <a:rPr lang="en-US" altLang="zh-CN" sz="1800" baseline="-25000">
                <a:solidFill>
                  <a:srgbClr val="CE0000"/>
                </a:solidFill>
              </a:rPr>
              <a:t>1</a:t>
            </a:r>
            <a:r>
              <a:rPr lang="en-US" altLang="zh-CN" sz="1800" i="1">
                <a:solidFill>
                  <a:srgbClr val="CE0000"/>
                </a:solidFill>
              </a:rPr>
              <a:t> +    8 x</a:t>
            </a:r>
            <a:r>
              <a:rPr lang="en-US" altLang="zh-CN" sz="1800" baseline="-25000">
                <a:solidFill>
                  <a:srgbClr val="CE0000"/>
                </a:solidFill>
              </a:rPr>
              <a:t>2</a:t>
            </a:r>
            <a:r>
              <a:rPr lang="en-US" altLang="zh-CN" sz="1800" i="1">
                <a:solidFill>
                  <a:srgbClr val="CE0000"/>
                </a:solidFill>
              </a:rPr>
              <a:t> +  2 x</a:t>
            </a:r>
            <a:r>
              <a:rPr lang="en-US" altLang="zh-CN" sz="1800" i="1" baseline="-25000">
                <a:solidFill>
                  <a:srgbClr val="CE0000"/>
                </a:solidFill>
              </a:rPr>
              <a:t>3</a:t>
            </a:r>
            <a:endParaRPr lang="en-US" altLang="zh-CN" sz="1800" i="1" baseline="-25000">
              <a:solidFill>
                <a:srgbClr val="CE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/>
              <a:t>s.t.        </a:t>
            </a:r>
            <a:r>
              <a:rPr lang="en-US" altLang="zh-CN" sz="1800"/>
              <a:t>30</a:t>
            </a:r>
            <a:r>
              <a:rPr lang="en-US" altLang="zh-CN" sz="1800" i="1"/>
              <a:t>x</a:t>
            </a:r>
            <a:r>
              <a:rPr lang="en-US" altLang="zh-CN" sz="1800" baseline="-25000"/>
              <a:t>1</a:t>
            </a:r>
            <a:r>
              <a:rPr lang="en-US" altLang="zh-CN" sz="1800" i="1"/>
              <a:t> +  </a:t>
            </a:r>
            <a:r>
              <a:rPr lang="en-US" altLang="zh-CN" sz="1800"/>
              <a:t>10 </a:t>
            </a:r>
            <a:r>
              <a:rPr lang="en-US" altLang="zh-CN" sz="1800" i="1"/>
              <a:t>x</a:t>
            </a:r>
            <a:r>
              <a:rPr lang="en-US" altLang="zh-CN" sz="1800" baseline="-25000"/>
              <a:t>2</a:t>
            </a:r>
            <a:r>
              <a:rPr lang="en-US" altLang="zh-CN" sz="1800" i="1"/>
              <a:t> +  6 x</a:t>
            </a:r>
            <a:r>
              <a:rPr lang="en-US" altLang="zh-CN" sz="1800" baseline="-25000"/>
              <a:t>3</a:t>
            </a:r>
            <a:r>
              <a:rPr lang="en-US" altLang="zh-CN" sz="1800" i="1" baseline="-25000"/>
              <a:t>   </a:t>
            </a:r>
            <a:r>
              <a:rPr lang="en-US" altLang="zh-CN" sz="1800">
                <a:sym typeface="Symbol" panose="05050102010706020507" pitchFamily="18" charset="2"/>
              </a:rPr>
              <a:t></a:t>
            </a:r>
            <a:r>
              <a:rPr lang="en-US" altLang="zh-CN" sz="1800" i="1">
                <a:sym typeface="Symbol" panose="05050102010706020507" pitchFamily="18" charset="2"/>
              </a:rPr>
              <a:t>  </a:t>
            </a:r>
            <a:r>
              <a:rPr lang="en-US" altLang="zh-CN" sz="1800">
                <a:sym typeface="Symbol" panose="05050102010706020507" pitchFamily="18" charset="2"/>
              </a:rPr>
              <a:t>300</a:t>
            </a:r>
            <a:endParaRPr lang="en-US" altLang="zh-CN" sz="180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 i="1"/>
              <a:t>                5x</a:t>
            </a:r>
            <a:r>
              <a:rPr lang="en-US" altLang="zh-CN" sz="1800" baseline="-25000"/>
              <a:t>1</a:t>
            </a:r>
            <a:r>
              <a:rPr lang="en-US" altLang="zh-CN" sz="1800" i="1"/>
              <a:t> +    </a:t>
            </a:r>
            <a:r>
              <a:rPr lang="en-US" altLang="zh-CN" sz="1800"/>
              <a:t>9 </a:t>
            </a:r>
            <a:r>
              <a:rPr lang="en-US" altLang="zh-CN" sz="1800" i="1"/>
              <a:t>x</a:t>
            </a:r>
            <a:r>
              <a:rPr lang="en-US" altLang="zh-CN" sz="1800" baseline="-25000"/>
              <a:t>2</a:t>
            </a:r>
            <a:r>
              <a:rPr lang="en-US" altLang="zh-CN" sz="1800" i="1"/>
              <a:t> +   8x</a:t>
            </a:r>
            <a:r>
              <a:rPr lang="en-US" altLang="zh-CN" sz="1800" baseline="-25000"/>
              <a:t>3</a:t>
            </a:r>
            <a:r>
              <a:rPr lang="en-US" altLang="zh-CN" sz="1800" i="1" baseline="-25000"/>
              <a:t>  </a:t>
            </a:r>
            <a:r>
              <a:rPr lang="en-US" altLang="zh-CN" sz="1800">
                <a:sym typeface="Symbol" panose="05050102010706020507" pitchFamily="18" charset="2"/>
              </a:rPr>
              <a:t></a:t>
            </a:r>
            <a:r>
              <a:rPr lang="en-US" altLang="zh-CN" sz="1800" i="1">
                <a:sym typeface="Symbol" panose="05050102010706020507" pitchFamily="18" charset="2"/>
              </a:rPr>
              <a:t>  </a:t>
            </a:r>
            <a:r>
              <a:rPr lang="en-US" altLang="zh-CN" sz="1800">
                <a:sym typeface="Symbol" panose="05050102010706020507" pitchFamily="18" charset="2"/>
              </a:rPr>
              <a:t> 50</a:t>
            </a:r>
            <a:endParaRPr lang="en-US" altLang="zh-CN" sz="1800" baseline="-2500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 i="1"/>
              <a:t>             </a:t>
            </a:r>
            <a:r>
              <a:rPr lang="en-US" altLang="zh-CN" sz="1800"/>
              <a:t>1.</a:t>
            </a:r>
            <a:r>
              <a:rPr lang="en-US" altLang="zh-CN" sz="1800" i="1"/>
              <a:t>5x</a:t>
            </a:r>
            <a:r>
              <a:rPr lang="en-US" altLang="zh-CN" sz="1800" baseline="-25000"/>
              <a:t>1</a:t>
            </a:r>
            <a:r>
              <a:rPr lang="en-US" altLang="zh-CN" sz="1800" i="1"/>
              <a:t> + 2.5x</a:t>
            </a:r>
            <a:r>
              <a:rPr lang="en-US" altLang="zh-CN" sz="1800" baseline="-25000"/>
              <a:t>2</a:t>
            </a:r>
            <a:r>
              <a:rPr lang="en-US" altLang="zh-CN" sz="1800" i="1"/>
              <a:t> + </a:t>
            </a:r>
            <a:r>
              <a:rPr lang="en-US" altLang="zh-CN" sz="1800"/>
              <a:t>18</a:t>
            </a:r>
            <a:r>
              <a:rPr lang="en-US" altLang="zh-CN" sz="1800" i="1"/>
              <a:t>x</a:t>
            </a:r>
            <a:r>
              <a:rPr lang="en-US" altLang="zh-CN" sz="1800" baseline="-25000"/>
              <a:t>3</a:t>
            </a:r>
            <a:r>
              <a:rPr lang="en-US" altLang="zh-CN" sz="1800" i="1" baseline="-25000"/>
              <a:t>  </a:t>
            </a:r>
            <a:r>
              <a:rPr lang="en-US" altLang="zh-CN" sz="1800">
                <a:sym typeface="Symbol" panose="05050102010706020507" pitchFamily="18" charset="2"/>
              </a:rPr>
              <a:t></a:t>
            </a:r>
            <a:r>
              <a:rPr lang="en-US" altLang="zh-CN" sz="1800" i="1">
                <a:sym typeface="Symbol" panose="05050102010706020507" pitchFamily="18" charset="2"/>
              </a:rPr>
              <a:t>  </a:t>
            </a:r>
            <a:r>
              <a:rPr lang="en-US" altLang="zh-CN" sz="1800">
                <a:sym typeface="Symbol" panose="05050102010706020507" pitchFamily="18" charset="2"/>
              </a:rPr>
              <a:t> 70</a:t>
            </a:r>
            <a:endParaRPr lang="en-US" altLang="zh-CN" sz="1800" baseline="-2500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 i="1"/>
              <a:t>              10x</a:t>
            </a:r>
            <a:r>
              <a:rPr lang="en-US" altLang="zh-CN" sz="1800" baseline="-25000"/>
              <a:t>1</a:t>
            </a:r>
            <a:r>
              <a:rPr lang="en-US" altLang="zh-CN" sz="1800" i="1" baseline="-25000"/>
              <a:t> </a:t>
            </a:r>
            <a:r>
              <a:rPr lang="en-US" altLang="zh-CN" sz="1800" i="1"/>
              <a:t>+                6 x</a:t>
            </a:r>
            <a:r>
              <a:rPr lang="en-US" altLang="zh-CN" sz="1800" baseline="-25000"/>
              <a:t>3</a:t>
            </a:r>
            <a:r>
              <a:rPr lang="en-US" altLang="zh-CN" sz="1800" i="1" baseline="-25000"/>
              <a:t>  </a:t>
            </a:r>
            <a:r>
              <a:rPr lang="en-US" altLang="zh-CN" sz="1800">
                <a:sym typeface="Symbol" panose="05050102010706020507" pitchFamily="18" charset="2"/>
              </a:rPr>
              <a:t></a:t>
            </a:r>
            <a:r>
              <a:rPr lang="en-US" altLang="zh-CN" sz="1800" i="1">
                <a:sym typeface="Symbol" panose="05050102010706020507" pitchFamily="18" charset="2"/>
              </a:rPr>
              <a:t>  </a:t>
            </a:r>
            <a:r>
              <a:rPr lang="en-US" altLang="zh-CN" sz="1800">
                <a:sym typeface="Symbol" panose="05050102010706020507" pitchFamily="18" charset="2"/>
              </a:rPr>
              <a:t>100</a:t>
            </a:r>
            <a:endParaRPr lang="en-US" altLang="zh-CN" sz="180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1800" i="1"/>
              <a:t>                               x</a:t>
            </a:r>
            <a:r>
              <a:rPr lang="en-US" altLang="zh-CN" sz="1800" baseline="-25000"/>
              <a:t>1</a:t>
            </a:r>
            <a:r>
              <a:rPr lang="en-US" altLang="zh-CN" sz="1800" i="1"/>
              <a:t>, x</a:t>
            </a:r>
            <a:r>
              <a:rPr lang="en-US" altLang="zh-CN" sz="1800" baseline="-25000"/>
              <a:t>2</a:t>
            </a:r>
            <a:r>
              <a:rPr lang="en-US" altLang="zh-CN" sz="1800" i="1"/>
              <a:t>, x</a:t>
            </a:r>
            <a:r>
              <a:rPr lang="en-US" altLang="zh-CN" sz="1800" baseline="-25000"/>
              <a:t>3</a:t>
            </a:r>
            <a:r>
              <a:rPr lang="en-US" altLang="zh-CN" sz="1800" i="1" baseline="-25000"/>
              <a:t>    </a:t>
            </a:r>
            <a:r>
              <a:rPr lang="en-US" altLang="zh-CN" sz="1800">
                <a:sym typeface="Symbol" panose="05050102010706020507" pitchFamily="18" charset="2"/>
              </a:rPr>
              <a:t></a:t>
            </a:r>
            <a:r>
              <a:rPr lang="en-US" altLang="zh-CN" sz="1800" i="1">
                <a:sym typeface="Symbol" panose="05050102010706020507" pitchFamily="18" charset="2"/>
              </a:rPr>
              <a:t>    </a:t>
            </a:r>
            <a:r>
              <a:rPr lang="en-US" altLang="zh-CN" sz="1800">
                <a:sym typeface="Symbol" panose="05050102010706020507" pitchFamily="18" charset="2"/>
              </a:rPr>
              <a:t> 0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一般线性规划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已知一组实数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..., a</a:t>
            </a:r>
            <a:r>
              <a:rPr lang="en-US" altLang="zh-CN" baseline="-25000" dirty="0"/>
              <a:t>n</a:t>
            </a:r>
            <a:r>
              <a:rPr lang="zh-CN" altLang="en-US" dirty="0"/>
              <a:t>和一组变量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..., x</a:t>
            </a:r>
            <a:r>
              <a:rPr lang="en-US" altLang="zh-CN" baseline="-25000" dirty="0"/>
              <a:t>n</a:t>
            </a:r>
            <a:r>
              <a:rPr lang="zh-CN" altLang="en-US" dirty="0"/>
              <a:t>。给出定义在这些变量上的一个线性函数</a:t>
            </a:r>
            <a:r>
              <a:rPr lang="en-US" altLang="zh-CN" dirty="0"/>
              <a:t>f: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f(x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..., x</a:t>
            </a:r>
            <a:r>
              <a:rPr lang="en-US" altLang="zh-CN" baseline="-25000" dirty="0"/>
              <a:t>n</a:t>
            </a:r>
            <a:r>
              <a:rPr lang="en-US" altLang="zh-CN" dirty="0"/>
              <a:t>) = a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+ a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 + ... + a</a:t>
            </a:r>
            <a:r>
              <a:rPr lang="en-US" altLang="zh-CN" baseline="-25000" dirty="0"/>
              <a:t>n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zh-CN" altLang="en-US" dirty="0"/>
              <a:t>是一个实数，而</a:t>
            </a:r>
            <a:r>
              <a:rPr lang="en-US" altLang="zh-CN" dirty="0"/>
              <a:t>f</a:t>
            </a:r>
            <a:r>
              <a:rPr lang="zh-CN" altLang="en-US" dirty="0"/>
              <a:t>是一个线性函数，则：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f(x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 ..., x</a:t>
            </a:r>
            <a:r>
              <a:rPr lang="en-US" altLang="zh-CN" sz="1800" baseline="-25000" dirty="0"/>
              <a:t>n</a:t>
            </a:r>
            <a:r>
              <a:rPr lang="en-US" altLang="zh-CN" sz="1800" dirty="0"/>
              <a:t>) = b</a:t>
            </a:r>
            <a:r>
              <a:rPr lang="zh-CN" altLang="en-US" sz="1800" dirty="0"/>
              <a:t>是线性等式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f(x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 ..., x</a:t>
            </a:r>
            <a:r>
              <a:rPr lang="en-US" altLang="zh-CN" sz="1800" baseline="-25000" dirty="0"/>
              <a:t>n</a:t>
            </a:r>
            <a:r>
              <a:rPr lang="en-US" altLang="zh-CN" sz="1800" dirty="0"/>
              <a:t>) &gt;= b </a:t>
            </a:r>
            <a:r>
              <a:rPr lang="zh-CN" altLang="en-US" sz="1800" dirty="0"/>
              <a:t>和</a:t>
            </a:r>
            <a:r>
              <a:rPr lang="en-US" altLang="zh-CN" sz="1800" dirty="0"/>
              <a:t>f(x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,..., x</a:t>
            </a:r>
            <a:r>
              <a:rPr lang="en-US" altLang="zh-CN" sz="1800" baseline="-25000" dirty="0"/>
              <a:t>n</a:t>
            </a:r>
            <a:r>
              <a:rPr lang="en-US" altLang="zh-CN" sz="1800" dirty="0"/>
              <a:t>) &lt;= b</a:t>
            </a:r>
            <a:r>
              <a:rPr lang="zh-CN" altLang="en-US" sz="1800" dirty="0"/>
              <a:t>是线性不等式</a:t>
            </a:r>
            <a:endParaRPr lang="zh-CN" altLang="en-US" sz="1800" dirty="0"/>
          </a:p>
          <a:p>
            <a:pPr lvl="0">
              <a:lnSpc>
                <a:spcPct val="100000"/>
              </a:lnSpc>
            </a:pPr>
            <a:r>
              <a:rPr lang="zh-CN" altLang="en-US" sz="2100" dirty="0"/>
              <a:t>线性约束表示线性等式或者线性不等式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一个线性规划问题是一个线性函数最小化或最大化的问题，该线性函数服从一组有限个线性约束。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最小化线性规划</a:t>
            </a:r>
            <a:r>
              <a:rPr lang="en-US" altLang="zh-CN" dirty="0"/>
              <a:t> vs. </a:t>
            </a:r>
            <a:r>
              <a:rPr lang="zh-CN" altLang="en-US" dirty="0"/>
              <a:t>最大化线性规划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线性规划综述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dirty="0"/>
              <a:t>引入例子：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最大化</a:t>
            </a:r>
            <a:endParaRPr 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 x</a:t>
            </a:r>
            <a:r>
              <a:rPr lang="en-US" altLang="zh-CN" baseline="-25000" dirty="0"/>
              <a:t>1</a:t>
            </a:r>
            <a:r>
              <a:rPr lang="en-US" altLang="zh-CN" dirty="0"/>
              <a:t> + x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满足约束条件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4x</a:t>
            </a:r>
            <a:r>
              <a:rPr lang="en-US" altLang="zh-CN" baseline="-25000" dirty="0"/>
              <a:t>1</a:t>
            </a:r>
            <a:r>
              <a:rPr lang="en-US" altLang="zh-CN" dirty="0"/>
              <a:t> - x</a:t>
            </a:r>
            <a:r>
              <a:rPr lang="en-US" altLang="zh-CN" baseline="-25000" dirty="0"/>
              <a:t>2</a:t>
            </a:r>
            <a:r>
              <a:rPr lang="en-US" altLang="zh-CN" dirty="0"/>
              <a:t> &lt;= 8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2x</a:t>
            </a:r>
            <a:r>
              <a:rPr lang="en-US" altLang="zh-CN" baseline="-25000" dirty="0"/>
              <a:t>1</a:t>
            </a:r>
            <a:r>
              <a:rPr lang="en-US" altLang="zh-CN" dirty="0"/>
              <a:t> + x</a:t>
            </a:r>
            <a:r>
              <a:rPr lang="en-US" altLang="zh-CN" baseline="-25000" dirty="0"/>
              <a:t>2</a:t>
            </a:r>
            <a:r>
              <a:rPr lang="en-US" altLang="zh-CN" dirty="0"/>
              <a:t> &lt;= 10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5x</a:t>
            </a:r>
            <a:r>
              <a:rPr lang="en-US" altLang="zh-CN" baseline="-25000" dirty="0"/>
              <a:t>1</a:t>
            </a:r>
            <a:r>
              <a:rPr lang="en-US" altLang="zh-CN" dirty="0"/>
              <a:t> - 2x</a:t>
            </a:r>
            <a:r>
              <a:rPr lang="en-US" altLang="zh-CN" baseline="-25000" dirty="0"/>
              <a:t>2</a:t>
            </a:r>
            <a:r>
              <a:rPr lang="en-US" altLang="zh-CN" dirty="0"/>
              <a:t> &gt;= -2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 &gt;= 0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1075" y="908050"/>
            <a:ext cx="2101850" cy="332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25" y="962025"/>
            <a:ext cx="2413000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8995" y="4210050"/>
            <a:ext cx="4718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可行解：满足所有约束条件的</a:t>
            </a:r>
            <a:r>
              <a:rPr lang="en-US" altLang="zh-CN"/>
              <a:t>x1, x2</a:t>
            </a:r>
            <a:r>
              <a:rPr lang="zh-CN" altLang="en-US"/>
              <a:t>的取值成为一个可行解</a:t>
            </a:r>
            <a:endParaRPr lang="zh-CN" altLang="en-US"/>
          </a:p>
          <a:p>
            <a:r>
              <a:rPr lang="zh-CN" altLang="en-US"/>
              <a:t>可行区域：所有可行解构成的区域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13805" y="4295775"/>
            <a:ext cx="1938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en-US" altLang="zh-CN"/>
              <a:t>+x</a:t>
            </a:r>
            <a:r>
              <a:rPr lang="en-US" altLang="zh-CN" baseline="-25000"/>
              <a:t>2</a:t>
            </a:r>
            <a:r>
              <a:rPr lang="en-US" altLang="zh-CN"/>
              <a:t> = 8</a:t>
            </a:r>
            <a:r>
              <a:rPr lang="zh-CN" altLang="en-US"/>
              <a:t>是最大化的值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观察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dirty="0"/>
              <a:t>线性规划的最优解出现在可行区域的一个顶点上并不是偶然的。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直线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+x</a:t>
            </a:r>
            <a:r>
              <a:rPr lang="en-US" altLang="zh-CN" baseline="-25000" dirty="0"/>
              <a:t>2</a:t>
            </a:r>
            <a:r>
              <a:rPr lang="en-US" altLang="zh-CN" dirty="0"/>
              <a:t> = z</a:t>
            </a:r>
            <a:r>
              <a:rPr lang="zh-CN" altLang="en-US" dirty="0"/>
              <a:t>与可行区域相交的</a:t>
            </a:r>
            <a:r>
              <a:rPr lang="en-US" altLang="zh-CN" dirty="0"/>
              <a:t>z</a:t>
            </a:r>
            <a:r>
              <a:rPr lang="zh-CN" altLang="en-US" dirty="0"/>
              <a:t>的最大值必在可行区域的边界上。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因此，这条直线与可行区域的边界的交集要么是一个单独顶点，要么是一条线段。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如果是一个单独顶点，则只有一个最优解</a:t>
            </a: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如果是线段，端点也在线段上。</a:t>
            </a:r>
            <a:endParaRPr 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以上直觉在更高维度空间中也成立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如果有</a:t>
            </a:r>
            <a:r>
              <a:rPr lang="en-US" altLang="zh-CN" dirty="0"/>
              <a:t>n</a:t>
            </a:r>
            <a:r>
              <a:rPr lang="zh-CN" altLang="en-US" dirty="0"/>
              <a:t>个变量，每个约束定义了</a:t>
            </a:r>
            <a:r>
              <a:rPr lang="en-US" altLang="zh-CN" dirty="0"/>
              <a:t>n</a:t>
            </a:r>
            <a:r>
              <a:rPr lang="zh-CN" altLang="en-US" dirty="0"/>
              <a:t>维空间中的一个半平面。我们称这些半空间的交集形成的可行区域为</a:t>
            </a:r>
            <a:r>
              <a:rPr lang="zh-CN" altLang="en-US" dirty="0">
                <a:solidFill>
                  <a:srgbClr val="C00000"/>
                </a:solidFill>
              </a:rPr>
              <a:t>单纯形</a:t>
            </a:r>
            <a:r>
              <a:rPr lang="zh-CN" altLang="en-US" dirty="0"/>
              <a:t>，最优解在顶点上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单纯形算法</a:t>
            </a:r>
            <a:endParaRPr lang="zh-CN" altLang="en-US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dirty="0"/>
              <a:t>以一个线性规划作为输入，输出一个最优解。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从单纯形的某个顶点开始，执行顺序迭代。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它沿着单纯形的一条边，从当前顶点移动到一个目标值不小于（通常是大于）当前顶点的相邻顶点。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当达到一个局部的最大值，即存在一个顶点，所有相邻顶点的目标值都小于该顶点的目标值，单纯形算法终止。</a:t>
            </a:r>
            <a:endParaRPr lang="zh-CN" dirty="0"/>
          </a:p>
          <a:p>
            <a:pPr>
              <a:lnSpc>
                <a:spcPct val="100000"/>
              </a:lnSpc>
            </a:pPr>
            <a:r>
              <a:rPr lang="zh-CN" dirty="0"/>
              <a:t>因为可行区域是凸的，且目标函数是线性的，实际上是全局最优解</a:t>
            </a:r>
            <a:endParaRPr lang="zh-CN" dirty="0"/>
          </a:p>
          <a:p>
            <a:pPr lvl="1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-17253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线性规划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一、基本知识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48107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78867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FFFF00"/>
                </a:solidFill>
              </a:rPr>
              <a:t>二、标准型和松弛型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11944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42704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三、单纯形算法</a:t>
            </a:r>
            <a:endParaRPr lang="zh-CN" altLang="en-US" sz="20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KSO_WM_UNIT_PLACING_PICTURE_USER_VIEWPORT" val="{&quot;height&quot;:5240,&quot;width&quot;:3310}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7000</Words>
  <Application>WPS 演示</Application>
  <PresentationFormat>全屏显示(16:9)</PresentationFormat>
  <Paragraphs>483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Franklin Gothic Book</vt:lpstr>
      <vt:lpstr>Franklin Gothic Medium</vt:lpstr>
      <vt:lpstr>Arial Unicode MS</vt:lpstr>
      <vt:lpstr>Cambria Math</vt:lpstr>
      <vt:lpstr>Symbol</vt:lpstr>
      <vt:lpstr>默认设计模板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1308</cp:revision>
  <dcterms:created xsi:type="dcterms:W3CDTF">2014-04-28T11:40:00Z</dcterms:created>
  <dcterms:modified xsi:type="dcterms:W3CDTF">2021-12-05T14:37:39Z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2052-11.1.0.11115</vt:lpwstr>
  </property>
  <property fmtid="{D5CDD505-2E9C-101B-9397-08002B2CF9AE}" pid="5" name="ICV">
    <vt:lpwstr>3E76A3C092F8457E8774D432A7CB1642</vt:lpwstr>
  </property>
</Properties>
</file>