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45"/>
  </p:handoutMasterIdLst>
  <p:sldIdLst>
    <p:sldId id="1349" r:id="rId4"/>
    <p:sldId id="1354" r:id="rId6"/>
    <p:sldId id="2574" r:id="rId7"/>
    <p:sldId id="2578" r:id="rId8"/>
    <p:sldId id="2579" r:id="rId9"/>
    <p:sldId id="2586" r:id="rId10"/>
    <p:sldId id="2587" r:id="rId11"/>
    <p:sldId id="2585" r:id="rId12"/>
    <p:sldId id="2580" r:id="rId13"/>
    <p:sldId id="2583" r:id="rId14"/>
    <p:sldId id="2577" r:id="rId15"/>
    <p:sldId id="2588" r:id="rId16"/>
    <p:sldId id="2590" r:id="rId17"/>
    <p:sldId id="2592" r:id="rId18"/>
    <p:sldId id="2589" r:id="rId19"/>
    <p:sldId id="2591" r:id="rId20"/>
    <p:sldId id="2575" r:id="rId21"/>
    <p:sldId id="2593" r:id="rId22"/>
    <p:sldId id="2594" r:id="rId23"/>
    <p:sldId id="2595" r:id="rId24"/>
    <p:sldId id="2596" r:id="rId25"/>
    <p:sldId id="2599" r:id="rId26"/>
    <p:sldId id="2600" r:id="rId27"/>
    <p:sldId id="2598" r:id="rId28"/>
    <p:sldId id="2602" r:id="rId29"/>
    <p:sldId id="2597" r:id="rId30"/>
    <p:sldId id="2576" r:id="rId31"/>
    <p:sldId id="2603" r:id="rId32"/>
    <p:sldId id="2613" r:id="rId33"/>
    <p:sldId id="2604" r:id="rId34"/>
    <p:sldId id="2606" r:id="rId35"/>
    <p:sldId id="2614" r:id="rId36"/>
    <p:sldId id="2615" r:id="rId37"/>
    <p:sldId id="2608" r:id="rId38"/>
    <p:sldId id="2617" r:id="rId39"/>
    <p:sldId id="2609" r:id="rId40"/>
    <p:sldId id="2616" r:id="rId41"/>
    <p:sldId id="2610" r:id="rId42"/>
    <p:sldId id="2618" r:id="rId43"/>
    <p:sldId id="2435" r:id="rId44"/>
  </p:sldIdLst>
  <p:sldSz cx="9144000" cy="5143500" type="screen16x9"/>
  <p:notesSz cx="9144000" cy="6858000"/>
  <p:custDataLst>
    <p:tags r:id="rId50"/>
  </p:custData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flyup" initials="m" lastIdx="24" clrIdx="0"/>
  <p:cmAuthor id="1" name="田雅慧" initials="田雅慧" lastIdx="1" clrIdx="0"/>
  <p:cmAuthor id="2" name="Huanhuan Chen" initials="" lastIdx="27" clrIdx="7"/>
  <p:cmAuthor id="3" name="YangLi" initials="" lastIdx="1" clrIdx="1"/>
  <p:cmAuthor id="4" name="刘均" initials="" lastIdx="13" clrIdx="3"/>
  <p:cmAuthor id="5" name="gming" initials="" lastIdx="30" clrIdx="4"/>
  <p:cmAuthor id="6" name="zhao" initials="" lastIdx="1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0A8"/>
    <a:srgbClr val="3D8F4B"/>
    <a:srgbClr val="5A9493"/>
    <a:srgbClr val="4F8281"/>
    <a:srgbClr val="007DDA"/>
    <a:srgbClr val="FA4032"/>
    <a:srgbClr val="AE1616"/>
    <a:srgbClr val="9C1414"/>
    <a:srgbClr val="0078A2"/>
    <a:srgbClr val="938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87629" autoAdjust="0"/>
  </p:normalViewPr>
  <p:slideViewPr>
    <p:cSldViewPr snapToGrid="0">
      <p:cViewPr varScale="1">
        <p:scale>
          <a:sx n="74" d="100"/>
          <a:sy n="74" d="100"/>
        </p:scale>
        <p:origin x="932" y="52"/>
      </p:cViewPr>
      <p:guideLst>
        <p:guide orient="horz" pos="2052"/>
        <p:guide pos="3896"/>
        <p:guide orient="horz" pos="1643"/>
        <p:guide pos="2880"/>
        <p:guide orient="horz" pos="2412"/>
        <p:guide orient="horz" pos="84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0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0" Type="http://schemas.openxmlformats.org/officeDocument/2006/relationships/tags" Target="tags/tag5.xml"/><Relationship Id="rId5" Type="http://schemas.openxmlformats.org/officeDocument/2006/relationships/notesMaster" Target="notesMasters/notesMaster1.xml"/><Relationship Id="rId49" Type="http://schemas.openxmlformats.org/officeDocument/2006/relationships/commentAuthors" Target="commentAuthors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3B4EF-02D3-4ADB-8157-7B31E2E18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C68FE-DA51-4672-B081-F9C263754B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83950-F101-48F7-8DE5-2F560BA2D9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CC00-99DD-4740-8053-E00A0F404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D4E3BC-A095-4715-8895-559B35CA3126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3" y="4815515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5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301665" y="457949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498591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03" y="-180147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任意多边形 35"/>
          <p:cNvSpPr/>
          <p:nvPr userDrawn="1"/>
        </p:nvSpPr>
        <p:spPr>
          <a:xfrm rot="2130009" flipV="1">
            <a:off x="384560" y="4661224"/>
            <a:ext cx="307883" cy="273639"/>
          </a:xfrm>
          <a:custGeom>
            <a:avLst/>
            <a:gdLst>
              <a:gd name="connsiteX0" fmla="*/ 123519 w 962506"/>
              <a:gd name="connsiteY0" fmla="*/ 534341 h 855453"/>
              <a:gd name="connsiteX1" fmla="*/ 496912 w 962506"/>
              <a:gd name="connsiteY1" fmla="*/ 800681 h 855453"/>
              <a:gd name="connsiteX2" fmla="*/ 907733 w 962506"/>
              <a:gd name="connsiteY2" fmla="*/ 731934 h 855453"/>
              <a:gd name="connsiteX3" fmla="*/ 918881 w 962506"/>
              <a:gd name="connsiteY3" fmla="*/ 406531 h 855453"/>
              <a:gd name="connsiteX4" fmla="*/ 911513 w 962506"/>
              <a:gd name="connsiteY4" fmla="*/ 396844 h 855453"/>
              <a:gd name="connsiteX5" fmla="*/ 903032 w 962506"/>
              <a:gd name="connsiteY5" fmla="*/ 359871 h 855453"/>
              <a:gd name="connsiteX6" fmla="*/ 765956 w 962506"/>
              <a:gd name="connsiteY6" fmla="*/ 52219 h 855453"/>
              <a:gd name="connsiteX7" fmla="*/ 683711 w 962506"/>
              <a:gd name="connsiteY7" fmla="*/ 189555 h 855453"/>
              <a:gd name="connsiteX8" fmla="*/ 677853 w 962506"/>
              <a:gd name="connsiteY8" fmla="*/ 206176 h 855453"/>
              <a:gd name="connsiteX9" fmla="*/ 465594 w 962506"/>
              <a:gd name="connsiteY9" fmla="*/ 54772 h 855453"/>
              <a:gd name="connsiteX10" fmla="*/ 54772 w 962506"/>
              <a:gd name="connsiteY10" fmla="*/ 123519 h 855453"/>
              <a:gd name="connsiteX11" fmla="*/ 123519 w 962506"/>
              <a:gd name="connsiteY11" fmla="*/ 534341 h 85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62506" h="855453">
                <a:moveTo>
                  <a:pt x="123519" y="534341"/>
                </a:moveTo>
                <a:lnTo>
                  <a:pt x="496912" y="800681"/>
                </a:lnTo>
                <a:cubicBezTo>
                  <a:pt x="629341" y="895142"/>
                  <a:pt x="813272" y="864363"/>
                  <a:pt x="907733" y="731934"/>
                </a:cubicBezTo>
                <a:cubicBezTo>
                  <a:pt x="978580" y="632612"/>
                  <a:pt x="978978" y="504320"/>
                  <a:pt x="918881" y="406531"/>
                </a:cubicBezTo>
                <a:lnTo>
                  <a:pt x="911513" y="396844"/>
                </a:lnTo>
                <a:lnTo>
                  <a:pt x="903032" y="359871"/>
                </a:lnTo>
                <a:cubicBezTo>
                  <a:pt x="865263" y="216300"/>
                  <a:pt x="799763" y="52219"/>
                  <a:pt x="765956" y="52219"/>
                </a:cubicBezTo>
                <a:cubicBezTo>
                  <a:pt x="745672" y="52219"/>
                  <a:pt x="713978" y="111288"/>
                  <a:pt x="683711" y="189555"/>
                </a:cubicBezTo>
                <a:lnTo>
                  <a:pt x="677853" y="206176"/>
                </a:lnTo>
                <a:lnTo>
                  <a:pt x="465594" y="54772"/>
                </a:lnTo>
                <a:cubicBezTo>
                  <a:pt x="333165" y="-39689"/>
                  <a:pt x="149234" y="-8910"/>
                  <a:pt x="54772" y="123519"/>
                </a:cubicBezTo>
                <a:cubicBezTo>
                  <a:pt x="-39689" y="255949"/>
                  <a:pt x="-8910" y="439879"/>
                  <a:pt x="123519" y="534341"/>
                </a:cubicBezTo>
                <a:close/>
              </a:path>
            </a:pathLst>
          </a:custGeom>
          <a:solidFill>
            <a:srgbClr val="F17D5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 userDrawn="1"/>
        </p:nvGrpSpPr>
        <p:grpSpPr>
          <a:xfrm>
            <a:off x="425211" y="4773691"/>
            <a:ext cx="180000" cy="36000"/>
            <a:chOff x="6588224" y="3039845"/>
            <a:chExt cx="708995" cy="179977"/>
          </a:xfrm>
          <a:effectLst/>
        </p:grpSpPr>
        <p:sp>
          <p:nvSpPr>
            <p:cNvPr id="38" name="椭圆 37"/>
            <p:cNvSpPr/>
            <p:nvPr/>
          </p:nvSpPr>
          <p:spPr>
            <a:xfrm>
              <a:off x="6588224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6852733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117242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 userDrawn="1"/>
        </p:nvGrpSpPr>
        <p:grpSpPr>
          <a:xfrm>
            <a:off x="966245" y="4609929"/>
            <a:ext cx="364962" cy="369875"/>
            <a:chOff x="4159603" y="2153801"/>
            <a:chExt cx="824794" cy="835899"/>
          </a:xfrm>
          <a:effectLst/>
        </p:grpSpPr>
        <p:grpSp>
          <p:nvGrpSpPr>
            <p:cNvPr id="45" name="组合 44"/>
            <p:cNvGrpSpPr/>
            <p:nvPr/>
          </p:nvGrpSpPr>
          <p:grpSpPr>
            <a:xfrm>
              <a:off x="4159603" y="2153801"/>
              <a:ext cx="824794" cy="835899"/>
              <a:chOff x="1774255" y="2960840"/>
              <a:chExt cx="1195004" cy="1211093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1930130" y="3133899"/>
                <a:ext cx="878011" cy="878011"/>
              </a:xfrm>
              <a:prstGeom prst="ellipse">
                <a:avLst/>
              </a:prstGeom>
              <a:solidFill>
                <a:srgbClr val="F9D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8" name="圆角矩形 57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圆角矩形 58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 rot="5400000"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6" name="圆角矩形 55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 rot="8100000">
                <a:off x="2289124" y="2960840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 rot="2700000">
                <a:off x="2292550" y="2975402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圆角矩形 52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6" name="椭圆 45"/>
            <p:cNvSpPr/>
            <p:nvPr/>
          </p:nvSpPr>
          <p:spPr>
            <a:xfrm>
              <a:off x="4397569" y="2397319"/>
              <a:ext cx="348862" cy="348862"/>
            </a:xfrm>
            <a:prstGeom prst="ellipse">
              <a:avLst/>
            </a:prstGeom>
            <a:solidFill>
              <a:srgbClr val="F17C5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2192070" y="4607281"/>
            <a:ext cx="411350" cy="406507"/>
            <a:chOff x="4250492" y="2603596"/>
            <a:chExt cx="1051760" cy="1031136"/>
          </a:xfrm>
        </p:grpSpPr>
        <p:sp>
          <p:nvSpPr>
            <p:cNvPr id="62" name="矩形 61"/>
            <p:cNvSpPr/>
            <p:nvPr/>
          </p:nvSpPr>
          <p:spPr>
            <a:xfrm>
              <a:off x="4324824" y="2684248"/>
              <a:ext cx="633578" cy="8375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587613" y="2630248"/>
              <a:ext cx="108000" cy="108000"/>
            </a:xfrm>
            <a:prstGeom prst="ellipse">
              <a:avLst/>
            </a:prstGeom>
            <a:solidFill>
              <a:srgbClr val="F22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756518" y="3236111"/>
              <a:ext cx="396725" cy="398621"/>
              <a:chOff x="5742508" y="2552700"/>
              <a:chExt cx="996950" cy="1001713"/>
            </a:xfrm>
            <a:solidFill>
              <a:srgbClr val="BEB5AE"/>
            </a:solidFill>
          </p:grpSpPr>
          <p:sp>
            <p:nvSpPr>
              <p:cNvPr id="69" name="Freeform 30"/>
              <p:cNvSpPr/>
              <p:nvPr/>
            </p:nvSpPr>
            <p:spPr bwMode="auto">
              <a:xfrm>
                <a:off x="5742508" y="3392488"/>
                <a:ext cx="160337" cy="161925"/>
              </a:xfrm>
              <a:custGeom>
                <a:avLst/>
                <a:gdLst>
                  <a:gd name="T0" fmla="*/ 13 w 43"/>
                  <a:gd name="T1" fmla="*/ 0 h 43"/>
                  <a:gd name="T2" fmla="*/ 1 w 43"/>
                  <a:gd name="T3" fmla="*/ 33 h 43"/>
                  <a:gd name="T4" fmla="*/ 3 w 43"/>
                  <a:gd name="T5" fmla="*/ 41 h 43"/>
                  <a:gd name="T6" fmla="*/ 11 w 43"/>
                  <a:gd name="T7" fmla="*/ 42 h 43"/>
                  <a:gd name="T8" fmla="*/ 43 w 43"/>
                  <a:gd name="T9" fmla="*/ 31 h 43"/>
                  <a:gd name="T10" fmla="*/ 13 w 43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43">
                    <a:moveTo>
                      <a:pt x="13" y="0"/>
                    </a:moveTo>
                    <a:cubicBezTo>
                      <a:pt x="1" y="33"/>
                      <a:pt x="1" y="33"/>
                      <a:pt x="1" y="33"/>
                    </a:cubicBezTo>
                    <a:cubicBezTo>
                      <a:pt x="0" y="35"/>
                      <a:pt x="0" y="39"/>
                      <a:pt x="3" y="41"/>
                    </a:cubicBezTo>
                    <a:cubicBezTo>
                      <a:pt x="5" y="43"/>
                      <a:pt x="8" y="43"/>
                      <a:pt x="11" y="42"/>
                    </a:cubicBezTo>
                    <a:cubicBezTo>
                      <a:pt x="43" y="31"/>
                      <a:pt x="43" y="31"/>
                      <a:pt x="43" y="31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1"/>
              <p:cNvSpPr/>
              <p:nvPr/>
            </p:nvSpPr>
            <p:spPr bwMode="auto">
              <a:xfrm>
                <a:off x="5864746" y="2552700"/>
                <a:ext cx="874712" cy="881063"/>
              </a:xfrm>
              <a:custGeom>
                <a:avLst/>
                <a:gdLst>
                  <a:gd name="T0" fmla="*/ 51 w 233"/>
                  <a:gd name="T1" fmla="*/ 235 h 235"/>
                  <a:gd name="T2" fmla="*/ 231 w 233"/>
                  <a:gd name="T3" fmla="*/ 54 h 235"/>
                  <a:gd name="T4" fmla="*/ 233 w 233"/>
                  <a:gd name="T5" fmla="*/ 49 h 235"/>
                  <a:gd name="T6" fmla="*/ 231 w 233"/>
                  <a:gd name="T7" fmla="*/ 44 h 235"/>
                  <a:gd name="T8" fmla="*/ 191 w 233"/>
                  <a:gd name="T9" fmla="*/ 3 h 235"/>
                  <a:gd name="T10" fmla="*/ 180 w 233"/>
                  <a:gd name="T11" fmla="*/ 3 h 235"/>
                  <a:gd name="T12" fmla="*/ 0 w 233"/>
                  <a:gd name="T13" fmla="*/ 184 h 235"/>
                  <a:gd name="T14" fmla="*/ 51 w 233"/>
                  <a:gd name="T15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35">
                    <a:moveTo>
                      <a:pt x="51" y="235"/>
                    </a:moveTo>
                    <a:cubicBezTo>
                      <a:pt x="231" y="54"/>
                      <a:pt x="231" y="54"/>
                      <a:pt x="231" y="54"/>
                    </a:cubicBezTo>
                    <a:cubicBezTo>
                      <a:pt x="233" y="53"/>
                      <a:pt x="233" y="51"/>
                      <a:pt x="233" y="49"/>
                    </a:cubicBezTo>
                    <a:cubicBezTo>
                      <a:pt x="233" y="47"/>
                      <a:pt x="233" y="45"/>
                      <a:pt x="231" y="44"/>
                    </a:cubicBezTo>
                    <a:cubicBezTo>
                      <a:pt x="191" y="3"/>
                      <a:pt x="191" y="3"/>
                      <a:pt x="191" y="3"/>
                    </a:cubicBezTo>
                    <a:cubicBezTo>
                      <a:pt x="188" y="0"/>
                      <a:pt x="183" y="0"/>
                      <a:pt x="180" y="3"/>
                    </a:cubicBezTo>
                    <a:cubicBezTo>
                      <a:pt x="0" y="184"/>
                      <a:pt x="0" y="184"/>
                      <a:pt x="0" y="184"/>
                    </a:cubicBezTo>
                    <a:lnTo>
                      <a:pt x="51" y="2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65" name="直接连接符 64"/>
            <p:cNvCxnSpPr/>
            <p:nvPr/>
          </p:nvCxnSpPr>
          <p:spPr>
            <a:xfrm>
              <a:off x="4406983" y="3003798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4406983" y="3178570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406983" y="3353342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250492" y="2603596"/>
              <a:ext cx="1051760" cy="468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rgbClr val="BEB5AE"/>
                  </a:solidFill>
                </a:rPr>
                <a:t>PDF</a:t>
              </a:r>
              <a:endParaRPr lang="zh-CN" altLang="en-US" sz="600" dirty="0">
                <a:solidFill>
                  <a:srgbClr val="BEB5AE"/>
                </a:solidFill>
              </a:endParaRPr>
            </a:p>
          </p:txBody>
        </p:sp>
      </p:grpSp>
      <p:grpSp>
        <p:nvGrpSpPr>
          <p:cNvPr id="73" name="组合 72"/>
          <p:cNvGrpSpPr/>
          <p:nvPr userDrawn="1"/>
        </p:nvGrpSpPr>
        <p:grpSpPr>
          <a:xfrm>
            <a:off x="1552994" y="4597817"/>
            <a:ext cx="384352" cy="326425"/>
            <a:chOff x="2641350" y="673269"/>
            <a:chExt cx="948026" cy="1079198"/>
          </a:xfrm>
        </p:grpSpPr>
        <p:sp>
          <p:nvSpPr>
            <p:cNvPr id="74" name="矩形 73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9156"/>
            <a:ext cx="9144000" cy="313090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660755"/>
            <a:ext cx="9144000" cy="313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0" name="矩形 59"/>
          <p:cNvSpPr/>
          <p:nvPr userDrawn="1"/>
        </p:nvSpPr>
        <p:spPr>
          <a:xfrm>
            <a:off x="0" y="4889500"/>
            <a:ext cx="9144000" cy="2540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 userDrawn="1"/>
        </p:nvSpPr>
        <p:spPr>
          <a:xfrm>
            <a:off x="900015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 userDrawn="1"/>
        </p:nvSpPr>
        <p:spPr>
          <a:xfrm>
            <a:off x="301439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 userDrawn="1"/>
        </p:nvSpPr>
        <p:spPr>
          <a:xfrm>
            <a:off x="1498591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 userDrawn="1"/>
        </p:nvSpPr>
        <p:spPr>
          <a:xfrm>
            <a:off x="2097167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8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6" y="4750385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4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2" name="组合 81"/>
          <p:cNvGrpSpPr/>
          <p:nvPr userDrawn="1"/>
        </p:nvGrpSpPr>
        <p:grpSpPr>
          <a:xfrm>
            <a:off x="958634" y="4677827"/>
            <a:ext cx="384352" cy="326425"/>
            <a:chOff x="2641350" y="673269"/>
            <a:chExt cx="948026" cy="1079198"/>
          </a:xfrm>
        </p:grpSpPr>
        <p:sp>
          <p:nvSpPr>
            <p:cNvPr id="83" name="矩形 82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87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4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>
              <a:defRPr b="1" cap="none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itannic Bold" panose="020B0903060703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 Rounded MT Bold" panose="020F0704030504030204" pitchFamily="34" charset="0"/>
              </a:defRPr>
            </a:lvl1pPr>
            <a:lvl2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59FAA8-936C-4E42-845E-430F021C000A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2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1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2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6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椭圆 11"/>
          <p:cNvSpPr/>
          <p:nvPr userDrawn="1"/>
        </p:nvSpPr>
        <p:spPr>
          <a:xfrm>
            <a:off x="301439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椭圆 12"/>
          <p:cNvSpPr/>
          <p:nvPr userDrawn="1"/>
        </p:nvSpPr>
        <p:spPr>
          <a:xfrm>
            <a:off x="1498592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5" y="-273732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4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1" y="57151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7" y="4750386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5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组合 59"/>
          <p:cNvGrpSpPr/>
          <p:nvPr userDrawn="1"/>
        </p:nvGrpSpPr>
        <p:grpSpPr>
          <a:xfrm>
            <a:off x="958634" y="4677828"/>
            <a:ext cx="386643" cy="326425"/>
            <a:chOff x="2641350" y="673269"/>
            <a:chExt cx="953678" cy="1079198"/>
          </a:xfrm>
        </p:grpSpPr>
        <p:sp>
          <p:nvSpPr>
            <p:cNvPr id="71" name="矩形 70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2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8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22072" y="673269"/>
              <a:ext cx="672956" cy="915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11269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5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49D7B5-B64C-46F7-B1B5-24B32A01CB5C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CB358B-349D-4AF4-B457-7273417349B7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7BEE-BC46-4FAA-95E3-B851F61A80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51F-5512-4F60-9BD8-AFEC0A6E58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A85FE9-0C32-44B8-9F61-732BC03625AD}" type="datetime1">
              <a:rPr lang="en-US" altLang="zh-CN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A74F7-FC88-4182-8369-9427F0F3040A}" type="datetime1">
              <a:rPr lang="en-US" altLang="zh-CN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E11138-AF23-4658-9A67-5D46B8D408D4}" type="datetime1">
              <a:rPr lang="en-US" altLang="zh-CN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D2D250-1F3D-41D3-AEA3-DE38C48450F6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35806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7356"/>
            <a:ext cx="8229600" cy="2887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B9A0F857-E916-4021-A5A1-461BC9321A8D}" type="datetime1">
              <a:rPr lang="en-US" altLang="zh-CN" smtClean="0"/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6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3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.xml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4.xml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7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5.wmf"/><Relationship Id="rId1" Type="http://schemas.openxmlformats.org/officeDocument/2006/relationships/oleObject" Target="../embeddings/oleObject8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 bwMode="auto">
          <a:xfrm>
            <a:off x="182632" y="867274"/>
            <a:ext cx="8778239" cy="110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sz="3200" dirty="0">
                <a:solidFill>
                  <a:schemeClr val="tx1"/>
                </a:solidFill>
              </a:rPr>
              <a:t>算法设计与分析</a:t>
            </a:r>
            <a:endParaRPr lang="zh-CN" sz="3200" kern="0" dirty="0">
              <a:solidFill>
                <a:schemeClr val="tx1"/>
              </a:solidFill>
              <a:latin typeface="Arial" panose="020B0604020202020204"/>
            </a:endParaRPr>
          </a:p>
        </p:txBody>
      </p:sp>
      <p:sp>
        <p:nvSpPr>
          <p:cNvPr id="9" name="Subtitle 2"/>
          <p:cNvSpPr txBox="1"/>
          <p:nvPr/>
        </p:nvSpPr>
        <p:spPr bwMode="auto">
          <a:xfrm>
            <a:off x="1014241" y="2486247"/>
            <a:ext cx="711569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defTabSz="914400">
              <a:lnSpc>
                <a:spcPct val="125000"/>
              </a:lnSpc>
              <a:defRPr/>
            </a:pPr>
            <a:r>
              <a:rPr lang="zh-CN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第十三讲</a:t>
            </a:r>
            <a:r>
              <a:rPr lang="en-US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摊还分析</a:t>
            </a:r>
            <a:endParaRPr lang="zh-CN" altLang="zh-CN" sz="2400" b="1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lvl="0" defTabSz="914400">
              <a:lnSpc>
                <a:spcPct val="125000"/>
              </a:lnSpc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  金澈清</a:t>
            </a:r>
            <a:r>
              <a:rPr lang="zh-CN" altLang="en-US" sz="2400" dirty="0"/>
              <a:t> </a:t>
            </a:r>
            <a:r>
              <a:rPr lang="zh-CN" altLang="en-US" sz="2000" b="1" dirty="0"/>
              <a:t>教授 博导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聚合分析案例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/>
              <a:t>总代价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=</a:t>
            </a:r>
            <a:endParaRPr lang="en-US" altLang="zh-CN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altLang="zh-CN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zh-CN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zh-CN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zh-CN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/>
              <a:t>这样，总代价</a:t>
            </a:r>
            <a:r>
              <a:rPr lang="en-US" altLang="zh-CN" dirty="0"/>
              <a:t> = </a:t>
            </a:r>
            <a:r>
              <a:rPr lang="en-US" altLang="zh-CN" i="1" dirty="0">
                <a:solidFill>
                  <a:schemeClr val="accent2"/>
                </a:solidFill>
              </a:rPr>
              <a:t>O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/>
              <a:t>每次插入的平均代价</a:t>
            </a:r>
            <a:r>
              <a:rPr lang="en-US" altLang="zh-CN" dirty="0"/>
              <a:t> = </a:t>
            </a:r>
            <a:r>
              <a:rPr lang="en-US" altLang="zh-CN" i="1" dirty="0">
                <a:solidFill>
                  <a:schemeClr val="accent2"/>
                </a:solidFill>
              </a:rPr>
              <a:t>O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)/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/>
              <a:t> = </a:t>
            </a:r>
            <a:r>
              <a:rPr lang="en-US" altLang="zh-CN" i="1" dirty="0">
                <a:solidFill>
                  <a:schemeClr val="accent2"/>
                </a:solidFill>
              </a:rPr>
              <a:t>O</a:t>
            </a:r>
            <a:r>
              <a:rPr lang="en-US" altLang="zh-CN" dirty="0">
                <a:solidFill>
                  <a:schemeClr val="accent2"/>
                </a:solidFill>
              </a:rPr>
              <a:t>(1)</a:t>
            </a:r>
            <a:r>
              <a:rPr lang="en-US" altLang="zh-CN" dirty="0"/>
              <a:t>.</a:t>
            </a:r>
            <a:endParaRPr lang="en-US" altLang="zh-CN" dirty="0"/>
          </a:p>
        </p:txBody>
      </p:sp>
      <p:graphicFrame>
        <p:nvGraphicFramePr>
          <p:cNvPr id="4" name="Object 4"/>
          <p:cNvGraphicFramePr/>
          <p:nvPr/>
        </p:nvGraphicFramePr>
        <p:xfrm>
          <a:off x="1982998" y="880754"/>
          <a:ext cx="1200150" cy="777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42" name="" r:id="rId1" imgW="685800" imgH="444500" progId="Equation.3">
                  <p:embed/>
                </p:oleObj>
              </mc:Choice>
              <mc:Fallback>
                <p:oleObj name="" r:id="rId1" imgW="685800" imgH="444500" progId="Equation.3">
                  <p:embed/>
                  <p:pic>
                    <p:nvPicPr>
                      <p:cNvPr id="0" name="Object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82998" y="880754"/>
                        <a:ext cx="1200150" cy="77747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/>
          <p:nvPr/>
        </p:nvGraphicFramePr>
        <p:xfrm>
          <a:off x="3470812" y="835071"/>
          <a:ext cx="1147763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43" name="" r:id="rId3" imgW="698500" imgH="1079500" progId="Equation.3">
                  <p:embed/>
                </p:oleObj>
              </mc:Choice>
              <mc:Fallback>
                <p:oleObj name="" r:id="rId3" imgW="698500" imgH="1079500" progId="Equation.3">
                  <p:embed/>
                  <p:pic>
                    <p:nvPicPr>
                      <p:cNvPr id="0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0812" y="835071"/>
                        <a:ext cx="1147763" cy="177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摊还分析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12845" y="154440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任意多边形 8"/>
          <p:cNvSpPr/>
          <p:nvPr/>
        </p:nvSpPr>
        <p:spPr>
          <a:xfrm>
            <a:off x="3984625" y="127516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一、聚合分析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12845" y="2380695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任意多边形 10"/>
          <p:cNvSpPr/>
          <p:nvPr/>
        </p:nvSpPr>
        <p:spPr>
          <a:xfrm>
            <a:off x="3984625" y="2111455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FFFF00"/>
                </a:solidFill>
              </a:rPr>
              <a:t>二、核算法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2845" y="320810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任意多边形 12"/>
          <p:cNvSpPr/>
          <p:nvPr/>
        </p:nvSpPr>
        <p:spPr>
          <a:xfrm>
            <a:off x="3984625" y="293886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三、势能法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07765" y="406662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4" name="任意多边形 2"/>
          <p:cNvSpPr/>
          <p:nvPr/>
        </p:nvSpPr>
        <p:spPr>
          <a:xfrm>
            <a:off x="3979545" y="379738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四、动态表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核算法</a:t>
            </a:r>
            <a:endParaRPr lang="zh-CN" altLang="en-US" dirty="0"/>
          </a:p>
        </p:txBody>
      </p:sp>
      <p:sp>
        <p:nvSpPr>
          <p:cNvPr id="6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dirty="0"/>
              <a:t>对于不同操作赋予不同费用，某些操作的费用可能多于或少于其实际代价。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赋予一个操作的费用，称为它的</a:t>
            </a:r>
            <a:r>
              <a:rPr lang="zh-CN" altLang="en-US" dirty="0">
                <a:solidFill>
                  <a:srgbClr val="C00000"/>
                </a:solidFill>
              </a:rPr>
              <a:t>摊还代价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当一个操作的摊还代价超出其实际代价时，差额部分存入数据结构中的特定对象，存入的差额称为</a:t>
            </a:r>
            <a:r>
              <a:rPr lang="zh-CN" altLang="en-US" dirty="0">
                <a:solidFill>
                  <a:srgbClr val="C00000"/>
                </a:solidFill>
              </a:rPr>
              <a:t>信用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对于后续操作中摊还代价小于实际代价的情况，信用可以用于支付差额。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需要确保操作序列的</a:t>
            </a:r>
            <a:r>
              <a:rPr lang="zh-CN" altLang="en-US" dirty="0">
                <a:solidFill>
                  <a:srgbClr val="C00000"/>
                </a:solidFill>
              </a:rPr>
              <a:t>总摊还代价</a:t>
            </a:r>
            <a:r>
              <a:rPr lang="zh-CN" altLang="en-US" dirty="0"/>
              <a:t>是序列</a:t>
            </a:r>
            <a:r>
              <a:rPr lang="zh-CN" altLang="en-US" dirty="0">
                <a:solidFill>
                  <a:srgbClr val="C00000"/>
                </a:solidFill>
              </a:rPr>
              <a:t>总真实代价</a:t>
            </a:r>
            <a:r>
              <a:rPr lang="zh-CN" altLang="en-US" dirty="0"/>
              <a:t>的上界。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3441" y="3888453"/>
            <a:ext cx="1505027" cy="717587"/>
          </a:xfrm>
          <a:prstGeom prst="rect">
            <a:avLst/>
          </a:prstGeom>
        </p:spPr>
      </p:pic>
      <p:sp>
        <p:nvSpPr>
          <p:cNvPr id="5" name="对话气泡: 矩形 4"/>
          <p:cNvSpPr/>
          <p:nvPr/>
        </p:nvSpPr>
        <p:spPr>
          <a:xfrm>
            <a:off x="5279366" y="4002657"/>
            <a:ext cx="1505027" cy="244590"/>
          </a:xfrm>
          <a:prstGeom prst="wedgeRectCallout">
            <a:avLst>
              <a:gd name="adj1" fmla="val -71272"/>
              <a:gd name="adj2" fmla="val 519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真实代价</a:t>
            </a:r>
            <a:endParaRPr lang="zh-CN" altLang="en-US" dirty="0"/>
          </a:p>
        </p:txBody>
      </p:sp>
      <p:sp>
        <p:nvSpPr>
          <p:cNvPr id="7" name="对话气泡: 矩形 6"/>
          <p:cNvSpPr/>
          <p:nvPr/>
        </p:nvSpPr>
        <p:spPr>
          <a:xfrm>
            <a:off x="1807516" y="4002657"/>
            <a:ext cx="1505027" cy="244590"/>
          </a:xfrm>
          <a:prstGeom prst="wedgeRectCallout">
            <a:avLst>
              <a:gd name="adj1" fmla="val 88643"/>
              <a:gd name="adj2" fmla="val 554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摊还代价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案例：栈操作</a:t>
            </a:r>
            <a:endParaRPr lang="zh-CN" altLang="en-US" dirty="0"/>
          </a:p>
        </p:txBody>
      </p:sp>
      <p:sp>
        <p:nvSpPr>
          <p:cNvPr id="6" name="文本占位符 44034"/>
          <p:cNvSpPr txBox="1"/>
          <p:nvPr/>
        </p:nvSpPr>
        <p:spPr>
          <a:xfrm>
            <a:off x="547571" y="896253"/>
            <a:ext cx="7886700" cy="357223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操作的实际代价</a:t>
            </a:r>
            <a:endParaRPr lang="en-US" altLang="zh-CN" dirty="0"/>
          </a:p>
          <a:p>
            <a:pPr lvl="1"/>
            <a:r>
              <a:rPr lang="en-US" altLang="zh-CN" dirty="0"/>
              <a:t>PUSH		1</a:t>
            </a:r>
            <a:endParaRPr lang="en-US" altLang="zh-CN" dirty="0"/>
          </a:p>
          <a:p>
            <a:pPr lvl="1"/>
            <a:r>
              <a:rPr lang="en-US" altLang="zh-CN" dirty="0"/>
              <a:t>POP		1</a:t>
            </a:r>
            <a:endParaRPr lang="en-US" altLang="zh-CN" dirty="0"/>
          </a:p>
          <a:p>
            <a:pPr lvl="1"/>
            <a:r>
              <a:rPr lang="en-US" altLang="zh-CN" dirty="0"/>
              <a:t>MULTIPOP	min(k, s)</a:t>
            </a:r>
            <a:endParaRPr lang="en-US" altLang="zh-CN" dirty="0"/>
          </a:p>
          <a:p>
            <a:pPr lvl="1"/>
            <a:endParaRPr lang="en-US" altLang="zh-CN" dirty="0"/>
          </a:p>
          <a:p>
            <a:pPr eaLnBrk="1" hangingPunct="1"/>
            <a:r>
              <a:rPr lang="zh-CN" altLang="en-US" dirty="0"/>
              <a:t>摊还代价</a:t>
            </a:r>
            <a:endParaRPr lang="en-US" altLang="zh-CN" dirty="0"/>
          </a:p>
          <a:p>
            <a:pPr lvl="1"/>
            <a:r>
              <a:rPr lang="en-US" altLang="zh-CN" dirty="0"/>
              <a:t>PUSH		2</a:t>
            </a:r>
            <a:endParaRPr lang="en-US" altLang="zh-CN" dirty="0"/>
          </a:p>
          <a:p>
            <a:pPr lvl="1"/>
            <a:r>
              <a:rPr lang="en-US" altLang="zh-CN" dirty="0"/>
              <a:t>POP		0</a:t>
            </a:r>
            <a:endParaRPr lang="en-US" altLang="zh-CN" dirty="0"/>
          </a:p>
          <a:p>
            <a:pPr lvl="1"/>
            <a:r>
              <a:rPr lang="en-US" altLang="zh-CN" dirty="0"/>
              <a:t>MULTIPOP	0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5020574" y="1656272"/>
            <a:ext cx="2881222" cy="1418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因此，对于一个操作序列，仅考虑</a:t>
            </a:r>
            <a:r>
              <a:rPr lang="en-US" altLang="zh-CN" sz="2000" dirty="0"/>
              <a:t>PUSH</a:t>
            </a:r>
            <a:r>
              <a:rPr lang="zh-CN" altLang="en-US" sz="2000" dirty="0"/>
              <a:t>数量即可。总体开销是</a:t>
            </a:r>
            <a:r>
              <a:rPr lang="en-US" altLang="zh-CN" sz="2000" i="1" dirty="0"/>
              <a:t>O</a:t>
            </a:r>
            <a:r>
              <a:rPr lang="en-US" altLang="zh-CN" sz="2000" dirty="0"/>
              <a:t>(</a:t>
            </a:r>
            <a:r>
              <a:rPr lang="en-US" altLang="zh-CN" sz="2000" i="1" dirty="0"/>
              <a:t>n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案例：二进制计数器递增</a:t>
            </a:r>
            <a:endParaRPr lang="zh-CN" altLang="en-US" dirty="0"/>
          </a:p>
        </p:txBody>
      </p:sp>
      <p:sp>
        <p:nvSpPr>
          <p:cNvPr id="6" name="文本占位符 44034"/>
          <p:cNvSpPr txBox="1"/>
          <p:nvPr/>
        </p:nvSpPr>
        <p:spPr>
          <a:xfrm>
            <a:off x="547571" y="896253"/>
            <a:ext cx="7886700" cy="357223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从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0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 1 </a:t>
            </a:r>
            <a:r>
              <a:rPr lang="zh-CN" altLang="en-US" dirty="0">
                <a:sym typeface="Symbol" panose="05050102010706020507" pitchFamily="18" charset="2"/>
              </a:rPr>
              <a:t>翻转的代价</a:t>
            </a:r>
            <a:r>
              <a:rPr lang="zh-CN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：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= 2$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从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1  0 </a:t>
            </a:r>
            <a:r>
              <a:rPr lang="zh-CN" altLang="en-US" dirty="0">
                <a:sym typeface="Symbol" panose="05050102010706020507" pitchFamily="18" charset="2"/>
              </a:rPr>
              <a:t>翻转的代价</a:t>
            </a:r>
            <a:r>
              <a:rPr lang="zh-CN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：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= 0$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当从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翻转到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zh-CN" altLang="en-US" dirty="0">
                <a:sym typeface="Symbol" panose="05050102010706020507" pitchFamily="18" charset="2"/>
              </a:rPr>
              <a:t>：为本操作支付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1$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，并将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1$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存为信用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当从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翻转到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zh-CN" altLang="en-US" dirty="0">
                <a:sym typeface="Symbol" panose="05050102010706020507" pitchFamily="18" charset="2"/>
              </a:rPr>
              <a:t>：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从银行中取出已存信用缴纳开销</a:t>
            </a:r>
            <a:r>
              <a:rPr lang="en-US" altLang="zh-CN" dirty="0">
                <a:sym typeface="Symbol" panose="05050102010706020507" pitchFamily="18" charset="2"/>
              </a:rPr>
              <a:t>. 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/>
              <a:t>不变量</a:t>
            </a:r>
            <a:r>
              <a:rPr lang="en-US" altLang="zh-CN" dirty="0"/>
              <a:t>: </a:t>
            </a:r>
            <a:r>
              <a:rPr lang="zh-CN" altLang="en-US" dirty="0"/>
              <a:t>每个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/>
              <a:t> </a:t>
            </a:r>
            <a:r>
              <a:rPr lang="zh-CN" altLang="en-US" dirty="0"/>
              <a:t>比特都具预先安排的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1$</a:t>
            </a:r>
            <a:r>
              <a:rPr lang="en-US" altLang="zh-CN" dirty="0"/>
              <a:t> </a:t>
            </a:r>
            <a:r>
              <a:rPr lang="zh-CN" altLang="en-US" dirty="0"/>
              <a:t>作为信用，这足以为后续操作进行支付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/>
            <a:r>
              <a:rPr lang="zh-CN" altLang="en-US" dirty="0"/>
              <a:t>最终</a:t>
            </a:r>
            <a:r>
              <a:rPr lang="en-US" altLang="zh-CN" dirty="0"/>
              <a:t>: </a:t>
            </a:r>
            <a:r>
              <a:rPr lang="zh-CN" altLang="en-US" dirty="0"/>
              <a:t>这个函数只需要统计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0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 1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翻转的开销 （参见算法</a:t>
            </a:r>
            <a:r>
              <a:rPr lang="en-US" altLang="zh-CN" dirty="0">
                <a:sym typeface="Symbol" panose="05050102010706020507" pitchFamily="18" charset="2"/>
              </a:rPr>
              <a:t>INCREMENT</a:t>
            </a:r>
            <a:r>
              <a:rPr lang="zh-CN" altLang="en-US" dirty="0">
                <a:sym typeface="Symbol" panose="05050102010706020507" pitchFamily="18" charset="2"/>
              </a:rPr>
              <a:t>的第</a:t>
            </a:r>
            <a:r>
              <a:rPr lang="en-US" altLang="zh-CN" dirty="0">
                <a:sym typeface="Symbol" panose="05050102010706020507" pitchFamily="18" charset="2"/>
              </a:rPr>
              <a:t>6</a:t>
            </a:r>
            <a:r>
              <a:rPr lang="zh-CN" altLang="en-US" dirty="0">
                <a:sym typeface="Symbol" panose="05050102010706020507" pitchFamily="18" charset="2"/>
              </a:rPr>
              <a:t>行，每次最多执行</a:t>
            </a:r>
            <a:r>
              <a:rPr lang="en-US" altLang="zh-CN" dirty="0">
                <a:sym typeface="Symbol" panose="05050102010706020507" pitchFamily="18" charset="2"/>
              </a:rPr>
              <a:t>1</a:t>
            </a:r>
            <a:r>
              <a:rPr lang="zh-CN" altLang="en-US" dirty="0">
                <a:sym typeface="Symbol" panose="05050102010706020507" pitchFamily="18" charset="2"/>
              </a:rPr>
              <a:t>次此类操作）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案例：二进制计数器递增</a:t>
            </a:r>
            <a:endParaRPr lang="zh-CN" altLang="en-US" dirty="0"/>
          </a:p>
        </p:txBody>
      </p:sp>
      <p:sp>
        <p:nvSpPr>
          <p:cNvPr id="6" name="文本占位符 44034"/>
          <p:cNvSpPr txBox="1"/>
          <p:nvPr/>
        </p:nvSpPr>
        <p:spPr>
          <a:xfrm>
            <a:off x="547571" y="896253"/>
            <a:ext cx="7886700" cy="357223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从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0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 1 </a:t>
            </a:r>
            <a:r>
              <a:rPr lang="zh-CN" altLang="en-US" dirty="0">
                <a:sym typeface="Symbol" panose="05050102010706020507" pitchFamily="18" charset="2"/>
              </a:rPr>
              <a:t>翻转的代价</a:t>
            </a:r>
            <a:r>
              <a:rPr lang="zh-CN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：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= 2$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从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1  0 </a:t>
            </a:r>
            <a:r>
              <a:rPr lang="zh-CN" altLang="en-US" dirty="0">
                <a:sym typeface="Symbol" panose="05050102010706020507" pitchFamily="18" charset="2"/>
              </a:rPr>
              <a:t>翻转的代价</a:t>
            </a:r>
            <a:r>
              <a:rPr lang="zh-CN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：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= 0$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当从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翻转到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zh-CN" altLang="en-US" dirty="0">
                <a:sym typeface="Symbol" panose="05050102010706020507" pitchFamily="18" charset="2"/>
              </a:rPr>
              <a:t>：为本操作支付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1$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，并将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1$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存为信用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当从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翻转到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zh-CN" altLang="en-US" dirty="0">
                <a:sym typeface="Symbol" panose="05050102010706020507" pitchFamily="18" charset="2"/>
              </a:rPr>
              <a:t>：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从银行中取出已存信用缴纳开销</a:t>
            </a:r>
            <a:r>
              <a:rPr lang="en-US" altLang="zh-CN" dirty="0">
                <a:sym typeface="Symbol" panose="05050102010706020507" pitchFamily="18" charset="2"/>
              </a:rPr>
              <a:t>. 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/>
              <a:t>不变量</a:t>
            </a:r>
            <a:r>
              <a:rPr lang="en-US" altLang="zh-CN" dirty="0"/>
              <a:t>: </a:t>
            </a:r>
            <a:r>
              <a:rPr lang="zh-CN" altLang="en-US" dirty="0"/>
              <a:t>每个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/>
              <a:t> </a:t>
            </a:r>
            <a:r>
              <a:rPr lang="zh-CN" altLang="en-US" dirty="0"/>
              <a:t>比特都具预先安排的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1$</a:t>
            </a:r>
            <a:r>
              <a:rPr lang="en-US" altLang="zh-CN" dirty="0"/>
              <a:t> </a:t>
            </a:r>
            <a:r>
              <a:rPr lang="zh-CN" altLang="en-US" dirty="0"/>
              <a:t>作为信用，这足以为后续操作进行支付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/>
            <a:r>
              <a:rPr lang="zh-CN" altLang="en-US" dirty="0"/>
              <a:t>最终</a:t>
            </a:r>
            <a:r>
              <a:rPr lang="en-US" altLang="zh-CN" dirty="0"/>
              <a:t>: </a:t>
            </a:r>
            <a:r>
              <a:rPr lang="zh-CN" altLang="en-US" dirty="0"/>
              <a:t>这个函数只需要统计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0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 1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翻转的开销 （参见算法</a:t>
            </a:r>
            <a:r>
              <a:rPr lang="en-US" altLang="zh-CN" dirty="0">
                <a:sym typeface="Symbol" panose="05050102010706020507" pitchFamily="18" charset="2"/>
              </a:rPr>
              <a:t>INCREMENT</a:t>
            </a:r>
            <a:r>
              <a:rPr lang="zh-CN" altLang="en-US" dirty="0">
                <a:sym typeface="Symbol" panose="05050102010706020507" pitchFamily="18" charset="2"/>
              </a:rPr>
              <a:t>的第</a:t>
            </a:r>
            <a:r>
              <a:rPr lang="en-US" altLang="zh-CN" dirty="0">
                <a:sym typeface="Symbol" panose="05050102010706020507" pitchFamily="18" charset="2"/>
              </a:rPr>
              <a:t>6</a:t>
            </a:r>
            <a:r>
              <a:rPr lang="zh-CN" altLang="en-US" dirty="0">
                <a:sym typeface="Symbol" panose="05050102010706020507" pitchFamily="18" charset="2"/>
              </a:rPr>
              <a:t>行，每次最多执行</a:t>
            </a:r>
            <a:r>
              <a:rPr lang="en-US" altLang="zh-CN" dirty="0">
                <a:sym typeface="Symbol" panose="05050102010706020507" pitchFamily="18" charset="2"/>
              </a:rPr>
              <a:t>1</a:t>
            </a:r>
            <a:r>
              <a:rPr lang="zh-CN" altLang="en-US" dirty="0">
                <a:sym typeface="Symbol" panose="05050102010706020507" pitchFamily="18" charset="2"/>
              </a:rPr>
              <a:t>次此类操作）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案例：二进制计数器递增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9159" y="647601"/>
            <a:ext cx="3035456" cy="384829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38355" y="1061049"/>
            <a:ext cx="139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标注开销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106838" y="1156633"/>
            <a:ext cx="552321" cy="337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1200" b="1" dirty="0">
                <a:solidFill>
                  <a:srgbClr val="C00000"/>
                </a:solidFill>
              </a:rPr>
              <a:t>0</a:t>
            </a:r>
            <a:endParaRPr lang="en-US" altLang="zh-CN" sz="1200" b="1" dirty="0">
              <a:solidFill>
                <a:srgbClr val="C00000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200" b="1" dirty="0">
                <a:solidFill>
                  <a:srgbClr val="C00000"/>
                </a:solidFill>
              </a:rPr>
              <a:t>√</a:t>
            </a:r>
            <a:endParaRPr lang="en-US" altLang="zh-CN" sz="1200" b="1" dirty="0">
              <a:solidFill>
                <a:srgbClr val="C00000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200" b="1" dirty="0">
                <a:solidFill>
                  <a:srgbClr val="C00000"/>
                </a:solidFill>
              </a:rPr>
              <a:t>√</a:t>
            </a:r>
            <a:endParaRPr lang="en-US" altLang="zh-CN" sz="1200" b="1" dirty="0">
              <a:solidFill>
                <a:srgbClr val="C00000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200" b="1" dirty="0">
                <a:solidFill>
                  <a:srgbClr val="C00000"/>
                </a:solidFill>
              </a:rPr>
              <a:t>√</a:t>
            </a:r>
            <a:endParaRPr lang="en-US" altLang="zh-CN" sz="1200" b="1" dirty="0">
              <a:solidFill>
                <a:srgbClr val="C00000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200" b="1" dirty="0">
                <a:solidFill>
                  <a:srgbClr val="C00000"/>
                </a:solidFill>
              </a:rPr>
              <a:t>√</a:t>
            </a:r>
            <a:endParaRPr lang="en-US" altLang="zh-CN" sz="1200" b="1" dirty="0">
              <a:solidFill>
                <a:srgbClr val="C00000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200" b="1" dirty="0">
                <a:solidFill>
                  <a:srgbClr val="C00000"/>
                </a:solidFill>
              </a:rPr>
              <a:t>√</a:t>
            </a:r>
            <a:endParaRPr lang="en-US" altLang="zh-CN" sz="1200" b="1" dirty="0">
              <a:solidFill>
                <a:srgbClr val="C00000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200" b="1" dirty="0">
                <a:solidFill>
                  <a:srgbClr val="C00000"/>
                </a:solidFill>
              </a:rPr>
              <a:t>√</a:t>
            </a:r>
            <a:endParaRPr lang="en-US" altLang="zh-CN" sz="1200" b="1" dirty="0">
              <a:solidFill>
                <a:srgbClr val="C00000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200" b="1" dirty="0">
                <a:solidFill>
                  <a:srgbClr val="C00000"/>
                </a:solidFill>
              </a:rPr>
              <a:t>√</a:t>
            </a:r>
            <a:endParaRPr lang="en-US" altLang="zh-CN" sz="1200" b="1" dirty="0">
              <a:solidFill>
                <a:srgbClr val="C00000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200" b="1" dirty="0">
                <a:solidFill>
                  <a:srgbClr val="C00000"/>
                </a:solidFill>
              </a:rPr>
              <a:t>√</a:t>
            </a:r>
            <a:endParaRPr lang="en-US" altLang="zh-CN" sz="1200" b="1" dirty="0">
              <a:solidFill>
                <a:srgbClr val="C00000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200" b="1" dirty="0">
                <a:solidFill>
                  <a:srgbClr val="C00000"/>
                </a:solidFill>
              </a:rPr>
              <a:t>√</a:t>
            </a:r>
            <a:endParaRPr lang="en-US" altLang="zh-CN" sz="1200" b="1" dirty="0">
              <a:solidFill>
                <a:srgbClr val="C00000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200" b="1" dirty="0">
                <a:solidFill>
                  <a:srgbClr val="C00000"/>
                </a:solidFill>
              </a:rPr>
              <a:t>√</a:t>
            </a:r>
            <a:endParaRPr lang="en-US" altLang="zh-CN" sz="1200" b="1" dirty="0">
              <a:solidFill>
                <a:srgbClr val="C00000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200" b="1" dirty="0">
                <a:solidFill>
                  <a:srgbClr val="C00000"/>
                </a:solidFill>
              </a:rPr>
              <a:t>√</a:t>
            </a:r>
            <a:endParaRPr lang="en-US" altLang="zh-CN" sz="1200" b="1" dirty="0">
              <a:solidFill>
                <a:srgbClr val="C00000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200" b="1" dirty="0">
                <a:solidFill>
                  <a:srgbClr val="C00000"/>
                </a:solidFill>
              </a:rPr>
              <a:t>√</a:t>
            </a:r>
            <a:endParaRPr lang="en-US" altLang="zh-CN" sz="1200" b="1" dirty="0">
              <a:solidFill>
                <a:srgbClr val="C00000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200" b="1" dirty="0">
                <a:solidFill>
                  <a:srgbClr val="C00000"/>
                </a:solidFill>
              </a:rPr>
              <a:t>√</a:t>
            </a:r>
            <a:endParaRPr lang="en-US" altLang="zh-CN" sz="1200" b="1" dirty="0">
              <a:solidFill>
                <a:srgbClr val="C00000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200" b="1" dirty="0">
                <a:solidFill>
                  <a:srgbClr val="C00000"/>
                </a:solidFill>
              </a:rPr>
              <a:t>√</a:t>
            </a:r>
            <a:endParaRPr lang="en-US" altLang="zh-CN" sz="1200" b="1" dirty="0">
              <a:solidFill>
                <a:srgbClr val="C00000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200" b="1" dirty="0">
                <a:solidFill>
                  <a:srgbClr val="C00000"/>
                </a:solidFill>
              </a:rPr>
              <a:t>√</a:t>
            </a:r>
            <a:endParaRPr lang="en-US" altLang="zh-CN" sz="1200" b="1" dirty="0">
              <a:solidFill>
                <a:srgbClr val="C00000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200" b="1" dirty="0">
                <a:solidFill>
                  <a:srgbClr val="C00000"/>
                </a:solidFill>
              </a:rPr>
              <a:t>√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摊还分析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12845" y="154440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任意多边形 8"/>
          <p:cNvSpPr/>
          <p:nvPr/>
        </p:nvSpPr>
        <p:spPr>
          <a:xfrm>
            <a:off x="3984625" y="127516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一、聚合分析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12845" y="2380695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任意多边形 10"/>
          <p:cNvSpPr/>
          <p:nvPr/>
        </p:nvSpPr>
        <p:spPr>
          <a:xfrm>
            <a:off x="3984625" y="2111455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二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、核算法</a:t>
            </a:r>
            <a:endParaRPr lang="zh-CN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2845" y="320810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任意多边形 12"/>
          <p:cNvSpPr/>
          <p:nvPr/>
        </p:nvSpPr>
        <p:spPr>
          <a:xfrm>
            <a:off x="3984625" y="293886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FFFF00"/>
                </a:solidFill>
              </a:rPr>
              <a:t>三、势能法</a:t>
            </a:r>
            <a:endParaRPr lang="zh-CN" altLang="en-US" sz="2400" b="1" dirty="0">
              <a:solidFill>
                <a:srgbClr val="FFFF00"/>
              </a:solidFill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07765" y="406662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4" name="任意多边形 2"/>
          <p:cNvSpPr/>
          <p:nvPr/>
        </p:nvSpPr>
        <p:spPr>
          <a:xfrm>
            <a:off x="3979545" y="379738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四、动态表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势能法</a:t>
            </a:r>
            <a:endParaRPr lang="zh-CN" altLang="en-US" dirty="0"/>
          </a:p>
        </p:txBody>
      </p:sp>
      <p:sp>
        <p:nvSpPr>
          <p:cNvPr id="6" name="文本占位符 44034"/>
          <p:cNvSpPr txBox="1"/>
          <p:nvPr/>
        </p:nvSpPr>
        <p:spPr>
          <a:xfrm>
            <a:off x="547571" y="896253"/>
            <a:ext cx="7886700" cy="357223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/>
              <a:t>将势能与整个数据结构相关联，而不是特定对象相关联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将势能释放即可用于支付未来操作的代价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CE0000"/>
                </a:solidFill>
              </a:rPr>
              <a:t>摊余成本</a:t>
            </a:r>
            <a:r>
              <a:rPr lang="en-US" altLang="zh-CN" dirty="0">
                <a:solidFill>
                  <a:srgbClr val="CE0000"/>
                </a:solidFill>
              </a:rPr>
              <a:t> = </a:t>
            </a:r>
            <a:r>
              <a:rPr lang="zh-CN" altLang="en-US" dirty="0">
                <a:solidFill>
                  <a:srgbClr val="CE0000"/>
                </a:solidFill>
              </a:rPr>
              <a:t>真实开销</a:t>
            </a:r>
            <a:r>
              <a:rPr lang="en-US" altLang="zh-CN" dirty="0">
                <a:solidFill>
                  <a:srgbClr val="CE0000"/>
                </a:solidFill>
              </a:rPr>
              <a:t> + </a:t>
            </a:r>
            <a:r>
              <a:rPr lang="zh-CN" altLang="en-US" dirty="0">
                <a:solidFill>
                  <a:srgbClr val="CE0000"/>
                </a:solidFill>
              </a:rPr>
              <a:t>新势能</a:t>
            </a:r>
            <a:r>
              <a:rPr lang="en-US" altLang="zh-CN" dirty="0">
                <a:solidFill>
                  <a:srgbClr val="CE0000"/>
                </a:solidFill>
              </a:rPr>
              <a:t> – </a:t>
            </a:r>
            <a:r>
              <a:rPr lang="zh-CN" altLang="en-US" dirty="0">
                <a:solidFill>
                  <a:srgbClr val="CE0000"/>
                </a:solidFill>
              </a:rPr>
              <a:t>旧势能</a:t>
            </a:r>
            <a:r>
              <a:rPr lang="en-US" altLang="zh-CN" dirty="0"/>
              <a:t>.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换言之，必须支付代价以增加数据结构的势能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若尽管操作的真实代价高，如果势能同时显著降低，则摊余成本并不高</a:t>
            </a:r>
            <a:r>
              <a:rPr lang="en-US" altLang="zh-CN" dirty="0"/>
              <a:t>.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势函数</a:t>
            </a:r>
            <a:endParaRPr lang="zh-CN" altLang="en-US" dirty="0"/>
          </a:p>
        </p:txBody>
      </p:sp>
      <p:sp>
        <p:nvSpPr>
          <p:cNvPr id="6" name="文本占位符 44034"/>
          <p:cNvSpPr txBox="1"/>
          <p:nvPr/>
        </p:nvSpPr>
        <p:spPr>
          <a:xfrm>
            <a:off x="547571" y="896253"/>
            <a:ext cx="7886700" cy="357223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dirty="0"/>
              <a:t>基本规则</a:t>
            </a:r>
            <a:r>
              <a:rPr lang="en-US" altLang="zh-CN" dirty="0"/>
              <a:t>: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势永远是非负的</a:t>
            </a:r>
            <a:r>
              <a:rPr lang="en-US" altLang="zh-CN" dirty="0"/>
              <a:t>.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势从零开始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sz="12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CE0000"/>
                </a:solidFill>
              </a:rPr>
              <a:t>证明</a:t>
            </a:r>
            <a:r>
              <a:rPr lang="en-US" altLang="zh-CN" dirty="0">
                <a:solidFill>
                  <a:srgbClr val="CE0000"/>
                </a:solidFill>
              </a:rPr>
              <a:t>:</a:t>
            </a:r>
            <a:r>
              <a:rPr lang="en-US" altLang="zh-CN" dirty="0"/>
              <a:t> </a:t>
            </a:r>
            <a:r>
              <a:rPr lang="zh-CN" altLang="en-US" dirty="0"/>
              <a:t>假设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/>
              <a:t> </a:t>
            </a:r>
            <a:r>
              <a:rPr lang="zh-CN" altLang="en-US" dirty="0"/>
              <a:t>个操作将数据结构从 </a:t>
            </a:r>
            <a:r>
              <a:rPr lang="en-US" altLang="zh-CN" i="1" dirty="0">
                <a:solidFill>
                  <a:schemeClr val="accent2"/>
                </a:solidFill>
              </a:rPr>
              <a:t>D</a:t>
            </a:r>
            <a:r>
              <a:rPr lang="en-US" altLang="zh-CN" baseline="-25000" dirty="0">
                <a:solidFill>
                  <a:schemeClr val="accent2"/>
                </a:solidFill>
              </a:rPr>
              <a:t>0</a:t>
            </a:r>
            <a:r>
              <a:rPr lang="en-US" altLang="zh-CN" dirty="0"/>
              <a:t> </a:t>
            </a:r>
            <a:r>
              <a:rPr lang="zh-CN" altLang="en-US" dirty="0"/>
              <a:t>修改为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D</a:t>
            </a:r>
            <a:r>
              <a:rPr lang="en-US" altLang="zh-CN" baseline="-25000" dirty="0">
                <a:solidFill>
                  <a:schemeClr val="accent2"/>
                </a:solidFill>
              </a:rPr>
              <a:t>1</a:t>
            </a:r>
            <a:r>
              <a:rPr lang="en-US" altLang="zh-CN" dirty="0"/>
              <a:t> </a:t>
            </a:r>
            <a:r>
              <a:rPr lang="zh-CN" altLang="en-US" dirty="0"/>
              <a:t>直至</a:t>
            </a:r>
            <a:r>
              <a:rPr lang="en-US" altLang="zh-CN" dirty="0"/>
              <a:t>…</a:t>
            </a:r>
            <a:r>
              <a:rPr lang="en-US" altLang="zh-CN" i="1" dirty="0">
                <a:solidFill>
                  <a:schemeClr val="accent2"/>
                </a:solidFill>
              </a:rPr>
              <a:t>D</a:t>
            </a:r>
            <a:r>
              <a:rPr lang="en-US" altLang="zh-CN" i="1" baseline="-25000" dirty="0">
                <a:solidFill>
                  <a:schemeClr val="accent2"/>
                </a:solidFill>
              </a:rPr>
              <a:t>n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令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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代表数据结构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的势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令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c</a:t>
            </a:r>
            <a:r>
              <a:rPr lang="en-US" altLang="zh-CN" i="1" baseline="-25000" dirty="0">
                <a:solidFill>
                  <a:schemeClr val="accent2"/>
                </a:solidFill>
              </a:rPr>
              <a:t>i</a:t>
            </a:r>
            <a:r>
              <a:rPr lang="en-US" altLang="zh-CN" dirty="0"/>
              <a:t> </a:t>
            </a:r>
            <a:r>
              <a:rPr lang="zh-CN" altLang="en-US" dirty="0"/>
              <a:t>代表第</a:t>
            </a:r>
            <a:r>
              <a:rPr lang="en-US" altLang="zh-CN" dirty="0"/>
              <a:t> </a:t>
            </a:r>
            <a:r>
              <a:rPr lang="en-US" altLang="zh-CN" i="1" dirty="0" err="1">
                <a:solidFill>
                  <a:schemeClr val="accent2"/>
                </a:solidFill>
              </a:rPr>
              <a:t>i</a:t>
            </a:r>
            <a:r>
              <a:rPr lang="en-US" altLang="zh-CN" i="1" dirty="0">
                <a:solidFill>
                  <a:schemeClr val="accent2"/>
                </a:solidFill>
              </a:rPr>
              <a:t> </a:t>
            </a:r>
            <a:r>
              <a:rPr lang="zh-CN" altLang="en-US" dirty="0"/>
              <a:t>个操作的真实代价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令</a:t>
            </a:r>
            <a:r>
              <a:rPr lang="en-US" altLang="zh-CN" dirty="0"/>
              <a:t> </a:t>
            </a:r>
            <a:r>
              <a:rPr lang="en-US" altLang="zh-CN" i="1" dirty="0" err="1">
                <a:solidFill>
                  <a:schemeClr val="accent2"/>
                </a:solidFill>
              </a:rPr>
              <a:t>ĉ</a:t>
            </a:r>
            <a:r>
              <a:rPr lang="en-US" altLang="zh-CN" i="1" baseline="-25000" dirty="0" err="1">
                <a:solidFill>
                  <a:schemeClr val="accent2"/>
                </a:solidFill>
              </a:rPr>
              <a:t>i</a:t>
            </a:r>
            <a:r>
              <a:rPr lang="en-US" altLang="zh-CN" i="1" dirty="0">
                <a:solidFill>
                  <a:schemeClr val="accent2"/>
                </a:solidFill>
              </a:rPr>
              <a:t> </a:t>
            </a:r>
            <a:r>
              <a:rPr lang="zh-CN" altLang="en-US" dirty="0"/>
              <a:t>代表第 </a:t>
            </a:r>
            <a:r>
              <a:rPr lang="en-US" altLang="zh-CN" i="1" dirty="0" err="1">
                <a:solidFill>
                  <a:schemeClr val="accent2"/>
                </a:solidFill>
              </a:rPr>
              <a:t>i</a:t>
            </a:r>
            <a:r>
              <a:rPr lang="en-US" altLang="zh-CN" i="1" dirty="0">
                <a:solidFill>
                  <a:schemeClr val="accent2"/>
                </a:solidFill>
              </a:rPr>
              <a:t> </a:t>
            </a:r>
            <a:r>
              <a:rPr lang="zh-CN" altLang="en-US" dirty="0"/>
              <a:t>个操作的摊还代价</a:t>
            </a:r>
            <a:r>
              <a:rPr lang="en-US" altLang="zh-CN" dirty="0"/>
              <a:t>.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摊还分析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12845" y="154440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任意多边形 8"/>
          <p:cNvSpPr/>
          <p:nvPr/>
        </p:nvSpPr>
        <p:spPr>
          <a:xfrm>
            <a:off x="3984625" y="127516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FFFF00"/>
                </a:solidFill>
              </a:rPr>
              <a:t>一、聚合分析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12845" y="2380695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任意多边形 10"/>
          <p:cNvSpPr/>
          <p:nvPr/>
        </p:nvSpPr>
        <p:spPr>
          <a:xfrm>
            <a:off x="3984625" y="2111455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二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、核算法</a:t>
            </a:r>
            <a:endParaRPr lang="zh-CN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2845" y="320810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任意多边形 12"/>
          <p:cNvSpPr/>
          <p:nvPr/>
        </p:nvSpPr>
        <p:spPr>
          <a:xfrm>
            <a:off x="3984625" y="293886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三、势能法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07765" y="406662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4" name="任意多边形 2"/>
          <p:cNvSpPr/>
          <p:nvPr/>
        </p:nvSpPr>
        <p:spPr>
          <a:xfrm>
            <a:off x="3979545" y="379738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四、动态表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势函数</a:t>
            </a:r>
            <a:r>
              <a:rPr lang="en-US" altLang="zh-CN" dirty="0"/>
              <a:t> 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文本占位符 44034"/>
          <p:cNvSpPr txBox="1"/>
          <p:nvPr/>
        </p:nvSpPr>
        <p:spPr>
          <a:xfrm>
            <a:off x="547571" y="896253"/>
            <a:ext cx="7886700" cy="357223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None/>
            </a:pPr>
            <a:r>
              <a:rPr lang="zh-CN" altLang="en-US" dirty="0"/>
              <a:t>累加，可知：</a:t>
            </a:r>
            <a:endParaRPr lang="en-US" altLang="zh-CN" dirty="0"/>
          </a:p>
        </p:txBody>
      </p:sp>
      <p:graphicFrame>
        <p:nvGraphicFramePr>
          <p:cNvPr id="5" name="Object 4"/>
          <p:cNvGraphicFramePr/>
          <p:nvPr/>
        </p:nvGraphicFramePr>
        <p:xfrm>
          <a:off x="2261693" y="1132285"/>
          <a:ext cx="2844404" cy="431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97" name="" r:id="rId1" imgW="1511300" imgH="228600" progId="Equation.3">
                  <p:embed/>
                </p:oleObj>
              </mc:Choice>
              <mc:Fallback>
                <p:oleObj name="" r:id="rId1" imgW="1511300" imgH="228600" progId="Equation.3">
                  <p:embed/>
                  <p:pic>
                    <p:nvPicPr>
                      <p:cNvPr id="0" name="Object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61693" y="1132285"/>
                        <a:ext cx="2844404" cy="43100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/>
          <p:nvPr/>
        </p:nvGraphicFramePr>
        <p:xfrm>
          <a:off x="1863558" y="1689700"/>
          <a:ext cx="413504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98" name="" r:id="rId3" imgW="2195830" imgH="431800" progId="Equation.3">
                  <p:embed/>
                </p:oleObj>
              </mc:Choice>
              <mc:Fallback>
                <p:oleObj name="" r:id="rId3" imgW="2195830" imgH="431800" progId="Equation.3">
                  <p:embed/>
                  <p:pic>
                    <p:nvPicPr>
                      <p:cNvPr id="0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63558" y="1689700"/>
                        <a:ext cx="4135040" cy="814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/>
          <p:nvPr/>
        </p:nvGraphicFramePr>
        <p:xfrm>
          <a:off x="2517211" y="2469560"/>
          <a:ext cx="2868216" cy="1677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99" name="" r:id="rId5" imgW="1524000" imgH="889000" progId="Equation.3">
                  <p:embed/>
                </p:oleObj>
              </mc:Choice>
              <mc:Fallback>
                <p:oleObj name="" r:id="rId5" imgW="1524000" imgH="889000" progId="Equation.3">
                  <p:embed/>
                  <p:pic>
                    <p:nvPicPr>
                      <p:cNvPr id="0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7211" y="2469560"/>
                        <a:ext cx="2868216" cy="16775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250828" y="4225560"/>
            <a:ext cx="581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/>
              <a:t>总摊还代价给出了总实际代价的一个上界！</a:t>
            </a:r>
            <a:endParaRPr lang="zh-CN" altLang="en-US" sz="1800" dirty="0"/>
          </a:p>
        </p:txBody>
      </p:sp>
      <p:sp>
        <p:nvSpPr>
          <p:cNvPr id="10" name="文本框 9"/>
          <p:cNvSpPr txBox="1"/>
          <p:nvPr/>
        </p:nvSpPr>
        <p:spPr>
          <a:xfrm>
            <a:off x="6349042" y="1643981"/>
            <a:ext cx="2587924" cy="2116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要求：</a:t>
            </a:r>
            <a:endParaRPr lang="en-US" altLang="zh-CN" sz="1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/>
              <a:t>任何时候，势能都不小于初始时的势能。</a:t>
            </a:r>
            <a:endParaRPr lang="en-US" altLang="zh-CN" sz="1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dirty="0"/>
              <a:t>简单起见，初始时的势能可以定为</a:t>
            </a:r>
            <a:r>
              <a:rPr lang="en-US" altLang="zh-CN" sz="1800" dirty="0"/>
              <a:t>0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案例</a:t>
            </a:r>
            <a:r>
              <a:rPr lang="en-US" altLang="zh-CN" dirty="0"/>
              <a:t>: </a:t>
            </a:r>
            <a:r>
              <a:rPr lang="zh-CN" altLang="en-US" dirty="0"/>
              <a:t>栈操作</a:t>
            </a:r>
            <a:endParaRPr lang="zh-CN" altLang="en-US" dirty="0"/>
          </a:p>
        </p:txBody>
      </p:sp>
      <p:sp>
        <p:nvSpPr>
          <p:cNvPr id="6" name="文本占位符 44034"/>
          <p:cNvSpPr txBox="1"/>
          <p:nvPr/>
        </p:nvSpPr>
        <p:spPr>
          <a:xfrm>
            <a:off x="547571" y="896253"/>
            <a:ext cx="7886700" cy="357223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/>
              <a:t>将一个栈的势函数定义为其中的对象数量。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对于初始的空栈</a:t>
            </a:r>
            <a:r>
              <a:rPr lang="en-US" altLang="zh-CN" i="1" dirty="0"/>
              <a:t>D</a:t>
            </a:r>
            <a:r>
              <a:rPr lang="en-US" altLang="zh-CN" baseline="-25000" dirty="0"/>
              <a:t>0</a:t>
            </a:r>
            <a:r>
              <a:rPr lang="zh-CN" altLang="en-US" dirty="0"/>
              <a:t>，我们有</a:t>
            </a:r>
            <a:r>
              <a:rPr lang="en-US" altLang="zh-CN" i="1" dirty="0"/>
              <a:t>Φ</a:t>
            </a:r>
            <a:r>
              <a:rPr lang="en-US" altLang="zh-CN" dirty="0"/>
              <a:t>(</a:t>
            </a:r>
            <a:r>
              <a:rPr lang="en-US" altLang="zh-CN" i="1" dirty="0"/>
              <a:t>D</a:t>
            </a:r>
            <a:r>
              <a:rPr lang="en-US" altLang="zh-CN" baseline="-25000" dirty="0"/>
              <a:t>0</a:t>
            </a:r>
            <a:r>
              <a:rPr lang="en-US" altLang="zh-CN" dirty="0"/>
              <a:t>)=0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因此，第 </a:t>
            </a:r>
            <a:r>
              <a:rPr lang="en-US" altLang="zh-CN" i="1" dirty="0"/>
              <a:t>I </a:t>
            </a:r>
            <a:r>
              <a:rPr lang="zh-CN" altLang="en-US" dirty="0"/>
              <a:t>步操作得到的栈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i</a:t>
            </a:r>
            <a:r>
              <a:rPr lang="zh-CN" altLang="en-US" dirty="0"/>
              <a:t>具有非负的势，即：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i="1" dirty="0"/>
              <a:t>    Φ</a:t>
            </a:r>
            <a:r>
              <a:rPr lang="en-US" altLang="zh-CN" dirty="0"/>
              <a:t>(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i</a:t>
            </a:r>
            <a:r>
              <a:rPr lang="en-US" altLang="zh-CN" dirty="0"/>
              <a:t>) &gt;= 0 = </a:t>
            </a:r>
            <a:r>
              <a:rPr lang="en-US" altLang="zh-CN" i="1" dirty="0"/>
              <a:t>Φ</a:t>
            </a:r>
            <a:r>
              <a:rPr lang="en-US" altLang="zh-CN" dirty="0"/>
              <a:t>(</a:t>
            </a:r>
            <a:r>
              <a:rPr lang="en-US" altLang="zh-CN" i="1" dirty="0"/>
              <a:t>D</a:t>
            </a:r>
            <a:r>
              <a:rPr lang="en-US" altLang="zh-CN" baseline="-25000" dirty="0"/>
              <a:t>0</a:t>
            </a:r>
            <a:r>
              <a:rPr lang="en-US" altLang="zh-CN" dirty="0"/>
              <a:t>)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因此，用 </a:t>
            </a:r>
            <a:r>
              <a:rPr lang="en-US" altLang="zh-CN" i="1" dirty="0"/>
              <a:t>Φ </a:t>
            </a:r>
            <a:r>
              <a:rPr lang="zh-CN" altLang="en-US" dirty="0"/>
              <a:t>定义的 </a:t>
            </a:r>
            <a:r>
              <a:rPr lang="en-US" altLang="zh-CN" i="1" dirty="0"/>
              <a:t>n </a:t>
            </a:r>
            <a:r>
              <a:rPr lang="zh-CN" altLang="en-US" dirty="0"/>
              <a:t>个操作的总摊还代价即为实际代价的上界。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endParaRPr lang="en-US" altLang="zh-CN" dirty="0"/>
          </a:p>
          <a:p>
            <a:pPr eaLnBrk="1" hangingPunct="1">
              <a:lnSpc>
                <a:spcPct val="150000"/>
              </a:lnSpc>
            </a:pPr>
            <a:endParaRPr lang="en-US" altLang="zh-CN" dirty="0"/>
          </a:p>
          <a:p>
            <a:pPr eaLnBrk="1" hangingPunct="1">
              <a:lnSpc>
                <a:spcPct val="150000"/>
              </a:lnSpc>
            </a:pPr>
            <a:endParaRPr lang="en-US" altLang="zh-CN" sz="105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案例</a:t>
            </a:r>
            <a:r>
              <a:rPr lang="en-US" altLang="zh-CN" dirty="0"/>
              <a:t>: </a:t>
            </a:r>
            <a:r>
              <a:rPr lang="zh-CN" altLang="en-US" dirty="0"/>
              <a:t>栈操作</a:t>
            </a:r>
            <a:endParaRPr lang="zh-CN" altLang="en-US" dirty="0"/>
          </a:p>
        </p:txBody>
      </p:sp>
      <p:sp>
        <p:nvSpPr>
          <p:cNvPr id="6" name="文本占位符 44034"/>
          <p:cNvSpPr txBox="1"/>
          <p:nvPr/>
        </p:nvSpPr>
        <p:spPr>
          <a:xfrm>
            <a:off x="547571" y="896253"/>
            <a:ext cx="7886700" cy="357223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/>
              <a:t>如果第</a:t>
            </a:r>
            <a:r>
              <a:rPr lang="en-US" altLang="zh-CN" i="1" dirty="0" err="1"/>
              <a:t>i</a:t>
            </a:r>
            <a:r>
              <a:rPr lang="zh-CN" altLang="en-US" dirty="0"/>
              <a:t>个操作是</a:t>
            </a:r>
            <a:r>
              <a:rPr lang="en-US" altLang="zh-CN" dirty="0"/>
              <a:t>PUSH</a:t>
            </a:r>
            <a:r>
              <a:rPr lang="zh-CN" altLang="en-US" dirty="0"/>
              <a:t>操作，且栈中有</a:t>
            </a:r>
            <a:r>
              <a:rPr lang="en-US" altLang="zh-CN" i="1" dirty="0"/>
              <a:t>s</a:t>
            </a:r>
            <a:r>
              <a:rPr lang="zh-CN" altLang="en-US" dirty="0"/>
              <a:t>个对象，则势差为：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    </a:t>
            </a:r>
            <a:r>
              <a:rPr lang="en-US" altLang="zh-CN" i="1" dirty="0"/>
              <a:t>Φ</a:t>
            </a:r>
            <a:r>
              <a:rPr lang="en-US" altLang="zh-CN" dirty="0"/>
              <a:t>(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i</a:t>
            </a:r>
            <a:r>
              <a:rPr lang="en-US" altLang="zh-CN" dirty="0"/>
              <a:t>)-</a:t>
            </a:r>
            <a:r>
              <a:rPr lang="en-US" altLang="zh-CN" i="1" dirty="0"/>
              <a:t>Φ</a:t>
            </a:r>
            <a:r>
              <a:rPr lang="en-US" altLang="zh-CN" dirty="0"/>
              <a:t>(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i</a:t>
            </a:r>
            <a:r>
              <a:rPr lang="en-US" altLang="zh-CN" baseline="-25000" dirty="0"/>
              <a:t>-1</a:t>
            </a:r>
            <a:r>
              <a:rPr lang="en-US" altLang="zh-CN" dirty="0"/>
              <a:t>) = (</a:t>
            </a:r>
            <a:r>
              <a:rPr lang="en-US" altLang="zh-CN" i="1" dirty="0"/>
              <a:t>s </a:t>
            </a:r>
            <a:r>
              <a:rPr lang="en-US" altLang="zh-CN" dirty="0"/>
              <a:t>+ 1) – </a:t>
            </a:r>
            <a:r>
              <a:rPr lang="en-US" altLang="zh-CN" i="1" dirty="0"/>
              <a:t>s</a:t>
            </a:r>
            <a:r>
              <a:rPr lang="en-US" altLang="zh-CN" dirty="0"/>
              <a:t> = 1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摊还代价是：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    </a:t>
            </a:r>
            <a:r>
              <a:rPr lang="en-US" altLang="zh-CN" i="1" dirty="0" err="1"/>
              <a:t>ĉ</a:t>
            </a:r>
            <a:r>
              <a:rPr lang="en-US" altLang="zh-CN" i="1" baseline="-25000" dirty="0" err="1"/>
              <a:t>i</a:t>
            </a:r>
            <a:r>
              <a:rPr lang="en-US" altLang="zh-CN" dirty="0"/>
              <a:t>=</a:t>
            </a:r>
            <a:r>
              <a:rPr lang="en-US" altLang="zh-CN" i="1" dirty="0"/>
              <a:t>c</a:t>
            </a:r>
            <a:r>
              <a:rPr lang="en-US" altLang="zh-CN" i="1" baseline="-25000" dirty="0"/>
              <a:t>i</a:t>
            </a:r>
            <a:r>
              <a:rPr lang="en-US" altLang="zh-CN" dirty="0"/>
              <a:t>+ </a:t>
            </a:r>
            <a:r>
              <a:rPr lang="en-US" altLang="zh-CN" i="1" dirty="0"/>
              <a:t>Φ</a:t>
            </a:r>
            <a:r>
              <a:rPr lang="en-US" altLang="zh-CN" dirty="0"/>
              <a:t>(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i</a:t>
            </a:r>
            <a:r>
              <a:rPr lang="en-US" altLang="zh-CN" dirty="0"/>
              <a:t>) - </a:t>
            </a:r>
            <a:r>
              <a:rPr lang="en-US" altLang="zh-CN" i="1" dirty="0"/>
              <a:t>Φ</a:t>
            </a:r>
            <a:r>
              <a:rPr lang="en-US" altLang="zh-CN" dirty="0"/>
              <a:t>(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i</a:t>
            </a:r>
            <a:r>
              <a:rPr lang="en-US" altLang="zh-CN" baseline="-25000" dirty="0"/>
              <a:t>-1</a:t>
            </a:r>
            <a:r>
              <a:rPr lang="en-US" altLang="zh-CN" dirty="0"/>
              <a:t>) = 1+1 = 2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endParaRPr lang="en-US" altLang="zh-CN" dirty="0"/>
          </a:p>
          <a:p>
            <a:pPr eaLnBrk="1" hangingPunct="1">
              <a:lnSpc>
                <a:spcPct val="150000"/>
              </a:lnSpc>
            </a:pPr>
            <a:endParaRPr lang="en-US" altLang="zh-CN" dirty="0"/>
          </a:p>
          <a:p>
            <a:pPr eaLnBrk="1" hangingPunct="1">
              <a:lnSpc>
                <a:spcPct val="150000"/>
              </a:lnSpc>
            </a:pPr>
            <a:endParaRPr lang="en-US" altLang="zh-CN" sz="105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案例</a:t>
            </a:r>
            <a:r>
              <a:rPr lang="en-US" altLang="zh-CN" dirty="0"/>
              <a:t>: </a:t>
            </a:r>
            <a:r>
              <a:rPr lang="zh-CN" altLang="en-US" dirty="0"/>
              <a:t>栈操作</a:t>
            </a:r>
            <a:endParaRPr lang="zh-CN" altLang="en-US" dirty="0"/>
          </a:p>
        </p:txBody>
      </p:sp>
      <p:sp>
        <p:nvSpPr>
          <p:cNvPr id="6" name="文本占位符 44034"/>
          <p:cNvSpPr txBox="1"/>
          <p:nvPr/>
        </p:nvSpPr>
        <p:spPr>
          <a:xfrm>
            <a:off x="547571" y="896253"/>
            <a:ext cx="7886700" cy="357223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/>
              <a:t>如果第 </a:t>
            </a:r>
            <a:r>
              <a:rPr lang="en-US" altLang="zh-CN" i="1" dirty="0" err="1"/>
              <a:t>i</a:t>
            </a:r>
            <a:r>
              <a:rPr lang="en-US" altLang="zh-CN" i="1" dirty="0"/>
              <a:t> </a:t>
            </a:r>
            <a:r>
              <a:rPr lang="zh-CN" altLang="en-US" dirty="0"/>
              <a:t>个操作是</a:t>
            </a:r>
            <a:r>
              <a:rPr lang="en-US" altLang="zh-CN" dirty="0"/>
              <a:t>MULTIPOP(</a:t>
            </a:r>
            <a:r>
              <a:rPr lang="en-US" altLang="zh-CN" i="1" dirty="0"/>
              <a:t>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i="1" dirty="0"/>
              <a:t>k</a:t>
            </a:r>
            <a:r>
              <a:rPr lang="en-US" altLang="zh-CN" dirty="0"/>
              <a:t>)</a:t>
            </a:r>
            <a:r>
              <a:rPr lang="zh-CN" altLang="en-US" dirty="0"/>
              <a:t>操作，将 </a:t>
            </a:r>
            <a:r>
              <a:rPr lang="en-US" altLang="zh-CN" i="1" dirty="0"/>
              <a:t>k’</a:t>
            </a:r>
            <a:r>
              <a:rPr lang="en-US" altLang="zh-CN" dirty="0"/>
              <a:t>=min(</a:t>
            </a:r>
            <a:r>
              <a:rPr lang="en-US" altLang="zh-CN" i="1" dirty="0"/>
              <a:t>k</a:t>
            </a:r>
            <a:r>
              <a:rPr lang="en-US" altLang="zh-CN" dirty="0"/>
              <a:t>, </a:t>
            </a:r>
            <a:r>
              <a:rPr lang="en-US" altLang="zh-CN" i="1" dirty="0"/>
              <a:t>s</a:t>
            </a:r>
            <a:r>
              <a:rPr lang="en-US" altLang="zh-CN" dirty="0"/>
              <a:t>) </a:t>
            </a:r>
            <a:r>
              <a:rPr lang="zh-CN" altLang="en-US" dirty="0"/>
              <a:t>个对象弹出栈，则势差为：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en-US" altLang="zh-CN" i="1" dirty="0"/>
              <a:t>Φ</a:t>
            </a:r>
            <a:r>
              <a:rPr lang="en-US" altLang="zh-CN" dirty="0"/>
              <a:t>(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i</a:t>
            </a:r>
            <a:r>
              <a:rPr lang="en-US" altLang="zh-CN" dirty="0"/>
              <a:t>) - </a:t>
            </a:r>
            <a:r>
              <a:rPr lang="en-US" altLang="zh-CN" i="1" dirty="0"/>
              <a:t>Φ</a:t>
            </a:r>
            <a:r>
              <a:rPr lang="en-US" altLang="zh-CN" dirty="0"/>
              <a:t>(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i</a:t>
            </a:r>
            <a:r>
              <a:rPr lang="en-US" altLang="zh-CN" baseline="-25000" dirty="0"/>
              <a:t>-1</a:t>
            </a:r>
            <a:r>
              <a:rPr lang="en-US" altLang="zh-CN" dirty="0"/>
              <a:t>) = -</a:t>
            </a:r>
            <a:r>
              <a:rPr lang="en-US" altLang="zh-CN" i="1" dirty="0"/>
              <a:t>k’</a:t>
            </a:r>
            <a:endParaRPr lang="en-US" altLang="zh-CN" i="1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摊还代价是：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    </a:t>
            </a:r>
            <a:r>
              <a:rPr lang="en-US" altLang="zh-CN" i="1" dirty="0" err="1"/>
              <a:t>ĉ</a:t>
            </a:r>
            <a:r>
              <a:rPr lang="en-US" altLang="zh-CN" i="1" baseline="-25000" dirty="0" err="1"/>
              <a:t>i</a:t>
            </a:r>
            <a:r>
              <a:rPr lang="en-US" altLang="zh-CN" dirty="0"/>
              <a:t>=</a:t>
            </a:r>
            <a:r>
              <a:rPr lang="en-US" altLang="zh-CN" i="1" dirty="0"/>
              <a:t>c</a:t>
            </a:r>
            <a:r>
              <a:rPr lang="en-US" altLang="zh-CN" i="1" baseline="-25000" dirty="0"/>
              <a:t>i </a:t>
            </a:r>
            <a:r>
              <a:rPr lang="en-US" altLang="zh-CN" dirty="0"/>
              <a:t>+ </a:t>
            </a:r>
            <a:r>
              <a:rPr lang="en-US" altLang="zh-CN" i="1" dirty="0"/>
              <a:t>Φ</a:t>
            </a:r>
            <a:r>
              <a:rPr lang="en-US" altLang="zh-CN" dirty="0"/>
              <a:t>(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i</a:t>
            </a:r>
            <a:r>
              <a:rPr lang="en-US" altLang="zh-CN" dirty="0"/>
              <a:t>) - </a:t>
            </a:r>
            <a:r>
              <a:rPr lang="en-US" altLang="zh-CN" i="1" dirty="0"/>
              <a:t>Φ</a:t>
            </a:r>
            <a:r>
              <a:rPr lang="en-US" altLang="zh-CN" dirty="0"/>
              <a:t>(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i</a:t>
            </a:r>
            <a:r>
              <a:rPr lang="en-US" altLang="zh-CN" baseline="-25000" dirty="0"/>
              <a:t>-1</a:t>
            </a:r>
            <a:r>
              <a:rPr lang="en-US" altLang="zh-CN" dirty="0"/>
              <a:t>) = </a:t>
            </a:r>
            <a:r>
              <a:rPr lang="en-US" altLang="zh-CN" i="1" dirty="0"/>
              <a:t>k’ </a:t>
            </a:r>
            <a:r>
              <a:rPr lang="en-US" altLang="zh-CN" dirty="0"/>
              <a:t>- </a:t>
            </a:r>
            <a:r>
              <a:rPr lang="en-US" altLang="zh-CN" i="1" dirty="0"/>
              <a:t>k’ </a:t>
            </a:r>
            <a:r>
              <a:rPr lang="en-US" altLang="zh-CN" dirty="0"/>
              <a:t>= 0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问题：如何分析</a:t>
            </a:r>
            <a:r>
              <a:rPr lang="en-US" altLang="zh-CN" dirty="0"/>
              <a:t>POP(</a:t>
            </a:r>
            <a:r>
              <a:rPr lang="en-US" altLang="zh-CN" i="1" dirty="0"/>
              <a:t>S</a:t>
            </a:r>
            <a:r>
              <a:rPr lang="en-US" altLang="zh-CN" dirty="0"/>
              <a:t>)</a:t>
            </a:r>
            <a:r>
              <a:rPr lang="zh-CN" altLang="en-US" dirty="0"/>
              <a:t>操作？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endParaRPr lang="en-US" altLang="zh-CN" sz="105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案例</a:t>
            </a:r>
            <a:r>
              <a:rPr lang="en-US" altLang="zh-CN" dirty="0"/>
              <a:t>: </a:t>
            </a:r>
            <a:r>
              <a:rPr lang="zh-CN" altLang="en-US" dirty="0"/>
              <a:t>二进制计数器递增</a:t>
            </a:r>
            <a:endParaRPr lang="zh-CN" altLang="en-US" dirty="0"/>
          </a:p>
        </p:txBody>
      </p:sp>
      <p:sp>
        <p:nvSpPr>
          <p:cNvPr id="6" name="文本占位符 44034"/>
          <p:cNvSpPr txBox="1"/>
          <p:nvPr/>
        </p:nvSpPr>
        <p:spPr>
          <a:xfrm>
            <a:off x="547571" y="896253"/>
            <a:ext cx="7886700" cy="357223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将计数器执行</a:t>
            </a:r>
            <a:r>
              <a:rPr lang="en-US" altLang="zh-CN" dirty="0" err="1"/>
              <a:t>i</a:t>
            </a:r>
            <a:r>
              <a:rPr lang="zh-CN" altLang="en-US" dirty="0"/>
              <a:t>次</a:t>
            </a:r>
            <a:r>
              <a:rPr lang="en-US" altLang="zh-CN" dirty="0"/>
              <a:t>INCREMENT</a:t>
            </a:r>
            <a:r>
              <a:rPr lang="zh-CN" altLang="en-US" dirty="0"/>
              <a:t>操作后的势，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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D</a:t>
            </a:r>
            <a:r>
              <a:rPr lang="en-US" altLang="zh-CN" i="1" baseline="-25000" dirty="0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) </a:t>
            </a:r>
            <a:r>
              <a:rPr lang="zh-CN" altLang="en-US" dirty="0"/>
              <a:t>，</a:t>
            </a:r>
            <a:br>
              <a:rPr lang="zh-CN" altLang="en-US" dirty="0"/>
            </a:br>
            <a:r>
              <a:rPr lang="zh-CN" altLang="en-US" dirty="0"/>
              <a:t>定义为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i</a:t>
            </a:r>
            <a:r>
              <a:rPr lang="en-US" altLang="zh-CN" dirty="0"/>
              <a:t> —— </a:t>
            </a:r>
            <a:r>
              <a:rPr lang="en-US" altLang="zh-CN" i="1" dirty="0" err="1"/>
              <a:t>i</a:t>
            </a:r>
            <a:r>
              <a:rPr lang="zh-CN" altLang="en-US" dirty="0"/>
              <a:t>次操作后计数器中</a:t>
            </a:r>
            <a:r>
              <a:rPr lang="en-US" altLang="zh-CN" dirty="0"/>
              <a:t>1</a:t>
            </a:r>
            <a:r>
              <a:rPr lang="zh-CN" altLang="en-US" dirty="0"/>
              <a:t>的个数。</a:t>
            </a:r>
            <a:endParaRPr lang="en-US" altLang="zh-CN" dirty="0"/>
          </a:p>
          <a:p>
            <a:pPr eaLnBrk="1" hangingPunct="1"/>
            <a:endParaRPr lang="en-US" altLang="zh-CN" sz="1050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势的变化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    =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 (0  1)</a:t>
            </a:r>
            <a:r>
              <a:rPr lang="en-US" altLang="zh-CN" dirty="0">
                <a:sym typeface="Symbol" panose="05050102010706020507" pitchFamily="18" charset="2"/>
              </a:rPr>
              <a:t> flips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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 (1  0)</a:t>
            </a:r>
            <a:r>
              <a:rPr lang="en-US" altLang="zh-CN" dirty="0">
                <a:sym typeface="Symbol" panose="05050102010706020507" pitchFamily="18" charset="2"/>
              </a:rPr>
              <a:t> flips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    =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1   (1  0)</a:t>
            </a:r>
            <a:r>
              <a:rPr lang="en-US" altLang="zh-CN" dirty="0">
                <a:sym typeface="Symbol" panose="05050102010706020507" pitchFamily="18" charset="2"/>
              </a:rPr>
              <a:t> flips</a:t>
            </a: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案例</a:t>
            </a:r>
            <a:r>
              <a:rPr lang="en-US" altLang="zh-CN" dirty="0"/>
              <a:t>: </a:t>
            </a:r>
            <a:r>
              <a:rPr lang="zh-CN" altLang="en-US" dirty="0"/>
              <a:t>二进制计数器递增（详细解读）</a:t>
            </a:r>
            <a:endParaRPr lang="zh-CN" altLang="en-US" dirty="0"/>
          </a:p>
        </p:txBody>
      </p:sp>
      <p:sp>
        <p:nvSpPr>
          <p:cNvPr id="6" name="文本占位符 44034"/>
          <p:cNvSpPr txBox="1"/>
          <p:nvPr/>
        </p:nvSpPr>
        <p:spPr>
          <a:xfrm>
            <a:off x="547571" y="896252"/>
            <a:ext cx="7886700" cy="3848275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sym typeface="Symbol" panose="05050102010706020507" pitchFamily="18" charset="2"/>
              </a:rPr>
              <a:t>令</a:t>
            </a:r>
            <a:r>
              <a:rPr lang="en-US" altLang="zh-CN" i="1" dirty="0">
                <a:sym typeface="Symbol" panose="05050102010706020507" pitchFamily="18" charset="2"/>
              </a:rPr>
              <a:t>b</a:t>
            </a:r>
            <a:r>
              <a:rPr lang="en-US" altLang="zh-CN" i="1" baseline="-25000" dirty="0">
                <a:sym typeface="Symbol" panose="05050102010706020507" pitchFamily="18" charset="2"/>
              </a:rPr>
              <a:t>i</a:t>
            </a:r>
            <a:r>
              <a:rPr lang="zh-CN" altLang="en-US" dirty="0">
                <a:sym typeface="Symbol" panose="05050102010706020507" pitchFamily="18" charset="2"/>
              </a:rPr>
              <a:t>表示执行第</a:t>
            </a:r>
            <a:r>
              <a:rPr lang="en-US" altLang="zh-CN" dirty="0" err="1">
                <a:sym typeface="Symbol" panose="05050102010706020507" pitchFamily="18" charset="2"/>
              </a:rPr>
              <a:t>i</a:t>
            </a:r>
            <a:r>
              <a:rPr lang="zh-CN" altLang="en-US" dirty="0">
                <a:sym typeface="Symbol" panose="05050102010706020507" pitchFamily="18" charset="2"/>
              </a:rPr>
              <a:t>次</a:t>
            </a:r>
            <a:r>
              <a:rPr lang="en-US" altLang="zh-CN" dirty="0">
                <a:sym typeface="Symbol" panose="05050102010706020507" pitchFamily="18" charset="2"/>
              </a:rPr>
              <a:t>INCREMENT</a:t>
            </a:r>
            <a:r>
              <a:rPr lang="zh-CN" altLang="en-US" dirty="0">
                <a:sym typeface="Symbol" panose="05050102010706020507" pitchFamily="18" charset="2"/>
              </a:rPr>
              <a:t>操作之后的势，</a:t>
            </a:r>
            <a:r>
              <a:rPr lang="en-US" altLang="zh-CN" dirty="0">
                <a:sym typeface="Symbol" panose="05050102010706020507" pitchFamily="18" charset="2"/>
              </a:rPr>
              <a:t>1</a:t>
            </a:r>
            <a:r>
              <a:rPr lang="zh-CN" altLang="en-US" dirty="0">
                <a:sym typeface="Symbol" panose="05050102010706020507" pitchFamily="18" charset="2"/>
              </a:rPr>
              <a:t>比特位的数量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ym typeface="Symbol" panose="05050102010706020507" pitchFamily="18" charset="2"/>
              </a:rPr>
              <a:t>假设第 </a:t>
            </a:r>
            <a:r>
              <a:rPr lang="en-US" altLang="zh-CN" i="1" dirty="0" err="1">
                <a:sym typeface="Symbol" panose="05050102010706020507" pitchFamily="18" charset="2"/>
              </a:rPr>
              <a:t>i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个</a:t>
            </a:r>
            <a:r>
              <a:rPr lang="en-US" altLang="zh-CN" dirty="0">
                <a:sym typeface="Symbol" panose="05050102010706020507" pitchFamily="18" charset="2"/>
              </a:rPr>
              <a:t>INCREMENT</a:t>
            </a:r>
            <a:r>
              <a:rPr lang="zh-CN" altLang="en-US" dirty="0">
                <a:sym typeface="Symbol" panose="05050102010706020507" pitchFamily="18" charset="2"/>
              </a:rPr>
              <a:t>操作将 </a:t>
            </a:r>
            <a:r>
              <a:rPr lang="en-US" altLang="zh-CN" i="1" dirty="0" err="1">
                <a:sym typeface="Symbol" panose="05050102010706020507" pitchFamily="18" charset="2"/>
              </a:rPr>
              <a:t>t</a:t>
            </a:r>
            <a:r>
              <a:rPr lang="en-US" altLang="zh-CN" i="1" baseline="-25000" dirty="0" err="1">
                <a:sym typeface="Symbol" panose="05050102010706020507" pitchFamily="18" charset="2"/>
              </a:rPr>
              <a:t>i</a:t>
            </a:r>
            <a:r>
              <a:rPr lang="en-US" altLang="zh-CN" i="1" baseline="-25000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个位复位，则实际代价至多为</a:t>
            </a:r>
            <a:r>
              <a:rPr lang="en-US" altLang="zh-CN" i="1" dirty="0">
                <a:sym typeface="Symbol" panose="05050102010706020507" pitchFamily="18" charset="2"/>
              </a:rPr>
              <a:t>t</a:t>
            </a:r>
            <a:r>
              <a:rPr lang="en-US" altLang="zh-CN" i="1" baseline="-25000" dirty="0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+1</a:t>
            </a:r>
            <a:r>
              <a:rPr lang="zh-CN" altLang="en-US" dirty="0">
                <a:sym typeface="Symbol" panose="05050102010706020507" pitchFamily="18" charset="2"/>
              </a:rPr>
              <a:t>。因为，除了复位 </a:t>
            </a:r>
            <a:r>
              <a:rPr lang="en-US" altLang="zh-CN" i="1" dirty="0" err="1">
                <a:sym typeface="Symbol" panose="05050102010706020507" pitchFamily="18" charset="2"/>
              </a:rPr>
              <a:t>t</a:t>
            </a:r>
            <a:r>
              <a:rPr lang="en-US" altLang="zh-CN" i="1" baseline="-25000" dirty="0" err="1">
                <a:sym typeface="Symbol" panose="05050102010706020507" pitchFamily="18" charset="2"/>
              </a:rPr>
              <a:t>i</a:t>
            </a:r>
            <a:r>
              <a:rPr lang="en-US" altLang="zh-CN" i="1" baseline="-25000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位之外，至多置位 </a:t>
            </a:r>
            <a:r>
              <a:rPr lang="en-US" altLang="zh-CN" dirty="0">
                <a:sym typeface="Symbol" panose="05050102010706020507" pitchFamily="18" charset="2"/>
              </a:rPr>
              <a:t>1 </a:t>
            </a:r>
            <a:r>
              <a:rPr lang="zh-CN" altLang="en-US" dirty="0">
                <a:sym typeface="Symbol" panose="05050102010706020507" pitchFamily="18" charset="2"/>
              </a:rPr>
              <a:t>位。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ym typeface="Symbol" panose="05050102010706020507" pitchFamily="18" charset="2"/>
              </a:rPr>
              <a:t>如果</a:t>
            </a:r>
            <a:r>
              <a:rPr lang="en-US" altLang="zh-CN" i="1" dirty="0">
                <a:sym typeface="Symbol" panose="05050102010706020507" pitchFamily="18" charset="2"/>
              </a:rPr>
              <a:t>b</a:t>
            </a:r>
            <a:r>
              <a:rPr lang="en-US" altLang="zh-CN" i="1" baseline="-25000" dirty="0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 = 0</a:t>
            </a:r>
            <a:r>
              <a:rPr lang="zh-CN" altLang="en-US" dirty="0">
                <a:sym typeface="Symbol" panose="05050102010706020507" pitchFamily="18" charset="2"/>
              </a:rPr>
              <a:t>，所有</a:t>
            </a:r>
            <a:r>
              <a:rPr lang="en-US" altLang="zh-CN" i="1" dirty="0">
                <a:sym typeface="Symbol" panose="05050102010706020507" pitchFamily="18" charset="2"/>
              </a:rPr>
              <a:t>k</a:t>
            </a:r>
            <a:r>
              <a:rPr lang="zh-CN" altLang="en-US" dirty="0">
                <a:sym typeface="Symbol" panose="05050102010706020507" pitchFamily="18" charset="2"/>
              </a:rPr>
              <a:t>位都复位，则 </a:t>
            </a:r>
            <a:r>
              <a:rPr lang="en-US" altLang="zh-CN" i="1" dirty="0">
                <a:sym typeface="Symbol" panose="05050102010706020507" pitchFamily="18" charset="2"/>
              </a:rPr>
              <a:t>b</a:t>
            </a:r>
            <a:r>
              <a:rPr lang="en-US" altLang="zh-CN" i="1" baseline="-25000" dirty="0">
                <a:sym typeface="Symbol" panose="05050102010706020507" pitchFamily="18" charset="2"/>
              </a:rPr>
              <a:t>i</a:t>
            </a:r>
            <a:r>
              <a:rPr lang="en-US" altLang="zh-CN" baseline="-25000" dirty="0">
                <a:sym typeface="Symbol" panose="05050102010706020507" pitchFamily="18" charset="2"/>
              </a:rPr>
              <a:t>-1</a:t>
            </a:r>
            <a:r>
              <a:rPr lang="en-US" altLang="zh-CN" dirty="0">
                <a:sym typeface="Symbol" panose="05050102010706020507" pitchFamily="18" charset="2"/>
              </a:rPr>
              <a:t> = </a:t>
            </a:r>
            <a:r>
              <a:rPr lang="en-US" altLang="zh-CN" i="1" dirty="0" err="1">
                <a:sym typeface="Symbol" panose="05050102010706020507" pitchFamily="18" charset="2"/>
              </a:rPr>
              <a:t>t</a:t>
            </a:r>
            <a:r>
              <a:rPr lang="en-US" altLang="zh-CN" i="1" baseline="-25000" dirty="0" err="1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 = </a:t>
            </a:r>
            <a:r>
              <a:rPr lang="en-US" altLang="zh-CN" i="1" dirty="0">
                <a:sym typeface="Symbol" panose="05050102010706020507" pitchFamily="18" charset="2"/>
              </a:rPr>
              <a:t>k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ym typeface="Symbol" panose="05050102010706020507" pitchFamily="18" charset="2"/>
              </a:rPr>
              <a:t>如果</a:t>
            </a:r>
            <a:r>
              <a:rPr lang="en-US" altLang="zh-CN" i="1" dirty="0">
                <a:sym typeface="Symbol" panose="05050102010706020507" pitchFamily="18" charset="2"/>
              </a:rPr>
              <a:t>b</a:t>
            </a:r>
            <a:r>
              <a:rPr lang="en-US" altLang="zh-CN" i="1" baseline="-25000" dirty="0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&gt;0</a:t>
            </a:r>
            <a:r>
              <a:rPr lang="zh-CN" altLang="en-US" dirty="0">
                <a:sym typeface="Symbol" panose="05050102010706020507" pitchFamily="18" charset="2"/>
              </a:rPr>
              <a:t>，则 </a:t>
            </a:r>
            <a:r>
              <a:rPr lang="en-US" altLang="zh-CN" i="1" dirty="0">
                <a:sym typeface="Symbol" panose="05050102010706020507" pitchFamily="18" charset="2"/>
              </a:rPr>
              <a:t>b</a:t>
            </a:r>
            <a:r>
              <a:rPr lang="en-US" altLang="zh-CN" i="1" baseline="-25000" dirty="0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 = </a:t>
            </a:r>
            <a:r>
              <a:rPr lang="en-US" altLang="zh-CN" i="1" dirty="0">
                <a:sym typeface="Symbol" panose="05050102010706020507" pitchFamily="18" charset="2"/>
              </a:rPr>
              <a:t>b</a:t>
            </a:r>
            <a:r>
              <a:rPr lang="en-US" altLang="zh-CN" i="1" baseline="-25000" dirty="0">
                <a:sym typeface="Symbol" panose="05050102010706020507" pitchFamily="18" charset="2"/>
              </a:rPr>
              <a:t>i</a:t>
            </a:r>
            <a:r>
              <a:rPr lang="en-US" altLang="zh-CN" baseline="-25000" dirty="0">
                <a:sym typeface="Symbol" panose="05050102010706020507" pitchFamily="18" charset="2"/>
              </a:rPr>
              <a:t>-1</a:t>
            </a:r>
            <a:r>
              <a:rPr lang="en-US" altLang="zh-CN" dirty="0">
                <a:sym typeface="Symbol" panose="05050102010706020507" pitchFamily="18" charset="2"/>
              </a:rPr>
              <a:t> – </a:t>
            </a:r>
            <a:r>
              <a:rPr lang="en-US" altLang="zh-CN" i="1" dirty="0" err="1">
                <a:sym typeface="Symbol" panose="05050102010706020507" pitchFamily="18" charset="2"/>
              </a:rPr>
              <a:t>t</a:t>
            </a:r>
            <a:r>
              <a:rPr lang="en-US" altLang="zh-CN" i="1" baseline="-25000" dirty="0" err="1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 + 1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ym typeface="Symbol" panose="05050102010706020507" pitchFamily="18" charset="2"/>
              </a:rPr>
              <a:t>势差为：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lnSpc>
                <a:spcPct val="150000"/>
              </a:lnSpc>
            </a:pPr>
            <a:r>
              <a:rPr lang="en-US" altLang="zh-CN" sz="2100" i="1" dirty="0"/>
              <a:t>Φ</a:t>
            </a:r>
            <a:r>
              <a:rPr lang="en-US" altLang="zh-CN" sz="2100" dirty="0"/>
              <a:t>(</a:t>
            </a:r>
            <a:r>
              <a:rPr lang="en-US" altLang="zh-CN" sz="2100" i="1" dirty="0"/>
              <a:t>D</a:t>
            </a:r>
            <a:r>
              <a:rPr lang="en-US" altLang="zh-CN" sz="2100" i="1" baseline="-25000" dirty="0"/>
              <a:t>i</a:t>
            </a:r>
            <a:r>
              <a:rPr lang="en-US" altLang="zh-CN" sz="2100" dirty="0"/>
              <a:t>) - </a:t>
            </a:r>
            <a:r>
              <a:rPr lang="en-US" altLang="zh-CN" sz="2100" i="1" dirty="0"/>
              <a:t>Φ</a:t>
            </a:r>
            <a:r>
              <a:rPr lang="en-US" altLang="zh-CN" sz="2100" dirty="0"/>
              <a:t>(</a:t>
            </a:r>
            <a:r>
              <a:rPr lang="en-US" altLang="zh-CN" sz="2100" i="1" dirty="0"/>
              <a:t>D</a:t>
            </a:r>
            <a:r>
              <a:rPr lang="en-US" altLang="zh-CN" sz="2100" i="1" baseline="-25000" dirty="0"/>
              <a:t>i-1</a:t>
            </a:r>
            <a:r>
              <a:rPr lang="en-US" altLang="zh-CN" sz="2100" dirty="0"/>
              <a:t>)&lt;=(</a:t>
            </a:r>
            <a:r>
              <a:rPr lang="en-US" altLang="zh-CN" sz="2100" i="1" dirty="0"/>
              <a:t>b</a:t>
            </a:r>
            <a:r>
              <a:rPr lang="en-US" altLang="zh-CN" sz="2100" i="1" baseline="-25000" dirty="0"/>
              <a:t>i</a:t>
            </a:r>
            <a:r>
              <a:rPr lang="en-US" altLang="zh-CN" sz="2100" baseline="-25000" dirty="0"/>
              <a:t>-1</a:t>
            </a:r>
            <a:r>
              <a:rPr lang="en-US" altLang="zh-CN" sz="2100" dirty="0"/>
              <a:t> – </a:t>
            </a:r>
            <a:r>
              <a:rPr lang="en-US" altLang="zh-CN" sz="2100" i="1" dirty="0" err="1"/>
              <a:t>t</a:t>
            </a:r>
            <a:r>
              <a:rPr lang="en-US" altLang="zh-CN" sz="2100" i="1" baseline="-25000" dirty="0" err="1"/>
              <a:t>i</a:t>
            </a:r>
            <a:r>
              <a:rPr lang="en-US" altLang="zh-CN" sz="2100" dirty="0"/>
              <a:t> +1) –</a:t>
            </a:r>
            <a:r>
              <a:rPr lang="en-US" altLang="zh-CN" sz="2100" i="1" dirty="0"/>
              <a:t>b</a:t>
            </a:r>
            <a:r>
              <a:rPr lang="en-US" altLang="zh-CN" sz="2100" i="1" baseline="-25000" dirty="0"/>
              <a:t>i</a:t>
            </a:r>
            <a:r>
              <a:rPr lang="en-US" altLang="zh-CN" sz="2100" baseline="-25000" dirty="0"/>
              <a:t>-1</a:t>
            </a:r>
            <a:r>
              <a:rPr lang="en-US" altLang="zh-CN" sz="2100" dirty="0"/>
              <a:t> = 1 – </a:t>
            </a:r>
            <a:r>
              <a:rPr lang="en-US" altLang="zh-CN" sz="2100" i="1" dirty="0" err="1"/>
              <a:t>t</a:t>
            </a:r>
            <a:r>
              <a:rPr lang="en-US" altLang="zh-CN" sz="2100" i="1" baseline="-25000" dirty="0" err="1"/>
              <a:t>i</a:t>
            </a:r>
            <a:endParaRPr lang="en-US" altLang="zh-CN" sz="2100" i="1" baseline="-25000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因此，摊还代价是：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sz="2100" i="1" dirty="0" err="1"/>
              <a:t>ĉ</a:t>
            </a:r>
            <a:r>
              <a:rPr lang="en-US" altLang="zh-CN" sz="2100" i="1" baseline="-25000" dirty="0" err="1"/>
              <a:t>i</a:t>
            </a:r>
            <a:r>
              <a:rPr lang="en-US" altLang="zh-CN" sz="2100" dirty="0"/>
              <a:t>=</a:t>
            </a:r>
            <a:r>
              <a:rPr lang="en-US" altLang="zh-CN" sz="2100" i="1" dirty="0"/>
              <a:t>c</a:t>
            </a:r>
            <a:r>
              <a:rPr lang="en-US" altLang="zh-CN" sz="2100" i="1" baseline="-25000" dirty="0"/>
              <a:t>i </a:t>
            </a:r>
            <a:r>
              <a:rPr lang="en-US" altLang="zh-CN" sz="2100" dirty="0"/>
              <a:t>+ </a:t>
            </a:r>
            <a:r>
              <a:rPr lang="en-US" altLang="zh-CN" sz="2100" i="1" dirty="0"/>
              <a:t>Φ</a:t>
            </a:r>
            <a:r>
              <a:rPr lang="en-US" altLang="zh-CN" sz="2100" dirty="0"/>
              <a:t>(</a:t>
            </a:r>
            <a:r>
              <a:rPr lang="en-US" altLang="zh-CN" sz="2100" i="1" dirty="0"/>
              <a:t>D</a:t>
            </a:r>
            <a:r>
              <a:rPr lang="en-US" altLang="zh-CN" sz="2100" i="1" baseline="-25000" dirty="0"/>
              <a:t>i</a:t>
            </a:r>
            <a:r>
              <a:rPr lang="en-US" altLang="zh-CN" sz="2100" dirty="0"/>
              <a:t>) - </a:t>
            </a:r>
            <a:r>
              <a:rPr lang="en-US" altLang="zh-CN" sz="2100" i="1" dirty="0"/>
              <a:t>Φ</a:t>
            </a:r>
            <a:r>
              <a:rPr lang="en-US" altLang="zh-CN" sz="2100" dirty="0"/>
              <a:t>(</a:t>
            </a:r>
            <a:r>
              <a:rPr lang="en-US" altLang="zh-CN" sz="2100" i="1" dirty="0"/>
              <a:t>D</a:t>
            </a:r>
            <a:r>
              <a:rPr lang="en-US" altLang="zh-CN" sz="2100" i="1" baseline="-25000" dirty="0"/>
              <a:t>i</a:t>
            </a:r>
            <a:r>
              <a:rPr lang="en-US" altLang="zh-CN" sz="2100" baseline="-25000" dirty="0"/>
              <a:t>-1</a:t>
            </a:r>
            <a:r>
              <a:rPr lang="en-US" altLang="zh-CN" sz="2100" dirty="0"/>
              <a:t>) &lt;= (</a:t>
            </a:r>
            <a:r>
              <a:rPr lang="en-US" altLang="zh-CN" sz="2100" i="1" dirty="0" err="1"/>
              <a:t>t</a:t>
            </a:r>
            <a:r>
              <a:rPr lang="en-US" altLang="zh-CN" sz="2100" i="1" baseline="-25000" dirty="0" err="1"/>
              <a:t>i</a:t>
            </a:r>
            <a:r>
              <a:rPr lang="en-US" altLang="zh-CN" sz="2100" baseline="-25000" dirty="0"/>
              <a:t> </a:t>
            </a:r>
            <a:r>
              <a:rPr lang="en-US" altLang="zh-CN" sz="2100" dirty="0"/>
              <a:t>+ 1) + (1 – </a:t>
            </a:r>
            <a:r>
              <a:rPr lang="en-US" altLang="zh-CN" sz="2100" i="1" dirty="0" err="1"/>
              <a:t>t</a:t>
            </a:r>
            <a:r>
              <a:rPr lang="en-US" altLang="zh-CN" sz="2100" i="1" baseline="-25000" dirty="0" err="1"/>
              <a:t>i</a:t>
            </a:r>
            <a:r>
              <a:rPr lang="en-US" altLang="zh-CN" sz="2100" dirty="0"/>
              <a:t>) = 2</a:t>
            </a:r>
            <a:endParaRPr lang="en-US" altLang="zh-CN" sz="2100" dirty="0"/>
          </a:p>
        </p:txBody>
      </p:sp>
      <p:sp>
        <p:nvSpPr>
          <p:cNvPr id="2" name="右大括号 1"/>
          <p:cNvSpPr/>
          <p:nvPr/>
        </p:nvSpPr>
        <p:spPr>
          <a:xfrm>
            <a:off x="4684143" y="2163842"/>
            <a:ext cx="163902" cy="5617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13632" y="2263973"/>
            <a:ext cx="20746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i="1" dirty="0">
                <a:sym typeface="Symbol" panose="05050102010706020507" pitchFamily="18" charset="2"/>
              </a:rPr>
              <a:t>b</a:t>
            </a:r>
            <a:r>
              <a:rPr lang="en-US" altLang="zh-CN" sz="1600" i="1" baseline="-25000" dirty="0">
                <a:sym typeface="Symbol" panose="05050102010706020507" pitchFamily="18" charset="2"/>
              </a:rPr>
              <a:t>i</a:t>
            </a:r>
            <a:r>
              <a:rPr lang="en-US" altLang="zh-CN" sz="1600" dirty="0">
                <a:sym typeface="Symbol" panose="05050102010706020507" pitchFamily="18" charset="2"/>
              </a:rPr>
              <a:t> &lt;= </a:t>
            </a:r>
            <a:r>
              <a:rPr lang="en-US" altLang="zh-CN" sz="1600" i="1" dirty="0">
                <a:sym typeface="Symbol" panose="05050102010706020507" pitchFamily="18" charset="2"/>
              </a:rPr>
              <a:t>b</a:t>
            </a:r>
            <a:r>
              <a:rPr lang="en-US" altLang="zh-CN" sz="1600" i="1" baseline="-25000" dirty="0">
                <a:sym typeface="Symbol" panose="05050102010706020507" pitchFamily="18" charset="2"/>
              </a:rPr>
              <a:t>i</a:t>
            </a:r>
            <a:r>
              <a:rPr lang="en-US" altLang="zh-CN" sz="1600" baseline="-25000" dirty="0">
                <a:sym typeface="Symbol" panose="05050102010706020507" pitchFamily="18" charset="2"/>
              </a:rPr>
              <a:t>-1</a:t>
            </a:r>
            <a:r>
              <a:rPr lang="en-US" altLang="zh-CN" sz="1600" dirty="0">
                <a:sym typeface="Symbol" panose="05050102010706020507" pitchFamily="18" charset="2"/>
              </a:rPr>
              <a:t>- </a:t>
            </a:r>
            <a:r>
              <a:rPr lang="en-US" altLang="zh-CN" sz="1600" i="1" dirty="0" err="1">
                <a:sym typeface="Symbol" panose="05050102010706020507" pitchFamily="18" charset="2"/>
              </a:rPr>
              <a:t>t</a:t>
            </a:r>
            <a:r>
              <a:rPr lang="en-US" altLang="zh-CN" sz="1600" i="1" baseline="-25000" dirty="0" err="1">
                <a:sym typeface="Symbol" panose="05050102010706020507" pitchFamily="18" charset="2"/>
              </a:rPr>
              <a:t>i</a:t>
            </a:r>
            <a:r>
              <a:rPr lang="en-US" altLang="zh-CN" sz="1600" dirty="0">
                <a:sym typeface="Symbol" panose="05050102010706020507" pitchFamily="18" charset="2"/>
              </a:rPr>
              <a:t> + 1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案例</a:t>
            </a:r>
            <a:r>
              <a:rPr lang="en-US" altLang="zh-CN" dirty="0"/>
              <a:t>: </a:t>
            </a:r>
            <a:r>
              <a:rPr lang="zh-CN" altLang="en-US" dirty="0"/>
              <a:t>二进制计数器递增（初始值）</a:t>
            </a:r>
            <a:endParaRPr lang="zh-CN" altLang="en-US" dirty="0"/>
          </a:p>
        </p:txBody>
      </p:sp>
      <p:sp>
        <p:nvSpPr>
          <p:cNvPr id="6" name="文本占位符 44034"/>
          <p:cNvSpPr txBox="1"/>
          <p:nvPr/>
        </p:nvSpPr>
        <p:spPr>
          <a:xfrm>
            <a:off x="547571" y="896253"/>
            <a:ext cx="7886700" cy="357223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势能法可以分析不从势能等于</a:t>
            </a:r>
            <a:r>
              <a:rPr lang="en-US" altLang="zh-CN" dirty="0">
                <a:sym typeface="Symbol" panose="05050102010706020507" pitchFamily="18" charset="2"/>
              </a:rPr>
              <a:t>0</a:t>
            </a:r>
            <a:r>
              <a:rPr lang="zh-CN" altLang="en-US" dirty="0">
                <a:sym typeface="Symbol" panose="05050102010706020507" pitchFamily="18" charset="2"/>
              </a:rPr>
              <a:t>开始的场景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假设初始有 </a:t>
            </a:r>
            <a:r>
              <a:rPr lang="en-US" altLang="zh-CN" i="1" dirty="0">
                <a:sym typeface="Symbol" panose="05050102010706020507" pitchFamily="18" charset="2"/>
              </a:rPr>
              <a:t>b</a:t>
            </a:r>
            <a:r>
              <a:rPr lang="en-US" altLang="zh-CN" baseline="-25000" dirty="0">
                <a:sym typeface="Symbol" panose="05050102010706020507" pitchFamily="18" charset="2"/>
              </a:rPr>
              <a:t>0 </a:t>
            </a:r>
            <a:r>
              <a:rPr lang="zh-CN" altLang="en-US" dirty="0">
                <a:sym typeface="Symbol" panose="05050102010706020507" pitchFamily="18" charset="2"/>
              </a:rPr>
              <a:t>个</a:t>
            </a:r>
            <a:r>
              <a:rPr lang="en-US" altLang="zh-CN" dirty="0">
                <a:sym typeface="Symbol" panose="05050102010706020507" pitchFamily="18" charset="2"/>
              </a:rPr>
              <a:t>1</a:t>
            </a:r>
            <a:r>
              <a:rPr lang="zh-CN" altLang="en-US" dirty="0">
                <a:sym typeface="Symbol" panose="05050102010706020507" pitchFamily="18" charset="2"/>
              </a:rPr>
              <a:t>，经过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zh-CN" altLang="en-US" dirty="0">
                <a:sym typeface="Symbol" panose="05050102010706020507" pitchFamily="18" charset="2"/>
              </a:rPr>
              <a:t>个操作有</a:t>
            </a:r>
            <a:r>
              <a:rPr lang="en-US" altLang="zh-CN" i="1" dirty="0">
                <a:sym typeface="Symbol" panose="05050102010706020507" pitchFamily="18" charset="2"/>
              </a:rPr>
              <a:t>b</a:t>
            </a:r>
            <a:r>
              <a:rPr lang="en-US" altLang="zh-CN" i="1" baseline="-25000" dirty="0">
                <a:sym typeface="Symbol" panose="05050102010706020507" pitchFamily="18" charset="2"/>
              </a:rPr>
              <a:t>n</a:t>
            </a:r>
            <a:r>
              <a:rPr lang="zh-CN" altLang="en-US" dirty="0">
                <a:sym typeface="Symbol" panose="05050102010706020507" pitchFamily="18" charset="2"/>
              </a:rPr>
              <a:t>个</a:t>
            </a:r>
            <a:r>
              <a:rPr lang="en-US" altLang="zh-CN" dirty="0">
                <a:sym typeface="Symbol" panose="05050102010706020507" pitchFamily="18" charset="2"/>
              </a:rPr>
              <a:t>1</a:t>
            </a:r>
            <a:r>
              <a:rPr lang="zh-CN" altLang="en-US" dirty="0">
                <a:sym typeface="Symbol" panose="05050102010706020507" pitchFamily="18" charset="2"/>
              </a:rPr>
              <a:t>，且</a:t>
            </a:r>
            <a:r>
              <a:rPr lang="en-US" altLang="zh-CN" dirty="0">
                <a:sym typeface="Symbol" panose="05050102010706020507" pitchFamily="18" charset="2"/>
              </a:rPr>
              <a:t>0 &lt;= </a:t>
            </a:r>
            <a:r>
              <a:rPr lang="en-US" altLang="zh-CN" i="1" dirty="0">
                <a:sym typeface="Symbol" panose="05050102010706020507" pitchFamily="18" charset="2"/>
              </a:rPr>
              <a:t>b</a:t>
            </a:r>
            <a:r>
              <a:rPr lang="en-US" altLang="zh-CN" baseline="-25000" dirty="0">
                <a:sym typeface="Symbol" panose="05050102010706020507" pitchFamily="18" charset="2"/>
              </a:rPr>
              <a:t>0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i="1" dirty="0">
                <a:sym typeface="Symbol" panose="05050102010706020507" pitchFamily="18" charset="2"/>
              </a:rPr>
              <a:t>b</a:t>
            </a:r>
            <a:r>
              <a:rPr lang="en-US" altLang="zh-CN" i="1" baseline="-25000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&lt;= </a:t>
            </a:r>
            <a:r>
              <a:rPr lang="en-US" altLang="zh-CN" i="1" dirty="0">
                <a:sym typeface="Symbol" panose="05050102010706020507" pitchFamily="18" charset="2"/>
              </a:rPr>
              <a:t>k</a:t>
            </a:r>
            <a:endParaRPr lang="en-US" altLang="zh-CN" i="1" dirty="0">
              <a:sym typeface="Symbol" panose="05050102010706020507" pitchFamily="18" charset="2"/>
            </a:endParaRP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0915" y="2209781"/>
            <a:ext cx="3302170" cy="7239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915" y="3439730"/>
            <a:ext cx="2654436" cy="102875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摊还分析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12845" y="154440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任意多边形 8"/>
          <p:cNvSpPr/>
          <p:nvPr/>
        </p:nvSpPr>
        <p:spPr>
          <a:xfrm>
            <a:off x="3984625" y="127516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一、聚合分析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12845" y="2380695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任意多边形 10"/>
          <p:cNvSpPr/>
          <p:nvPr/>
        </p:nvSpPr>
        <p:spPr>
          <a:xfrm>
            <a:off x="3984625" y="2111455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二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、核算法</a:t>
            </a:r>
            <a:endParaRPr lang="zh-CN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2845" y="320810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任意多边形 12"/>
          <p:cNvSpPr/>
          <p:nvPr/>
        </p:nvSpPr>
        <p:spPr>
          <a:xfrm>
            <a:off x="3984625" y="293886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三、势能法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07765" y="406662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4" name="任意多边形 2"/>
          <p:cNvSpPr/>
          <p:nvPr/>
        </p:nvSpPr>
        <p:spPr>
          <a:xfrm>
            <a:off x="3979545" y="379738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FFFF00"/>
                </a:solidFill>
              </a:rPr>
              <a:t>四、动态表</a:t>
            </a:r>
            <a:endParaRPr lang="zh-CN" altLang="en-US" sz="2400" b="1" dirty="0">
              <a:solidFill>
                <a:srgbClr val="FFFF00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动态表（表扩张）</a:t>
            </a:r>
            <a:endParaRPr lang="zh-CN" altLang="en-US" dirty="0"/>
          </a:p>
        </p:txBody>
      </p:sp>
      <p:sp>
        <p:nvSpPr>
          <p:cNvPr id="6" name="文本占位符 44034"/>
          <p:cNvSpPr txBox="1"/>
          <p:nvPr/>
        </p:nvSpPr>
        <p:spPr>
          <a:xfrm>
            <a:off x="547571" y="896253"/>
            <a:ext cx="7886700" cy="357223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想法</a:t>
            </a:r>
            <a:r>
              <a:rPr lang="en-US" altLang="zh-CN" dirty="0"/>
              <a:t>: </a:t>
            </a:r>
            <a:r>
              <a:rPr lang="zh-CN" altLang="en-US" dirty="0"/>
              <a:t>当表空间不足时，申请更多内存来</a:t>
            </a:r>
            <a:r>
              <a:rPr lang="en-US" altLang="zh-CN" dirty="0"/>
              <a:t>“</a:t>
            </a:r>
            <a:r>
              <a:rPr lang="zh-CN" altLang="en-US" dirty="0"/>
              <a:t>增大</a:t>
            </a:r>
            <a:r>
              <a:rPr lang="en-US" altLang="zh-CN" dirty="0"/>
              <a:t>” </a:t>
            </a:r>
            <a:r>
              <a:rPr lang="zh-CN" altLang="en-US" dirty="0"/>
              <a:t>表空间，重新插入旧元素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/>
            <a:r>
              <a:rPr lang="zh-CN" altLang="en-US" dirty="0"/>
              <a:t>处理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/>
              <a:t> </a:t>
            </a:r>
            <a:r>
              <a:rPr lang="zh-CN" altLang="en-US" dirty="0"/>
              <a:t>个插入的序列</a:t>
            </a:r>
            <a:r>
              <a:rPr lang="en-US" altLang="zh-CN" dirty="0"/>
              <a:t>: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         </a:t>
            </a:r>
            <a:r>
              <a:rPr lang="zh-CN" altLang="en-US" dirty="0"/>
              <a:t>最坏情况下的开销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      </a:t>
            </a:r>
            <a:r>
              <a:rPr lang="zh-CN" altLang="en-US" dirty="0">
                <a:sym typeface="Symbol" panose="05050102010706020507" pitchFamily="18" charset="2"/>
              </a:rPr>
              <a:t>总开销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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 = 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                                = 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endParaRPr lang="en-US" altLang="zh-CN" sz="900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dirty="0">
                <a:sym typeface="Symbol" panose="05050102010706020507" pitchFamily="18" charset="2"/>
              </a:rPr>
              <a:t>令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i="1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= </a:t>
            </a:r>
            <a:r>
              <a:rPr lang="zh-CN" altLang="en-US" dirty="0">
                <a:sym typeface="Symbol" panose="05050102010706020507" pitchFamily="18" charset="2"/>
              </a:rPr>
              <a:t>第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 i="1" dirty="0" err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次插入的开销</a:t>
            </a:r>
            <a:endParaRPr lang="en-US" altLang="zh-CN" dirty="0"/>
          </a:p>
        </p:txBody>
      </p:sp>
      <p:graphicFrame>
        <p:nvGraphicFramePr>
          <p:cNvPr id="8" name="Object 4"/>
          <p:cNvGraphicFramePr/>
          <p:nvPr/>
        </p:nvGraphicFramePr>
        <p:xfrm>
          <a:off x="4329383" y="3241511"/>
          <a:ext cx="514349" cy="803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7" name="" r:id="rId1" imgW="292100" imgH="457200" progId="Equation.3">
                  <p:embed/>
                </p:oleObj>
              </mc:Choice>
              <mc:Fallback>
                <p:oleObj name="" r:id="rId1" imgW="292100" imgH="457200" progId="Equation.3">
                  <p:embed/>
                  <p:pic>
                    <p:nvPicPr>
                      <p:cNvPr id="0" name="Object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29383" y="3241511"/>
                        <a:ext cx="514349" cy="80348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/>
          <p:nvPr/>
        </p:nvSpPr>
        <p:spPr>
          <a:xfrm>
            <a:off x="4886862" y="3235190"/>
            <a:ext cx="2326278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1800" dirty="0">
                <a:latin typeface="Times New Roman" panose="02020603050405020304" pitchFamily="18" charset="0"/>
              </a:rPr>
              <a:t>若</a:t>
            </a:r>
            <a:r>
              <a:rPr lang="en-US" altLang="zh-CN" sz="1800" dirty="0">
                <a:latin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– 1</a:t>
            </a:r>
            <a:r>
              <a:rPr lang="en-US" altLang="zh-CN" sz="1800" dirty="0">
                <a:latin typeface="Times New Roman" panose="02020603050405020304" pitchFamily="18" charset="0"/>
              </a:rPr>
              <a:t> </a:t>
            </a:r>
            <a:r>
              <a:rPr lang="zh-CN" altLang="en-US" sz="1800" dirty="0">
                <a:latin typeface="Times New Roman" panose="02020603050405020304" pitchFamily="18" charset="0"/>
              </a:rPr>
              <a:t>是</a:t>
            </a:r>
            <a:r>
              <a:rPr lang="en-US" altLang="zh-CN" sz="1800" dirty="0">
                <a:latin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2 </a:t>
            </a:r>
            <a:r>
              <a:rPr lang="zh-CN" altLang="en-US" sz="1800" dirty="0">
                <a:latin typeface="Times New Roman" panose="02020603050405020304" pitchFamily="18" charset="0"/>
              </a:rPr>
              <a:t>的幂次方</a:t>
            </a:r>
            <a:endParaRPr lang="en-US" altLang="zh-CN" sz="1800" i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Text Box 6"/>
          <p:cNvSpPr txBox="1"/>
          <p:nvPr/>
        </p:nvSpPr>
        <p:spPr>
          <a:xfrm>
            <a:off x="4947248" y="3615832"/>
            <a:ext cx="1107996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1800" dirty="0">
                <a:latin typeface="Times New Roman" panose="02020603050405020304" pitchFamily="18" charset="0"/>
              </a:rPr>
              <a:t>其他情况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动态表（表扩张）（续）</a:t>
            </a:r>
            <a:endParaRPr lang="zh-CN" altLang="en-US" dirty="0"/>
          </a:p>
        </p:txBody>
      </p:sp>
      <p:sp>
        <p:nvSpPr>
          <p:cNvPr id="7" name="Text Box 4"/>
          <p:cNvSpPr txBox="1"/>
          <p:nvPr/>
        </p:nvSpPr>
        <p:spPr>
          <a:xfrm>
            <a:off x="1761947" y="1348284"/>
            <a:ext cx="1699504" cy="286232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1          1</a:t>
            </a:r>
            <a:endParaRPr lang="en-US" altLang="zh-CN" sz="1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lain" startAt="2"/>
            </a:pP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2          1+1</a:t>
            </a:r>
            <a:endParaRPr lang="en-US" altLang="zh-CN" sz="1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lain" startAt="2"/>
            </a:pP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4          1+2</a:t>
            </a:r>
            <a:endParaRPr lang="en-US" altLang="zh-CN" sz="1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lain" startAt="2"/>
            </a:pP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4          1</a:t>
            </a:r>
            <a:endParaRPr lang="en-US" altLang="zh-CN" sz="1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lain" startAt="2"/>
            </a:pP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8          1+4</a:t>
            </a:r>
            <a:endParaRPr lang="en-US" altLang="zh-CN" sz="1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lain" startAt="2"/>
            </a:pP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8          1</a:t>
            </a:r>
            <a:endParaRPr lang="en-US" altLang="zh-CN" sz="1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lain" startAt="2"/>
            </a:pP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8          1</a:t>
            </a:r>
            <a:endParaRPr lang="en-US" altLang="zh-CN" sz="1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lain" startAt="2"/>
            </a:pP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8          1</a:t>
            </a:r>
            <a:endParaRPr lang="en-US" altLang="zh-CN" sz="1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lain" startAt="2"/>
            </a:pP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16        1+8</a:t>
            </a:r>
            <a:endParaRPr lang="en-US" altLang="zh-CN" sz="1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lain" startAt="2"/>
            </a:pP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16        1</a:t>
            </a:r>
            <a:endParaRPr lang="en-US" altLang="zh-CN" sz="1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 Box 5"/>
          <p:cNvSpPr txBox="1"/>
          <p:nvPr/>
        </p:nvSpPr>
        <p:spPr>
          <a:xfrm>
            <a:off x="1807190" y="986334"/>
            <a:ext cx="1620957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i     Size     Cost</a:t>
            </a:r>
            <a:endParaRPr lang="en-US" altLang="zh-CN" sz="1800" i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Line 6"/>
          <p:cNvSpPr/>
          <p:nvPr/>
        </p:nvSpPr>
        <p:spPr>
          <a:xfrm>
            <a:off x="1590496" y="1355428"/>
            <a:ext cx="1943100" cy="0"/>
          </a:xfrm>
          <a:prstGeom prst="line">
            <a:avLst/>
          </a:prstGeom>
          <a:ln w="9525" cap="flat" cmpd="sng">
            <a:solidFill>
              <a:srgbClr val="CE0000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6148" y="986334"/>
            <a:ext cx="4292821" cy="311801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306148" y="2571750"/>
            <a:ext cx="4432410" cy="2577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346410" y="3560912"/>
            <a:ext cx="4432410" cy="2577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摊还分析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CE0000"/>
              </a:buClr>
              <a:buSzTx/>
              <a:buFontTx/>
              <a:buNone/>
            </a:pPr>
            <a:r>
              <a:rPr lang="zh-CN" altLang="en-US" b="1" dirty="0">
                <a:solidFill>
                  <a:srgbClr val="CE0000"/>
                </a:solidFill>
              </a:rPr>
              <a:t>场景</a:t>
            </a:r>
            <a:r>
              <a:rPr lang="en-US" altLang="zh-CN" b="1" dirty="0">
                <a:solidFill>
                  <a:srgbClr val="CE0000"/>
                </a:solidFill>
              </a:rPr>
              <a:t>:</a:t>
            </a:r>
            <a:r>
              <a:rPr lang="en-US" altLang="zh-CN" dirty="0"/>
              <a:t> </a:t>
            </a:r>
            <a:r>
              <a:rPr lang="zh-CN" altLang="en-US" dirty="0"/>
              <a:t>用含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zh-CN" altLang="en-US" dirty="0"/>
              <a:t>个操作的序列（</a:t>
            </a:r>
            <a:r>
              <a:rPr lang="en-US" altLang="zh-CN" i="1" dirty="0">
                <a:solidFill>
                  <a:schemeClr val="accent2"/>
                </a:solidFill>
              </a:rPr>
              <a:t> o</a:t>
            </a:r>
            <a:r>
              <a:rPr lang="en-US" altLang="zh-CN" baseline="-25000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</a:rPr>
              <a:t>, </a:t>
            </a:r>
            <a:r>
              <a:rPr lang="en-US" altLang="zh-CN" i="1" dirty="0">
                <a:solidFill>
                  <a:schemeClr val="accent2"/>
                </a:solidFill>
              </a:rPr>
              <a:t>o</a:t>
            </a:r>
            <a:r>
              <a:rPr lang="en-US" altLang="zh-CN" baseline="-25000" dirty="0">
                <a:solidFill>
                  <a:schemeClr val="accent2"/>
                </a:solidFill>
              </a:rPr>
              <a:t>2</a:t>
            </a:r>
            <a:r>
              <a:rPr lang="en-US" altLang="zh-CN" dirty="0">
                <a:solidFill>
                  <a:schemeClr val="accent2"/>
                </a:solidFill>
              </a:rPr>
              <a:t>, …, </a:t>
            </a:r>
            <a:r>
              <a:rPr lang="en-US" altLang="zh-CN" i="1" dirty="0">
                <a:solidFill>
                  <a:schemeClr val="accent2"/>
                </a:solidFill>
              </a:rPr>
              <a:t>o</a:t>
            </a:r>
            <a:r>
              <a:rPr lang="en-US" altLang="zh-CN" i="1" baseline="-25000" dirty="0">
                <a:solidFill>
                  <a:schemeClr val="accent2"/>
                </a:solidFill>
              </a:rPr>
              <a:t>n </a:t>
            </a:r>
            <a:r>
              <a:rPr lang="zh-CN" altLang="en-US" dirty="0"/>
              <a:t>）维护某数据结构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Clr>
                <a:srgbClr val="CE0000"/>
              </a:buClr>
              <a:buSzTx/>
              <a:buFontTx/>
              <a:buNone/>
            </a:pPr>
            <a:endParaRPr lang="en-US" altLang="zh-CN" sz="750" dirty="0"/>
          </a:p>
          <a:p>
            <a:pPr eaLnBrk="1" hangingPunct="1">
              <a:lnSpc>
                <a:spcPct val="90000"/>
              </a:lnSpc>
              <a:buClr>
                <a:srgbClr val="CE0000"/>
              </a:buClr>
              <a:buSzTx/>
              <a:buFontTx/>
              <a:buNone/>
            </a:pPr>
            <a:r>
              <a:rPr lang="zh-CN" altLang="en-US" dirty="0">
                <a:solidFill>
                  <a:srgbClr val="CE0000"/>
                </a:solidFill>
              </a:rPr>
              <a:t>操作代价</a:t>
            </a:r>
            <a:r>
              <a:rPr lang="en-US" altLang="zh-CN" dirty="0">
                <a:solidFill>
                  <a:srgbClr val="CE0000"/>
                </a:solidFill>
              </a:rPr>
              <a:t>:</a:t>
            </a:r>
            <a:r>
              <a:rPr lang="en-US" altLang="zh-CN" dirty="0"/>
              <a:t> </a:t>
            </a:r>
            <a:r>
              <a:rPr lang="zh-CN" altLang="en-US" dirty="0"/>
              <a:t>单次操作的代价可能会很大</a:t>
            </a:r>
            <a:r>
              <a:rPr lang="en-US" altLang="zh-CN" dirty="0"/>
              <a:t> (</a:t>
            </a:r>
            <a:r>
              <a:rPr lang="zh-CN" altLang="en-US" dirty="0"/>
              <a:t>例如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), </a:t>
            </a:r>
            <a:r>
              <a:rPr lang="zh-CN" altLang="en-US" dirty="0">
                <a:sym typeface="Symbol" panose="05050102010706020507" pitchFamily="18" charset="2"/>
              </a:rPr>
              <a:t>最坏情况下的代价</a:t>
            </a:r>
            <a:r>
              <a:rPr lang="en-US" altLang="zh-CN" dirty="0">
                <a:sym typeface="Symbol" panose="05050102010706020507" pitchFamily="18" charset="2"/>
              </a:rPr>
              <a:t> =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max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o</a:t>
            </a:r>
            <a:r>
              <a:rPr lang="en-US" altLang="zh-CN" i="1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rgbClr val="CE0000"/>
              </a:buClr>
              <a:buSzTx/>
              <a:buFontTx/>
              <a:buNone/>
            </a:pPr>
            <a:endParaRPr lang="en-US" altLang="zh-CN" sz="750" baseline="-25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rgbClr val="CE0000"/>
              </a:buClr>
              <a:buSzTx/>
              <a:buFontTx/>
              <a:buNone/>
            </a:pPr>
            <a:r>
              <a:rPr lang="zh-CN" altLang="en-US" dirty="0">
                <a:solidFill>
                  <a:srgbClr val="CE0000"/>
                </a:solidFill>
                <a:sym typeface="Symbol" panose="05050102010706020507" pitchFamily="18" charset="2"/>
              </a:rPr>
              <a:t>总代价</a:t>
            </a:r>
            <a:r>
              <a:rPr lang="en-US" altLang="zh-CN" dirty="0">
                <a:solidFill>
                  <a:srgbClr val="CE0000"/>
                </a:solidFill>
                <a:sym typeface="Symbol" panose="05050102010706020507" pitchFamily="18" charset="2"/>
              </a:rPr>
              <a:t>:</a:t>
            </a:r>
            <a:r>
              <a:rPr lang="en-US" altLang="zh-CN" dirty="0">
                <a:sym typeface="Symbol" panose="05050102010706020507" pitchFamily="18" charset="2"/>
              </a:rPr>
              <a:t>               </a:t>
            </a:r>
            <a:r>
              <a:rPr lang="zh-CN" altLang="en-US" dirty="0">
                <a:sym typeface="Symbol" panose="05050102010706020507" pitchFamily="18" charset="2"/>
              </a:rPr>
              <a:t>总代价未必就是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  (</a:t>
            </a:r>
            <a:r>
              <a:rPr lang="zh-CN" altLang="en-US" dirty="0">
                <a:sym typeface="Symbol" panose="05050102010706020507" pitchFamily="18" charset="2"/>
              </a:rPr>
              <a:t>最坏情况下的单次操作代价</a:t>
            </a:r>
            <a:r>
              <a:rPr lang="en-US" altLang="zh-CN" dirty="0">
                <a:sym typeface="Symbol" panose="05050102010706020507" pitchFamily="18" charset="2"/>
              </a:rPr>
              <a:t>). 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rgbClr val="CE0000"/>
              </a:buClr>
              <a:buSzTx/>
              <a:buFontTx/>
              <a:buNone/>
            </a:pPr>
            <a:endParaRPr lang="en-US" altLang="zh-CN" sz="75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rgbClr val="CE0000"/>
              </a:buClr>
              <a:buSzTx/>
              <a:buFontTx/>
              <a:buNone/>
            </a:pPr>
            <a:r>
              <a:rPr lang="zh-CN" altLang="en-US" dirty="0">
                <a:solidFill>
                  <a:srgbClr val="CE0000"/>
                </a:solidFill>
                <a:sym typeface="Symbol" panose="05050102010706020507" pitchFamily="18" charset="2"/>
              </a:rPr>
              <a:t>摊还代价</a:t>
            </a:r>
            <a:r>
              <a:rPr lang="en-US" altLang="zh-CN" dirty="0">
                <a:solidFill>
                  <a:srgbClr val="CE0000"/>
                </a:solidFill>
                <a:sym typeface="Symbol" panose="05050102010706020507" pitchFamily="18" charset="2"/>
              </a:rPr>
              <a:t>: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在上述场景下如何做更紧的分析</a:t>
            </a:r>
            <a:r>
              <a:rPr lang="en-US" altLang="zh-CN" dirty="0">
                <a:sym typeface="Symbol" panose="05050102010706020507" pitchFamily="18" charset="2"/>
              </a:rPr>
              <a:t>? (</a:t>
            </a:r>
            <a:r>
              <a:rPr lang="zh-CN" altLang="en-US" dirty="0">
                <a:sym typeface="Symbol" panose="05050102010706020507" pitchFamily="18" charset="2"/>
              </a:rPr>
              <a:t>总代价</a:t>
            </a:r>
            <a:r>
              <a:rPr lang="en-US" altLang="zh-CN" dirty="0">
                <a:sym typeface="Symbol" panose="05050102010706020507" pitchFamily="18" charset="2"/>
              </a:rPr>
              <a:t>/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rgbClr val="CE0000"/>
              </a:buClr>
              <a:buSzTx/>
              <a:buFontTx/>
              <a:buNone/>
            </a:pPr>
            <a:endParaRPr lang="en-US" altLang="zh-CN" sz="900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6"/>
          <p:cNvGraphicFramePr/>
          <p:nvPr/>
        </p:nvGraphicFramePr>
        <p:xfrm>
          <a:off x="1819522" y="2272103"/>
          <a:ext cx="587247" cy="599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5" name="" r:id="rId1" imgW="330200" imgH="431800" progId="Equation.DSMT4">
                  <p:embed/>
                </p:oleObj>
              </mc:Choice>
              <mc:Fallback>
                <p:oleObj name="" r:id="rId1" imgW="330200" imgH="431800" progId="Equation.DSMT4">
                  <p:embed/>
                  <p:pic>
                    <p:nvPicPr>
                      <p:cNvPr id="0" name="Object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19522" y="2272103"/>
                        <a:ext cx="587247" cy="59929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动态表（表扩张）（续）</a:t>
            </a:r>
            <a:endParaRPr lang="zh-CN" altLang="en-US" dirty="0"/>
          </a:p>
        </p:txBody>
      </p:sp>
      <p:sp>
        <p:nvSpPr>
          <p:cNvPr id="7" name="Text Box 4"/>
          <p:cNvSpPr txBox="1"/>
          <p:nvPr/>
        </p:nvSpPr>
        <p:spPr>
          <a:xfrm>
            <a:off x="1761947" y="1348284"/>
            <a:ext cx="1699504" cy="286232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1          1</a:t>
            </a:r>
            <a:endParaRPr lang="en-US" altLang="zh-CN" sz="1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lain" startAt="2"/>
            </a:pP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2          1+1</a:t>
            </a:r>
            <a:endParaRPr lang="en-US" altLang="zh-CN" sz="1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lain" startAt="2"/>
            </a:pP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4          1+2</a:t>
            </a:r>
            <a:endParaRPr lang="en-US" altLang="zh-CN" sz="1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lain" startAt="2"/>
            </a:pP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4          1</a:t>
            </a:r>
            <a:endParaRPr lang="en-US" altLang="zh-CN" sz="1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lain" startAt="2"/>
            </a:pP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8          1+4</a:t>
            </a:r>
            <a:endParaRPr lang="en-US" altLang="zh-CN" sz="1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lain" startAt="2"/>
            </a:pP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8          1</a:t>
            </a:r>
            <a:endParaRPr lang="en-US" altLang="zh-CN" sz="1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lain" startAt="2"/>
            </a:pP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8          1</a:t>
            </a:r>
            <a:endParaRPr lang="en-US" altLang="zh-CN" sz="1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lain" startAt="2"/>
            </a:pP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8          1</a:t>
            </a:r>
            <a:endParaRPr lang="en-US" altLang="zh-CN" sz="1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lain" startAt="2"/>
            </a:pP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16        1+8</a:t>
            </a:r>
            <a:endParaRPr lang="en-US" altLang="zh-CN" sz="1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lain" startAt="2"/>
            </a:pP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16        1</a:t>
            </a:r>
            <a:endParaRPr lang="en-US" altLang="zh-CN" sz="1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 Box 5"/>
          <p:cNvSpPr txBox="1"/>
          <p:nvPr/>
        </p:nvSpPr>
        <p:spPr>
          <a:xfrm>
            <a:off x="1807190" y="986334"/>
            <a:ext cx="1620957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i     Size     Cost</a:t>
            </a:r>
            <a:endParaRPr lang="en-US" altLang="zh-CN" sz="1800" i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Line 6"/>
          <p:cNvSpPr/>
          <p:nvPr/>
        </p:nvSpPr>
        <p:spPr>
          <a:xfrm>
            <a:off x="1590496" y="1355428"/>
            <a:ext cx="1943100" cy="0"/>
          </a:xfrm>
          <a:prstGeom prst="line">
            <a:avLst/>
          </a:prstGeom>
          <a:ln w="9525" cap="flat" cmpd="sng">
            <a:solidFill>
              <a:srgbClr val="CE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" name="Text Box 8"/>
          <p:cNvSpPr txBox="1"/>
          <p:nvPr/>
        </p:nvSpPr>
        <p:spPr>
          <a:xfrm>
            <a:off x="4290563" y="955354"/>
            <a:ext cx="150073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</a:rPr>
              <a:t>聚合分析</a:t>
            </a:r>
            <a:r>
              <a:rPr lang="en-US" altLang="zh-CN" sz="2400" dirty="0">
                <a:latin typeface="Times New Roman" panose="02020603050405020304" pitchFamily="18" charset="0"/>
              </a:rPr>
              <a:t>: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4" name="Text Box 9"/>
          <p:cNvSpPr txBox="1"/>
          <p:nvPr/>
        </p:nvSpPr>
        <p:spPr>
          <a:xfrm>
            <a:off x="4298897" y="1611387"/>
            <a:ext cx="2608406" cy="41549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100" dirty="0">
                <a:latin typeface="Times New Roman" panose="02020603050405020304" pitchFamily="18" charset="0"/>
              </a:rPr>
              <a:t>插入</a:t>
            </a:r>
            <a:r>
              <a:rPr lang="en-US" altLang="zh-CN" sz="2100" dirty="0">
                <a:latin typeface="Times New Roman" panose="02020603050405020304" pitchFamily="18" charset="0"/>
              </a:rPr>
              <a:t> </a:t>
            </a:r>
            <a:r>
              <a:rPr lang="en-US" altLang="zh-CN" sz="21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100" dirty="0">
                <a:latin typeface="Times New Roman" panose="02020603050405020304" pitchFamily="18" charset="0"/>
              </a:rPr>
              <a:t> </a:t>
            </a:r>
            <a:r>
              <a:rPr lang="zh-CN" altLang="en-US" sz="2100" dirty="0">
                <a:latin typeface="Times New Roman" panose="02020603050405020304" pitchFamily="18" charset="0"/>
              </a:rPr>
              <a:t>个元素的开销</a:t>
            </a:r>
            <a:endParaRPr lang="en-US" altLang="zh-CN" sz="21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5" name="Object 10"/>
          <p:cNvGraphicFramePr/>
          <p:nvPr/>
        </p:nvGraphicFramePr>
        <p:xfrm>
          <a:off x="5559497" y="2026885"/>
          <a:ext cx="1347806" cy="2093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9" name="" r:id="rId1" imgW="711200" imgH="1104265" progId="Equation.3">
                  <p:embed/>
                </p:oleObj>
              </mc:Choice>
              <mc:Fallback>
                <p:oleObj name="" r:id="rId1" imgW="711200" imgH="1104265" progId="Equation.3">
                  <p:embed/>
                  <p:pic>
                    <p:nvPicPr>
                      <p:cNvPr id="0" name="Object 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59497" y="2026885"/>
                        <a:ext cx="1347806" cy="209350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核算法分析</a:t>
            </a:r>
            <a:endParaRPr lang="zh-CN" altLang="en-US" dirty="0"/>
          </a:p>
        </p:txBody>
      </p:sp>
      <p:sp>
        <p:nvSpPr>
          <p:cNvPr id="6" name="文本占位符 44034"/>
          <p:cNvSpPr txBox="1"/>
          <p:nvPr/>
        </p:nvSpPr>
        <p:spPr>
          <a:xfrm>
            <a:off x="547572" y="896253"/>
            <a:ext cx="8147854" cy="357223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lang="zh-CN" altLang="en-US" sz="2000" dirty="0"/>
              <a:t>为第 </a:t>
            </a:r>
            <a:r>
              <a:rPr lang="en-US" altLang="zh-CN" sz="2000" i="1" dirty="0" err="1">
                <a:solidFill>
                  <a:schemeClr val="accent2"/>
                </a:solidFill>
              </a:rPr>
              <a:t>i</a:t>
            </a:r>
            <a:r>
              <a:rPr lang="zh-CN" altLang="en-US" sz="2000" dirty="0"/>
              <a:t> 次插入支付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chemeClr val="accent2"/>
                </a:solidFill>
              </a:rPr>
              <a:t>$3</a:t>
            </a:r>
            <a:r>
              <a:rPr lang="en-US" altLang="zh-CN" sz="2000" dirty="0">
                <a:solidFill>
                  <a:srgbClr val="CE0000"/>
                </a:solidFill>
              </a:rPr>
              <a:t> </a:t>
            </a:r>
            <a:r>
              <a:rPr lang="zh-CN" altLang="en-US" sz="2000" dirty="0">
                <a:solidFill>
                  <a:srgbClr val="CE0000"/>
                </a:solidFill>
              </a:rPr>
              <a:t>（摊还代价）</a:t>
            </a:r>
            <a:r>
              <a:rPr lang="en-US" altLang="zh-CN" sz="2000" dirty="0"/>
              <a:t>             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accent2"/>
                </a:solidFill>
              </a:rPr>
              <a:t>$1</a:t>
            </a:r>
            <a:r>
              <a:rPr lang="en-US" altLang="zh-CN" sz="2000" dirty="0"/>
              <a:t> </a:t>
            </a:r>
            <a:r>
              <a:rPr lang="zh-CN" altLang="en-US" sz="2000" dirty="0"/>
              <a:t>是指本次插入的实际开销</a:t>
            </a:r>
            <a:r>
              <a:rPr lang="en-US" altLang="zh-CN" sz="2000" dirty="0"/>
              <a:t>, </a:t>
            </a:r>
            <a:r>
              <a:rPr lang="en-US" altLang="zh-CN" sz="2000" dirty="0">
                <a:solidFill>
                  <a:schemeClr val="accent2"/>
                </a:solidFill>
              </a:rPr>
              <a:t>$2</a:t>
            </a:r>
            <a:r>
              <a:rPr lang="en-US" altLang="zh-CN" sz="2000" dirty="0"/>
              <a:t> </a:t>
            </a:r>
            <a:r>
              <a:rPr lang="zh-CN" altLang="en-US" sz="2000" dirty="0"/>
              <a:t>以备未来使用</a:t>
            </a:r>
            <a:r>
              <a:rPr lang="en-US" altLang="zh-CN" sz="2000" dirty="0"/>
              <a:t>.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000" dirty="0"/>
              <a:t>当表空间大小加倍时</a:t>
            </a:r>
            <a:r>
              <a:rPr lang="en-US" altLang="zh-CN" sz="2000" dirty="0"/>
              <a:t>:   </a:t>
            </a:r>
            <a:r>
              <a:rPr lang="en-US" altLang="zh-CN" sz="2000" dirty="0">
                <a:solidFill>
                  <a:schemeClr val="accent2"/>
                </a:solidFill>
              </a:rPr>
              <a:t>$1</a:t>
            </a:r>
            <a:r>
              <a:rPr lang="en-US" altLang="zh-CN" sz="2000" dirty="0"/>
              <a:t> </a:t>
            </a:r>
            <a:r>
              <a:rPr lang="zh-CN" altLang="en-US" sz="2000" dirty="0"/>
              <a:t>重新插入元素</a:t>
            </a:r>
            <a:r>
              <a:rPr lang="en-US" altLang="zh-CN" sz="2000" dirty="0"/>
              <a:t>, </a:t>
            </a:r>
            <a:r>
              <a:rPr lang="en-US" altLang="zh-CN" sz="2000" dirty="0">
                <a:solidFill>
                  <a:schemeClr val="accent2"/>
                </a:solidFill>
              </a:rPr>
              <a:t>$1</a:t>
            </a:r>
            <a:r>
              <a:rPr lang="en-US" altLang="zh-CN" sz="2000" dirty="0"/>
              <a:t> </a:t>
            </a:r>
            <a:r>
              <a:rPr lang="zh-CN" altLang="en-US" sz="2000" dirty="0"/>
              <a:t>重新插入旧元素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000" dirty="0"/>
          </a:p>
        </p:txBody>
      </p:sp>
      <p:sp>
        <p:nvSpPr>
          <p:cNvPr id="16" name="矩形 15"/>
          <p:cNvSpPr/>
          <p:nvPr/>
        </p:nvSpPr>
        <p:spPr>
          <a:xfrm>
            <a:off x="664240" y="2035394"/>
            <a:ext cx="1009291" cy="5007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7030A0"/>
                </a:solidFill>
              </a:rPr>
              <a:t>0 0 0 0 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673531" y="2035393"/>
            <a:ext cx="1009291" cy="5007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7030A0"/>
                </a:solidFill>
              </a:rPr>
              <a:t>2 2 2 2 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64240" y="2577784"/>
            <a:ext cx="2018582" cy="5007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682823" y="2577784"/>
            <a:ext cx="2018582" cy="5007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64240" y="3126685"/>
            <a:ext cx="2018582" cy="5007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7030A0"/>
                </a:solidFill>
              </a:rPr>
              <a:t>0 0 0 0 0 0 0 0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682823" y="3126685"/>
            <a:ext cx="2018582" cy="5007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64240" y="3675586"/>
            <a:ext cx="2018582" cy="5007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7030A0"/>
                </a:solidFill>
              </a:rPr>
              <a:t>0 0 0 0 0 0 0 0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682823" y="3675586"/>
            <a:ext cx="2018582" cy="5007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7030A0"/>
                </a:solidFill>
              </a:rPr>
              <a:t>2 2 2 2 2 2 2 2 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64239" y="4233113"/>
            <a:ext cx="4037165" cy="5007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701404" y="4233113"/>
            <a:ext cx="4037166" cy="5007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865297" y="2682368"/>
            <a:ext cx="3667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创建新空间，</a:t>
            </a:r>
            <a:r>
              <a:rPr lang="en-US" altLang="zh-CN" sz="1600" dirty="0"/>
              <a:t>size = 8</a:t>
            </a:r>
            <a:endParaRPr lang="zh-CN" altLang="en-US" sz="1600" dirty="0"/>
          </a:p>
        </p:txBody>
      </p:sp>
      <p:sp>
        <p:nvSpPr>
          <p:cNvPr id="40" name="文本框 39"/>
          <p:cNvSpPr txBox="1"/>
          <p:nvPr/>
        </p:nvSpPr>
        <p:spPr>
          <a:xfrm>
            <a:off x="4865297" y="3144443"/>
            <a:ext cx="3667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4</a:t>
            </a:r>
            <a:r>
              <a:rPr lang="zh-CN" altLang="en-US" sz="1600" dirty="0"/>
              <a:t>个旧元素和</a:t>
            </a:r>
            <a:r>
              <a:rPr lang="en-US" altLang="zh-CN" sz="1600" dirty="0"/>
              <a:t>4</a:t>
            </a:r>
            <a:r>
              <a:rPr lang="zh-CN" altLang="en-US" sz="1600" dirty="0"/>
              <a:t>个新元素移入新空间，消耗完原有累积的信用</a:t>
            </a:r>
            <a:endParaRPr lang="zh-CN" altLang="en-US" sz="1600" dirty="0"/>
          </a:p>
        </p:txBody>
      </p:sp>
      <p:sp>
        <p:nvSpPr>
          <p:cNvPr id="41" name="文本框 40"/>
          <p:cNvSpPr txBox="1"/>
          <p:nvPr/>
        </p:nvSpPr>
        <p:spPr>
          <a:xfrm>
            <a:off x="4865296" y="2091866"/>
            <a:ext cx="4222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当前表空间满了，信用累积量达到</a:t>
            </a:r>
            <a:r>
              <a:rPr lang="en-US" altLang="zh-CN" sz="1600" dirty="0"/>
              <a:t>8 = 4</a:t>
            </a:r>
            <a:r>
              <a:rPr lang="zh-CN" altLang="en-US" sz="1600" dirty="0"/>
              <a:t>*</a:t>
            </a:r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42" name="文本框 41"/>
          <p:cNvSpPr txBox="1"/>
          <p:nvPr/>
        </p:nvSpPr>
        <p:spPr>
          <a:xfrm>
            <a:off x="4843724" y="3813815"/>
            <a:ext cx="4222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当前表空间满了，信用累积量达到</a:t>
            </a:r>
            <a:r>
              <a:rPr lang="en-US" altLang="zh-CN" sz="1600" dirty="0"/>
              <a:t>16 = 8</a:t>
            </a:r>
            <a:r>
              <a:rPr lang="zh-CN" altLang="en-US" sz="1600" dirty="0"/>
              <a:t>*</a:t>
            </a:r>
            <a:r>
              <a:rPr lang="en-US" altLang="zh-CN" sz="1600" dirty="0"/>
              <a:t>2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势能法分析</a:t>
            </a:r>
            <a:endParaRPr lang="zh-CN" altLang="en-US" dirty="0"/>
          </a:p>
        </p:txBody>
      </p:sp>
      <p:sp>
        <p:nvSpPr>
          <p:cNvPr id="6" name="文本占位符 44034"/>
          <p:cNvSpPr txBox="1"/>
          <p:nvPr/>
        </p:nvSpPr>
        <p:spPr>
          <a:xfrm>
            <a:off x="547572" y="896253"/>
            <a:ext cx="8147854" cy="357223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势函数定义为：</a:t>
            </a:r>
            <a:r>
              <a:rPr lang="en-US" altLang="zh-CN" sz="2000" i="1" dirty="0"/>
              <a:t>Φ</a:t>
            </a:r>
            <a:r>
              <a:rPr lang="en-US" altLang="zh-CN" sz="2000" dirty="0"/>
              <a:t>(</a:t>
            </a:r>
            <a:r>
              <a:rPr lang="en-US" altLang="zh-CN" sz="2000" i="1" dirty="0"/>
              <a:t>T</a:t>
            </a:r>
            <a:r>
              <a:rPr lang="en-US" altLang="zh-CN" sz="2000" dirty="0"/>
              <a:t>)=2 * </a:t>
            </a:r>
            <a:r>
              <a:rPr lang="en-US" altLang="zh-CN" sz="2000" dirty="0" err="1"/>
              <a:t>T.num</a:t>
            </a:r>
            <a:r>
              <a:rPr lang="en-US" altLang="zh-CN" sz="2000" dirty="0"/>
              <a:t> – </a:t>
            </a:r>
            <a:r>
              <a:rPr lang="en-US" altLang="zh-CN" sz="2000" dirty="0" err="1"/>
              <a:t>T.size</a:t>
            </a:r>
            <a:endParaRPr lang="en-US" altLang="zh-CN" sz="2000" dirty="0"/>
          </a:p>
          <a:p>
            <a:pPr lvl="1"/>
            <a:r>
              <a:rPr lang="zh-CN" altLang="en-US" sz="1700" dirty="0"/>
              <a:t>一次扩张之后，</a:t>
            </a:r>
            <a:r>
              <a:rPr lang="en-US" altLang="zh-CN" sz="1700" dirty="0" err="1"/>
              <a:t>T.num</a:t>
            </a:r>
            <a:r>
              <a:rPr lang="en-US" altLang="zh-CN" sz="1700" dirty="0"/>
              <a:t> = </a:t>
            </a:r>
            <a:r>
              <a:rPr lang="en-US" altLang="zh-CN" sz="1700" dirty="0" err="1"/>
              <a:t>T.size</a:t>
            </a:r>
            <a:r>
              <a:rPr lang="en-US" altLang="zh-CN" sz="1700" dirty="0"/>
              <a:t> / 2</a:t>
            </a:r>
            <a:r>
              <a:rPr lang="zh-CN" altLang="en-US" sz="1700" dirty="0"/>
              <a:t>，此时 </a:t>
            </a:r>
            <a:r>
              <a:rPr lang="en-US" altLang="zh-CN" sz="1700" i="1" dirty="0"/>
              <a:t>Φ</a:t>
            </a:r>
            <a:r>
              <a:rPr lang="en-US" altLang="zh-CN" sz="1700" dirty="0"/>
              <a:t>(</a:t>
            </a:r>
            <a:r>
              <a:rPr lang="en-US" altLang="zh-CN" sz="1700" i="1" dirty="0"/>
              <a:t>T</a:t>
            </a:r>
            <a:r>
              <a:rPr lang="en-US" altLang="zh-CN" sz="1700" dirty="0"/>
              <a:t>) = 0</a:t>
            </a:r>
            <a:endParaRPr lang="en-US" altLang="zh-CN" sz="1700" dirty="0"/>
          </a:p>
          <a:p>
            <a:pPr lvl="1"/>
            <a:r>
              <a:rPr lang="zh-CN" altLang="en-US" sz="1700" dirty="0"/>
              <a:t>扩张之前，</a:t>
            </a:r>
            <a:r>
              <a:rPr lang="en-US" altLang="zh-CN" sz="1700" dirty="0" err="1"/>
              <a:t>T.num</a:t>
            </a:r>
            <a:r>
              <a:rPr lang="en-US" altLang="zh-CN" sz="1700" dirty="0"/>
              <a:t> = </a:t>
            </a:r>
            <a:r>
              <a:rPr lang="en-US" altLang="zh-CN" sz="1700" dirty="0" err="1"/>
              <a:t>T.size</a:t>
            </a:r>
            <a:r>
              <a:rPr lang="zh-CN" altLang="en-US" sz="1700" dirty="0"/>
              <a:t>，此时，</a:t>
            </a:r>
            <a:r>
              <a:rPr lang="en-US" altLang="zh-CN" sz="1700" i="1" dirty="0"/>
              <a:t>Φ</a:t>
            </a:r>
            <a:r>
              <a:rPr lang="en-US" altLang="zh-CN" sz="1700" dirty="0"/>
              <a:t>(</a:t>
            </a:r>
            <a:r>
              <a:rPr lang="en-US" altLang="zh-CN" sz="1700" i="1" dirty="0"/>
              <a:t>T</a:t>
            </a:r>
            <a:r>
              <a:rPr lang="en-US" altLang="zh-CN" sz="1700" dirty="0"/>
              <a:t>) = </a:t>
            </a:r>
            <a:r>
              <a:rPr lang="en-US" altLang="zh-CN" sz="1700" dirty="0" err="1"/>
              <a:t>T.num</a:t>
            </a:r>
            <a:r>
              <a:rPr lang="zh-CN" altLang="en-US" sz="1700" dirty="0"/>
              <a:t>。</a:t>
            </a:r>
            <a:endParaRPr lang="en-US" altLang="zh-CN" sz="17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7999" y="1971644"/>
            <a:ext cx="4870700" cy="12002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999" y="3282474"/>
            <a:ext cx="6502734" cy="150502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67752" y="2042721"/>
            <a:ext cx="1095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C00000"/>
                </a:solidFill>
              </a:rPr>
              <a:t>未触发表扩张的情况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67752" y="3376940"/>
            <a:ext cx="1095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C00000"/>
                </a:solidFill>
              </a:rPr>
              <a:t>触发表扩张的情况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势能法分析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7851" y="790483"/>
            <a:ext cx="3848298" cy="3562533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同时支持插入和删除操作</a:t>
            </a:r>
            <a:endParaRPr lang="zh-CN" altLang="en-US" dirty="0"/>
          </a:p>
        </p:txBody>
      </p:sp>
      <p:sp>
        <p:nvSpPr>
          <p:cNvPr id="6" name="文本占位符 44034"/>
          <p:cNvSpPr txBox="1"/>
          <p:nvPr/>
        </p:nvSpPr>
        <p:spPr>
          <a:xfrm>
            <a:off x="547571" y="896253"/>
            <a:ext cx="7886700" cy="357223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/>
              <a:t>表中的元素可能增加，也可能减少。总是维护大表浪费空间。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/>
              <a:t>同时支持元素插入和删除操作。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zh-CN" sz="75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/>
              <a:t>简单想法：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/>
              <a:t>表溢出时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 </a:t>
            </a:r>
            <a:r>
              <a:rPr lang="zh-CN" altLang="en-US" dirty="0">
                <a:sym typeface="Symbol" panose="05050102010706020507" pitchFamily="18" charset="2"/>
              </a:rPr>
              <a:t>将表空间增大</a:t>
            </a:r>
            <a:r>
              <a:rPr lang="en-US" altLang="zh-CN" dirty="0">
                <a:sym typeface="Symbol" panose="05050102010706020507" pitchFamily="18" charset="2"/>
              </a:rPr>
              <a:t>1</a:t>
            </a:r>
            <a:r>
              <a:rPr lang="zh-CN" altLang="en-US" dirty="0">
                <a:sym typeface="Symbol" panose="05050102010706020507" pitchFamily="18" charset="2"/>
              </a:rPr>
              <a:t>倍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sym typeface="Symbol" panose="05050102010706020507" pitchFamily="18" charset="2"/>
              </a:rPr>
              <a:t>当表不足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&lt; ½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满时</a:t>
            </a:r>
            <a:r>
              <a:rPr lang="en-US" altLang="zh-CN" dirty="0">
                <a:sym typeface="Symbol" panose="05050102010706020507" pitchFamily="18" charset="2"/>
              </a:rPr>
              <a:t>  </a:t>
            </a:r>
            <a:r>
              <a:rPr lang="zh-CN" altLang="en-US" dirty="0">
                <a:sym typeface="Symbol" panose="05050102010706020507" pitchFamily="18" charset="2"/>
              </a:rPr>
              <a:t>将表空间缩减一半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性能表现不佳</a:t>
            </a:r>
            <a:r>
              <a:rPr lang="zh-CN" altLang="en-US" dirty="0">
                <a:sym typeface="Symbol" panose="05050102010706020507" pitchFamily="18" charset="2"/>
              </a:rPr>
              <a:t>：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sym typeface="Symbol" panose="05050102010706020507" pitchFamily="18" charset="2"/>
              </a:rPr>
              <a:t>在表满的时候，持续执行：插入、删除、插入、删除、插入。。。</a:t>
            </a:r>
            <a:endParaRPr lang="en-US" altLang="zh-CN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同时支持插入和删除操作</a:t>
            </a:r>
            <a:endParaRPr lang="zh-CN" altLang="en-US" dirty="0"/>
          </a:p>
        </p:txBody>
      </p:sp>
      <p:sp>
        <p:nvSpPr>
          <p:cNvPr id="6" name="文本占位符 44034"/>
          <p:cNvSpPr txBox="1"/>
          <p:nvPr/>
        </p:nvSpPr>
        <p:spPr>
          <a:xfrm>
            <a:off x="547571" y="896253"/>
            <a:ext cx="7886700" cy="357223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/>
              <a:t>新想法：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/>
              <a:t>表溢出时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 </a:t>
            </a:r>
            <a:r>
              <a:rPr lang="zh-CN" altLang="en-US" dirty="0">
                <a:sym typeface="Symbol" panose="05050102010706020507" pitchFamily="18" charset="2"/>
              </a:rPr>
              <a:t>将表空间增大</a:t>
            </a:r>
            <a:r>
              <a:rPr lang="en-US" altLang="zh-CN" dirty="0">
                <a:sym typeface="Symbol" panose="05050102010706020507" pitchFamily="18" charset="2"/>
              </a:rPr>
              <a:t>1</a:t>
            </a:r>
            <a:r>
              <a:rPr lang="zh-CN" altLang="en-US" dirty="0">
                <a:sym typeface="Symbol" panose="05050102010706020507" pitchFamily="18" charset="2"/>
              </a:rPr>
              <a:t>倍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sym typeface="Symbol" panose="05050102010706020507" pitchFamily="18" charset="2"/>
              </a:rPr>
              <a:t>当表不足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&lt; 1/4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满时</a:t>
            </a:r>
            <a:r>
              <a:rPr lang="en-US" altLang="zh-CN" dirty="0">
                <a:sym typeface="Symbol" panose="05050102010706020507" pitchFamily="18" charset="2"/>
              </a:rPr>
              <a:t>  </a:t>
            </a:r>
            <a:r>
              <a:rPr lang="zh-CN" altLang="en-US" dirty="0">
                <a:sym typeface="Symbol" panose="05050102010706020507" pitchFamily="18" charset="2"/>
              </a:rPr>
              <a:t>将表空间缩减一半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altLang="zh-CN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势能法分析</a:t>
            </a:r>
            <a:endParaRPr lang="zh-CN" altLang="en-US" dirty="0"/>
          </a:p>
        </p:txBody>
      </p:sp>
      <p:sp>
        <p:nvSpPr>
          <p:cNvPr id="6" name="文本占位符 44034"/>
          <p:cNvSpPr txBox="1"/>
          <p:nvPr/>
        </p:nvSpPr>
        <p:spPr>
          <a:xfrm>
            <a:off x="547571" y="896253"/>
            <a:ext cx="7886700" cy="357223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None/>
            </a:pPr>
            <a:endParaRPr lang="en-US" altLang="zh-CN" sz="1200" dirty="0"/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CE0000"/>
                </a:solidFill>
              </a:rPr>
              <a:t>框架</a:t>
            </a:r>
            <a:r>
              <a:rPr lang="en-US" altLang="zh-CN" b="1" dirty="0">
                <a:solidFill>
                  <a:srgbClr val="CE0000"/>
                </a:solidFill>
              </a:rPr>
              <a:t>:</a:t>
            </a:r>
            <a:r>
              <a:rPr lang="en-US" altLang="zh-CN" dirty="0"/>
              <a:t> </a:t>
            </a:r>
            <a:r>
              <a:rPr lang="zh-CN" altLang="en-US" dirty="0"/>
              <a:t>从数据结构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D</a:t>
            </a:r>
            <a:r>
              <a:rPr lang="en-US" altLang="zh-CN" baseline="-25000" dirty="0">
                <a:solidFill>
                  <a:schemeClr val="accent2"/>
                </a:solidFill>
              </a:rPr>
              <a:t>0</a:t>
            </a:r>
            <a:r>
              <a:rPr lang="zh-CN" altLang="en-US" dirty="0"/>
              <a:t>开始</a:t>
            </a:r>
            <a:endParaRPr lang="en-US" altLang="zh-CN" baseline="-25000" dirty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第</a:t>
            </a:r>
            <a:r>
              <a:rPr lang="en-US" altLang="zh-CN" dirty="0"/>
              <a:t> </a:t>
            </a:r>
            <a:r>
              <a:rPr lang="en-US" altLang="zh-CN" i="1" dirty="0" err="1">
                <a:solidFill>
                  <a:schemeClr val="accent2"/>
                </a:solidFill>
              </a:rPr>
              <a:t>i</a:t>
            </a:r>
            <a:r>
              <a:rPr lang="en-US" altLang="zh-CN" dirty="0"/>
              <a:t> </a:t>
            </a:r>
            <a:r>
              <a:rPr lang="zh-CN" altLang="en-US" dirty="0"/>
              <a:t>个操作将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D</a:t>
            </a:r>
            <a:r>
              <a:rPr lang="en-US" altLang="zh-CN" i="1" baseline="-25000" dirty="0">
                <a:solidFill>
                  <a:schemeClr val="accent2"/>
                </a:solidFill>
              </a:rPr>
              <a:t>i</a:t>
            </a:r>
            <a:r>
              <a:rPr lang="en-US" altLang="zh-CN" baseline="-25000" dirty="0">
                <a:solidFill>
                  <a:schemeClr val="accent2"/>
                </a:solidFill>
              </a:rPr>
              <a:t>–1</a:t>
            </a:r>
            <a:r>
              <a:rPr lang="en-US" altLang="zh-CN" dirty="0"/>
              <a:t> </a:t>
            </a:r>
            <a:r>
              <a:rPr lang="zh-CN" altLang="en-US" dirty="0"/>
              <a:t>转变为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D</a:t>
            </a:r>
            <a:r>
              <a:rPr lang="en-US" altLang="zh-CN" i="1" baseline="-25000" dirty="0">
                <a:solidFill>
                  <a:schemeClr val="accent2"/>
                </a:solidFill>
              </a:rPr>
              <a:t>i</a:t>
            </a:r>
            <a:endParaRPr lang="en-US" altLang="zh-CN" i="1" baseline="-25000" dirty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第</a:t>
            </a:r>
            <a:r>
              <a:rPr lang="en-US" altLang="zh-CN" dirty="0"/>
              <a:t> </a:t>
            </a:r>
            <a:r>
              <a:rPr lang="en-US" altLang="zh-CN" i="1" dirty="0" err="1">
                <a:solidFill>
                  <a:schemeClr val="accent2"/>
                </a:solidFill>
              </a:rPr>
              <a:t>i</a:t>
            </a:r>
            <a:r>
              <a:rPr lang="en-US" altLang="zh-CN" dirty="0"/>
              <a:t> </a:t>
            </a:r>
            <a:r>
              <a:rPr lang="zh-CN" altLang="en-US" dirty="0"/>
              <a:t>个操作的开销是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c</a:t>
            </a:r>
            <a:r>
              <a:rPr lang="en-US" altLang="zh-CN" i="1" baseline="-25000" dirty="0">
                <a:solidFill>
                  <a:schemeClr val="accent2"/>
                </a:solidFill>
              </a:rPr>
              <a:t>i</a:t>
            </a:r>
            <a:endParaRPr lang="en-US" altLang="zh-CN" i="1" baseline="-25000" dirty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endParaRPr lang="en-US" altLang="zh-CN" sz="900" dirty="0"/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CE0000"/>
                </a:solidFill>
              </a:rPr>
              <a:t>想法</a:t>
            </a:r>
            <a:r>
              <a:rPr lang="en-US" altLang="zh-CN" b="1" dirty="0">
                <a:solidFill>
                  <a:srgbClr val="CE0000"/>
                </a:solidFill>
              </a:rPr>
              <a:t>:</a:t>
            </a:r>
            <a:r>
              <a:rPr lang="en-US" altLang="zh-CN" dirty="0"/>
              <a:t> </a:t>
            </a:r>
            <a:r>
              <a:rPr lang="zh-CN" altLang="en-US" dirty="0"/>
              <a:t>定义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CE0000"/>
                </a:solidFill>
              </a:rPr>
              <a:t>势函数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: {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en-US" altLang="zh-CN" i="1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  </a:t>
            </a:r>
            <a:r>
              <a:rPr lang="en-US" altLang="zh-CN" i="1" dirty="0">
                <a:solidFill>
                  <a:schemeClr val="accent2"/>
                </a:solidFill>
                <a:latin typeface="Monotype Corsiva" panose="03010101010201010101" pitchFamily="66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，满足：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       (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 = 0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</a:t>
            </a:r>
            <a:r>
              <a:rPr lang="en-US" altLang="zh-CN" i="1" dirty="0" err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 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(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en-US" altLang="zh-CN" i="1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)  0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7132" y="3497908"/>
            <a:ext cx="4146763" cy="74933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963895" y="1785668"/>
            <a:ext cx="256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α(T) </a:t>
            </a:r>
            <a:r>
              <a:rPr lang="zh-CN" altLang="en-US" dirty="0"/>
              <a:t>是装载因子：</a:t>
            </a:r>
            <a:r>
              <a:rPr lang="en-US" altLang="zh-CN" dirty="0" err="1"/>
              <a:t>T.num</a:t>
            </a:r>
            <a:r>
              <a:rPr lang="en-US" altLang="zh-CN" dirty="0"/>
              <a:t>/</a:t>
            </a:r>
            <a:r>
              <a:rPr lang="en-US" altLang="zh-CN" dirty="0" err="1"/>
              <a:t>T.size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观察势能变化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0361" y="833347"/>
            <a:ext cx="5696243" cy="354983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势能法分析</a:t>
            </a:r>
            <a:r>
              <a:rPr lang="en-US" altLang="zh-CN" dirty="0"/>
              <a:t>(</a:t>
            </a:r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个操作是</a:t>
            </a:r>
            <a:r>
              <a:rPr lang="en-US" altLang="zh-CN" dirty="0"/>
              <a:t>TABLE-INSERT)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9812" y="675017"/>
            <a:ext cx="4915153" cy="124466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215" y="2030962"/>
            <a:ext cx="5428296" cy="2658757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84673" y="928017"/>
            <a:ext cx="233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情况二：</a:t>
            </a:r>
            <a:endParaRPr lang="en-US" altLang="zh-CN" sz="1800" dirty="0"/>
          </a:p>
          <a:p>
            <a:r>
              <a:rPr lang="en-US" altLang="zh-CN" sz="1800" dirty="0"/>
              <a:t>α</a:t>
            </a:r>
            <a:r>
              <a:rPr lang="en-US" altLang="zh-CN" sz="1800" baseline="-25000" dirty="0"/>
              <a:t>i-1</a:t>
            </a:r>
            <a:r>
              <a:rPr lang="en-US" altLang="zh-CN" sz="1800" dirty="0"/>
              <a:t> &lt; 1/2, </a:t>
            </a:r>
            <a:r>
              <a:rPr lang="zh-CN" altLang="en-US" sz="1800" dirty="0"/>
              <a:t>且</a:t>
            </a:r>
            <a:r>
              <a:rPr lang="en-US" altLang="zh-CN" sz="1800" dirty="0"/>
              <a:t>α</a:t>
            </a:r>
            <a:r>
              <a:rPr lang="en-US" altLang="zh-CN" sz="1800" baseline="-25000" dirty="0" err="1"/>
              <a:t>i</a:t>
            </a:r>
            <a:r>
              <a:rPr lang="en-US" altLang="zh-CN" sz="1800" dirty="0"/>
              <a:t> &lt; 1/2</a:t>
            </a:r>
            <a:endParaRPr lang="zh-CN" altLang="en-US" sz="1800" dirty="0"/>
          </a:p>
        </p:txBody>
      </p:sp>
      <p:sp>
        <p:nvSpPr>
          <p:cNvPr id="18" name="文本框 17"/>
          <p:cNvSpPr txBox="1"/>
          <p:nvPr/>
        </p:nvSpPr>
        <p:spPr>
          <a:xfrm>
            <a:off x="284674" y="2922822"/>
            <a:ext cx="2455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情况三：</a:t>
            </a:r>
            <a:endParaRPr lang="en-US" altLang="zh-CN" sz="1800" dirty="0"/>
          </a:p>
          <a:p>
            <a:r>
              <a:rPr lang="en-US" altLang="zh-CN" sz="1800" dirty="0"/>
              <a:t>α</a:t>
            </a:r>
            <a:r>
              <a:rPr lang="en-US" altLang="zh-CN" sz="1800" baseline="-25000" dirty="0"/>
              <a:t>i-1</a:t>
            </a:r>
            <a:r>
              <a:rPr lang="en-US" altLang="zh-CN" sz="1800" dirty="0"/>
              <a:t> &lt; 1/2, </a:t>
            </a:r>
            <a:r>
              <a:rPr lang="zh-CN" altLang="en-US" sz="1800" dirty="0"/>
              <a:t>且</a:t>
            </a:r>
            <a:r>
              <a:rPr lang="en-US" altLang="zh-CN" sz="1800" dirty="0"/>
              <a:t>α</a:t>
            </a:r>
            <a:r>
              <a:rPr lang="en-US" altLang="zh-CN" sz="1800" baseline="-25000" dirty="0" err="1"/>
              <a:t>i</a:t>
            </a:r>
            <a:r>
              <a:rPr lang="en-US" altLang="zh-CN" sz="1800" dirty="0"/>
              <a:t> &gt;= 1/2</a:t>
            </a:r>
            <a:endParaRPr lang="zh-CN" altLang="en-US" sz="18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84674" y="3914052"/>
            <a:ext cx="2455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情况一：</a:t>
            </a:r>
            <a:endParaRPr lang="en-US" altLang="zh-CN" sz="1800" dirty="0"/>
          </a:p>
          <a:p>
            <a:r>
              <a:rPr lang="en-US" altLang="zh-CN" sz="1800" dirty="0"/>
              <a:t>α</a:t>
            </a:r>
            <a:r>
              <a:rPr lang="en-US" altLang="zh-CN" sz="1800" baseline="-25000" dirty="0"/>
              <a:t>i-1</a:t>
            </a:r>
            <a:r>
              <a:rPr lang="en-US" altLang="zh-CN" sz="1800" dirty="0"/>
              <a:t> &gt;= 1/2</a:t>
            </a:r>
            <a:endParaRPr lang="en-US" altLang="zh-CN" sz="1800" dirty="0"/>
          </a:p>
          <a:p>
            <a:r>
              <a:rPr lang="zh-CN" altLang="en-US" sz="1800" dirty="0">
                <a:solidFill>
                  <a:srgbClr val="C00000"/>
                </a:solidFill>
              </a:rPr>
              <a:t>前面已经分析过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势能法分析</a:t>
            </a:r>
            <a:r>
              <a:rPr lang="en-US" altLang="zh-CN" dirty="0"/>
              <a:t>(</a:t>
            </a:r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个操作是</a:t>
            </a:r>
            <a:r>
              <a:rPr lang="en-US" altLang="zh-CN" dirty="0"/>
              <a:t>TABLE-DELETE)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84673" y="928017"/>
            <a:ext cx="233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情况二：</a:t>
            </a:r>
            <a:endParaRPr lang="en-US" altLang="zh-CN" sz="1800" dirty="0"/>
          </a:p>
          <a:p>
            <a:r>
              <a:rPr lang="en-US" altLang="zh-CN" sz="1800" dirty="0"/>
              <a:t>α</a:t>
            </a:r>
            <a:r>
              <a:rPr lang="en-US" altLang="zh-CN" sz="1800" baseline="-25000" dirty="0"/>
              <a:t>i-1</a:t>
            </a:r>
            <a:r>
              <a:rPr lang="en-US" altLang="zh-CN" sz="1800" dirty="0"/>
              <a:t> &lt; 1/2, </a:t>
            </a:r>
            <a:r>
              <a:rPr lang="zh-CN" altLang="en-US" sz="1800" dirty="0"/>
              <a:t>且未收缩</a:t>
            </a:r>
            <a:endParaRPr lang="zh-CN" altLang="en-US" sz="1800" dirty="0"/>
          </a:p>
        </p:txBody>
      </p:sp>
      <p:sp>
        <p:nvSpPr>
          <p:cNvPr id="18" name="文本框 17"/>
          <p:cNvSpPr txBox="1"/>
          <p:nvPr/>
        </p:nvSpPr>
        <p:spPr>
          <a:xfrm>
            <a:off x="284673" y="2578843"/>
            <a:ext cx="2455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情况三：</a:t>
            </a:r>
            <a:endParaRPr lang="en-US" altLang="zh-CN" sz="1800" dirty="0"/>
          </a:p>
          <a:p>
            <a:r>
              <a:rPr lang="en-US" altLang="zh-CN" sz="1800" dirty="0"/>
              <a:t>α</a:t>
            </a:r>
            <a:r>
              <a:rPr lang="en-US" altLang="zh-CN" sz="1800" baseline="-25000" dirty="0"/>
              <a:t>i-1</a:t>
            </a:r>
            <a:r>
              <a:rPr lang="en-US" altLang="zh-CN" sz="1800" dirty="0"/>
              <a:t> &lt; 1/2, </a:t>
            </a:r>
            <a:r>
              <a:rPr lang="zh-CN" altLang="en-US" sz="1800" dirty="0"/>
              <a:t>且收缩</a:t>
            </a:r>
            <a:endParaRPr lang="zh-CN" altLang="en-US" sz="18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25726" y="3644125"/>
            <a:ext cx="2455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情况一：</a:t>
            </a:r>
            <a:endParaRPr lang="en-US" altLang="zh-CN" sz="1800" dirty="0"/>
          </a:p>
          <a:p>
            <a:r>
              <a:rPr lang="en-US" altLang="zh-CN" sz="1800" dirty="0"/>
              <a:t>α</a:t>
            </a:r>
            <a:r>
              <a:rPr lang="en-US" altLang="zh-CN" sz="1800" baseline="-25000" dirty="0"/>
              <a:t>i-1</a:t>
            </a:r>
            <a:r>
              <a:rPr lang="en-US" altLang="zh-CN" sz="1800" dirty="0"/>
              <a:t> &gt;= 1/2</a:t>
            </a:r>
            <a:endParaRPr lang="en-US" altLang="zh-CN" sz="1800" dirty="0"/>
          </a:p>
          <a:p>
            <a:r>
              <a:rPr lang="zh-CN" altLang="en-US" sz="1800" dirty="0">
                <a:solidFill>
                  <a:srgbClr val="C00000"/>
                </a:solidFill>
              </a:rPr>
              <a:t>如何做？习题</a:t>
            </a:r>
            <a:r>
              <a:rPr lang="en-US" altLang="zh-CN" sz="1800" dirty="0">
                <a:solidFill>
                  <a:srgbClr val="C00000"/>
                </a:solidFill>
              </a:rPr>
              <a:t>17.4-2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2991" y="725732"/>
            <a:ext cx="4940554" cy="11748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718" y="2294139"/>
            <a:ext cx="6750397" cy="12573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803585" y="3823253"/>
            <a:ext cx="5934973" cy="8699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结论：每个操作的摊还代价的上界都是一个常数。因此，在一个动态表上执行任意</a:t>
            </a:r>
            <a:r>
              <a:rPr lang="en-US" altLang="zh-CN" sz="1800" dirty="0"/>
              <a:t>n</a:t>
            </a:r>
            <a:r>
              <a:rPr lang="zh-CN" altLang="en-US" sz="1800" dirty="0"/>
              <a:t>个操作的实际运行时间是</a:t>
            </a:r>
            <a:r>
              <a:rPr lang="en-US" altLang="zh-CN" sz="1800" dirty="0"/>
              <a:t>O(n)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三种技术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/>
              <a:t>三种典型技术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CE0000"/>
                </a:solidFill>
              </a:rPr>
              <a:t>聚合分析</a:t>
            </a:r>
            <a:endParaRPr lang="en-US" altLang="zh-CN" dirty="0">
              <a:solidFill>
                <a:srgbClr val="CE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CE0000"/>
                </a:solidFill>
              </a:rPr>
              <a:t>核算法</a:t>
            </a:r>
            <a:endParaRPr lang="en-US" altLang="zh-CN" dirty="0">
              <a:solidFill>
                <a:srgbClr val="CE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CE0000"/>
                </a:solidFill>
              </a:rPr>
              <a:t>势能法</a:t>
            </a:r>
            <a:endParaRPr lang="en-US" altLang="zh-CN" dirty="0">
              <a:solidFill>
                <a:srgbClr val="CE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15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内容占位符 1"/>
          <p:cNvSpPr>
            <a:spLocks noGrp="1"/>
          </p:cNvSpPr>
          <p:nvPr/>
        </p:nvSpPr>
        <p:spPr>
          <a:xfrm>
            <a:off x="200543" y="1666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42" name="文本占位符 28674"/>
          <p:cNvSpPr txBox="1"/>
          <p:nvPr/>
        </p:nvSpPr>
        <p:spPr>
          <a:xfrm>
            <a:off x="625475" y="1041499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/>
              <a:t>摊还分析用于评估操作的代价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/>
              <a:t>摊还分析不同于平均情况分析，并不涉及概率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/>
              <a:t>摊还分析包括聚合分析、核算法、势能法三种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/>
              <a:t>深入理解栈操作、二进制计数器递增、表扩张与收缩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栈操作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505" y="595313"/>
            <a:ext cx="4725318" cy="421928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19177" y="595313"/>
            <a:ext cx="3873260" cy="4013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b="1" dirty="0"/>
              <a:t>基本原则</a:t>
            </a:r>
            <a:r>
              <a:rPr lang="zh-CN" altLang="en-US" sz="1800" dirty="0"/>
              <a:t>：先进后出</a:t>
            </a:r>
            <a:endParaRPr lang="en-US" altLang="zh-CN" sz="1800" dirty="0"/>
          </a:p>
          <a:p>
            <a:pPr>
              <a:lnSpc>
                <a:spcPct val="130000"/>
              </a:lnSpc>
            </a:pPr>
            <a:r>
              <a:rPr lang="zh-CN" altLang="en-US" sz="1800" b="1" dirty="0"/>
              <a:t>基本操作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pPr>
              <a:lnSpc>
                <a:spcPct val="130000"/>
              </a:lnSpc>
            </a:pPr>
            <a:r>
              <a:rPr lang="en-US" altLang="zh-CN" sz="1800" dirty="0"/>
              <a:t>  POP(S)</a:t>
            </a:r>
            <a:r>
              <a:rPr lang="zh-CN" altLang="en-US" sz="1800" dirty="0"/>
              <a:t>：将栈</a:t>
            </a:r>
            <a:r>
              <a:rPr lang="en-US" altLang="zh-CN" sz="1800" dirty="0"/>
              <a:t>S</a:t>
            </a:r>
            <a:r>
              <a:rPr lang="zh-CN" altLang="en-US" sz="1800" dirty="0"/>
              <a:t>的栈顶对象弹出，并返回该对象</a:t>
            </a:r>
            <a:endParaRPr lang="en-US" altLang="zh-CN" sz="1800" dirty="0"/>
          </a:p>
          <a:p>
            <a:pPr>
              <a:lnSpc>
                <a:spcPct val="130000"/>
              </a:lnSpc>
            </a:pPr>
            <a:r>
              <a:rPr lang="en-US" altLang="zh-CN" sz="1800" dirty="0"/>
              <a:t>  PUSH(S, x)</a:t>
            </a:r>
            <a:r>
              <a:rPr lang="zh-CN" altLang="en-US" sz="1800" dirty="0"/>
              <a:t>：将对象</a:t>
            </a:r>
            <a:r>
              <a:rPr lang="en-US" altLang="zh-CN" sz="1800" dirty="0"/>
              <a:t>x</a:t>
            </a:r>
            <a:r>
              <a:rPr lang="zh-CN" altLang="en-US" sz="1800" dirty="0"/>
              <a:t>压入栈</a:t>
            </a:r>
            <a:r>
              <a:rPr lang="en-US" altLang="zh-CN" sz="1800" dirty="0"/>
              <a:t>S</a:t>
            </a:r>
            <a:r>
              <a:rPr lang="zh-CN" altLang="en-US" sz="1800" dirty="0"/>
              <a:t>中</a:t>
            </a:r>
            <a:endParaRPr lang="en-US" altLang="zh-CN" sz="1800" dirty="0"/>
          </a:p>
          <a:p>
            <a:pPr>
              <a:lnSpc>
                <a:spcPct val="130000"/>
              </a:lnSpc>
            </a:pPr>
            <a:r>
              <a:rPr lang="zh-CN" altLang="en-US" sz="1800" b="1" dirty="0"/>
              <a:t>代价</a:t>
            </a:r>
            <a:r>
              <a:rPr lang="zh-CN" altLang="en-US" sz="1800" dirty="0"/>
              <a:t>：均为</a:t>
            </a:r>
            <a:r>
              <a:rPr lang="en-US" altLang="zh-CN" sz="1800" dirty="0"/>
              <a:t>O(1)</a:t>
            </a:r>
            <a:endParaRPr lang="en-US" altLang="zh-CN" sz="1800" dirty="0"/>
          </a:p>
          <a:p>
            <a:pPr>
              <a:lnSpc>
                <a:spcPct val="130000"/>
              </a:lnSpc>
            </a:pPr>
            <a:endParaRPr lang="en-US" altLang="zh-CN" sz="1800" dirty="0"/>
          </a:p>
          <a:p>
            <a:pPr>
              <a:lnSpc>
                <a:spcPct val="130000"/>
              </a:lnSpc>
            </a:pPr>
            <a:r>
              <a:rPr lang="zh-CN" altLang="en-US" sz="1800" dirty="0"/>
              <a:t>假定各操作的代价均为</a:t>
            </a:r>
            <a:r>
              <a:rPr lang="en-US" altLang="zh-CN" sz="1800" dirty="0"/>
              <a:t>1.</a:t>
            </a:r>
            <a:endParaRPr lang="en-US" altLang="zh-CN" sz="1800" dirty="0"/>
          </a:p>
          <a:p>
            <a:pPr>
              <a:lnSpc>
                <a:spcPct val="130000"/>
              </a:lnSpc>
            </a:pPr>
            <a:r>
              <a:rPr lang="zh-CN" altLang="en-US" sz="1800" dirty="0"/>
              <a:t>一个含有</a:t>
            </a:r>
            <a:r>
              <a:rPr lang="en-US" altLang="zh-CN" sz="1800" dirty="0"/>
              <a:t>n</a:t>
            </a:r>
            <a:r>
              <a:rPr lang="zh-CN" altLang="en-US" sz="1800" dirty="0"/>
              <a:t>个</a:t>
            </a:r>
            <a:r>
              <a:rPr lang="en-US" altLang="zh-CN" sz="1800" dirty="0"/>
              <a:t>PUSH</a:t>
            </a:r>
            <a:r>
              <a:rPr lang="zh-CN" altLang="en-US" sz="1800" dirty="0"/>
              <a:t>和</a:t>
            </a:r>
            <a:r>
              <a:rPr lang="en-US" altLang="zh-CN" sz="1800" dirty="0"/>
              <a:t>POP</a:t>
            </a:r>
            <a:r>
              <a:rPr lang="zh-CN" altLang="en-US" sz="1800" dirty="0"/>
              <a:t>操作的序列的总代价为</a:t>
            </a:r>
            <a:r>
              <a:rPr lang="en-US" altLang="zh-CN" sz="1800" dirty="0"/>
              <a:t>n</a:t>
            </a:r>
            <a:r>
              <a:rPr lang="zh-CN" altLang="en-US" sz="1800" dirty="0"/>
              <a:t>，而</a:t>
            </a:r>
            <a:r>
              <a:rPr lang="en-US" altLang="zh-CN" sz="1800" dirty="0"/>
              <a:t>n</a:t>
            </a:r>
            <a:r>
              <a:rPr lang="zh-CN" altLang="en-US" sz="1800" dirty="0"/>
              <a:t>个操作的实际运行时间为</a:t>
            </a:r>
            <a:r>
              <a:rPr lang="en-US" altLang="zh-CN" sz="1800" dirty="0"/>
              <a:t>Θ(n)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增加栈操作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14068" y="935531"/>
            <a:ext cx="3873260" cy="3293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b="1" dirty="0"/>
              <a:t>新增入栈操作</a:t>
            </a:r>
            <a:r>
              <a:rPr lang="zh-CN" altLang="en-US" sz="1800" dirty="0"/>
              <a:t>：</a:t>
            </a:r>
            <a:r>
              <a:rPr lang="en-US" altLang="zh-CN" sz="1800" dirty="0"/>
              <a:t>MULTIPOP(S</a:t>
            </a:r>
            <a:r>
              <a:rPr lang="zh-CN" altLang="en-US" sz="1800" dirty="0"/>
              <a:t>，</a:t>
            </a:r>
            <a:r>
              <a:rPr lang="en-US" altLang="zh-CN" sz="1800" dirty="0"/>
              <a:t>k)</a:t>
            </a:r>
            <a:r>
              <a:rPr lang="zh-CN" altLang="en-US" sz="1800" dirty="0"/>
              <a:t>：弹出栈</a:t>
            </a:r>
            <a:r>
              <a:rPr lang="en-US" altLang="zh-CN" sz="1800" dirty="0"/>
              <a:t>S</a:t>
            </a:r>
            <a:r>
              <a:rPr lang="zh-CN" altLang="en-US" sz="1800" dirty="0"/>
              <a:t>的栈顶</a:t>
            </a:r>
            <a:r>
              <a:rPr lang="en-US" altLang="zh-CN" sz="1800" dirty="0"/>
              <a:t>k</a:t>
            </a:r>
            <a:r>
              <a:rPr lang="zh-CN" altLang="en-US" sz="1800" dirty="0"/>
              <a:t>个对象</a:t>
            </a:r>
            <a:endParaRPr lang="en-US" altLang="zh-CN" sz="1800" dirty="0"/>
          </a:p>
          <a:p>
            <a:pPr>
              <a:lnSpc>
                <a:spcPct val="130000"/>
              </a:lnSpc>
            </a:pPr>
            <a:endParaRPr lang="en-US" altLang="zh-CN" sz="1800" dirty="0"/>
          </a:p>
          <a:p>
            <a:pPr>
              <a:lnSpc>
                <a:spcPct val="130000"/>
              </a:lnSpc>
            </a:pPr>
            <a:r>
              <a:rPr lang="en-US" altLang="zh-CN" sz="1800" dirty="0"/>
              <a:t>MULTITOP(S, k)</a:t>
            </a:r>
            <a:endParaRPr lang="en-US" altLang="zh-CN" sz="1800" dirty="0"/>
          </a:p>
          <a:p>
            <a:pPr>
              <a:lnSpc>
                <a:spcPct val="130000"/>
              </a:lnSpc>
            </a:pPr>
            <a:r>
              <a:rPr lang="en-US" altLang="zh-CN" sz="1800" dirty="0"/>
              <a:t>  while not STACK-EMPTY(S) and k &gt; 0</a:t>
            </a:r>
            <a:endParaRPr lang="en-US" altLang="zh-CN" sz="1800" dirty="0"/>
          </a:p>
          <a:p>
            <a:pPr>
              <a:lnSpc>
                <a:spcPct val="130000"/>
              </a:lnSpc>
            </a:pPr>
            <a:r>
              <a:rPr lang="en-US" altLang="zh-CN" sz="1800" dirty="0"/>
              <a:t>    POP(S)</a:t>
            </a:r>
            <a:endParaRPr lang="en-US" altLang="zh-CN" sz="1800" dirty="0"/>
          </a:p>
          <a:p>
            <a:pPr>
              <a:lnSpc>
                <a:spcPct val="130000"/>
              </a:lnSpc>
            </a:pPr>
            <a:r>
              <a:rPr lang="en-US" altLang="zh-CN" sz="1800" dirty="0"/>
              <a:t>    k = k -1</a:t>
            </a:r>
            <a:endParaRPr lang="en-US" altLang="zh-CN" sz="1800" dirty="0"/>
          </a:p>
          <a:p>
            <a:pPr>
              <a:lnSpc>
                <a:spcPct val="130000"/>
              </a:lnSpc>
            </a:pPr>
            <a:endParaRPr lang="en-US" altLang="zh-CN" sz="1800" dirty="0"/>
          </a:p>
          <a:p>
            <a:pPr>
              <a:lnSpc>
                <a:spcPct val="130000"/>
              </a:lnSpc>
            </a:pPr>
            <a:r>
              <a:rPr lang="zh-CN" altLang="en-US" sz="1800" dirty="0"/>
              <a:t>执行代价：</a:t>
            </a:r>
            <a:r>
              <a:rPr lang="en-US" altLang="zh-CN" sz="1800" dirty="0"/>
              <a:t>min(s, k)</a:t>
            </a:r>
            <a:endParaRPr lang="en-US" altLang="zh-CN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851871"/>
            <a:ext cx="4366912" cy="22536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51565" y="3367385"/>
            <a:ext cx="29717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Both"/>
            </a:pPr>
            <a:r>
              <a:rPr lang="zh-CN" altLang="en-US" sz="1800" dirty="0"/>
              <a:t>栈的初始格局</a:t>
            </a:r>
            <a:endParaRPr lang="en-US" altLang="zh-CN" sz="1800" dirty="0"/>
          </a:p>
          <a:p>
            <a:pPr marL="342900" indent="-342900">
              <a:buAutoNum type="alphaLcParenBoth"/>
            </a:pPr>
            <a:r>
              <a:rPr lang="zh-CN" altLang="en-US" sz="1800" dirty="0"/>
              <a:t>执行</a:t>
            </a:r>
            <a:r>
              <a:rPr lang="en-US" altLang="zh-CN" sz="1800" dirty="0"/>
              <a:t>MULTIPOP(S, 4)</a:t>
            </a:r>
            <a:r>
              <a:rPr lang="zh-CN" altLang="en-US" sz="1800" dirty="0"/>
              <a:t>之后</a:t>
            </a:r>
            <a:endParaRPr lang="en-US" altLang="zh-CN" sz="1800" dirty="0"/>
          </a:p>
          <a:p>
            <a:pPr marL="342900" indent="-342900">
              <a:buAutoNum type="alphaLcParenBoth"/>
            </a:pPr>
            <a:r>
              <a:rPr lang="zh-CN" altLang="en-US" sz="1800" dirty="0"/>
              <a:t>执行</a:t>
            </a:r>
            <a:r>
              <a:rPr lang="en-US" altLang="zh-CN" sz="1800" dirty="0"/>
              <a:t>MULTIPOP(S, 7)</a:t>
            </a:r>
            <a:r>
              <a:rPr lang="zh-CN" altLang="en-US" sz="1800" dirty="0"/>
              <a:t>之后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分析</a:t>
            </a:r>
            <a:endParaRPr lang="zh-CN" altLang="en-US" dirty="0"/>
          </a:p>
        </p:txBody>
      </p:sp>
      <p:sp>
        <p:nvSpPr>
          <p:cNvPr id="6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CE0000"/>
                </a:solidFill>
              </a:rPr>
              <a:t>假设栈的大小最大为</a:t>
            </a:r>
            <a:r>
              <a:rPr lang="en-US" altLang="zh-CN" dirty="0">
                <a:solidFill>
                  <a:srgbClr val="CE0000"/>
                </a:solidFill>
              </a:rPr>
              <a:t>n</a:t>
            </a:r>
            <a:r>
              <a:rPr lang="zh-CN" altLang="en-US" dirty="0">
                <a:solidFill>
                  <a:srgbClr val="CE0000"/>
                </a:solidFill>
              </a:rPr>
              <a:t>，则执行</a:t>
            </a:r>
            <a:r>
              <a:rPr lang="en-US" altLang="zh-CN" dirty="0">
                <a:solidFill>
                  <a:srgbClr val="CE0000"/>
                </a:solidFill>
              </a:rPr>
              <a:t>MULTIPOP</a:t>
            </a:r>
            <a:r>
              <a:rPr lang="zh-CN" altLang="en-US" dirty="0">
                <a:solidFill>
                  <a:srgbClr val="CE0000"/>
                </a:solidFill>
              </a:rPr>
              <a:t>操作的最坏情况代价为</a:t>
            </a:r>
            <a:r>
              <a:rPr lang="en-US" altLang="zh-CN" i="1" dirty="0">
                <a:solidFill>
                  <a:srgbClr val="CE0000"/>
                </a:solidFill>
              </a:rPr>
              <a:t>O</a:t>
            </a:r>
            <a:r>
              <a:rPr lang="en-US" altLang="zh-CN" dirty="0">
                <a:solidFill>
                  <a:srgbClr val="CE0000"/>
                </a:solidFill>
              </a:rPr>
              <a:t>(</a:t>
            </a:r>
            <a:r>
              <a:rPr lang="en-US" altLang="zh-CN" i="1" dirty="0">
                <a:solidFill>
                  <a:srgbClr val="CE0000"/>
                </a:solidFill>
              </a:rPr>
              <a:t>n</a:t>
            </a:r>
            <a:r>
              <a:rPr lang="en-US" altLang="zh-CN" dirty="0">
                <a:solidFill>
                  <a:srgbClr val="CE0000"/>
                </a:solidFill>
              </a:rPr>
              <a:t>)</a:t>
            </a:r>
            <a:r>
              <a:rPr lang="zh-CN" altLang="en-US" dirty="0">
                <a:solidFill>
                  <a:srgbClr val="CE0000"/>
                </a:solidFill>
              </a:rPr>
              <a:t>。</a:t>
            </a:r>
            <a:endParaRPr lang="en-US" altLang="zh-CN" dirty="0">
              <a:solidFill>
                <a:srgbClr val="CE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/>
              <a:t>因此，一个</a:t>
            </a:r>
            <a:r>
              <a:rPr lang="en-US" altLang="zh-CN" i="1" dirty="0"/>
              <a:t>n</a:t>
            </a:r>
            <a:r>
              <a:rPr lang="zh-CN" altLang="en-US" dirty="0"/>
              <a:t>个操作的序列的最坏情况代价为</a:t>
            </a:r>
            <a:r>
              <a:rPr lang="en-US" altLang="zh-CN" dirty="0"/>
              <a:t>O(</a:t>
            </a:r>
            <a:r>
              <a:rPr lang="en-US" altLang="zh-CN" i="1" dirty="0"/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，因为序列可能包含了</a:t>
            </a:r>
            <a:r>
              <a:rPr lang="en-US" altLang="zh-CN" i="1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MULTIPOP</a:t>
            </a:r>
            <a:r>
              <a:rPr lang="zh-CN" altLang="en-US" dirty="0"/>
              <a:t>操作。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zh-CN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/>
              <a:t>通过使用聚合分析，我们考虑整个序列的</a:t>
            </a:r>
            <a:r>
              <a:rPr lang="en-US" altLang="zh-CN" i="1" dirty="0"/>
              <a:t>n</a:t>
            </a:r>
            <a:r>
              <a:rPr lang="zh-CN" altLang="en-US" dirty="0"/>
              <a:t>个操作，可以得到更好的上界。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/>
              <a:t>在一个空栈上执行</a:t>
            </a:r>
            <a:r>
              <a:rPr lang="en-US" altLang="zh-CN" i="1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PUSH, POP, MULTIPOP</a:t>
            </a:r>
            <a:r>
              <a:rPr lang="zh-CN" altLang="en-US" dirty="0"/>
              <a:t>操作序列，代价至多为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).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CE0000"/>
                </a:solidFill>
              </a:rPr>
              <a:t>所以，摊还代价为</a:t>
            </a:r>
            <a:r>
              <a:rPr lang="en-US" altLang="zh-CN" i="1" dirty="0">
                <a:solidFill>
                  <a:srgbClr val="CE0000"/>
                </a:solidFill>
              </a:rPr>
              <a:t>O</a:t>
            </a:r>
            <a:r>
              <a:rPr lang="en-US" altLang="zh-CN" dirty="0">
                <a:solidFill>
                  <a:srgbClr val="CE0000"/>
                </a:solidFill>
              </a:rPr>
              <a:t>(1)</a:t>
            </a:r>
            <a:endParaRPr lang="en-US" altLang="zh-CN" dirty="0">
              <a:solidFill>
                <a:srgbClr val="CE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二进制计数器递增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lang="zh-CN" altLang="en-US" sz="2000" dirty="0">
                <a:solidFill>
                  <a:srgbClr val="CE0000"/>
                </a:solidFill>
              </a:rPr>
              <a:t>数据结构</a:t>
            </a:r>
            <a:r>
              <a:rPr lang="en-US" altLang="zh-CN" sz="2000" dirty="0">
                <a:solidFill>
                  <a:srgbClr val="CE0000"/>
                </a:solidFill>
              </a:rPr>
              <a:t>:</a:t>
            </a:r>
            <a:r>
              <a:rPr lang="en-US" altLang="zh-CN" sz="2000" dirty="0"/>
              <a:t> </a:t>
            </a:r>
            <a:r>
              <a:rPr lang="en-US" altLang="zh-CN" sz="2000" i="1" dirty="0">
                <a:solidFill>
                  <a:schemeClr val="accent2"/>
                </a:solidFill>
              </a:rPr>
              <a:t>k</a:t>
            </a:r>
            <a:r>
              <a:rPr lang="en-US" altLang="zh-CN" sz="2000" dirty="0"/>
              <a:t>-</a:t>
            </a:r>
            <a:r>
              <a:rPr lang="zh-CN" altLang="en-US" sz="2000" dirty="0"/>
              <a:t>位数组</a:t>
            </a:r>
            <a:r>
              <a:rPr lang="en-US" altLang="zh-CN" sz="2000" dirty="0"/>
              <a:t>, </a:t>
            </a:r>
            <a:r>
              <a:rPr lang="zh-CN" altLang="en-US" sz="2000" dirty="0"/>
              <a:t>从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chemeClr val="accent2"/>
                </a:solidFill>
              </a:rPr>
              <a:t>0</a:t>
            </a:r>
            <a:r>
              <a:rPr lang="en-US" altLang="zh-CN" sz="2000" dirty="0"/>
              <a:t> </a:t>
            </a:r>
            <a:r>
              <a:rPr lang="zh-CN" altLang="en-US" sz="2000" dirty="0"/>
              <a:t>到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chemeClr val="accent2"/>
                </a:solidFill>
              </a:rPr>
              <a:t>2</a:t>
            </a:r>
            <a:r>
              <a:rPr lang="en-US" altLang="zh-CN" sz="2000" i="1" baseline="30000" dirty="0">
                <a:solidFill>
                  <a:schemeClr val="accent2"/>
                </a:solidFill>
              </a:rPr>
              <a:t>k</a:t>
            </a:r>
            <a:r>
              <a:rPr lang="en-US" altLang="zh-CN" sz="2000" dirty="0">
                <a:solidFill>
                  <a:schemeClr val="accent2"/>
                </a:solidFill>
              </a:rPr>
              <a:t> – 1</a:t>
            </a:r>
            <a:r>
              <a:rPr lang="zh-CN" altLang="en-US" sz="2000" dirty="0"/>
              <a:t>进行计数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000" dirty="0">
                <a:solidFill>
                  <a:srgbClr val="CE0000"/>
                </a:solidFill>
              </a:rPr>
              <a:t>操作</a:t>
            </a:r>
            <a:r>
              <a:rPr lang="en-US" altLang="zh-CN" sz="2000" dirty="0">
                <a:solidFill>
                  <a:srgbClr val="CE0000"/>
                </a:solidFill>
              </a:rPr>
              <a:t>:</a:t>
            </a:r>
            <a:r>
              <a:rPr lang="en-US" altLang="zh-CN" sz="2000" dirty="0"/>
              <a:t> </a:t>
            </a:r>
            <a:r>
              <a:rPr lang="zh-CN" altLang="en-US" sz="2000" dirty="0"/>
              <a:t>递增</a:t>
            </a:r>
            <a:r>
              <a:rPr lang="en-US" altLang="zh-CN" sz="2000" dirty="0"/>
              <a:t>INCREMENT(A).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000" dirty="0">
                <a:solidFill>
                  <a:srgbClr val="CE0000"/>
                </a:solidFill>
              </a:rPr>
              <a:t>代价</a:t>
            </a:r>
            <a:r>
              <a:rPr lang="en-US" altLang="zh-CN" sz="2000" dirty="0">
                <a:solidFill>
                  <a:srgbClr val="CE0000"/>
                </a:solidFill>
              </a:rPr>
              <a:t>:</a:t>
            </a:r>
            <a:r>
              <a:rPr lang="en-US" altLang="zh-CN" sz="2000" dirty="0"/>
              <a:t> </a:t>
            </a:r>
            <a:r>
              <a:rPr lang="zh-CN" altLang="en-US" sz="2000" dirty="0"/>
              <a:t>被翻转的比特位的数量</a:t>
            </a:r>
            <a:r>
              <a:rPr lang="en-US" altLang="zh-CN" sz="2000" dirty="0"/>
              <a:t>.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(</a:t>
            </a:r>
            <a:r>
              <a:rPr lang="zh-CN" altLang="en-US" sz="2000" dirty="0"/>
              <a:t>问题本身简单，理解场景和背后的想法</a:t>
            </a:r>
            <a:r>
              <a:rPr lang="en-US" altLang="zh-CN" sz="2000" dirty="0"/>
              <a:t>!)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zh-CN" sz="7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147" y="2528005"/>
            <a:ext cx="3862271" cy="21711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159" y="647601"/>
            <a:ext cx="3035456" cy="38482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聚合分析</a:t>
            </a:r>
            <a:endParaRPr lang="zh-CN" altLang="en-US" dirty="0"/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896253"/>
            <a:ext cx="4731795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None/>
            </a:pPr>
            <a:r>
              <a:rPr lang="zh-CN" altLang="en-US" dirty="0">
                <a:solidFill>
                  <a:srgbClr val="CE0000"/>
                </a:solidFill>
              </a:rPr>
              <a:t>直观分析</a:t>
            </a:r>
            <a:r>
              <a:rPr lang="zh-CN" altLang="en-US" dirty="0"/>
              <a:t>：令总共有</a:t>
            </a:r>
            <a:r>
              <a:rPr lang="en-US" altLang="zh-CN" i="1" dirty="0"/>
              <a:t>k</a:t>
            </a:r>
            <a:r>
              <a:rPr lang="zh-CN" altLang="en-US" dirty="0"/>
              <a:t>个比特，一次操作最多翻转</a:t>
            </a:r>
            <a:r>
              <a:rPr lang="en-US" altLang="zh-CN" i="1" dirty="0"/>
              <a:t>k</a:t>
            </a:r>
            <a:r>
              <a:rPr lang="zh-CN" altLang="en-US" dirty="0"/>
              <a:t>位。则</a:t>
            </a:r>
            <a:r>
              <a:rPr lang="en-US" altLang="zh-CN" i="1" dirty="0"/>
              <a:t>n</a:t>
            </a:r>
            <a:r>
              <a:rPr lang="zh-CN" altLang="en-US" dirty="0"/>
              <a:t>个操作的总代价是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 err="1"/>
              <a:t>nk</a:t>
            </a:r>
            <a:r>
              <a:rPr lang="en-US" altLang="zh-CN" dirty="0"/>
              <a:t>)</a:t>
            </a:r>
            <a:endParaRPr lang="en-US" altLang="zh-CN" dirty="0"/>
          </a:p>
          <a:p>
            <a:pPr eaLnBrk="1" hangingPunct="1">
              <a:buNone/>
            </a:pPr>
            <a:endParaRPr lang="en-US" altLang="zh-CN" dirty="0">
              <a:solidFill>
                <a:srgbClr val="CE0000"/>
              </a:solidFill>
            </a:endParaRPr>
          </a:p>
          <a:p>
            <a:pPr eaLnBrk="1" hangingPunct="1">
              <a:buNone/>
            </a:pPr>
            <a:r>
              <a:rPr lang="zh-CN" altLang="en-US" dirty="0">
                <a:solidFill>
                  <a:srgbClr val="CE0000"/>
                </a:solidFill>
              </a:rPr>
              <a:t>更紧的分析</a:t>
            </a:r>
            <a:r>
              <a:rPr lang="zh-CN" altLang="en-US" dirty="0"/>
              <a:t>：发现翻转规律</a:t>
            </a:r>
            <a:endParaRPr lang="en-US" altLang="zh-CN" dirty="0"/>
          </a:p>
          <a:p>
            <a:pPr eaLnBrk="1" hangingPunct="1">
              <a:buNone/>
            </a:pPr>
            <a:r>
              <a:rPr lang="zh-CN" altLang="en-US" dirty="0"/>
              <a:t>对于一个含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2"/>
                </a:solidFill>
              </a:rPr>
              <a:t>n</a:t>
            </a:r>
            <a:r>
              <a:rPr lang="en-US" altLang="zh-CN" dirty="0"/>
              <a:t> </a:t>
            </a:r>
            <a:r>
              <a:rPr lang="zh-CN" altLang="en-US" dirty="0"/>
              <a:t>次递增的操作序列</a:t>
            </a:r>
            <a:r>
              <a:rPr lang="en-US" altLang="zh-CN" dirty="0"/>
              <a:t>:</a:t>
            </a:r>
            <a:endParaRPr lang="en-US" altLang="zh-CN" dirty="0"/>
          </a:p>
          <a:p>
            <a:pPr eaLnBrk="1" hangingPunct="1">
              <a:buNone/>
            </a:pPr>
            <a:r>
              <a:rPr lang="zh-CN" altLang="en-US" dirty="0"/>
              <a:t>第</a:t>
            </a:r>
            <a:r>
              <a:rPr lang="en-US" altLang="zh-CN" i="1" dirty="0" err="1">
                <a:solidFill>
                  <a:schemeClr val="accent2"/>
                </a:solidFill>
              </a:rPr>
              <a:t>i</a:t>
            </a:r>
            <a:r>
              <a:rPr lang="zh-CN" altLang="en-US" dirty="0"/>
              <a:t>位被翻转了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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/2</a:t>
            </a:r>
            <a:r>
              <a:rPr lang="en-US" altLang="zh-CN" i="1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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次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/>
          </a:p>
          <a:p>
            <a:pPr eaLnBrk="1" hangingPunct="1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9159" y="647601"/>
            <a:ext cx="3035456" cy="384829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ARTICULATE_SLIDE_THUMBNAIL_REFRESH" val="1"/>
</p:tagLst>
</file>

<file path=ppt/tags/tag2.xml><?xml version="1.0" encoding="utf-8"?>
<p:tagLst xmlns:p="http://schemas.openxmlformats.org/presentationml/2006/main">
  <p:tag name="ARTICULATE_SLIDE_THUMBNAIL_REFRESH" val="1"/>
</p:tagLst>
</file>

<file path=ppt/tags/tag3.xml><?xml version="1.0" encoding="utf-8"?>
<p:tagLst xmlns:p="http://schemas.openxmlformats.org/presentationml/2006/main">
  <p:tag name="ARTICULATE_SLIDE_THUMBNAIL_REFRESH" val="1"/>
</p:tagLst>
</file>

<file path=ppt/tags/tag4.xml><?xml version="1.0" encoding="utf-8"?>
<p:tagLst xmlns:p="http://schemas.openxmlformats.org/presentationml/2006/main">
  <p:tag name="ARTICULATE_SLIDE_THUMBNAIL_REFRESH" val="1"/>
</p:tagLst>
</file>

<file path=ppt/tags/tag5.xml><?xml version="1.0" encoding="utf-8"?>
<p:tagLst xmlns:p="http://schemas.openxmlformats.org/presentationml/2006/main">
  <p:tag name="COMMONDATA" val="eyJoZGlkIjoiM2ExNmU0ODQ1OGFkYmJjNjdiOTViMDY0Y2QyMDA0OTU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1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E36C09"/>
      </a:accent2>
      <a:accent3>
        <a:srgbClr val="586D2C"/>
      </a:accent3>
      <a:accent4>
        <a:srgbClr val="938953"/>
      </a:accent4>
      <a:accent5>
        <a:srgbClr val="518685"/>
      </a:accent5>
      <a:accent6>
        <a:srgbClr val="CC9900"/>
      </a:accent6>
      <a:hlink>
        <a:srgbClr val="0000FF"/>
      </a:hlink>
      <a:folHlink>
        <a:srgbClr val="800080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4618</Words>
  <Application>WPS 演示</Application>
  <PresentationFormat>全屏显示(16:9)</PresentationFormat>
  <Paragraphs>458</Paragraphs>
  <Slides>40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40</vt:i4>
      </vt:variant>
    </vt:vector>
  </HeadingPairs>
  <TitlesOfParts>
    <vt:vector size="69" baseType="lpstr">
      <vt:lpstr>Arial</vt:lpstr>
      <vt:lpstr>宋体</vt:lpstr>
      <vt:lpstr>Wingdings</vt:lpstr>
      <vt:lpstr>微软雅黑</vt:lpstr>
      <vt:lpstr>Britannic Bold</vt:lpstr>
      <vt:lpstr>Arial Rounded MT Bold</vt:lpstr>
      <vt:lpstr>Times New Roman</vt:lpstr>
      <vt:lpstr>Meiryo UI</vt:lpstr>
      <vt:lpstr>Yu Gothic</vt:lpstr>
      <vt:lpstr>黑体</vt:lpstr>
      <vt:lpstr>Arial</vt:lpstr>
      <vt:lpstr>Calibri</vt:lpstr>
      <vt:lpstr>Agency FB</vt:lpstr>
      <vt:lpstr>Adobe 宋体 Std L</vt:lpstr>
      <vt:lpstr>Symbol</vt:lpstr>
      <vt:lpstr>Franklin Gothic Book</vt:lpstr>
      <vt:lpstr>Arial Unicode MS</vt:lpstr>
      <vt:lpstr>Franklin Gothic Medium</vt:lpstr>
      <vt:lpstr>Monotype Corsiva</vt:lpstr>
      <vt:lpstr>默认设计模板</vt:lpstr>
      <vt:lpstr>2_Office 主题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yhwu@ecnu.edu.cn</dc:creator>
  <cp:lastModifiedBy>jincheqing</cp:lastModifiedBy>
  <cp:revision>1239</cp:revision>
  <dcterms:created xsi:type="dcterms:W3CDTF">2014-04-28T11:40:00Z</dcterms:created>
  <dcterms:modified xsi:type="dcterms:W3CDTF">2022-06-16T08:27:21Z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51B1F244-CE41-496F-3F3F-3F3F3F3F273F</vt:lpwstr>
  </property>
  <property fmtid="{D5CDD505-2E9C-101B-9397-08002B2CF9AE}" pid="3" name="ArticulatePath">
    <vt:lpwstr>2014甘肃答辩-能力提升工程</vt:lpwstr>
  </property>
  <property fmtid="{D5CDD505-2E9C-101B-9397-08002B2CF9AE}" pid="4" name="KSOProductBuildVer">
    <vt:lpwstr>2052-11.1.0.11744</vt:lpwstr>
  </property>
  <property fmtid="{D5CDD505-2E9C-101B-9397-08002B2CF9AE}" pid="5" name="ICV">
    <vt:lpwstr>3E76A3C092F8457E8774D432A7CB1642</vt:lpwstr>
  </property>
</Properties>
</file>