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JPG" ContentType="image/.jp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bookmarkIdSeed="2">
  <p:sldMasterIdLst>
    <p:sldMasterId id="2147483648" r:id="rId1"/>
    <p:sldMasterId id="2147483659" r:id="rId3"/>
  </p:sldMasterIdLst>
  <p:notesMasterIdLst>
    <p:notesMasterId r:id="rId5"/>
  </p:notesMasterIdLst>
  <p:handoutMasterIdLst>
    <p:handoutMasterId r:id="rId38"/>
  </p:handoutMasterIdLst>
  <p:sldIdLst>
    <p:sldId id="1349" r:id="rId4"/>
    <p:sldId id="1354" r:id="rId6"/>
    <p:sldId id="2692" r:id="rId7"/>
    <p:sldId id="2693" r:id="rId8"/>
    <p:sldId id="2694" r:id="rId9"/>
    <p:sldId id="2757" r:id="rId10"/>
    <p:sldId id="2695" r:id="rId11"/>
    <p:sldId id="2696" r:id="rId12"/>
    <p:sldId id="2697" r:id="rId13"/>
    <p:sldId id="2698" r:id="rId14"/>
    <p:sldId id="2699" r:id="rId15"/>
    <p:sldId id="2788" r:id="rId16"/>
    <p:sldId id="2790" r:id="rId17"/>
    <p:sldId id="2791" r:id="rId18"/>
    <p:sldId id="2703" r:id="rId19"/>
    <p:sldId id="2792" r:id="rId20"/>
    <p:sldId id="2704" r:id="rId21"/>
    <p:sldId id="2820" r:id="rId22"/>
    <p:sldId id="2816" r:id="rId23"/>
    <p:sldId id="2818" r:id="rId24"/>
    <p:sldId id="2819" r:id="rId25"/>
    <p:sldId id="2821" r:id="rId26"/>
    <p:sldId id="2705" r:id="rId27"/>
    <p:sldId id="2817" r:id="rId28"/>
    <p:sldId id="2706" r:id="rId29"/>
    <p:sldId id="2707" r:id="rId30"/>
    <p:sldId id="2708" r:id="rId31"/>
    <p:sldId id="2709" r:id="rId32"/>
    <p:sldId id="2710" r:id="rId33"/>
    <p:sldId id="2721" r:id="rId34"/>
    <p:sldId id="2815" r:id="rId35"/>
    <p:sldId id="2722" r:id="rId36"/>
    <p:sldId id="2552" r:id="rId37"/>
  </p:sldIdLst>
  <p:sldSz cx="9144000" cy="5143500" type="screen16x9"/>
  <p:notesSz cx="9144000" cy="6858000"/>
  <p:custDataLst>
    <p:tags r:id="rId43"/>
  </p:custDataLst>
  <p:defaultTextStyle>
    <a:defPPr>
      <a:defRPr lang="zh-CN"/>
    </a:defPPr>
    <a:lvl1pPr marL="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eflyup" initials="m" lastIdx="24" clrIdx="0"/>
  <p:cmAuthor id="1" name="田雅慧" initials="田雅慧" lastIdx="1" clrIdx="0"/>
  <p:cmAuthor id="2" name="Huanhuan Chen" initials="" lastIdx="27" clrIdx="7"/>
  <p:cmAuthor id="3" name="YangLi" initials="" lastIdx="1" clrIdx="1"/>
  <p:cmAuthor id="4" name="刘均" initials="" lastIdx="13" clrIdx="3"/>
  <p:cmAuthor id="5" name="gming" initials="" lastIdx="30" clrIdx="4"/>
  <p:cmAuthor id="6" name="zhao" initials="" lastIdx="10" clrIdx="5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60A8"/>
    <a:srgbClr val="3D8F4B"/>
    <a:srgbClr val="5A9493"/>
    <a:srgbClr val="4F8281"/>
    <a:srgbClr val="007DDA"/>
    <a:srgbClr val="FA4032"/>
    <a:srgbClr val="AE1616"/>
    <a:srgbClr val="9C1414"/>
    <a:srgbClr val="0078A2"/>
    <a:srgbClr val="9389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27" autoAdjust="0"/>
    <p:restoredTop sz="87629" autoAdjust="0"/>
  </p:normalViewPr>
  <p:slideViewPr>
    <p:cSldViewPr snapToGrid="0">
      <p:cViewPr varScale="1">
        <p:scale>
          <a:sx n="74" d="100"/>
          <a:sy n="74" d="100"/>
        </p:scale>
        <p:origin x="932" y="44"/>
      </p:cViewPr>
      <p:guideLst>
        <p:guide orient="horz" pos="2024"/>
        <p:guide pos="3951"/>
        <p:guide orient="horz" pos="1592"/>
        <p:guide pos="2828"/>
        <p:guide orient="horz" pos="2419"/>
        <p:guide orient="horz" pos="86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1" d="100"/>
          <a:sy n="71" d="100"/>
        </p:scale>
        <p:origin x="201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3" Type="http://schemas.openxmlformats.org/officeDocument/2006/relationships/tags" Target="tags/tag10.xml"/><Relationship Id="rId42" Type="http://schemas.openxmlformats.org/officeDocument/2006/relationships/commentAuthors" Target="commentAuthors.xml"/><Relationship Id="rId41" Type="http://schemas.openxmlformats.org/officeDocument/2006/relationships/tableStyles" Target="tableStyles.xml"/><Relationship Id="rId40" Type="http://schemas.openxmlformats.org/officeDocument/2006/relationships/viewProps" Target="viewProps.xml"/><Relationship Id="rId4" Type="http://schemas.openxmlformats.org/officeDocument/2006/relationships/slide" Target="slides/slide1.xml"/><Relationship Id="rId39" Type="http://schemas.openxmlformats.org/officeDocument/2006/relationships/presProps" Target="presProps.xml"/><Relationship Id="rId38" Type="http://schemas.openxmlformats.org/officeDocument/2006/relationships/handoutMaster" Target="handoutMasters/handoutMaster1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43B4EF-02D3-4ADB-8157-7B31E2E18AF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5C68FE-DA51-4672-B081-F9C263754B9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B83950-F101-48F7-8DE5-2F560BA2D90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0698EC-9E4E-4304-AAE3-A3C9B328634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73CC00-99DD-4740-8053-E00A0F4042C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0698EC-9E4E-4304-AAE3-A3C9B32863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0698EC-9E4E-4304-AAE3-A3C9B32863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0698EC-9E4E-4304-AAE3-A3C9B32863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6" Type="http://schemas.openxmlformats.org/officeDocument/2006/relationships/image" Target="../media/image8.png"/><Relationship Id="rId5" Type="http://schemas.microsoft.com/office/2007/relationships/hdphoto" Target="../media/image7.wdp"/><Relationship Id="rId4" Type="http://schemas.openxmlformats.org/officeDocument/2006/relationships/image" Target="../media/image6.png"/><Relationship Id="rId3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6" Type="http://schemas.openxmlformats.org/officeDocument/2006/relationships/image" Target="../media/image8.png"/><Relationship Id="rId5" Type="http://schemas.microsoft.com/office/2007/relationships/hdphoto" Target="../media/image7.wdp"/><Relationship Id="rId4" Type="http://schemas.openxmlformats.org/officeDocument/2006/relationships/image" Target="../media/image6.png"/><Relationship Id="rId3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9D4E3BC-A095-4715-8895-559B35CA3126}" type="datetime1">
              <a:rPr lang="en-US" altLang="zh-CN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457881"/>
            <a:ext cx="9144000" cy="809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9144000" cy="490538"/>
          </a:xfrm>
          <a:prstGeom prst="rect">
            <a:avLst/>
          </a:prstGeom>
          <a:solidFill>
            <a:srgbClr val="AE1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cxnSp>
        <p:nvCxnSpPr>
          <p:cNvPr id="10" name="直接连接符 9"/>
          <p:cNvCxnSpPr/>
          <p:nvPr userDrawn="1"/>
        </p:nvCxnSpPr>
        <p:spPr>
          <a:xfrm>
            <a:off x="-14963" y="4815515"/>
            <a:ext cx="9158963" cy="0"/>
          </a:xfrm>
          <a:prstGeom prst="line">
            <a:avLst/>
          </a:prstGeom>
          <a:ln w="50800">
            <a:solidFill>
              <a:srgbClr val="AE16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/>
          <p:cNvSpPr/>
          <p:nvPr userDrawn="1"/>
        </p:nvSpPr>
        <p:spPr>
          <a:xfrm>
            <a:off x="900015" y="4555266"/>
            <a:ext cx="485775" cy="48577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 userDrawn="1"/>
        </p:nvSpPr>
        <p:spPr>
          <a:xfrm>
            <a:off x="301665" y="4579499"/>
            <a:ext cx="485775" cy="48577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 userDrawn="1"/>
        </p:nvSpPr>
        <p:spPr>
          <a:xfrm>
            <a:off x="1498591" y="4555266"/>
            <a:ext cx="485775" cy="48577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 userDrawn="1"/>
        </p:nvSpPr>
        <p:spPr>
          <a:xfrm>
            <a:off x="2097167" y="4555266"/>
            <a:ext cx="485775" cy="48577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pic>
        <p:nvPicPr>
          <p:cNvPr id="32" name="Picture 2" descr="C:\Users\dell\Desktop\ecnulogo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203" y="-180147"/>
            <a:ext cx="2492297" cy="1276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任意多边形 35"/>
          <p:cNvSpPr/>
          <p:nvPr userDrawn="1"/>
        </p:nvSpPr>
        <p:spPr>
          <a:xfrm rot="2130009" flipV="1">
            <a:off x="384560" y="4661224"/>
            <a:ext cx="307883" cy="273639"/>
          </a:xfrm>
          <a:custGeom>
            <a:avLst/>
            <a:gdLst>
              <a:gd name="connsiteX0" fmla="*/ 123519 w 962506"/>
              <a:gd name="connsiteY0" fmla="*/ 534341 h 855453"/>
              <a:gd name="connsiteX1" fmla="*/ 496912 w 962506"/>
              <a:gd name="connsiteY1" fmla="*/ 800681 h 855453"/>
              <a:gd name="connsiteX2" fmla="*/ 907733 w 962506"/>
              <a:gd name="connsiteY2" fmla="*/ 731934 h 855453"/>
              <a:gd name="connsiteX3" fmla="*/ 918881 w 962506"/>
              <a:gd name="connsiteY3" fmla="*/ 406531 h 855453"/>
              <a:gd name="connsiteX4" fmla="*/ 911513 w 962506"/>
              <a:gd name="connsiteY4" fmla="*/ 396844 h 855453"/>
              <a:gd name="connsiteX5" fmla="*/ 903032 w 962506"/>
              <a:gd name="connsiteY5" fmla="*/ 359871 h 855453"/>
              <a:gd name="connsiteX6" fmla="*/ 765956 w 962506"/>
              <a:gd name="connsiteY6" fmla="*/ 52219 h 855453"/>
              <a:gd name="connsiteX7" fmla="*/ 683711 w 962506"/>
              <a:gd name="connsiteY7" fmla="*/ 189555 h 855453"/>
              <a:gd name="connsiteX8" fmla="*/ 677853 w 962506"/>
              <a:gd name="connsiteY8" fmla="*/ 206176 h 855453"/>
              <a:gd name="connsiteX9" fmla="*/ 465594 w 962506"/>
              <a:gd name="connsiteY9" fmla="*/ 54772 h 855453"/>
              <a:gd name="connsiteX10" fmla="*/ 54772 w 962506"/>
              <a:gd name="connsiteY10" fmla="*/ 123519 h 855453"/>
              <a:gd name="connsiteX11" fmla="*/ 123519 w 962506"/>
              <a:gd name="connsiteY11" fmla="*/ 534341 h 855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62506" h="855453">
                <a:moveTo>
                  <a:pt x="123519" y="534341"/>
                </a:moveTo>
                <a:lnTo>
                  <a:pt x="496912" y="800681"/>
                </a:lnTo>
                <a:cubicBezTo>
                  <a:pt x="629341" y="895142"/>
                  <a:pt x="813272" y="864363"/>
                  <a:pt x="907733" y="731934"/>
                </a:cubicBezTo>
                <a:cubicBezTo>
                  <a:pt x="978580" y="632612"/>
                  <a:pt x="978978" y="504320"/>
                  <a:pt x="918881" y="406531"/>
                </a:cubicBezTo>
                <a:lnTo>
                  <a:pt x="911513" y="396844"/>
                </a:lnTo>
                <a:lnTo>
                  <a:pt x="903032" y="359871"/>
                </a:lnTo>
                <a:cubicBezTo>
                  <a:pt x="865263" y="216300"/>
                  <a:pt x="799763" y="52219"/>
                  <a:pt x="765956" y="52219"/>
                </a:cubicBezTo>
                <a:cubicBezTo>
                  <a:pt x="745672" y="52219"/>
                  <a:pt x="713978" y="111288"/>
                  <a:pt x="683711" y="189555"/>
                </a:cubicBezTo>
                <a:lnTo>
                  <a:pt x="677853" y="206176"/>
                </a:lnTo>
                <a:lnTo>
                  <a:pt x="465594" y="54772"/>
                </a:lnTo>
                <a:cubicBezTo>
                  <a:pt x="333165" y="-39689"/>
                  <a:pt x="149234" y="-8910"/>
                  <a:pt x="54772" y="123519"/>
                </a:cubicBezTo>
                <a:cubicBezTo>
                  <a:pt x="-39689" y="255949"/>
                  <a:pt x="-8910" y="439879"/>
                  <a:pt x="123519" y="534341"/>
                </a:cubicBezTo>
                <a:close/>
              </a:path>
            </a:pathLst>
          </a:custGeom>
          <a:solidFill>
            <a:srgbClr val="F17D5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7" name="组合 36"/>
          <p:cNvGrpSpPr/>
          <p:nvPr userDrawn="1"/>
        </p:nvGrpSpPr>
        <p:grpSpPr>
          <a:xfrm>
            <a:off x="425211" y="4773691"/>
            <a:ext cx="180000" cy="36000"/>
            <a:chOff x="6588224" y="3039845"/>
            <a:chExt cx="708995" cy="179977"/>
          </a:xfrm>
          <a:effectLst/>
        </p:grpSpPr>
        <p:sp>
          <p:nvSpPr>
            <p:cNvPr id="38" name="椭圆 37"/>
            <p:cNvSpPr/>
            <p:nvPr/>
          </p:nvSpPr>
          <p:spPr>
            <a:xfrm>
              <a:off x="6588224" y="3039845"/>
              <a:ext cx="179977" cy="179977"/>
            </a:xfrm>
            <a:prstGeom prst="ellipse">
              <a:avLst/>
            </a:prstGeom>
            <a:solidFill>
              <a:srgbClr val="F5D8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>
              <a:off x="6852733" y="3039845"/>
              <a:ext cx="179977" cy="179977"/>
            </a:xfrm>
            <a:prstGeom prst="ellipse">
              <a:avLst/>
            </a:prstGeom>
            <a:solidFill>
              <a:srgbClr val="F5D8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>
              <a:off x="7117242" y="3039845"/>
              <a:ext cx="179977" cy="179977"/>
            </a:xfrm>
            <a:prstGeom prst="ellipse">
              <a:avLst/>
            </a:prstGeom>
            <a:solidFill>
              <a:srgbClr val="F5D8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1" name="椭圆 40"/>
          <p:cNvSpPr/>
          <p:nvPr userDrawn="1"/>
        </p:nvSpPr>
        <p:spPr>
          <a:xfrm>
            <a:off x="4245643" y="1339455"/>
            <a:ext cx="652714" cy="65271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圆角矩形 42"/>
          <p:cNvSpPr/>
          <p:nvPr userDrawn="1"/>
        </p:nvSpPr>
        <p:spPr>
          <a:xfrm rot="18956419">
            <a:off x="4838947" y="1778579"/>
            <a:ext cx="126000" cy="442923"/>
          </a:xfrm>
          <a:prstGeom prst="roundRect">
            <a:avLst>
              <a:gd name="adj" fmla="val 4362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4" name="组合 43"/>
          <p:cNvGrpSpPr/>
          <p:nvPr userDrawn="1"/>
        </p:nvGrpSpPr>
        <p:grpSpPr>
          <a:xfrm>
            <a:off x="966245" y="4609929"/>
            <a:ext cx="364962" cy="369875"/>
            <a:chOff x="4159603" y="2153801"/>
            <a:chExt cx="824794" cy="835899"/>
          </a:xfrm>
          <a:effectLst/>
        </p:grpSpPr>
        <p:grpSp>
          <p:nvGrpSpPr>
            <p:cNvPr id="45" name="组合 44"/>
            <p:cNvGrpSpPr/>
            <p:nvPr/>
          </p:nvGrpSpPr>
          <p:grpSpPr>
            <a:xfrm>
              <a:off x="4159603" y="2153801"/>
              <a:ext cx="824794" cy="835899"/>
              <a:chOff x="1774255" y="2960840"/>
              <a:chExt cx="1195004" cy="1211093"/>
            </a:xfrm>
          </p:grpSpPr>
          <p:sp>
            <p:nvSpPr>
              <p:cNvPr id="47" name="椭圆 46"/>
              <p:cNvSpPr/>
              <p:nvPr/>
            </p:nvSpPr>
            <p:spPr>
              <a:xfrm>
                <a:off x="1930130" y="3133899"/>
                <a:ext cx="878011" cy="878011"/>
              </a:xfrm>
              <a:prstGeom prst="ellipse">
                <a:avLst/>
              </a:prstGeom>
              <a:solidFill>
                <a:srgbClr val="F9D69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48" name="组合 47"/>
              <p:cNvGrpSpPr/>
              <p:nvPr/>
            </p:nvGrpSpPr>
            <p:grpSpPr>
              <a:xfrm>
                <a:off x="2292550" y="2976929"/>
                <a:ext cx="158413" cy="1195004"/>
                <a:chOff x="2314551" y="2967625"/>
                <a:chExt cx="158413" cy="1195004"/>
              </a:xfrm>
            </p:grpSpPr>
            <p:sp>
              <p:nvSpPr>
                <p:cNvPr id="58" name="圆角矩形 57"/>
                <p:cNvSpPr/>
                <p:nvPr/>
              </p:nvSpPr>
              <p:spPr>
                <a:xfrm>
                  <a:off x="2314551" y="2967625"/>
                  <a:ext cx="158413" cy="216000"/>
                </a:xfrm>
                <a:prstGeom prst="roundRect">
                  <a:avLst>
                    <a:gd name="adj" fmla="val 38658"/>
                  </a:avLst>
                </a:prstGeom>
                <a:solidFill>
                  <a:srgbClr val="F9D6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9" name="圆角矩形 58"/>
                <p:cNvSpPr/>
                <p:nvPr/>
              </p:nvSpPr>
              <p:spPr>
                <a:xfrm>
                  <a:off x="2314551" y="3946629"/>
                  <a:ext cx="158413" cy="216000"/>
                </a:xfrm>
                <a:prstGeom prst="roundRect">
                  <a:avLst>
                    <a:gd name="adj" fmla="val 38658"/>
                  </a:avLst>
                </a:prstGeom>
                <a:solidFill>
                  <a:srgbClr val="F9D6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49" name="组合 48"/>
              <p:cNvGrpSpPr/>
              <p:nvPr/>
            </p:nvGrpSpPr>
            <p:grpSpPr>
              <a:xfrm rot="5400000">
                <a:off x="2292550" y="2976929"/>
                <a:ext cx="158413" cy="1195004"/>
                <a:chOff x="2314551" y="2967625"/>
                <a:chExt cx="158413" cy="1195004"/>
              </a:xfrm>
            </p:grpSpPr>
            <p:sp>
              <p:nvSpPr>
                <p:cNvPr id="56" name="圆角矩形 55"/>
                <p:cNvSpPr/>
                <p:nvPr/>
              </p:nvSpPr>
              <p:spPr>
                <a:xfrm>
                  <a:off x="2314551" y="2967625"/>
                  <a:ext cx="158413" cy="216000"/>
                </a:xfrm>
                <a:prstGeom prst="roundRect">
                  <a:avLst>
                    <a:gd name="adj" fmla="val 38658"/>
                  </a:avLst>
                </a:prstGeom>
                <a:solidFill>
                  <a:srgbClr val="F9D6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7" name="圆角矩形 56"/>
                <p:cNvSpPr/>
                <p:nvPr/>
              </p:nvSpPr>
              <p:spPr>
                <a:xfrm>
                  <a:off x="2314551" y="3946629"/>
                  <a:ext cx="158413" cy="216000"/>
                </a:xfrm>
                <a:prstGeom prst="roundRect">
                  <a:avLst>
                    <a:gd name="adj" fmla="val 38658"/>
                  </a:avLst>
                </a:prstGeom>
                <a:solidFill>
                  <a:srgbClr val="F9D6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50" name="组合 49"/>
              <p:cNvGrpSpPr/>
              <p:nvPr/>
            </p:nvGrpSpPr>
            <p:grpSpPr>
              <a:xfrm rot="8100000">
                <a:off x="2289124" y="2960840"/>
                <a:ext cx="158413" cy="1195004"/>
                <a:chOff x="2314551" y="2967625"/>
                <a:chExt cx="158413" cy="1195004"/>
              </a:xfrm>
            </p:grpSpPr>
            <p:sp>
              <p:nvSpPr>
                <p:cNvPr id="54" name="圆角矩形 53"/>
                <p:cNvSpPr/>
                <p:nvPr/>
              </p:nvSpPr>
              <p:spPr>
                <a:xfrm>
                  <a:off x="2314551" y="2967625"/>
                  <a:ext cx="158413" cy="216000"/>
                </a:xfrm>
                <a:prstGeom prst="roundRect">
                  <a:avLst>
                    <a:gd name="adj" fmla="val 38658"/>
                  </a:avLst>
                </a:prstGeom>
                <a:solidFill>
                  <a:srgbClr val="F9D6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5" name="圆角矩形 54"/>
                <p:cNvSpPr/>
                <p:nvPr/>
              </p:nvSpPr>
              <p:spPr>
                <a:xfrm>
                  <a:off x="2314551" y="3946629"/>
                  <a:ext cx="158413" cy="216000"/>
                </a:xfrm>
                <a:prstGeom prst="roundRect">
                  <a:avLst>
                    <a:gd name="adj" fmla="val 38658"/>
                  </a:avLst>
                </a:prstGeom>
                <a:solidFill>
                  <a:srgbClr val="F9D6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51" name="组合 50"/>
              <p:cNvGrpSpPr/>
              <p:nvPr/>
            </p:nvGrpSpPr>
            <p:grpSpPr>
              <a:xfrm rot="2700000">
                <a:off x="2292550" y="2975402"/>
                <a:ext cx="158413" cy="1195004"/>
                <a:chOff x="2314551" y="2967625"/>
                <a:chExt cx="158413" cy="1195004"/>
              </a:xfrm>
            </p:grpSpPr>
            <p:sp>
              <p:nvSpPr>
                <p:cNvPr id="52" name="圆角矩形 51"/>
                <p:cNvSpPr/>
                <p:nvPr/>
              </p:nvSpPr>
              <p:spPr>
                <a:xfrm>
                  <a:off x="2314551" y="2967625"/>
                  <a:ext cx="158413" cy="216000"/>
                </a:xfrm>
                <a:prstGeom prst="roundRect">
                  <a:avLst>
                    <a:gd name="adj" fmla="val 38658"/>
                  </a:avLst>
                </a:prstGeom>
                <a:solidFill>
                  <a:srgbClr val="F9D6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3" name="圆角矩形 52"/>
                <p:cNvSpPr/>
                <p:nvPr/>
              </p:nvSpPr>
              <p:spPr>
                <a:xfrm>
                  <a:off x="2314551" y="3946629"/>
                  <a:ext cx="158413" cy="216000"/>
                </a:xfrm>
                <a:prstGeom prst="roundRect">
                  <a:avLst>
                    <a:gd name="adj" fmla="val 38658"/>
                  </a:avLst>
                </a:prstGeom>
                <a:solidFill>
                  <a:srgbClr val="F9D6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sp>
          <p:nvSpPr>
            <p:cNvPr id="46" name="椭圆 45"/>
            <p:cNvSpPr/>
            <p:nvPr/>
          </p:nvSpPr>
          <p:spPr>
            <a:xfrm>
              <a:off x="4397569" y="2397319"/>
              <a:ext cx="348862" cy="348862"/>
            </a:xfrm>
            <a:prstGeom prst="ellipse">
              <a:avLst/>
            </a:prstGeom>
            <a:solidFill>
              <a:srgbClr val="F17C56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1" name="组合 60"/>
          <p:cNvGrpSpPr/>
          <p:nvPr userDrawn="1"/>
        </p:nvGrpSpPr>
        <p:grpSpPr>
          <a:xfrm>
            <a:off x="2192070" y="4607281"/>
            <a:ext cx="411350" cy="406507"/>
            <a:chOff x="4250492" y="2603596"/>
            <a:chExt cx="1051760" cy="1031136"/>
          </a:xfrm>
        </p:grpSpPr>
        <p:sp>
          <p:nvSpPr>
            <p:cNvPr id="62" name="矩形 61"/>
            <p:cNvSpPr/>
            <p:nvPr/>
          </p:nvSpPr>
          <p:spPr>
            <a:xfrm>
              <a:off x="4324824" y="2684248"/>
              <a:ext cx="633578" cy="83755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椭圆 62"/>
            <p:cNvSpPr/>
            <p:nvPr/>
          </p:nvSpPr>
          <p:spPr>
            <a:xfrm>
              <a:off x="4587613" y="2630248"/>
              <a:ext cx="108000" cy="108000"/>
            </a:xfrm>
            <a:prstGeom prst="ellipse">
              <a:avLst/>
            </a:prstGeom>
            <a:solidFill>
              <a:srgbClr val="F22F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4" name="组合 63"/>
            <p:cNvGrpSpPr/>
            <p:nvPr/>
          </p:nvGrpSpPr>
          <p:grpSpPr>
            <a:xfrm>
              <a:off x="4756518" y="3236111"/>
              <a:ext cx="396725" cy="398621"/>
              <a:chOff x="5742508" y="2552700"/>
              <a:chExt cx="996950" cy="1001713"/>
            </a:xfrm>
            <a:solidFill>
              <a:srgbClr val="BEB5AE"/>
            </a:solidFill>
          </p:grpSpPr>
          <p:sp>
            <p:nvSpPr>
              <p:cNvPr id="69" name="Freeform 30"/>
              <p:cNvSpPr/>
              <p:nvPr/>
            </p:nvSpPr>
            <p:spPr bwMode="auto">
              <a:xfrm>
                <a:off x="5742508" y="3392488"/>
                <a:ext cx="160337" cy="161925"/>
              </a:xfrm>
              <a:custGeom>
                <a:avLst/>
                <a:gdLst>
                  <a:gd name="T0" fmla="*/ 13 w 43"/>
                  <a:gd name="T1" fmla="*/ 0 h 43"/>
                  <a:gd name="T2" fmla="*/ 1 w 43"/>
                  <a:gd name="T3" fmla="*/ 33 h 43"/>
                  <a:gd name="T4" fmla="*/ 3 w 43"/>
                  <a:gd name="T5" fmla="*/ 41 h 43"/>
                  <a:gd name="T6" fmla="*/ 11 w 43"/>
                  <a:gd name="T7" fmla="*/ 42 h 43"/>
                  <a:gd name="T8" fmla="*/ 43 w 43"/>
                  <a:gd name="T9" fmla="*/ 31 h 43"/>
                  <a:gd name="T10" fmla="*/ 13 w 43"/>
                  <a:gd name="T11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3" h="43">
                    <a:moveTo>
                      <a:pt x="13" y="0"/>
                    </a:moveTo>
                    <a:cubicBezTo>
                      <a:pt x="1" y="33"/>
                      <a:pt x="1" y="33"/>
                      <a:pt x="1" y="33"/>
                    </a:cubicBezTo>
                    <a:cubicBezTo>
                      <a:pt x="0" y="35"/>
                      <a:pt x="0" y="39"/>
                      <a:pt x="3" y="41"/>
                    </a:cubicBezTo>
                    <a:cubicBezTo>
                      <a:pt x="5" y="43"/>
                      <a:pt x="8" y="43"/>
                      <a:pt x="11" y="42"/>
                    </a:cubicBezTo>
                    <a:cubicBezTo>
                      <a:pt x="43" y="31"/>
                      <a:pt x="43" y="31"/>
                      <a:pt x="43" y="31"/>
                    </a:cubicBezTo>
                    <a:lnTo>
                      <a:pt x="1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0" name="Freeform 31"/>
              <p:cNvSpPr/>
              <p:nvPr/>
            </p:nvSpPr>
            <p:spPr bwMode="auto">
              <a:xfrm>
                <a:off x="5864746" y="2552700"/>
                <a:ext cx="874712" cy="881063"/>
              </a:xfrm>
              <a:custGeom>
                <a:avLst/>
                <a:gdLst>
                  <a:gd name="T0" fmla="*/ 51 w 233"/>
                  <a:gd name="T1" fmla="*/ 235 h 235"/>
                  <a:gd name="T2" fmla="*/ 231 w 233"/>
                  <a:gd name="T3" fmla="*/ 54 h 235"/>
                  <a:gd name="T4" fmla="*/ 233 w 233"/>
                  <a:gd name="T5" fmla="*/ 49 h 235"/>
                  <a:gd name="T6" fmla="*/ 231 w 233"/>
                  <a:gd name="T7" fmla="*/ 44 h 235"/>
                  <a:gd name="T8" fmla="*/ 191 w 233"/>
                  <a:gd name="T9" fmla="*/ 3 h 235"/>
                  <a:gd name="T10" fmla="*/ 180 w 233"/>
                  <a:gd name="T11" fmla="*/ 3 h 235"/>
                  <a:gd name="T12" fmla="*/ 0 w 233"/>
                  <a:gd name="T13" fmla="*/ 184 h 235"/>
                  <a:gd name="T14" fmla="*/ 51 w 233"/>
                  <a:gd name="T15" fmla="*/ 235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33" h="235">
                    <a:moveTo>
                      <a:pt x="51" y="235"/>
                    </a:moveTo>
                    <a:cubicBezTo>
                      <a:pt x="231" y="54"/>
                      <a:pt x="231" y="54"/>
                      <a:pt x="231" y="54"/>
                    </a:cubicBezTo>
                    <a:cubicBezTo>
                      <a:pt x="233" y="53"/>
                      <a:pt x="233" y="51"/>
                      <a:pt x="233" y="49"/>
                    </a:cubicBezTo>
                    <a:cubicBezTo>
                      <a:pt x="233" y="47"/>
                      <a:pt x="233" y="45"/>
                      <a:pt x="231" y="44"/>
                    </a:cubicBezTo>
                    <a:cubicBezTo>
                      <a:pt x="191" y="3"/>
                      <a:pt x="191" y="3"/>
                      <a:pt x="191" y="3"/>
                    </a:cubicBezTo>
                    <a:cubicBezTo>
                      <a:pt x="188" y="0"/>
                      <a:pt x="183" y="0"/>
                      <a:pt x="180" y="3"/>
                    </a:cubicBezTo>
                    <a:cubicBezTo>
                      <a:pt x="0" y="184"/>
                      <a:pt x="0" y="184"/>
                      <a:pt x="0" y="184"/>
                    </a:cubicBezTo>
                    <a:lnTo>
                      <a:pt x="51" y="2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cxnSp>
          <p:nvCxnSpPr>
            <p:cNvPr id="65" name="直接连接符 64"/>
            <p:cNvCxnSpPr/>
            <p:nvPr/>
          </p:nvCxnSpPr>
          <p:spPr>
            <a:xfrm>
              <a:off x="4406983" y="3003798"/>
              <a:ext cx="446313" cy="0"/>
            </a:xfrm>
            <a:prstGeom prst="line">
              <a:avLst/>
            </a:prstGeom>
            <a:ln w="57150">
              <a:solidFill>
                <a:srgbClr val="BEB5A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/>
            <p:cNvCxnSpPr/>
            <p:nvPr/>
          </p:nvCxnSpPr>
          <p:spPr>
            <a:xfrm>
              <a:off x="4406983" y="3178570"/>
              <a:ext cx="446313" cy="0"/>
            </a:xfrm>
            <a:prstGeom prst="line">
              <a:avLst/>
            </a:prstGeom>
            <a:ln w="57150">
              <a:solidFill>
                <a:srgbClr val="BEB5A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连接符 66"/>
            <p:cNvCxnSpPr/>
            <p:nvPr/>
          </p:nvCxnSpPr>
          <p:spPr>
            <a:xfrm>
              <a:off x="4406983" y="3353342"/>
              <a:ext cx="446313" cy="0"/>
            </a:xfrm>
            <a:prstGeom prst="line">
              <a:avLst/>
            </a:prstGeom>
            <a:ln w="57150">
              <a:solidFill>
                <a:srgbClr val="BEB5A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/>
            <p:cNvSpPr txBox="1"/>
            <p:nvPr/>
          </p:nvSpPr>
          <p:spPr>
            <a:xfrm>
              <a:off x="4250492" y="2603596"/>
              <a:ext cx="1051760" cy="468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600" dirty="0">
                  <a:solidFill>
                    <a:srgbClr val="BEB5AE"/>
                  </a:solidFill>
                </a:rPr>
                <a:t>PDF</a:t>
              </a:r>
              <a:endParaRPr lang="zh-CN" altLang="en-US" sz="600" dirty="0">
                <a:solidFill>
                  <a:srgbClr val="BEB5AE"/>
                </a:solidFill>
              </a:endParaRPr>
            </a:p>
          </p:txBody>
        </p:sp>
      </p:grpSp>
      <p:grpSp>
        <p:nvGrpSpPr>
          <p:cNvPr id="73" name="组合 72"/>
          <p:cNvGrpSpPr/>
          <p:nvPr userDrawn="1"/>
        </p:nvGrpSpPr>
        <p:grpSpPr>
          <a:xfrm>
            <a:off x="1552994" y="4597817"/>
            <a:ext cx="384352" cy="326425"/>
            <a:chOff x="2641350" y="673269"/>
            <a:chExt cx="948026" cy="1079198"/>
          </a:xfrm>
        </p:grpSpPr>
        <p:sp>
          <p:nvSpPr>
            <p:cNvPr id="74" name="矩形 73"/>
            <p:cNvSpPr/>
            <p:nvPr/>
          </p:nvSpPr>
          <p:spPr>
            <a:xfrm>
              <a:off x="2684752" y="948196"/>
              <a:ext cx="828000" cy="64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流程图: 手动输入 2052"/>
            <p:cNvSpPr/>
            <p:nvPr/>
          </p:nvSpPr>
          <p:spPr>
            <a:xfrm flipH="1">
              <a:off x="2641350" y="1370849"/>
              <a:ext cx="902103" cy="381618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-1" fmla="*/ 0 w 10147"/>
                <a:gd name="connsiteY0-2" fmla="*/ 3996 h 10000"/>
                <a:gd name="connsiteX1-3" fmla="*/ 10147 w 10147"/>
                <a:gd name="connsiteY1-4" fmla="*/ 0 h 10000"/>
                <a:gd name="connsiteX2-5" fmla="*/ 10147 w 10147"/>
                <a:gd name="connsiteY2-6" fmla="*/ 10000 h 10000"/>
                <a:gd name="connsiteX3-7" fmla="*/ 147 w 10147"/>
                <a:gd name="connsiteY3-8" fmla="*/ 10000 h 10000"/>
                <a:gd name="connsiteX4-9" fmla="*/ 0 w 10147"/>
                <a:gd name="connsiteY4-10" fmla="*/ 3996 h 10000"/>
                <a:gd name="connsiteX0-11" fmla="*/ 0 w 10441"/>
                <a:gd name="connsiteY0-12" fmla="*/ 5992 h 11996"/>
                <a:gd name="connsiteX1-13" fmla="*/ 10441 w 10441"/>
                <a:gd name="connsiteY1-14" fmla="*/ 0 h 11996"/>
                <a:gd name="connsiteX2-15" fmla="*/ 10147 w 10441"/>
                <a:gd name="connsiteY2-16" fmla="*/ 11996 h 11996"/>
                <a:gd name="connsiteX3-17" fmla="*/ 147 w 10441"/>
                <a:gd name="connsiteY3-18" fmla="*/ 11996 h 11996"/>
                <a:gd name="connsiteX4-19" fmla="*/ 0 w 10441"/>
                <a:gd name="connsiteY4-20" fmla="*/ 5992 h 1199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0441" h="11996">
                  <a:moveTo>
                    <a:pt x="0" y="5992"/>
                  </a:moveTo>
                  <a:lnTo>
                    <a:pt x="10441" y="0"/>
                  </a:lnTo>
                  <a:lnTo>
                    <a:pt x="10147" y="11996"/>
                  </a:lnTo>
                  <a:lnTo>
                    <a:pt x="147" y="11996"/>
                  </a:lnTo>
                  <a:lnTo>
                    <a:pt x="0" y="5992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等腰三角形 2054"/>
            <p:cNvSpPr/>
            <p:nvPr/>
          </p:nvSpPr>
          <p:spPr>
            <a:xfrm rot="16200000">
              <a:off x="3065996" y="1071739"/>
              <a:ext cx="292348" cy="687970"/>
            </a:xfrm>
            <a:custGeom>
              <a:avLst/>
              <a:gdLst>
                <a:gd name="connsiteX0" fmla="*/ 0 w 432048"/>
                <a:gd name="connsiteY0" fmla="*/ 675267 h 675267"/>
                <a:gd name="connsiteX1" fmla="*/ 127126 w 432048"/>
                <a:gd name="connsiteY1" fmla="*/ 0 h 675267"/>
                <a:gd name="connsiteX2" fmla="*/ 432048 w 432048"/>
                <a:gd name="connsiteY2" fmla="*/ 675267 h 675267"/>
                <a:gd name="connsiteX3" fmla="*/ 0 w 432048"/>
                <a:gd name="connsiteY3" fmla="*/ 675267 h 675267"/>
                <a:gd name="connsiteX0-1" fmla="*/ 0 w 292347"/>
                <a:gd name="connsiteY0-2" fmla="*/ 675267 h 675267"/>
                <a:gd name="connsiteX1-3" fmla="*/ 127126 w 292347"/>
                <a:gd name="connsiteY1-4" fmla="*/ 0 h 675267"/>
                <a:gd name="connsiteX2-5" fmla="*/ 292347 w 292347"/>
                <a:gd name="connsiteY2-6" fmla="*/ 649870 h 675267"/>
                <a:gd name="connsiteX3-7" fmla="*/ 0 w 292347"/>
                <a:gd name="connsiteY3-8" fmla="*/ 675267 h 675267"/>
                <a:gd name="connsiteX0-9" fmla="*/ 0 w 292347"/>
                <a:gd name="connsiteY0-10" fmla="*/ 675267 h 687970"/>
                <a:gd name="connsiteX1-11" fmla="*/ 127126 w 292347"/>
                <a:gd name="connsiteY1-12" fmla="*/ 0 h 687970"/>
                <a:gd name="connsiteX2-13" fmla="*/ 292347 w 292347"/>
                <a:gd name="connsiteY2-14" fmla="*/ 687970 h 687970"/>
                <a:gd name="connsiteX3-15" fmla="*/ 0 w 292347"/>
                <a:gd name="connsiteY3-16" fmla="*/ 675267 h 68797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2347" h="687970">
                  <a:moveTo>
                    <a:pt x="0" y="675267"/>
                  </a:moveTo>
                  <a:lnTo>
                    <a:pt x="127126" y="0"/>
                  </a:lnTo>
                  <a:lnTo>
                    <a:pt x="292347" y="687970"/>
                  </a:lnTo>
                  <a:lnTo>
                    <a:pt x="0" y="675267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2922071" y="673269"/>
              <a:ext cx="667305" cy="9364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accent6">
                      <a:lumMod val="75000"/>
                    </a:schemeClr>
                  </a:solidFill>
                  <a:latin typeface="Meiryo UI" pitchFamily="34" charset="-128"/>
                  <a:ea typeface="Meiryo UI" pitchFamily="34" charset="-128"/>
                  <a:cs typeface="Meiryo UI" pitchFamily="34" charset="-128"/>
                </a:rPr>
                <a:t>e</a:t>
              </a:r>
              <a:endParaRPr lang="zh-CN" altLang="en-US" sz="1200" dirty="0">
                <a:solidFill>
                  <a:schemeClr val="accent6">
                    <a:lumMod val="75000"/>
                  </a:schemeClr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endParaRPr>
            </a:p>
          </p:txBody>
        </p:sp>
      </p:grp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190500" y="57150"/>
            <a:ext cx="5400675" cy="53816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276126" y="704850"/>
            <a:ext cx="8309214" cy="375285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buFontTx/>
              <a:buNone/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342900" indent="0">
              <a:lnSpc>
                <a:spcPct val="120000"/>
              </a:lnSpc>
              <a:buFontTx/>
              <a:buNone/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685800" indent="0">
              <a:lnSpc>
                <a:spcPct val="120000"/>
              </a:lnSpc>
              <a:buFontTx/>
              <a:buNone/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028700" indent="0">
              <a:lnSpc>
                <a:spcPct val="120000"/>
              </a:lnSpc>
              <a:buFontTx/>
              <a:buNone/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1371600" indent="0">
              <a:lnSpc>
                <a:spcPct val="120000"/>
              </a:lnSpc>
              <a:buFontTx/>
              <a:buNone/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59156"/>
            <a:ext cx="9144000" cy="3130906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0" y="2271712"/>
            <a:ext cx="9144000" cy="2871788"/>
          </a:xfrm>
          <a:prstGeom prst="rect">
            <a:avLst/>
          </a:prstGeom>
          <a:solidFill>
            <a:srgbClr val="AE1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1026" name="Picture 2" descr="C:\Users\dell\Desktop\ecnulogo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0816" y="3905347"/>
            <a:ext cx="3224212" cy="1650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660755"/>
            <a:ext cx="9144000" cy="3130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/>
          <p:cNvSpPr/>
          <p:nvPr userDrawn="1"/>
        </p:nvSpPr>
        <p:spPr>
          <a:xfrm>
            <a:off x="0" y="2271712"/>
            <a:ext cx="9144000" cy="2871788"/>
          </a:xfrm>
          <a:prstGeom prst="rect">
            <a:avLst/>
          </a:prstGeom>
          <a:solidFill>
            <a:srgbClr val="AE1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1026" name="Picture 2" descr="C:\Users\dell\Desktop\ecnulogo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0816" y="3905347"/>
            <a:ext cx="3224212" cy="1650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457881"/>
            <a:ext cx="9144000" cy="809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9144000" cy="490538"/>
          </a:xfrm>
          <a:prstGeom prst="rect">
            <a:avLst/>
          </a:prstGeom>
          <a:solidFill>
            <a:srgbClr val="AE1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32" name="Picture 2" descr="C:\Users\dell\Desktop\ecnulogo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7664" y="-273733"/>
            <a:ext cx="2492297" cy="1276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椭圆 40"/>
          <p:cNvSpPr/>
          <p:nvPr userDrawn="1"/>
        </p:nvSpPr>
        <p:spPr>
          <a:xfrm>
            <a:off x="4245643" y="1339455"/>
            <a:ext cx="652714" cy="65271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3" name="圆角矩形 42"/>
          <p:cNvSpPr/>
          <p:nvPr userDrawn="1"/>
        </p:nvSpPr>
        <p:spPr>
          <a:xfrm rot="18956419">
            <a:off x="4838947" y="1778579"/>
            <a:ext cx="126000" cy="442923"/>
          </a:xfrm>
          <a:prstGeom prst="roundRect">
            <a:avLst>
              <a:gd name="adj" fmla="val 4362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190500" y="57150"/>
            <a:ext cx="5400675" cy="53816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cxnSp>
        <p:nvCxnSpPr>
          <p:cNvPr id="60" name="直接连接符 59"/>
          <p:cNvCxnSpPr/>
          <p:nvPr userDrawn="1"/>
        </p:nvCxnSpPr>
        <p:spPr>
          <a:xfrm>
            <a:off x="-14963" y="4885088"/>
            <a:ext cx="9158963" cy="0"/>
          </a:xfrm>
          <a:prstGeom prst="line">
            <a:avLst/>
          </a:prstGeom>
          <a:ln w="50800">
            <a:solidFill>
              <a:srgbClr val="AE16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>
        <p:tmplLst>
          <p:tmpl lvl="1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457881"/>
            <a:ext cx="9144000" cy="809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9144000" cy="490538"/>
          </a:xfrm>
          <a:prstGeom prst="rect">
            <a:avLst/>
          </a:prstGeom>
          <a:solidFill>
            <a:srgbClr val="AE1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32" name="Picture 2" descr="C:\Users\dell\Desktop\ecnulogo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7664" y="-273733"/>
            <a:ext cx="2492297" cy="1276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椭圆 40"/>
          <p:cNvSpPr/>
          <p:nvPr userDrawn="1"/>
        </p:nvSpPr>
        <p:spPr>
          <a:xfrm>
            <a:off x="4245643" y="1339455"/>
            <a:ext cx="652714" cy="65271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3" name="圆角矩形 42"/>
          <p:cNvSpPr/>
          <p:nvPr userDrawn="1"/>
        </p:nvSpPr>
        <p:spPr>
          <a:xfrm rot="18956419">
            <a:off x="4838947" y="1778579"/>
            <a:ext cx="126000" cy="442923"/>
          </a:xfrm>
          <a:prstGeom prst="roundRect">
            <a:avLst>
              <a:gd name="adj" fmla="val 4362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190500" y="57150"/>
            <a:ext cx="5400675" cy="53816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0" name="矩形 59"/>
          <p:cNvSpPr/>
          <p:nvPr userDrawn="1"/>
        </p:nvSpPr>
        <p:spPr>
          <a:xfrm>
            <a:off x="0" y="4889500"/>
            <a:ext cx="9144000" cy="254000"/>
          </a:xfrm>
          <a:prstGeom prst="rect">
            <a:avLst/>
          </a:prstGeom>
          <a:solidFill>
            <a:srgbClr val="AE1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>
        <p:tmplLst>
          <p:tmpl lvl="1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457881"/>
            <a:ext cx="9144000" cy="809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9144000" cy="490538"/>
          </a:xfrm>
          <a:prstGeom prst="rect">
            <a:avLst/>
          </a:prstGeom>
          <a:solidFill>
            <a:srgbClr val="AE1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32" name="Picture 2" descr="C:\Users\dell\Desktop\ecnulogo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7664" y="-273733"/>
            <a:ext cx="2492297" cy="1276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椭圆 40"/>
          <p:cNvSpPr/>
          <p:nvPr userDrawn="1"/>
        </p:nvSpPr>
        <p:spPr>
          <a:xfrm>
            <a:off x="4245643" y="1339455"/>
            <a:ext cx="652714" cy="65271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3" name="圆角矩形 42"/>
          <p:cNvSpPr/>
          <p:nvPr userDrawn="1"/>
        </p:nvSpPr>
        <p:spPr>
          <a:xfrm rot="18956419">
            <a:off x="4838947" y="1778579"/>
            <a:ext cx="126000" cy="442923"/>
          </a:xfrm>
          <a:prstGeom prst="roundRect">
            <a:avLst>
              <a:gd name="adj" fmla="val 4362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190500" y="57150"/>
            <a:ext cx="5400675" cy="53816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276126" y="704850"/>
            <a:ext cx="8309214" cy="375285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buFontTx/>
              <a:buNone/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342900" indent="0">
              <a:lnSpc>
                <a:spcPct val="120000"/>
              </a:lnSpc>
              <a:buFontTx/>
              <a:buNone/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685800" indent="0">
              <a:lnSpc>
                <a:spcPct val="120000"/>
              </a:lnSpc>
              <a:buFontTx/>
              <a:buNone/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028700" indent="0">
              <a:lnSpc>
                <a:spcPct val="120000"/>
              </a:lnSpc>
              <a:buFontTx/>
              <a:buNone/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1371600" indent="0">
              <a:lnSpc>
                <a:spcPct val="120000"/>
              </a:lnSpc>
              <a:buFontTx/>
              <a:buNone/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cxnSp>
        <p:nvCxnSpPr>
          <p:cNvPr id="60" name="直接连接符 59"/>
          <p:cNvCxnSpPr/>
          <p:nvPr userDrawn="1"/>
        </p:nvCxnSpPr>
        <p:spPr>
          <a:xfrm>
            <a:off x="-14963" y="4885088"/>
            <a:ext cx="9158963" cy="0"/>
          </a:xfrm>
          <a:prstGeom prst="line">
            <a:avLst/>
          </a:prstGeom>
          <a:ln w="50800">
            <a:solidFill>
              <a:srgbClr val="AE16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椭圆 70"/>
          <p:cNvSpPr/>
          <p:nvPr userDrawn="1"/>
        </p:nvSpPr>
        <p:spPr>
          <a:xfrm>
            <a:off x="900015" y="4624839"/>
            <a:ext cx="485775" cy="48577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72" name="椭圆 71"/>
          <p:cNvSpPr/>
          <p:nvPr userDrawn="1"/>
        </p:nvSpPr>
        <p:spPr>
          <a:xfrm>
            <a:off x="301439" y="4624839"/>
            <a:ext cx="485775" cy="48577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78" name="椭圆 77"/>
          <p:cNvSpPr/>
          <p:nvPr userDrawn="1"/>
        </p:nvSpPr>
        <p:spPr>
          <a:xfrm>
            <a:off x="1498591" y="4624839"/>
            <a:ext cx="485775" cy="48577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79" name="椭圆 78"/>
          <p:cNvSpPr/>
          <p:nvPr userDrawn="1"/>
        </p:nvSpPr>
        <p:spPr>
          <a:xfrm>
            <a:off x="2097167" y="4624839"/>
            <a:ext cx="485775" cy="48577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pic>
        <p:nvPicPr>
          <p:cNvPr id="80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7886" y="4750385"/>
            <a:ext cx="417862" cy="25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" name="Picture 4"/>
          <p:cNvPicPr>
            <a:picLocks noChangeAspect="1" noChangeArrowheads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8989" b="100000" l="13043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231" y="4649824"/>
            <a:ext cx="438150" cy="423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82" name="组合 81"/>
          <p:cNvGrpSpPr/>
          <p:nvPr userDrawn="1"/>
        </p:nvGrpSpPr>
        <p:grpSpPr>
          <a:xfrm>
            <a:off x="958634" y="4677827"/>
            <a:ext cx="384352" cy="326425"/>
            <a:chOff x="2641350" y="673269"/>
            <a:chExt cx="948026" cy="1079198"/>
          </a:xfrm>
        </p:grpSpPr>
        <p:sp>
          <p:nvSpPr>
            <p:cNvPr id="83" name="矩形 82"/>
            <p:cNvSpPr/>
            <p:nvPr/>
          </p:nvSpPr>
          <p:spPr>
            <a:xfrm>
              <a:off x="2684752" y="948196"/>
              <a:ext cx="828000" cy="64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流程图: 手动输入 2052"/>
            <p:cNvSpPr/>
            <p:nvPr/>
          </p:nvSpPr>
          <p:spPr>
            <a:xfrm flipH="1">
              <a:off x="2641350" y="1370849"/>
              <a:ext cx="902103" cy="381618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-1" fmla="*/ 0 w 10147"/>
                <a:gd name="connsiteY0-2" fmla="*/ 3996 h 10000"/>
                <a:gd name="connsiteX1-3" fmla="*/ 10147 w 10147"/>
                <a:gd name="connsiteY1-4" fmla="*/ 0 h 10000"/>
                <a:gd name="connsiteX2-5" fmla="*/ 10147 w 10147"/>
                <a:gd name="connsiteY2-6" fmla="*/ 10000 h 10000"/>
                <a:gd name="connsiteX3-7" fmla="*/ 147 w 10147"/>
                <a:gd name="connsiteY3-8" fmla="*/ 10000 h 10000"/>
                <a:gd name="connsiteX4-9" fmla="*/ 0 w 10147"/>
                <a:gd name="connsiteY4-10" fmla="*/ 3996 h 10000"/>
                <a:gd name="connsiteX0-11" fmla="*/ 0 w 10441"/>
                <a:gd name="connsiteY0-12" fmla="*/ 5992 h 11996"/>
                <a:gd name="connsiteX1-13" fmla="*/ 10441 w 10441"/>
                <a:gd name="connsiteY1-14" fmla="*/ 0 h 11996"/>
                <a:gd name="connsiteX2-15" fmla="*/ 10147 w 10441"/>
                <a:gd name="connsiteY2-16" fmla="*/ 11996 h 11996"/>
                <a:gd name="connsiteX3-17" fmla="*/ 147 w 10441"/>
                <a:gd name="connsiteY3-18" fmla="*/ 11996 h 11996"/>
                <a:gd name="connsiteX4-19" fmla="*/ 0 w 10441"/>
                <a:gd name="connsiteY4-20" fmla="*/ 5992 h 1199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0441" h="11996">
                  <a:moveTo>
                    <a:pt x="0" y="5992"/>
                  </a:moveTo>
                  <a:lnTo>
                    <a:pt x="10441" y="0"/>
                  </a:lnTo>
                  <a:lnTo>
                    <a:pt x="10147" y="11996"/>
                  </a:lnTo>
                  <a:lnTo>
                    <a:pt x="147" y="11996"/>
                  </a:lnTo>
                  <a:lnTo>
                    <a:pt x="0" y="5992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等腰三角形 2054"/>
            <p:cNvSpPr/>
            <p:nvPr/>
          </p:nvSpPr>
          <p:spPr>
            <a:xfrm rot="16200000">
              <a:off x="3065996" y="1071739"/>
              <a:ext cx="292348" cy="687970"/>
            </a:xfrm>
            <a:custGeom>
              <a:avLst/>
              <a:gdLst>
                <a:gd name="connsiteX0" fmla="*/ 0 w 432048"/>
                <a:gd name="connsiteY0" fmla="*/ 675267 h 675267"/>
                <a:gd name="connsiteX1" fmla="*/ 127126 w 432048"/>
                <a:gd name="connsiteY1" fmla="*/ 0 h 675267"/>
                <a:gd name="connsiteX2" fmla="*/ 432048 w 432048"/>
                <a:gd name="connsiteY2" fmla="*/ 675267 h 675267"/>
                <a:gd name="connsiteX3" fmla="*/ 0 w 432048"/>
                <a:gd name="connsiteY3" fmla="*/ 675267 h 675267"/>
                <a:gd name="connsiteX0-1" fmla="*/ 0 w 292347"/>
                <a:gd name="connsiteY0-2" fmla="*/ 675267 h 675267"/>
                <a:gd name="connsiteX1-3" fmla="*/ 127126 w 292347"/>
                <a:gd name="connsiteY1-4" fmla="*/ 0 h 675267"/>
                <a:gd name="connsiteX2-5" fmla="*/ 292347 w 292347"/>
                <a:gd name="connsiteY2-6" fmla="*/ 649870 h 675267"/>
                <a:gd name="connsiteX3-7" fmla="*/ 0 w 292347"/>
                <a:gd name="connsiteY3-8" fmla="*/ 675267 h 675267"/>
                <a:gd name="connsiteX0-9" fmla="*/ 0 w 292347"/>
                <a:gd name="connsiteY0-10" fmla="*/ 675267 h 687970"/>
                <a:gd name="connsiteX1-11" fmla="*/ 127126 w 292347"/>
                <a:gd name="connsiteY1-12" fmla="*/ 0 h 687970"/>
                <a:gd name="connsiteX2-13" fmla="*/ 292347 w 292347"/>
                <a:gd name="connsiteY2-14" fmla="*/ 687970 h 687970"/>
                <a:gd name="connsiteX3-15" fmla="*/ 0 w 292347"/>
                <a:gd name="connsiteY3-16" fmla="*/ 675267 h 68797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2347" h="687970">
                  <a:moveTo>
                    <a:pt x="0" y="675267"/>
                  </a:moveTo>
                  <a:lnTo>
                    <a:pt x="127126" y="0"/>
                  </a:lnTo>
                  <a:lnTo>
                    <a:pt x="292347" y="687970"/>
                  </a:lnTo>
                  <a:lnTo>
                    <a:pt x="0" y="675267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2922071" y="673269"/>
              <a:ext cx="667305" cy="9364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accent6">
                      <a:lumMod val="75000"/>
                    </a:schemeClr>
                  </a:solidFill>
                  <a:latin typeface="Meiryo UI" pitchFamily="34" charset="-128"/>
                  <a:ea typeface="Meiryo UI" pitchFamily="34" charset="-128"/>
                  <a:cs typeface="Meiryo UI" pitchFamily="34" charset="-128"/>
                </a:rPr>
                <a:t>e</a:t>
              </a:r>
              <a:endParaRPr lang="zh-CN" altLang="en-US" sz="1200" dirty="0">
                <a:solidFill>
                  <a:schemeClr val="accent6">
                    <a:lumMod val="75000"/>
                  </a:schemeClr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endParaRPr>
            </a:p>
          </p:txBody>
        </p:sp>
      </p:grpSp>
      <p:pic>
        <p:nvPicPr>
          <p:cNvPr id="87" name="Picture 5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4606" y="4760984"/>
            <a:ext cx="293722" cy="2432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>
        <p:tmplLst>
          <p:tmpl lvl="1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7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7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8709-D7B2-493B-9ACC-3BCC744C48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7132-01F8-41B3-8AA5-2755E560DDD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69218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369218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8709-D7B2-493B-9ACC-3BCC744C48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7132-01F8-41B3-8AA5-2755E560DDD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8709-D7B2-493B-9ACC-3BCC744C48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7132-01F8-41B3-8AA5-2755E560DDD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8709-D7B2-493B-9ACC-3BCC744C48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7132-01F8-41B3-8AA5-2755E560DDD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>
            <a:lvl1pPr algn="l">
              <a:defRPr b="1" cap="none" spc="5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Britannic Bold" panose="020B0903060703020204" pitchFamily="34" charset="0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7030A0"/>
                </a:solidFill>
                <a:latin typeface="Arial Rounded MT Bold" panose="020F0704030504030204" pitchFamily="34" charset="0"/>
              </a:defRPr>
            </a:lvl1pPr>
            <a:lvl2pPr>
              <a:defRPr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759FAA8-936C-4E42-845E-430F021C000A}" type="datetime1">
              <a:rPr lang="en-US" altLang="zh-CN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8709-D7B2-493B-9ACC-3BCC744C48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7132-01F8-41B3-8AA5-2755E560DDD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8709-D7B2-493B-9ACC-3BCC744C48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7132-01F8-41B3-8AA5-2755E560DDD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8709-D7B2-493B-9ACC-3BCC744C48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7132-01F8-41B3-8AA5-2755E560DDD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8709-D7B2-493B-9ACC-3BCC744C48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7132-01F8-41B3-8AA5-2755E560DDD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3843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273843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8709-D7B2-493B-9ACC-3BCC744C48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7132-01F8-41B3-8AA5-2755E560DDD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457882"/>
            <a:ext cx="9144000" cy="809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1" hangingPunct="1">
              <a:defRPr/>
            </a:pPr>
            <a:endParaRPr lang="zh-CN" altLang="en-US" sz="1800"/>
          </a:p>
        </p:txBody>
      </p:sp>
      <p:sp>
        <p:nvSpPr>
          <p:cNvPr id="8" name="矩形 7"/>
          <p:cNvSpPr/>
          <p:nvPr userDrawn="1"/>
        </p:nvSpPr>
        <p:spPr>
          <a:xfrm>
            <a:off x="0" y="1"/>
            <a:ext cx="9144000" cy="490538"/>
          </a:xfrm>
          <a:prstGeom prst="rect">
            <a:avLst/>
          </a:prstGeom>
          <a:solidFill>
            <a:srgbClr val="AE1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1" hangingPunct="1">
              <a:defRPr/>
            </a:pPr>
            <a:endParaRPr lang="zh-CN" altLang="en-US" sz="1800"/>
          </a:p>
        </p:txBody>
      </p:sp>
      <p:cxnSp>
        <p:nvCxnSpPr>
          <p:cNvPr id="10" name="直接连接符 9"/>
          <p:cNvCxnSpPr/>
          <p:nvPr userDrawn="1"/>
        </p:nvCxnSpPr>
        <p:spPr>
          <a:xfrm>
            <a:off x="-14962" y="4885088"/>
            <a:ext cx="9158963" cy="0"/>
          </a:xfrm>
          <a:prstGeom prst="line">
            <a:avLst/>
          </a:prstGeom>
          <a:ln w="50800">
            <a:solidFill>
              <a:srgbClr val="AE16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/>
          <p:cNvSpPr/>
          <p:nvPr userDrawn="1"/>
        </p:nvSpPr>
        <p:spPr>
          <a:xfrm>
            <a:off x="900016" y="4624840"/>
            <a:ext cx="485775" cy="48577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800"/>
          </a:p>
        </p:txBody>
      </p:sp>
      <p:sp>
        <p:nvSpPr>
          <p:cNvPr id="12" name="椭圆 11"/>
          <p:cNvSpPr/>
          <p:nvPr userDrawn="1"/>
        </p:nvSpPr>
        <p:spPr>
          <a:xfrm>
            <a:off x="301439" y="4624840"/>
            <a:ext cx="485775" cy="48577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800"/>
          </a:p>
        </p:txBody>
      </p:sp>
      <p:sp>
        <p:nvSpPr>
          <p:cNvPr id="13" name="椭圆 12"/>
          <p:cNvSpPr/>
          <p:nvPr userDrawn="1"/>
        </p:nvSpPr>
        <p:spPr>
          <a:xfrm>
            <a:off x="1498592" y="4624840"/>
            <a:ext cx="485775" cy="48577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800"/>
          </a:p>
        </p:txBody>
      </p:sp>
      <p:sp>
        <p:nvSpPr>
          <p:cNvPr id="14" name="椭圆 13"/>
          <p:cNvSpPr/>
          <p:nvPr userDrawn="1"/>
        </p:nvSpPr>
        <p:spPr>
          <a:xfrm>
            <a:off x="2097167" y="4624840"/>
            <a:ext cx="485775" cy="48577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800"/>
          </a:p>
        </p:txBody>
      </p:sp>
      <p:pic>
        <p:nvPicPr>
          <p:cNvPr id="32" name="Picture 2" descr="C:\Users\dell\Desktop\ecnulogo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7665" y="-273732"/>
            <a:ext cx="2492297" cy="1276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椭圆 40"/>
          <p:cNvSpPr/>
          <p:nvPr userDrawn="1"/>
        </p:nvSpPr>
        <p:spPr>
          <a:xfrm>
            <a:off x="4245644" y="1339455"/>
            <a:ext cx="652714" cy="65271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43" name="圆角矩形 42"/>
          <p:cNvSpPr/>
          <p:nvPr userDrawn="1"/>
        </p:nvSpPr>
        <p:spPr>
          <a:xfrm rot="18956419">
            <a:off x="4838947" y="1778579"/>
            <a:ext cx="126000" cy="442923"/>
          </a:xfrm>
          <a:prstGeom prst="roundRect">
            <a:avLst>
              <a:gd name="adj" fmla="val 4362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190501" y="57151"/>
            <a:ext cx="5400675" cy="53816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7887" y="4750386"/>
            <a:ext cx="417862" cy="25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8" name="Picture 4"/>
          <p:cNvPicPr>
            <a:picLocks noChangeAspect="1" noChangeArrowheads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8989" b="100000" l="13043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231" y="4649825"/>
            <a:ext cx="438150" cy="423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0" name="组合 59"/>
          <p:cNvGrpSpPr/>
          <p:nvPr userDrawn="1"/>
        </p:nvGrpSpPr>
        <p:grpSpPr>
          <a:xfrm>
            <a:off x="958634" y="4677828"/>
            <a:ext cx="386643" cy="326425"/>
            <a:chOff x="2641350" y="673269"/>
            <a:chExt cx="953678" cy="1079198"/>
          </a:xfrm>
        </p:grpSpPr>
        <p:sp>
          <p:nvSpPr>
            <p:cNvPr id="71" name="矩形 70"/>
            <p:cNvSpPr/>
            <p:nvPr/>
          </p:nvSpPr>
          <p:spPr>
            <a:xfrm>
              <a:off x="2684752" y="948196"/>
              <a:ext cx="828000" cy="64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72" name="流程图: 手动输入 2052"/>
            <p:cNvSpPr/>
            <p:nvPr/>
          </p:nvSpPr>
          <p:spPr>
            <a:xfrm flipH="1">
              <a:off x="2641350" y="1370849"/>
              <a:ext cx="902103" cy="381618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-1" fmla="*/ 0 w 10147"/>
                <a:gd name="connsiteY0-2" fmla="*/ 3996 h 10000"/>
                <a:gd name="connsiteX1-3" fmla="*/ 10147 w 10147"/>
                <a:gd name="connsiteY1-4" fmla="*/ 0 h 10000"/>
                <a:gd name="connsiteX2-5" fmla="*/ 10147 w 10147"/>
                <a:gd name="connsiteY2-6" fmla="*/ 10000 h 10000"/>
                <a:gd name="connsiteX3-7" fmla="*/ 147 w 10147"/>
                <a:gd name="connsiteY3-8" fmla="*/ 10000 h 10000"/>
                <a:gd name="connsiteX4-9" fmla="*/ 0 w 10147"/>
                <a:gd name="connsiteY4-10" fmla="*/ 3996 h 10000"/>
                <a:gd name="connsiteX0-11" fmla="*/ 0 w 10441"/>
                <a:gd name="connsiteY0-12" fmla="*/ 5992 h 11996"/>
                <a:gd name="connsiteX1-13" fmla="*/ 10441 w 10441"/>
                <a:gd name="connsiteY1-14" fmla="*/ 0 h 11996"/>
                <a:gd name="connsiteX2-15" fmla="*/ 10147 w 10441"/>
                <a:gd name="connsiteY2-16" fmla="*/ 11996 h 11996"/>
                <a:gd name="connsiteX3-17" fmla="*/ 147 w 10441"/>
                <a:gd name="connsiteY3-18" fmla="*/ 11996 h 11996"/>
                <a:gd name="connsiteX4-19" fmla="*/ 0 w 10441"/>
                <a:gd name="connsiteY4-20" fmla="*/ 5992 h 1199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0441" h="11996">
                  <a:moveTo>
                    <a:pt x="0" y="5992"/>
                  </a:moveTo>
                  <a:lnTo>
                    <a:pt x="10441" y="0"/>
                  </a:lnTo>
                  <a:lnTo>
                    <a:pt x="10147" y="11996"/>
                  </a:lnTo>
                  <a:lnTo>
                    <a:pt x="147" y="11996"/>
                  </a:lnTo>
                  <a:lnTo>
                    <a:pt x="0" y="5992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78" name="等腰三角形 2054"/>
            <p:cNvSpPr/>
            <p:nvPr/>
          </p:nvSpPr>
          <p:spPr>
            <a:xfrm rot="16200000">
              <a:off x="3065996" y="1071739"/>
              <a:ext cx="292348" cy="687970"/>
            </a:xfrm>
            <a:custGeom>
              <a:avLst/>
              <a:gdLst>
                <a:gd name="connsiteX0" fmla="*/ 0 w 432048"/>
                <a:gd name="connsiteY0" fmla="*/ 675267 h 675267"/>
                <a:gd name="connsiteX1" fmla="*/ 127126 w 432048"/>
                <a:gd name="connsiteY1" fmla="*/ 0 h 675267"/>
                <a:gd name="connsiteX2" fmla="*/ 432048 w 432048"/>
                <a:gd name="connsiteY2" fmla="*/ 675267 h 675267"/>
                <a:gd name="connsiteX3" fmla="*/ 0 w 432048"/>
                <a:gd name="connsiteY3" fmla="*/ 675267 h 675267"/>
                <a:gd name="connsiteX0-1" fmla="*/ 0 w 292347"/>
                <a:gd name="connsiteY0-2" fmla="*/ 675267 h 675267"/>
                <a:gd name="connsiteX1-3" fmla="*/ 127126 w 292347"/>
                <a:gd name="connsiteY1-4" fmla="*/ 0 h 675267"/>
                <a:gd name="connsiteX2-5" fmla="*/ 292347 w 292347"/>
                <a:gd name="connsiteY2-6" fmla="*/ 649870 h 675267"/>
                <a:gd name="connsiteX3-7" fmla="*/ 0 w 292347"/>
                <a:gd name="connsiteY3-8" fmla="*/ 675267 h 675267"/>
                <a:gd name="connsiteX0-9" fmla="*/ 0 w 292347"/>
                <a:gd name="connsiteY0-10" fmla="*/ 675267 h 687970"/>
                <a:gd name="connsiteX1-11" fmla="*/ 127126 w 292347"/>
                <a:gd name="connsiteY1-12" fmla="*/ 0 h 687970"/>
                <a:gd name="connsiteX2-13" fmla="*/ 292347 w 292347"/>
                <a:gd name="connsiteY2-14" fmla="*/ 687970 h 687970"/>
                <a:gd name="connsiteX3-15" fmla="*/ 0 w 292347"/>
                <a:gd name="connsiteY3-16" fmla="*/ 675267 h 68797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2347" h="687970">
                  <a:moveTo>
                    <a:pt x="0" y="675267"/>
                  </a:moveTo>
                  <a:lnTo>
                    <a:pt x="127126" y="0"/>
                  </a:lnTo>
                  <a:lnTo>
                    <a:pt x="292347" y="687970"/>
                  </a:lnTo>
                  <a:lnTo>
                    <a:pt x="0" y="675267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2922072" y="673269"/>
              <a:ext cx="672956" cy="9157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accent6">
                      <a:lumMod val="75000"/>
                    </a:schemeClr>
                  </a:solidFill>
                  <a:latin typeface="Meiryo UI" pitchFamily="34" charset="-128"/>
                  <a:ea typeface="Meiryo UI" pitchFamily="34" charset="-128"/>
                  <a:cs typeface="Meiryo UI" pitchFamily="34" charset="-128"/>
                </a:rPr>
                <a:t>e</a:t>
              </a:r>
              <a:endParaRPr lang="zh-CN" altLang="en-US" sz="1200" dirty="0">
                <a:solidFill>
                  <a:schemeClr val="accent6">
                    <a:lumMod val="75000"/>
                  </a:schemeClr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endParaRPr>
            </a:p>
          </p:txBody>
        </p:sp>
      </p:grpSp>
      <p:pic>
        <p:nvPicPr>
          <p:cNvPr id="11269" name="Picture 5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4606" y="4760985"/>
            <a:ext cx="293722" cy="2432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749D7B5-B64C-46F7-B1B5-24B32A01CB5C}" type="datetime1">
              <a:rPr lang="en-US" altLang="zh-CN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07356"/>
            <a:ext cx="4038600" cy="288726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07356"/>
            <a:ext cx="4038600" cy="288726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2CB358B-349D-4AF4-B457-7273417349B7}" type="datetime1">
              <a:rPr lang="en-US" altLang="zh-CN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67BEE-BC46-4FAA-95E3-B851F61A808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E651F-5512-4F60-9BD8-AFEC0A6E587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8A85FE9-0C32-44B8-9F61-732BC03625AD}" type="datetime1">
              <a:rPr lang="en-US" altLang="zh-CN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3AA74F7-FC88-4182-8369-9427F0F3040A}" type="datetime1">
              <a:rPr lang="en-US" altLang="zh-CN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8E11138-AF23-4658-9A67-5D46B8D408D4}" type="datetime1">
              <a:rPr lang="en-US" altLang="zh-CN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AD2D250-1F3D-41D3-AEA3-DE38C48450F6}" type="datetime1">
              <a:rPr lang="en-US" altLang="zh-CN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.xml"/><Relationship Id="rId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6" Type="http://schemas.openxmlformats.org/officeDocument/2006/relationships/theme" Target="../theme/theme2.xml"/><Relationship Id="rId15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735806"/>
            <a:ext cx="8229600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07356"/>
            <a:ext cx="8229600" cy="28872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4683919"/>
            <a:ext cx="2133600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B9A0F857-E916-4021-A5A1-461BC9321A8D}" type="datetime1">
              <a:rPr lang="en-US" altLang="zh-CN" smtClean="0"/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369218"/>
            <a:ext cx="7886700" cy="326350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78709-D7B2-493B-9ACC-3BCC744C48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417132-01F8-41B3-8AA5-2755E560DDD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0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0.xml"/><Relationship Id="rId2" Type="http://schemas.openxmlformats.org/officeDocument/2006/relationships/tags" Target="../tags/tag8.xml"/><Relationship Id="rId1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0.xml"/><Relationship Id="rId2" Type="http://schemas.openxmlformats.org/officeDocument/2006/relationships/tags" Target="../tags/tag1.xml"/><Relationship Id="rId1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3.png"/><Relationship Id="rId1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0.xml"/><Relationship Id="rId2" Type="http://schemas.openxmlformats.org/officeDocument/2006/relationships/tags" Target="../tags/tag9.xml"/><Relationship Id="rId1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4.wmf"/><Relationship Id="rId1" Type="http://schemas.openxmlformats.org/officeDocument/2006/relationships/oleObject" Target="../embeddings/oleObject1.bin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.vml"/><Relationship Id="rId5" Type="http://schemas.openxmlformats.org/officeDocument/2006/relationships/slideLayout" Target="../slideLayouts/slideLayout13.xml"/><Relationship Id="rId4" Type="http://schemas.openxmlformats.org/officeDocument/2006/relationships/image" Target="../media/image16.wmf"/><Relationship Id="rId3" Type="http://schemas.openxmlformats.org/officeDocument/2006/relationships/oleObject" Target="../embeddings/oleObject3.bin"/><Relationship Id="rId2" Type="http://schemas.openxmlformats.org/officeDocument/2006/relationships/image" Target="../media/image15.wmf"/><Relationship Id="rId1" Type="http://schemas.openxmlformats.org/officeDocument/2006/relationships/oleObject" Target="../embeddings/oleObject2.bin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7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8.wmf"/><Relationship Id="rId1" Type="http://schemas.openxmlformats.org/officeDocument/2006/relationships/oleObject" Target="../embeddings/oleObject4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9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/>
          <p:nvPr/>
        </p:nvSpPr>
        <p:spPr bwMode="auto">
          <a:xfrm>
            <a:off x="182632" y="867274"/>
            <a:ext cx="8778239" cy="11025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defTabSz="914400">
              <a:lnSpc>
                <a:spcPct val="150000"/>
              </a:lnSpc>
              <a:defRPr/>
            </a:pPr>
            <a:r>
              <a:rPr lang="zh-CN" sz="3200" dirty="0">
                <a:solidFill>
                  <a:schemeClr val="tx1"/>
                </a:solidFill>
              </a:rPr>
              <a:t>算法设计与分析</a:t>
            </a:r>
            <a:endParaRPr lang="zh-CN" sz="3200" kern="0" dirty="0">
              <a:solidFill>
                <a:schemeClr val="tx1"/>
              </a:solidFill>
              <a:latin typeface="Arial" panose="020B0604020202020204"/>
            </a:endParaRPr>
          </a:p>
        </p:txBody>
      </p:sp>
      <p:sp>
        <p:nvSpPr>
          <p:cNvPr id="9" name="Subtitle 2"/>
          <p:cNvSpPr txBox="1"/>
          <p:nvPr/>
        </p:nvSpPr>
        <p:spPr bwMode="auto">
          <a:xfrm>
            <a:off x="1014241" y="2486247"/>
            <a:ext cx="7115695" cy="131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3716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8288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2860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7432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2004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6576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0" defTabSz="914400">
              <a:lnSpc>
                <a:spcPct val="125000"/>
              </a:lnSpc>
              <a:defRPr/>
            </a:pPr>
            <a:r>
              <a:rPr lang="zh-CN" altLang="zh-CN" sz="2400" b="1" kern="0" dirty="0">
                <a:solidFill>
                  <a:srgbClr val="000000"/>
                </a:solidFill>
                <a:latin typeface="Arial" panose="020B0604020202020204"/>
                <a:ea typeface="微软雅黑" panose="020B0503020204020204" pitchFamily="34" charset="-122"/>
              </a:rPr>
              <a:t>第十二讲</a:t>
            </a:r>
            <a:r>
              <a:rPr lang="en-US" altLang="zh-CN" sz="2400" b="1" kern="0" dirty="0">
                <a:solidFill>
                  <a:srgbClr val="000000"/>
                </a:solidFill>
                <a:latin typeface="Arial" panose="020B0604020202020204"/>
                <a:ea typeface="微软雅黑" panose="020B0503020204020204" pitchFamily="34" charset="-122"/>
              </a:rPr>
              <a:t> </a:t>
            </a:r>
            <a:r>
              <a:rPr lang="zh-CN" altLang="en-US" sz="2400" b="1" kern="0" dirty="0">
                <a:solidFill>
                  <a:srgbClr val="000000"/>
                </a:solidFill>
                <a:latin typeface="Arial" panose="020B0604020202020204"/>
                <a:ea typeface="微软雅黑" panose="020B0503020204020204" pitchFamily="34" charset="-122"/>
              </a:rPr>
              <a:t>贪心算法</a:t>
            </a:r>
            <a:endParaRPr lang="zh-CN" altLang="zh-CN" sz="2400" b="1" kern="0" dirty="0">
              <a:solidFill>
                <a:srgbClr val="000000"/>
              </a:solidFill>
              <a:latin typeface="Arial" panose="020B0604020202020204"/>
              <a:ea typeface="微软雅黑" panose="020B0503020204020204" pitchFamily="34" charset="-122"/>
            </a:endParaRPr>
          </a:p>
          <a:p>
            <a:pPr lvl="0" defTabSz="914400">
              <a:lnSpc>
                <a:spcPct val="125000"/>
              </a:lnSpc>
              <a:defRPr/>
            </a:pPr>
            <a:r>
              <a:rPr lang="zh-CN" altLang="en-US" sz="2400" b="1" kern="0" dirty="0">
                <a:solidFill>
                  <a:srgbClr val="000000"/>
                </a:solidFill>
                <a:latin typeface="Arial" panose="020B0604020202020204"/>
                <a:ea typeface="微软雅黑" panose="020B0503020204020204" pitchFamily="34" charset="-122"/>
              </a:rPr>
              <a:t>   金澈清</a:t>
            </a:r>
            <a:r>
              <a:rPr lang="zh-CN" altLang="en-US" sz="2400" dirty="0"/>
              <a:t> </a:t>
            </a:r>
            <a:r>
              <a:rPr lang="zh-CN" altLang="en-US" sz="2000" b="1" dirty="0"/>
              <a:t>教授 博导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" name="文本占位符 44034"/>
          <p:cNvSpPr txBox="1"/>
          <p:nvPr/>
        </p:nvSpPr>
        <p:spPr>
          <a:xfrm>
            <a:off x="547571" y="939998"/>
            <a:ext cx="7886700" cy="3263504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zh-CN" altLang="en-US">
                <a:solidFill>
                  <a:srgbClr val="CE0000"/>
                </a:solidFill>
                <a:sym typeface="+mn-ea"/>
              </a:rPr>
              <a:t>定理</a:t>
            </a:r>
            <a:r>
              <a:rPr lang="en-US" altLang="zh-CN">
                <a:solidFill>
                  <a:srgbClr val="CE0000"/>
                </a:solidFill>
                <a:sym typeface="+mn-ea"/>
              </a:rPr>
              <a:t>.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该贪心算法是最优的</a:t>
            </a:r>
            <a:r>
              <a:rPr lang="en-US" altLang="zh-CN">
                <a:sym typeface="+mn-ea"/>
              </a:rPr>
              <a:t>.</a:t>
            </a:r>
            <a:endParaRPr lang="en-US" altLang="zh-CN"/>
          </a:p>
          <a:p>
            <a:pPr>
              <a:lnSpc>
                <a:spcPct val="90000"/>
              </a:lnSpc>
            </a:pPr>
            <a:r>
              <a:rPr lang="zh-CN" altLang="en-US">
                <a:solidFill>
                  <a:srgbClr val="CE0000"/>
                </a:solidFill>
                <a:sym typeface="+mn-ea"/>
              </a:rPr>
              <a:t>证明</a:t>
            </a:r>
            <a:r>
              <a:rPr lang="en-US" altLang="zh-CN">
                <a:solidFill>
                  <a:srgbClr val="CE0000"/>
                </a:solidFill>
                <a:sym typeface="+mn-ea"/>
              </a:rPr>
              <a:t>.</a:t>
            </a:r>
            <a:r>
              <a:rPr lang="en-US" altLang="zh-CN">
                <a:sym typeface="+mn-ea"/>
              </a:rPr>
              <a:t> (</a:t>
            </a:r>
            <a:r>
              <a:rPr lang="zh-CN" altLang="en-US">
                <a:sym typeface="+mn-ea"/>
              </a:rPr>
              <a:t>反证法</a:t>
            </a:r>
            <a:r>
              <a:rPr lang="en-US" altLang="zh-CN">
                <a:sym typeface="+mn-ea"/>
              </a:rPr>
              <a:t>)</a:t>
            </a:r>
            <a:endParaRPr lang="en-US" altLang="zh-CN"/>
          </a:p>
          <a:p>
            <a:pPr>
              <a:lnSpc>
                <a:spcPct val="90000"/>
              </a:lnSpc>
            </a:pPr>
            <a:r>
              <a:rPr lang="zh-CN" altLang="en-US">
                <a:sym typeface="+mn-ea"/>
              </a:rPr>
              <a:t>假设贪心算法并非最优</a:t>
            </a:r>
            <a:r>
              <a:rPr lang="en-US" altLang="zh-CN">
                <a:sym typeface="+mn-ea"/>
              </a:rPr>
              <a:t>, </a:t>
            </a:r>
            <a:r>
              <a:rPr lang="zh-CN" altLang="en-US">
                <a:sym typeface="+mn-ea"/>
              </a:rPr>
              <a:t>则存在以下情形</a:t>
            </a:r>
            <a:r>
              <a:rPr lang="en-US" altLang="zh-CN">
                <a:sym typeface="+mn-ea"/>
              </a:rPr>
              <a:t>.</a:t>
            </a:r>
            <a:endParaRPr lang="en-US" altLang="zh-CN"/>
          </a:p>
          <a:p>
            <a:pPr>
              <a:lnSpc>
                <a:spcPct val="90000"/>
              </a:lnSpc>
            </a:pPr>
            <a:r>
              <a:rPr lang="zh-CN" altLang="en-US">
                <a:sym typeface="+mn-ea"/>
              </a:rPr>
              <a:t>令</a:t>
            </a:r>
            <a:r>
              <a:rPr lang="en-US" altLang="zh-CN">
                <a:sym typeface="+mn-ea"/>
              </a:rPr>
              <a:t> </a:t>
            </a:r>
            <a:r>
              <a:rPr lang="en-US" altLang="zh-CN" i="1">
                <a:solidFill>
                  <a:srgbClr val="008C87"/>
                </a:solidFill>
                <a:sym typeface="+mn-ea"/>
              </a:rPr>
              <a:t>i</a:t>
            </a:r>
            <a:r>
              <a:rPr lang="en-US" altLang="zh-CN" baseline="-25000">
                <a:solidFill>
                  <a:srgbClr val="008C87"/>
                </a:solidFill>
                <a:sym typeface="+mn-ea"/>
              </a:rPr>
              <a:t>1</a:t>
            </a:r>
            <a:r>
              <a:rPr lang="en-US" altLang="zh-CN">
                <a:solidFill>
                  <a:srgbClr val="008C87"/>
                </a:solidFill>
                <a:sym typeface="+mn-ea"/>
              </a:rPr>
              <a:t>, </a:t>
            </a:r>
            <a:r>
              <a:rPr lang="en-US" altLang="zh-CN" i="1">
                <a:solidFill>
                  <a:srgbClr val="008C87"/>
                </a:solidFill>
                <a:sym typeface="+mn-ea"/>
              </a:rPr>
              <a:t>i</a:t>
            </a:r>
            <a:r>
              <a:rPr lang="en-US" altLang="zh-CN" baseline="-25000">
                <a:solidFill>
                  <a:srgbClr val="008C87"/>
                </a:solidFill>
                <a:sym typeface="+mn-ea"/>
              </a:rPr>
              <a:t>2</a:t>
            </a:r>
            <a:r>
              <a:rPr lang="en-US" altLang="zh-CN">
                <a:solidFill>
                  <a:srgbClr val="008C87"/>
                </a:solidFill>
                <a:sym typeface="+mn-ea"/>
              </a:rPr>
              <a:t>, ... </a:t>
            </a:r>
            <a:r>
              <a:rPr lang="en-US" altLang="zh-CN" i="1" err="1">
                <a:solidFill>
                  <a:srgbClr val="008C87"/>
                </a:solidFill>
                <a:sym typeface="+mn-ea"/>
              </a:rPr>
              <a:t>i</a:t>
            </a:r>
            <a:r>
              <a:rPr lang="en-US" altLang="zh-CN" i="1" baseline="-25000" err="1">
                <a:solidFill>
                  <a:srgbClr val="008C87"/>
                </a:solidFill>
                <a:sym typeface="+mn-ea"/>
              </a:rPr>
              <a:t>k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表示通过贪心算法选择的活动集合</a:t>
            </a:r>
            <a:r>
              <a:rPr lang="en-US" altLang="zh-CN">
                <a:sym typeface="+mn-ea"/>
              </a:rPr>
              <a:t>.</a:t>
            </a:r>
            <a:endParaRPr lang="en-US" altLang="zh-CN"/>
          </a:p>
          <a:p>
            <a:pPr>
              <a:lnSpc>
                <a:spcPct val="90000"/>
              </a:lnSpc>
            </a:pPr>
            <a:r>
              <a:rPr lang="zh-CN" altLang="en-US">
                <a:sym typeface="+mn-ea"/>
              </a:rPr>
              <a:t>令</a:t>
            </a:r>
            <a:r>
              <a:rPr lang="en-US" altLang="zh-CN">
                <a:sym typeface="+mn-ea"/>
              </a:rPr>
              <a:t> </a:t>
            </a:r>
            <a:r>
              <a:rPr lang="en-US" altLang="zh-CN" i="1">
                <a:solidFill>
                  <a:srgbClr val="008C87"/>
                </a:solidFill>
                <a:sym typeface="+mn-ea"/>
              </a:rPr>
              <a:t>j</a:t>
            </a:r>
            <a:r>
              <a:rPr lang="en-US" altLang="zh-CN" baseline="-25000">
                <a:solidFill>
                  <a:srgbClr val="008C87"/>
                </a:solidFill>
                <a:sym typeface="+mn-ea"/>
              </a:rPr>
              <a:t>1</a:t>
            </a:r>
            <a:r>
              <a:rPr lang="en-US" altLang="zh-CN">
                <a:solidFill>
                  <a:srgbClr val="008C87"/>
                </a:solidFill>
                <a:sym typeface="+mn-ea"/>
              </a:rPr>
              <a:t>, </a:t>
            </a:r>
            <a:r>
              <a:rPr lang="en-US" altLang="zh-CN" i="1">
                <a:solidFill>
                  <a:srgbClr val="008C87"/>
                </a:solidFill>
                <a:sym typeface="+mn-ea"/>
              </a:rPr>
              <a:t>j</a:t>
            </a:r>
            <a:r>
              <a:rPr lang="en-US" altLang="zh-CN" baseline="-25000">
                <a:solidFill>
                  <a:srgbClr val="008C87"/>
                </a:solidFill>
                <a:sym typeface="+mn-ea"/>
              </a:rPr>
              <a:t>2</a:t>
            </a:r>
            <a:r>
              <a:rPr lang="en-US" altLang="zh-CN">
                <a:solidFill>
                  <a:srgbClr val="008C87"/>
                </a:solidFill>
                <a:sym typeface="+mn-ea"/>
              </a:rPr>
              <a:t>, ... </a:t>
            </a:r>
            <a:r>
              <a:rPr lang="en-US" altLang="zh-CN" i="1" err="1">
                <a:solidFill>
                  <a:srgbClr val="008C87"/>
                </a:solidFill>
                <a:sym typeface="+mn-ea"/>
              </a:rPr>
              <a:t>j</a:t>
            </a:r>
            <a:r>
              <a:rPr lang="en-US" altLang="zh-CN" i="1" baseline="-25000" err="1">
                <a:solidFill>
                  <a:srgbClr val="008C87"/>
                </a:solidFill>
                <a:sym typeface="+mn-ea"/>
              </a:rPr>
              <a:t>m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表示通过最优方案选择的活动集合</a:t>
            </a:r>
            <a:endParaRPr lang="en-US" altLang="zh-CN"/>
          </a:p>
          <a:p>
            <a:pPr>
              <a:lnSpc>
                <a:spcPct val="90000"/>
              </a:lnSpc>
            </a:pPr>
            <a:r>
              <a:rPr lang="zh-CN" altLang="en-US">
                <a:solidFill>
                  <a:schemeClr val="tx1"/>
                </a:solidFill>
                <a:sym typeface="+mn-ea"/>
              </a:rPr>
              <a:t>且存在最大可能的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r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值，使得</a:t>
            </a:r>
            <a:r>
              <a:rPr lang="en-US" altLang="zh-CN" i="1">
                <a:solidFill>
                  <a:srgbClr val="008C87"/>
                </a:solidFill>
                <a:sym typeface="+mn-ea"/>
              </a:rPr>
              <a:t>i</a:t>
            </a:r>
            <a:r>
              <a:rPr lang="en-US" altLang="zh-CN" baseline="-25000">
                <a:solidFill>
                  <a:srgbClr val="008C87"/>
                </a:solidFill>
                <a:sym typeface="+mn-ea"/>
              </a:rPr>
              <a:t>1</a:t>
            </a:r>
            <a:r>
              <a:rPr lang="en-US" altLang="zh-CN">
                <a:solidFill>
                  <a:srgbClr val="008C87"/>
                </a:solidFill>
                <a:sym typeface="+mn-ea"/>
              </a:rPr>
              <a:t> = </a:t>
            </a:r>
            <a:r>
              <a:rPr lang="en-US" altLang="zh-CN" i="1">
                <a:solidFill>
                  <a:srgbClr val="008C87"/>
                </a:solidFill>
                <a:sym typeface="+mn-ea"/>
              </a:rPr>
              <a:t>j</a:t>
            </a:r>
            <a:r>
              <a:rPr lang="en-US" altLang="zh-CN" baseline="-25000">
                <a:solidFill>
                  <a:srgbClr val="008C87"/>
                </a:solidFill>
                <a:sym typeface="+mn-ea"/>
              </a:rPr>
              <a:t>1</a:t>
            </a:r>
            <a:r>
              <a:rPr lang="en-US" altLang="zh-CN">
                <a:solidFill>
                  <a:srgbClr val="008C87"/>
                </a:solidFill>
                <a:sym typeface="+mn-ea"/>
              </a:rPr>
              <a:t>, </a:t>
            </a:r>
            <a:r>
              <a:rPr lang="en-US" altLang="zh-CN" i="1">
                <a:solidFill>
                  <a:srgbClr val="008C87"/>
                </a:solidFill>
                <a:sym typeface="+mn-ea"/>
              </a:rPr>
              <a:t>i</a:t>
            </a:r>
            <a:r>
              <a:rPr lang="en-US" altLang="zh-CN" baseline="-25000">
                <a:solidFill>
                  <a:srgbClr val="008C87"/>
                </a:solidFill>
                <a:sym typeface="+mn-ea"/>
              </a:rPr>
              <a:t>2</a:t>
            </a:r>
            <a:r>
              <a:rPr lang="en-US" altLang="zh-CN">
                <a:solidFill>
                  <a:srgbClr val="008C87"/>
                </a:solidFill>
                <a:sym typeface="+mn-ea"/>
              </a:rPr>
              <a:t> = </a:t>
            </a:r>
            <a:r>
              <a:rPr lang="en-US" altLang="zh-CN" i="1">
                <a:solidFill>
                  <a:srgbClr val="008C87"/>
                </a:solidFill>
                <a:sym typeface="+mn-ea"/>
              </a:rPr>
              <a:t>j</a:t>
            </a:r>
            <a:r>
              <a:rPr lang="en-US" altLang="zh-CN" baseline="-25000">
                <a:solidFill>
                  <a:srgbClr val="008C87"/>
                </a:solidFill>
                <a:sym typeface="+mn-ea"/>
              </a:rPr>
              <a:t>2</a:t>
            </a:r>
            <a:r>
              <a:rPr lang="en-US" altLang="zh-CN">
                <a:solidFill>
                  <a:srgbClr val="008C87"/>
                </a:solidFill>
                <a:sym typeface="+mn-ea"/>
              </a:rPr>
              <a:t>, ..., </a:t>
            </a:r>
            <a:r>
              <a:rPr lang="en-US" altLang="zh-CN" i="1" err="1">
                <a:solidFill>
                  <a:srgbClr val="008C87"/>
                </a:solidFill>
                <a:sym typeface="+mn-ea"/>
              </a:rPr>
              <a:t>i</a:t>
            </a:r>
            <a:r>
              <a:rPr lang="en-US" altLang="zh-CN" i="1" baseline="-25000" err="1">
                <a:solidFill>
                  <a:srgbClr val="008C87"/>
                </a:solidFill>
                <a:sym typeface="+mn-ea"/>
              </a:rPr>
              <a:t>r</a:t>
            </a:r>
            <a:r>
              <a:rPr lang="en-US" altLang="zh-CN">
                <a:solidFill>
                  <a:srgbClr val="008C87"/>
                </a:solidFill>
                <a:sym typeface="+mn-ea"/>
              </a:rPr>
              <a:t> = </a:t>
            </a:r>
            <a:r>
              <a:rPr lang="en-US" altLang="zh-CN" i="1" err="1">
                <a:solidFill>
                  <a:srgbClr val="008C87"/>
                </a:solidFill>
                <a:sym typeface="+mn-ea"/>
              </a:rPr>
              <a:t>j</a:t>
            </a:r>
            <a:r>
              <a:rPr lang="en-US" altLang="zh-CN" i="1" baseline="-25000" err="1">
                <a:solidFill>
                  <a:srgbClr val="008C87"/>
                </a:solidFill>
                <a:sym typeface="+mn-ea"/>
              </a:rPr>
              <a:t>r</a:t>
            </a:r>
            <a:r>
              <a:rPr lang="en-US" altLang="zh-CN">
                <a:sym typeface="+mn-ea"/>
              </a:rPr>
              <a:t>.</a:t>
            </a:r>
            <a:endParaRPr lang="en-US" altLang="zh-CN" dirty="0"/>
          </a:p>
        </p:txBody>
      </p:sp>
      <p:sp>
        <p:nvSpPr>
          <p:cNvPr id="25601" name="灯片编号占位符 1"/>
          <p:cNvSpPr/>
          <p:nvPr>
            <p:ph type="sldNum" sz="quarter" idx="12"/>
          </p:nvPr>
        </p:nvSpPr>
        <p:spPr/>
        <p:txBody>
          <a:bodyPr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05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05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sym typeface="+mn-ea"/>
              </a:rPr>
              <a:t>最早结束优先</a:t>
            </a:r>
            <a:r>
              <a:rPr lang="en-US" altLang="zh-CN">
                <a:sym typeface="+mn-ea"/>
              </a:rPr>
              <a:t> - </a:t>
            </a:r>
            <a:r>
              <a:rPr lang="zh-CN" altLang="en-US">
                <a:sym typeface="+mn-ea"/>
              </a:rPr>
              <a:t>分析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5" name="灯片编号占位符 1"/>
          <p:cNvSpPr/>
          <p:nvPr>
            <p:ph type="sldNum" sz="quarter" idx="12"/>
          </p:nvPr>
        </p:nvSpPr>
        <p:spPr/>
        <p:txBody>
          <a:bodyPr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05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05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26627" name="文本占位符 402435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41070" y="1398270"/>
            <a:ext cx="7080885" cy="2346960"/>
          </a:xfrm>
        </p:spPr>
      </p:pic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sym typeface="+mn-ea"/>
              </a:rPr>
              <a:t>最早结束优先 - </a:t>
            </a:r>
            <a:r>
              <a:rPr lang="zh-CN" altLang="en-US">
                <a:sym typeface="+mn-ea"/>
              </a:rPr>
              <a:t>分析</a:t>
            </a:r>
            <a:endParaRPr lang="en-US" altLang="zh-CN">
              <a:sym typeface="+mn-e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" name="文本占位符 44034"/>
          <p:cNvSpPr txBox="1"/>
          <p:nvPr/>
        </p:nvSpPr>
        <p:spPr>
          <a:xfrm>
            <a:off x="547571" y="939998"/>
            <a:ext cx="7886700" cy="3263504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zh-CN" altLang="en-US">
                <a:sym typeface="+mn-ea"/>
              </a:rPr>
              <a:t>假定有一个</a:t>
            </a:r>
            <a:r>
              <a:rPr lang="en-US" altLang="zh-CN">
                <a:sym typeface="+mn-ea"/>
              </a:rPr>
              <a:t>n</a:t>
            </a:r>
            <a:r>
              <a:rPr lang="zh-CN" altLang="en-US">
                <a:sym typeface="+mn-ea"/>
              </a:rPr>
              <a:t>个活动（</a:t>
            </a:r>
            <a:r>
              <a:rPr lang="en-US" altLang="zh-CN">
                <a:sym typeface="+mn-ea"/>
              </a:rPr>
              <a:t>activity</a:t>
            </a:r>
            <a:r>
              <a:rPr lang="zh-CN" altLang="en-US">
                <a:sym typeface="+mn-ea"/>
              </a:rPr>
              <a:t>）的集合</a:t>
            </a:r>
            <a:r>
              <a:rPr lang="en-US" altLang="zh-CN">
                <a:sym typeface="+mn-ea"/>
              </a:rPr>
              <a:t>S={a</a:t>
            </a:r>
            <a:r>
              <a:rPr lang="en-US" altLang="zh-CN" baseline="-25000">
                <a:sym typeface="+mn-ea"/>
              </a:rPr>
              <a:t>1</a:t>
            </a:r>
            <a:r>
              <a:rPr lang="en-US" altLang="zh-CN">
                <a:sym typeface="+mn-ea"/>
              </a:rPr>
              <a:t>, a</a:t>
            </a:r>
            <a:r>
              <a:rPr lang="en-US" altLang="zh-CN" baseline="-25000">
                <a:sym typeface="+mn-ea"/>
              </a:rPr>
              <a:t>2</a:t>
            </a:r>
            <a:r>
              <a:rPr lang="en-US" altLang="zh-CN">
                <a:sym typeface="+mn-ea"/>
              </a:rPr>
              <a:t>, ..., a</a:t>
            </a:r>
            <a:r>
              <a:rPr lang="en-US" altLang="zh-CN" baseline="-25000">
                <a:sym typeface="+mn-ea"/>
              </a:rPr>
              <a:t>n</a:t>
            </a:r>
            <a:r>
              <a:rPr lang="en-US" altLang="zh-CN">
                <a:sym typeface="+mn-ea"/>
              </a:rPr>
              <a:t>}</a:t>
            </a:r>
            <a:r>
              <a:rPr lang="zh-CN" altLang="en-US">
                <a:sym typeface="+mn-ea"/>
              </a:rPr>
              <a:t>，这些活动可以同时使用多个资源（例如一个阶梯教室），但一个资源在某个时刻只能供一个活动使用。</a:t>
            </a:r>
            <a:endParaRPr lang="zh-CN" altLang="en-US">
              <a:sym typeface="+mn-ea"/>
            </a:endParaRPr>
          </a:p>
          <a:p>
            <a:pPr>
              <a:lnSpc>
                <a:spcPct val="110000"/>
              </a:lnSpc>
            </a:pPr>
            <a:r>
              <a:rPr lang="zh-CN" altLang="en-US">
                <a:sym typeface="+mn-ea"/>
              </a:rPr>
              <a:t>每个活动</a:t>
            </a:r>
            <a:r>
              <a:rPr lang="en-US" altLang="zh-CN">
                <a:sym typeface="+mn-ea"/>
              </a:rPr>
              <a:t>a</a:t>
            </a:r>
            <a:r>
              <a:rPr lang="en-US" altLang="zh-CN" baseline="-25000">
                <a:sym typeface="+mn-ea"/>
              </a:rPr>
              <a:t>i</a:t>
            </a:r>
            <a:r>
              <a:rPr lang="zh-CN" altLang="en-US">
                <a:sym typeface="+mn-ea"/>
              </a:rPr>
              <a:t>都有一个开始时间</a:t>
            </a:r>
            <a:r>
              <a:rPr lang="en-US" altLang="zh-CN">
                <a:sym typeface="+mn-ea"/>
              </a:rPr>
              <a:t>s</a:t>
            </a:r>
            <a:r>
              <a:rPr lang="en-US" altLang="zh-CN" baseline="-25000">
                <a:sym typeface="+mn-ea"/>
              </a:rPr>
              <a:t>i</a:t>
            </a:r>
            <a:r>
              <a:rPr lang="zh-CN" altLang="en-US">
                <a:sym typeface="+mn-ea"/>
              </a:rPr>
              <a:t>和一个结束时间</a:t>
            </a:r>
            <a:r>
              <a:rPr lang="en-US" altLang="zh-CN">
                <a:sym typeface="+mn-ea"/>
              </a:rPr>
              <a:t>f</a:t>
            </a:r>
            <a:r>
              <a:rPr lang="en-US" altLang="zh-CN" baseline="-25000">
                <a:sym typeface="+mn-ea"/>
              </a:rPr>
              <a:t>i</a:t>
            </a:r>
            <a:r>
              <a:rPr lang="zh-CN" altLang="en-US">
                <a:sym typeface="+mn-ea"/>
              </a:rPr>
              <a:t>。</a:t>
            </a:r>
            <a:endParaRPr lang="en-US" altLang="zh-CN">
              <a:sym typeface="+mn-ea"/>
            </a:endParaRPr>
          </a:p>
          <a:p>
            <a:pPr>
              <a:lnSpc>
                <a:spcPct val="110000"/>
              </a:lnSpc>
            </a:pPr>
            <a:r>
              <a:rPr lang="zh-CN" altLang="en-US">
                <a:sym typeface="+mn-ea"/>
              </a:rPr>
              <a:t>如果两个活动</a:t>
            </a:r>
            <a:r>
              <a:rPr lang="en-US" altLang="zh-CN">
                <a:sym typeface="+mn-ea"/>
              </a:rPr>
              <a:t>[s</a:t>
            </a:r>
            <a:r>
              <a:rPr lang="en-US" altLang="zh-CN" baseline="-25000">
                <a:sym typeface="+mn-ea"/>
              </a:rPr>
              <a:t>i</a:t>
            </a:r>
            <a:r>
              <a:rPr lang="en-US" altLang="zh-CN">
                <a:sym typeface="+mn-ea"/>
              </a:rPr>
              <a:t>, f</a:t>
            </a:r>
            <a:r>
              <a:rPr lang="en-US" altLang="zh-CN" baseline="-25000">
                <a:sym typeface="+mn-ea"/>
              </a:rPr>
              <a:t>i</a:t>
            </a:r>
            <a:r>
              <a:rPr lang="en-US" altLang="zh-CN">
                <a:sym typeface="+mn-ea"/>
              </a:rPr>
              <a:t>)</a:t>
            </a:r>
            <a:r>
              <a:rPr lang="zh-CN" altLang="en-US">
                <a:sym typeface="+mn-ea"/>
              </a:rPr>
              <a:t>和</a:t>
            </a:r>
            <a:r>
              <a:rPr lang="en-US" altLang="zh-CN">
                <a:sym typeface="+mn-ea"/>
              </a:rPr>
              <a:t>[s</a:t>
            </a:r>
            <a:r>
              <a:rPr lang="en-US" altLang="zh-CN" baseline="-25000">
                <a:sym typeface="+mn-ea"/>
              </a:rPr>
              <a:t>j</a:t>
            </a:r>
            <a:r>
              <a:rPr lang="en-US" altLang="zh-CN">
                <a:sym typeface="+mn-ea"/>
              </a:rPr>
              <a:t>, f</a:t>
            </a:r>
            <a:r>
              <a:rPr lang="en-US" altLang="zh-CN" baseline="-25000">
                <a:sym typeface="+mn-ea"/>
              </a:rPr>
              <a:t>j</a:t>
            </a:r>
            <a:r>
              <a:rPr lang="en-US" altLang="zh-CN">
                <a:sym typeface="+mn-ea"/>
              </a:rPr>
              <a:t>)</a:t>
            </a:r>
            <a:r>
              <a:rPr lang="zh-CN" altLang="en-US">
                <a:sym typeface="+mn-ea"/>
              </a:rPr>
              <a:t>不重叠，则称它们是兼容的</a:t>
            </a:r>
            <a:endParaRPr lang="en-US" altLang="zh-CN">
              <a:sym typeface="+mn-ea"/>
            </a:endParaRPr>
          </a:p>
          <a:p>
            <a:pPr>
              <a:lnSpc>
                <a:spcPct val="110000"/>
              </a:lnSpc>
            </a:pPr>
            <a:r>
              <a:rPr lang="zh-CN" altLang="en-US">
                <a:solidFill>
                  <a:srgbClr val="CE0000"/>
                </a:solidFill>
                <a:sym typeface="+mn-ea"/>
              </a:rPr>
              <a:t>目标</a:t>
            </a:r>
            <a:r>
              <a:rPr lang="en-US" altLang="zh-CN">
                <a:sym typeface="+mn-ea"/>
              </a:rPr>
              <a:t>: </a:t>
            </a:r>
            <a:r>
              <a:rPr lang="zh-CN" altLang="en-US">
                <a:sym typeface="+mn-ea"/>
              </a:rPr>
              <a:t>找到</a:t>
            </a:r>
            <a:r>
              <a:rPr lang="zh-CN" altLang="en-US" b="1">
                <a:solidFill>
                  <a:srgbClr val="C00000"/>
                </a:solidFill>
                <a:sym typeface="+mn-ea"/>
              </a:rPr>
              <a:t>最少</a:t>
            </a:r>
            <a:r>
              <a:rPr lang="zh-CN" altLang="en-US">
                <a:sym typeface="+mn-ea"/>
              </a:rPr>
              <a:t>资源数量，使得所有活动能够正常举行</a:t>
            </a:r>
            <a:r>
              <a:rPr lang="en-US" altLang="zh-CN">
                <a:sym typeface="+mn-ea"/>
              </a:rPr>
              <a:t>.</a:t>
            </a:r>
            <a:endParaRPr lang="en-US" altLang="zh-CN" dirty="0"/>
          </a:p>
        </p:txBody>
      </p:sp>
      <p:sp>
        <p:nvSpPr>
          <p:cNvPr id="25601" name="灯片编号占位符 1"/>
          <p:cNvSpPr/>
          <p:nvPr>
            <p:ph type="sldNum" sz="quarter" idx="12"/>
          </p:nvPr>
        </p:nvSpPr>
        <p:spPr/>
        <p:txBody>
          <a:bodyPr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05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05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>
                <a:sym typeface="+mn-ea"/>
              </a:rPr>
              <a:t>扩展问题：最少资源投入</a:t>
            </a:r>
            <a:endParaRPr lang="zh-CN">
              <a:sym typeface="+mn-e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1" name="灯片编号占位符 1"/>
          <p:cNvSpPr/>
          <p:nvPr>
            <p:ph type="sldNum" sz="quarter" idx="12"/>
          </p:nvPr>
        </p:nvSpPr>
        <p:spPr/>
        <p:txBody>
          <a:bodyPr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05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05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>
                <a:sym typeface="+mn-ea"/>
              </a:rPr>
              <a:t>扩展问题：最少资源投入：案例</a:t>
            </a:r>
            <a:endParaRPr lang="zh-CN">
              <a:sym typeface="+mn-ea"/>
            </a:endParaRPr>
          </a:p>
        </p:txBody>
      </p:sp>
      <p:graphicFrame>
        <p:nvGraphicFramePr>
          <p:cNvPr id="2" name="表格 1"/>
          <p:cNvGraphicFramePr/>
          <p:nvPr>
            <p:custDataLst>
              <p:tags r:id="rId1"/>
            </p:custDataLst>
          </p:nvPr>
        </p:nvGraphicFramePr>
        <p:xfrm>
          <a:off x="1173480" y="814070"/>
          <a:ext cx="7477760" cy="15773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7360"/>
                <a:gridCol w="467360"/>
                <a:gridCol w="467360"/>
                <a:gridCol w="467360"/>
                <a:gridCol w="467360"/>
                <a:gridCol w="467360"/>
                <a:gridCol w="467360"/>
                <a:gridCol w="467360"/>
                <a:gridCol w="467360"/>
                <a:gridCol w="467360"/>
                <a:gridCol w="467360"/>
                <a:gridCol w="467360"/>
                <a:gridCol w="467360"/>
                <a:gridCol w="467360"/>
                <a:gridCol w="467360"/>
                <a:gridCol w="467360"/>
              </a:tblGrid>
              <a:tr h="394335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94335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94335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94335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1198245" y="1237615"/>
            <a:ext cx="1354455" cy="285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</a:t>
            </a:r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1198245" y="2031365"/>
            <a:ext cx="1354455" cy="285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</a:t>
            </a:r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1198245" y="1682115"/>
            <a:ext cx="3227705" cy="285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B</a:t>
            </a:r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3071495" y="1237615"/>
            <a:ext cx="1354455" cy="285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</a:t>
            </a:r>
            <a:endParaRPr lang="en-US" altLang="zh-CN"/>
          </a:p>
        </p:txBody>
      </p:sp>
      <p:sp>
        <p:nvSpPr>
          <p:cNvPr id="8" name="矩形 7"/>
          <p:cNvSpPr/>
          <p:nvPr/>
        </p:nvSpPr>
        <p:spPr>
          <a:xfrm>
            <a:off x="3071495" y="845820"/>
            <a:ext cx="2751455" cy="285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E</a:t>
            </a:r>
            <a:endParaRPr lang="en-US" altLang="zh-CN"/>
          </a:p>
        </p:txBody>
      </p:sp>
      <p:sp>
        <p:nvSpPr>
          <p:cNvPr id="9" name="矩形 8"/>
          <p:cNvSpPr/>
          <p:nvPr/>
        </p:nvSpPr>
        <p:spPr>
          <a:xfrm>
            <a:off x="4944745" y="1237615"/>
            <a:ext cx="1354455" cy="285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G</a:t>
            </a:r>
            <a:endParaRPr lang="en-US" altLang="zh-CN"/>
          </a:p>
        </p:txBody>
      </p:sp>
      <p:sp>
        <p:nvSpPr>
          <p:cNvPr id="10" name="矩形 9"/>
          <p:cNvSpPr/>
          <p:nvPr/>
        </p:nvSpPr>
        <p:spPr>
          <a:xfrm>
            <a:off x="4944745" y="2031365"/>
            <a:ext cx="1354455" cy="285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F</a:t>
            </a:r>
            <a:endParaRPr lang="en-US" altLang="zh-CN"/>
          </a:p>
        </p:txBody>
      </p:sp>
      <p:sp>
        <p:nvSpPr>
          <p:cNvPr id="11" name="矩形 10"/>
          <p:cNvSpPr/>
          <p:nvPr/>
        </p:nvSpPr>
        <p:spPr>
          <a:xfrm>
            <a:off x="5843270" y="1634490"/>
            <a:ext cx="2320925" cy="285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H</a:t>
            </a:r>
            <a:endParaRPr lang="en-US" altLang="zh-CN"/>
          </a:p>
        </p:txBody>
      </p:sp>
      <p:sp>
        <p:nvSpPr>
          <p:cNvPr id="12" name="矩形 11"/>
          <p:cNvSpPr/>
          <p:nvPr/>
        </p:nvSpPr>
        <p:spPr>
          <a:xfrm>
            <a:off x="6809105" y="845820"/>
            <a:ext cx="1354455" cy="285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J</a:t>
            </a:r>
            <a:endParaRPr lang="en-US" altLang="zh-CN"/>
          </a:p>
        </p:txBody>
      </p:sp>
      <p:sp>
        <p:nvSpPr>
          <p:cNvPr id="13" name="矩形 12"/>
          <p:cNvSpPr/>
          <p:nvPr/>
        </p:nvSpPr>
        <p:spPr>
          <a:xfrm>
            <a:off x="6809105" y="2052320"/>
            <a:ext cx="1354455" cy="285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I</a:t>
            </a:r>
            <a:endParaRPr lang="en-US" altLang="zh-CN"/>
          </a:p>
        </p:txBody>
      </p:sp>
      <p:sp>
        <p:nvSpPr>
          <p:cNvPr id="14" name="文本框 13"/>
          <p:cNvSpPr txBox="1"/>
          <p:nvPr/>
        </p:nvSpPr>
        <p:spPr>
          <a:xfrm>
            <a:off x="365760" y="845820"/>
            <a:ext cx="64262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教室</a:t>
            </a:r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15" name="文本框 14"/>
          <p:cNvSpPr txBox="1"/>
          <p:nvPr/>
        </p:nvSpPr>
        <p:spPr>
          <a:xfrm>
            <a:off x="365760" y="1237615"/>
            <a:ext cx="64262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教室</a:t>
            </a:r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17" name="文本框 16"/>
          <p:cNvSpPr txBox="1"/>
          <p:nvPr/>
        </p:nvSpPr>
        <p:spPr>
          <a:xfrm>
            <a:off x="365760" y="1629410"/>
            <a:ext cx="64262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教室</a:t>
            </a:r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18" name="文本框 17"/>
          <p:cNvSpPr txBox="1"/>
          <p:nvPr/>
        </p:nvSpPr>
        <p:spPr>
          <a:xfrm>
            <a:off x="365760" y="2021205"/>
            <a:ext cx="64262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教室</a:t>
            </a:r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34" name="文本框 33"/>
          <p:cNvSpPr txBox="1"/>
          <p:nvPr/>
        </p:nvSpPr>
        <p:spPr>
          <a:xfrm>
            <a:off x="2972435" y="2392680"/>
            <a:ext cx="35674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800" b="1">
                <a:solidFill>
                  <a:srgbClr val="C00000"/>
                </a:solidFill>
              </a:rPr>
              <a:t>使用</a:t>
            </a:r>
            <a:r>
              <a:rPr lang="en-US" altLang="zh-CN" sz="1800" b="1">
                <a:solidFill>
                  <a:srgbClr val="C00000"/>
                </a:solidFill>
              </a:rPr>
              <a:t>4</a:t>
            </a:r>
            <a:r>
              <a:rPr lang="zh-CN" altLang="en-US" sz="1800" b="1">
                <a:solidFill>
                  <a:srgbClr val="C00000"/>
                </a:solidFill>
              </a:rPr>
              <a:t>间教室来协调安排</a:t>
            </a:r>
            <a:r>
              <a:rPr lang="en-US" altLang="zh-CN" sz="1800" b="1">
                <a:solidFill>
                  <a:srgbClr val="C00000"/>
                </a:solidFill>
              </a:rPr>
              <a:t>10</a:t>
            </a:r>
            <a:r>
              <a:rPr lang="zh-CN" altLang="en-US" sz="1800" b="1">
                <a:solidFill>
                  <a:srgbClr val="C00000"/>
                </a:solidFill>
              </a:rPr>
              <a:t>门课程</a:t>
            </a:r>
            <a:endParaRPr lang="zh-CN" altLang="en-US" sz="1800" b="1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1" name="灯片编号占位符 1"/>
          <p:cNvSpPr/>
          <p:nvPr>
            <p:ph type="sldNum" sz="quarter" idx="12"/>
          </p:nvPr>
        </p:nvSpPr>
        <p:spPr/>
        <p:txBody>
          <a:bodyPr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05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05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>
                <a:sym typeface="+mn-ea"/>
              </a:rPr>
              <a:t>扩展问题：最少资源投入：案例</a:t>
            </a:r>
            <a:endParaRPr lang="zh-CN">
              <a:sym typeface="+mn-ea"/>
            </a:endParaRPr>
          </a:p>
        </p:txBody>
      </p:sp>
      <p:graphicFrame>
        <p:nvGraphicFramePr>
          <p:cNvPr id="2" name="表格 1"/>
          <p:cNvGraphicFramePr/>
          <p:nvPr>
            <p:custDataLst>
              <p:tags r:id="rId1"/>
            </p:custDataLst>
          </p:nvPr>
        </p:nvGraphicFramePr>
        <p:xfrm>
          <a:off x="1173480" y="814070"/>
          <a:ext cx="7477760" cy="15773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7360"/>
                <a:gridCol w="467360"/>
                <a:gridCol w="467360"/>
                <a:gridCol w="467360"/>
                <a:gridCol w="467360"/>
                <a:gridCol w="467360"/>
                <a:gridCol w="467360"/>
                <a:gridCol w="467360"/>
                <a:gridCol w="467360"/>
                <a:gridCol w="467360"/>
                <a:gridCol w="467360"/>
                <a:gridCol w="467360"/>
                <a:gridCol w="467360"/>
                <a:gridCol w="467360"/>
                <a:gridCol w="467360"/>
                <a:gridCol w="467360"/>
              </a:tblGrid>
              <a:tr h="394335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94335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94335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94335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1198245" y="1237615"/>
            <a:ext cx="1354455" cy="285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</a:t>
            </a:r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1198245" y="2031365"/>
            <a:ext cx="1354455" cy="285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</a:t>
            </a:r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1198245" y="1682115"/>
            <a:ext cx="3227705" cy="285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B</a:t>
            </a:r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3071495" y="1237615"/>
            <a:ext cx="1354455" cy="285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</a:t>
            </a:r>
            <a:endParaRPr lang="en-US" altLang="zh-CN"/>
          </a:p>
        </p:txBody>
      </p:sp>
      <p:sp>
        <p:nvSpPr>
          <p:cNvPr id="8" name="矩形 7"/>
          <p:cNvSpPr/>
          <p:nvPr/>
        </p:nvSpPr>
        <p:spPr>
          <a:xfrm>
            <a:off x="3071495" y="845820"/>
            <a:ext cx="2751455" cy="285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E</a:t>
            </a:r>
            <a:endParaRPr lang="en-US" altLang="zh-CN"/>
          </a:p>
        </p:txBody>
      </p:sp>
      <p:sp>
        <p:nvSpPr>
          <p:cNvPr id="9" name="矩形 8"/>
          <p:cNvSpPr/>
          <p:nvPr/>
        </p:nvSpPr>
        <p:spPr>
          <a:xfrm>
            <a:off x="4944745" y="1237615"/>
            <a:ext cx="1354455" cy="285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G</a:t>
            </a:r>
            <a:endParaRPr lang="en-US" altLang="zh-CN"/>
          </a:p>
        </p:txBody>
      </p:sp>
      <p:sp>
        <p:nvSpPr>
          <p:cNvPr id="10" name="矩形 9"/>
          <p:cNvSpPr/>
          <p:nvPr/>
        </p:nvSpPr>
        <p:spPr>
          <a:xfrm>
            <a:off x="4944745" y="2031365"/>
            <a:ext cx="1354455" cy="285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F</a:t>
            </a:r>
            <a:endParaRPr lang="en-US" altLang="zh-CN"/>
          </a:p>
        </p:txBody>
      </p:sp>
      <p:sp>
        <p:nvSpPr>
          <p:cNvPr id="11" name="矩形 10"/>
          <p:cNvSpPr/>
          <p:nvPr/>
        </p:nvSpPr>
        <p:spPr>
          <a:xfrm>
            <a:off x="5843270" y="1634490"/>
            <a:ext cx="2320925" cy="285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H</a:t>
            </a:r>
            <a:endParaRPr lang="en-US" altLang="zh-CN"/>
          </a:p>
        </p:txBody>
      </p:sp>
      <p:sp>
        <p:nvSpPr>
          <p:cNvPr id="12" name="矩形 11"/>
          <p:cNvSpPr/>
          <p:nvPr/>
        </p:nvSpPr>
        <p:spPr>
          <a:xfrm>
            <a:off x="6809105" y="845820"/>
            <a:ext cx="1354455" cy="285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J</a:t>
            </a:r>
            <a:endParaRPr lang="en-US" altLang="zh-CN"/>
          </a:p>
        </p:txBody>
      </p:sp>
      <p:sp>
        <p:nvSpPr>
          <p:cNvPr id="13" name="矩形 12"/>
          <p:cNvSpPr/>
          <p:nvPr/>
        </p:nvSpPr>
        <p:spPr>
          <a:xfrm>
            <a:off x="6809105" y="2052320"/>
            <a:ext cx="1354455" cy="285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I</a:t>
            </a:r>
            <a:endParaRPr lang="en-US" altLang="zh-CN"/>
          </a:p>
        </p:txBody>
      </p:sp>
      <p:sp>
        <p:nvSpPr>
          <p:cNvPr id="14" name="文本框 13"/>
          <p:cNvSpPr txBox="1"/>
          <p:nvPr/>
        </p:nvSpPr>
        <p:spPr>
          <a:xfrm>
            <a:off x="365760" y="845820"/>
            <a:ext cx="64262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教室</a:t>
            </a:r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15" name="文本框 14"/>
          <p:cNvSpPr txBox="1"/>
          <p:nvPr/>
        </p:nvSpPr>
        <p:spPr>
          <a:xfrm>
            <a:off x="365760" y="1237615"/>
            <a:ext cx="64262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教室</a:t>
            </a:r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17" name="文本框 16"/>
          <p:cNvSpPr txBox="1"/>
          <p:nvPr/>
        </p:nvSpPr>
        <p:spPr>
          <a:xfrm>
            <a:off x="365760" y="1629410"/>
            <a:ext cx="64262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教室</a:t>
            </a:r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18" name="文本框 17"/>
          <p:cNvSpPr txBox="1"/>
          <p:nvPr/>
        </p:nvSpPr>
        <p:spPr>
          <a:xfrm>
            <a:off x="365760" y="2021205"/>
            <a:ext cx="64262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教室</a:t>
            </a:r>
            <a:r>
              <a:rPr lang="en-US" altLang="zh-CN"/>
              <a:t>4</a:t>
            </a:r>
            <a:endParaRPr lang="en-US" altLang="zh-CN"/>
          </a:p>
        </p:txBody>
      </p:sp>
      <p:graphicFrame>
        <p:nvGraphicFramePr>
          <p:cNvPr id="16" name="表格 15"/>
          <p:cNvGraphicFramePr/>
          <p:nvPr>
            <p:custDataLst>
              <p:tags r:id="rId2"/>
            </p:custDataLst>
          </p:nvPr>
        </p:nvGraphicFramePr>
        <p:xfrm>
          <a:off x="1174115" y="2836545"/>
          <a:ext cx="7477760" cy="15773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7360"/>
                <a:gridCol w="467360"/>
                <a:gridCol w="467360"/>
                <a:gridCol w="467360"/>
                <a:gridCol w="467360"/>
                <a:gridCol w="467360"/>
                <a:gridCol w="467360"/>
                <a:gridCol w="467360"/>
                <a:gridCol w="467360"/>
                <a:gridCol w="467360"/>
                <a:gridCol w="467360"/>
                <a:gridCol w="467360"/>
                <a:gridCol w="467360"/>
                <a:gridCol w="467360"/>
                <a:gridCol w="467360"/>
                <a:gridCol w="467360"/>
              </a:tblGrid>
              <a:tr h="394335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94335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94335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94335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矩形 19"/>
          <p:cNvSpPr/>
          <p:nvPr/>
        </p:nvSpPr>
        <p:spPr>
          <a:xfrm>
            <a:off x="1198880" y="2905125"/>
            <a:ext cx="1354455" cy="285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</a:t>
            </a:r>
            <a:endParaRPr lang="en-US" altLang="zh-CN"/>
          </a:p>
        </p:txBody>
      </p:sp>
      <p:sp>
        <p:nvSpPr>
          <p:cNvPr id="21" name="矩形 20"/>
          <p:cNvSpPr/>
          <p:nvPr/>
        </p:nvSpPr>
        <p:spPr>
          <a:xfrm>
            <a:off x="1198880" y="3677285"/>
            <a:ext cx="1354455" cy="285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</a:t>
            </a:r>
            <a:endParaRPr lang="en-US" altLang="zh-CN"/>
          </a:p>
        </p:txBody>
      </p:sp>
      <p:sp>
        <p:nvSpPr>
          <p:cNvPr id="22" name="矩形 21"/>
          <p:cNvSpPr/>
          <p:nvPr/>
        </p:nvSpPr>
        <p:spPr>
          <a:xfrm>
            <a:off x="1198880" y="3291205"/>
            <a:ext cx="3227705" cy="285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B</a:t>
            </a:r>
            <a:endParaRPr lang="en-US" altLang="zh-CN"/>
          </a:p>
        </p:txBody>
      </p:sp>
      <p:sp>
        <p:nvSpPr>
          <p:cNvPr id="23" name="矩形 22"/>
          <p:cNvSpPr/>
          <p:nvPr/>
        </p:nvSpPr>
        <p:spPr>
          <a:xfrm>
            <a:off x="3051810" y="2905125"/>
            <a:ext cx="1354455" cy="285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</a:t>
            </a:r>
            <a:endParaRPr lang="en-US" altLang="zh-CN"/>
          </a:p>
        </p:txBody>
      </p:sp>
      <p:sp>
        <p:nvSpPr>
          <p:cNvPr id="24" name="矩形 23"/>
          <p:cNvSpPr/>
          <p:nvPr/>
        </p:nvSpPr>
        <p:spPr>
          <a:xfrm>
            <a:off x="3051810" y="3677285"/>
            <a:ext cx="2751455" cy="285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E</a:t>
            </a:r>
            <a:endParaRPr lang="en-US" altLang="zh-CN"/>
          </a:p>
        </p:txBody>
      </p:sp>
      <p:sp>
        <p:nvSpPr>
          <p:cNvPr id="25" name="矩形 24"/>
          <p:cNvSpPr/>
          <p:nvPr/>
        </p:nvSpPr>
        <p:spPr>
          <a:xfrm>
            <a:off x="4936490" y="3286760"/>
            <a:ext cx="1354455" cy="285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G</a:t>
            </a:r>
            <a:endParaRPr lang="en-US" altLang="zh-CN"/>
          </a:p>
        </p:txBody>
      </p:sp>
      <p:sp>
        <p:nvSpPr>
          <p:cNvPr id="26" name="矩形 25"/>
          <p:cNvSpPr/>
          <p:nvPr/>
        </p:nvSpPr>
        <p:spPr>
          <a:xfrm>
            <a:off x="4925060" y="2915920"/>
            <a:ext cx="1354455" cy="285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F</a:t>
            </a:r>
            <a:endParaRPr lang="en-US" altLang="zh-CN"/>
          </a:p>
        </p:txBody>
      </p:sp>
      <p:sp>
        <p:nvSpPr>
          <p:cNvPr id="27" name="矩形 26"/>
          <p:cNvSpPr/>
          <p:nvPr/>
        </p:nvSpPr>
        <p:spPr>
          <a:xfrm>
            <a:off x="5843905" y="3656965"/>
            <a:ext cx="2320925" cy="285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H</a:t>
            </a:r>
            <a:endParaRPr lang="en-US" altLang="zh-CN"/>
          </a:p>
        </p:txBody>
      </p:sp>
      <p:sp>
        <p:nvSpPr>
          <p:cNvPr id="28" name="矩形 27"/>
          <p:cNvSpPr/>
          <p:nvPr/>
        </p:nvSpPr>
        <p:spPr>
          <a:xfrm>
            <a:off x="6789420" y="2921000"/>
            <a:ext cx="1354455" cy="285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J</a:t>
            </a:r>
            <a:endParaRPr lang="en-US" altLang="zh-CN"/>
          </a:p>
        </p:txBody>
      </p:sp>
      <p:sp>
        <p:nvSpPr>
          <p:cNvPr id="29" name="矩形 28"/>
          <p:cNvSpPr/>
          <p:nvPr/>
        </p:nvSpPr>
        <p:spPr>
          <a:xfrm>
            <a:off x="6800215" y="3288665"/>
            <a:ext cx="1354455" cy="285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I</a:t>
            </a:r>
            <a:endParaRPr lang="en-US" altLang="zh-CN"/>
          </a:p>
        </p:txBody>
      </p:sp>
      <p:sp>
        <p:nvSpPr>
          <p:cNvPr id="30" name="文本框 29"/>
          <p:cNvSpPr txBox="1"/>
          <p:nvPr/>
        </p:nvSpPr>
        <p:spPr>
          <a:xfrm>
            <a:off x="366395" y="2868295"/>
            <a:ext cx="64262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教室</a:t>
            </a:r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31" name="文本框 30"/>
          <p:cNvSpPr txBox="1"/>
          <p:nvPr/>
        </p:nvSpPr>
        <p:spPr>
          <a:xfrm>
            <a:off x="366395" y="3260090"/>
            <a:ext cx="64262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教室</a:t>
            </a:r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32" name="文本框 31"/>
          <p:cNvSpPr txBox="1"/>
          <p:nvPr/>
        </p:nvSpPr>
        <p:spPr>
          <a:xfrm>
            <a:off x="366395" y="3651885"/>
            <a:ext cx="64262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教室</a:t>
            </a:r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33" name="文本框 32"/>
          <p:cNvSpPr txBox="1"/>
          <p:nvPr/>
        </p:nvSpPr>
        <p:spPr>
          <a:xfrm>
            <a:off x="366395" y="4043680"/>
            <a:ext cx="64262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教室</a:t>
            </a:r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34" name="文本框 33"/>
          <p:cNvSpPr txBox="1"/>
          <p:nvPr/>
        </p:nvSpPr>
        <p:spPr>
          <a:xfrm>
            <a:off x="2972435" y="2392680"/>
            <a:ext cx="35674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800" b="1">
                <a:solidFill>
                  <a:srgbClr val="C00000"/>
                </a:solidFill>
              </a:rPr>
              <a:t>使用</a:t>
            </a:r>
            <a:r>
              <a:rPr lang="en-US" altLang="zh-CN" sz="1800" b="1">
                <a:solidFill>
                  <a:srgbClr val="C00000"/>
                </a:solidFill>
              </a:rPr>
              <a:t>4</a:t>
            </a:r>
            <a:r>
              <a:rPr lang="zh-CN" altLang="en-US" sz="1800" b="1">
                <a:solidFill>
                  <a:srgbClr val="C00000"/>
                </a:solidFill>
              </a:rPr>
              <a:t>间教室来协调安排</a:t>
            </a:r>
            <a:r>
              <a:rPr lang="en-US" altLang="zh-CN" sz="1800" b="1">
                <a:solidFill>
                  <a:srgbClr val="C00000"/>
                </a:solidFill>
              </a:rPr>
              <a:t>10</a:t>
            </a:r>
            <a:r>
              <a:rPr lang="zh-CN" altLang="en-US" sz="1800" b="1">
                <a:solidFill>
                  <a:srgbClr val="C00000"/>
                </a:solidFill>
              </a:rPr>
              <a:t>门课程</a:t>
            </a:r>
            <a:endParaRPr lang="zh-CN" altLang="en-US" sz="1800" b="1">
              <a:solidFill>
                <a:srgbClr val="C00000"/>
              </a:solidFill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3071495" y="4476750"/>
            <a:ext cx="35674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800" b="1">
                <a:solidFill>
                  <a:srgbClr val="C00000"/>
                </a:solidFill>
              </a:rPr>
              <a:t>使用</a:t>
            </a:r>
            <a:r>
              <a:rPr lang="en-US" altLang="zh-CN" sz="1800" b="1">
                <a:solidFill>
                  <a:srgbClr val="C00000"/>
                </a:solidFill>
              </a:rPr>
              <a:t>3</a:t>
            </a:r>
            <a:r>
              <a:rPr lang="zh-CN" altLang="en-US" sz="1800" b="1">
                <a:solidFill>
                  <a:srgbClr val="C00000"/>
                </a:solidFill>
              </a:rPr>
              <a:t>间教室来协调安排</a:t>
            </a:r>
            <a:r>
              <a:rPr lang="en-US" altLang="zh-CN" sz="1800" b="1">
                <a:solidFill>
                  <a:srgbClr val="C00000"/>
                </a:solidFill>
              </a:rPr>
              <a:t>10</a:t>
            </a:r>
            <a:r>
              <a:rPr lang="zh-CN" altLang="en-US" sz="1800" b="1">
                <a:solidFill>
                  <a:srgbClr val="C00000"/>
                </a:solidFill>
              </a:rPr>
              <a:t>门课程</a:t>
            </a:r>
            <a:endParaRPr lang="zh-CN" altLang="en-US" sz="1800" b="1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" name="文本占位符 44034"/>
          <p:cNvSpPr txBox="1"/>
          <p:nvPr/>
        </p:nvSpPr>
        <p:spPr>
          <a:xfrm>
            <a:off x="547571" y="939998"/>
            <a:ext cx="7886700" cy="3263504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zh-CN" altLang="en-US" sz="2100">
                <a:solidFill>
                  <a:schemeClr val="tx1"/>
                </a:solidFill>
                <a:sym typeface="+mn-ea"/>
              </a:rPr>
              <a:t>将所有课程按照开始时间升序排列，并且将每门课程赋予任何可兼容的教室</a:t>
            </a:r>
            <a:r>
              <a:rPr lang="en-US" altLang="zh-CN" sz="2100">
                <a:sym typeface="+mn-ea"/>
              </a:rPr>
              <a:t>.</a:t>
            </a:r>
            <a:endParaRPr lang="en-US" altLang="zh-CN" sz="2100"/>
          </a:p>
          <a:p>
            <a:pPr>
              <a:lnSpc>
                <a:spcPct val="90000"/>
              </a:lnSpc>
            </a:pPr>
            <a:endParaRPr lang="en-US" altLang="zh-CN" sz="2100" dirty="0"/>
          </a:p>
          <a:p>
            <a:pPr>
              <a:lnSpc>
                <a:spcPct val="90000"/>
              </a:lnSpc>
            </a:pPr>
            <a:r>
              <a:rPr lang="zh-CN" altLang="en-US" sz="2100">
                <a:solidFill>
                  <a:srgbClr val="CE0000"/>
                </a:solidFill>
                <a:sym typeface="+mn-ea"/>
              </a:rPr>
              <a:t>执行时间</a:t>
            </a:r>
            <a:r>
              <a:rPr lang="en-US" altLang="zh-CN" sz="2100">
                <a:sym typeface="+mn-ea"/>
              </a:rPr>
              <a:t>. </a:t>
            </a:r>
            <a:r>
              <a:rPr lang="en-US" altLang="zh-CN" sz="2100" err="1">
                <a:solidFill>
                  <a:srgbClr val="008C87"/>
                </a:solidFill>
                <a:sym typeface="+mn-ea"/>
              </a:rPr>
              <a:t>O(</a:t>
            </a:r>
            <a:r>
              <a:rPr lang="en-US" altLang="zh-CN" sz="2100" i="1" err="1">
                <a:solidFill>
                  <a:srgbClr val="008C87"/>
                </a:solidFill>
                <a:sym typeface="+mn-ea"/>
              </a:rPr>
              <a:t>n</a:t>
            </a:r>
            <a:r>
              <a:rPr lang="en-US" altLang="zh-CN" sz="2100">
                <a:solidFill>
                  <a:srgbClr val="008C87"/>
                </a:solidFill>
                <a:sym typeface="+mn-ea"/>
              </a:rPr>
              <a:t> log </a:t>
            </a:r>
            <a:r>
              <a:rPr lang="en-US" altLang="zh-CN" sz="2100" i="1">
                <a:solidFill>
                  <a:srgbClr val="008C87"/>
                </a:solidFill>
                <a:sym typeface="+mn-ea"/>
              </a:rPr>
              <a:t>n</a:t>
            </a:r>
            <a:r>
              <a:rPr lang="en-US" altLang="zh-CN" sz="2100">
                <a:solidFill>
                  <a:srgbClr val="008C87"/>
                </a:solidFill>
                <a:sym typeface="+mn-ea"/>
              </a:rPr>
              <a:t>)</a:t>
            </a:r>
            <a:r>
              <a:rPr lang="en-US" altLang="zh-CN" sz="2100">
                <a:sym typeface="+mn-ea"/>
              </a:rPr>
              <a:t>.</a:t>
            </a:r>
            <a:endParaRPr lang="en-US" altLang="zh-CN" sz="2100"/>
          </a:p>
          <a:p>
            <a:pPr lvl="1"/>
            <a:r>
              <a:rPr lang="zh-CN" altLang="en-US" sz="2100">
                <a:sym typeface="+mn-ea"/>
              </a:rPr>
              <a:t>对于每间教室</a:t>
            </a:r>
            <a:r>
              <a:rPr lang="en-US" altLang="zh-CN" sz="2100">
                <a:sym typeface="+mn-ea"/>
              </a:rPr>
              <a:t> </a:t>
            </a:r>
            <a:r>
              <a:rPr lang="en-US" altLang="zh-CN" sz="2100" i="1">
                <a:solidFill>
                  <a:srgbClr val="008C87"/>
                </a:solidFill>
                <a:sym typeface="+mn-ea"/>
              </a:rPr>
              <a:t>k</a:t>
            </a:r>
            <a:r>
              <a:rPr lang="en-US" altLang="zh-CN" sz="2100">
                <a:sym typeface="+mn-ea"/>
              </a:rPr>
              <a:t>, </a:t>
            </a:r>
            <a:r>
              <a:rPr lang="zh-CN" altLang="en-US" sz="2100">
                <a:sym typeface="+mn-ea"/>
              </a:rPr>
              <a:t>维护最新加入的课程的结束时间</a:t>
            </a:r>
            <a:r>
              <a:rPr lang="en-US" altLang="zh-CN" sz="2100">
                <a:sym typeface="+mn-ea"/>
              </a:rPr>
              <a:t>.</a:t>
            </a:r>
            <a:endParaRPr lang="en-US" altLang="zh-CN" sz="2100"/>
          </a:p>
          <a:p>
            <a:pPr lvl="1"/>
            <a:r>
              <a:rPr lang="zh-CN" altLang="en-US" sz="2100">
                <a:sym typeface="+mn-ea"/>
              </a:rPr>
              <a:t>将所有教室保存在优先级队列之中（确保以</a:t>
            </a:r>
            <a:r>
              <a:rPr lang="en-US" altLang="zh-CN" sz="2100">
                <a:sym typeface="+mn-ea"/>
              </a:rPr>
              <a:t>O(log n)</a:t>
            </a:r>
            <a:r>
              <a:rPr lang="zh-CN" altLang="en-US" sz="2100">
                <a:sym typeface="+mn-ea"/>
              </a:rPr>
              <a:t>开销找到一间教室）</a:t>
            </a:r>
            <a:r>
              <a:rPr lang="en-US" altLang="zh-CN" sz="2100">
                <a:sym typeface="+mn-ea"/>
              </a:rPr>
              <a:t>.</a:t>
            </a:r>
            <a:endParaRPr lang="en-US" altLang="zh-CN" dirty="0"/>
          </a:p>
        </p:txBody>
      </p:sp>
      <p:sp>
        <p:nvSpPr>
          <p:cNvPr id="30721" name="灯片编号占位符 1"/>
          <p:cNvSpPr/>
          <p:nvPr>
            <p:ph type="sldNum" sz="quarter" idx="12"/>
          </p:nvPr>
        </p:nvSpPr>
        <p:spPr/>
        <p:txBody>
          <a:bodyPr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05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05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ym typeface="+mn-ea"/>
              </a:rPr>
              <a:t>贪心算法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1" name="灯片编号占位符 1"/>
          <p:cNvSpPr/>
          <p:nvPr>
            <p:ph type="sldNum" sz="quarter" idx="12"/>
          </p:nvPr>
        </p:nvSpPr>
        <p:spPr/>
        <p:txBody>
          <a:bodyPr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05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05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ym typeface="+mn-ea"/>
              </a:rPr>
              <a:t>贪心算法：案例</a:t>
            </a:r>
            <a:endParaRPr lang="zh-CN" altLang="en-US">
              <a:sym typeface="+mn-ea"/>
            </a:endParaRPr>
          </a:p>
        </p:txBody>
      </p:sp>
      <p:graphicFrame>
        <p:nvGraphicFramePr>
          <p:cNvPr id="2" name="表格 1"/>
          <p:cNvGraphicFramePr/>
          <p:nvPr>
            <p:custDataLst>
              <p:tags r:id="rId1"/>
            </p:custDataLst>
          </p:nvPr>
        </p:nvGraphicFramePr>
        <p:xfrm>
          <a:off x="1174115" y="631825"/>
          <a:ext cx="7477760" cy="15773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7360"/>
                <a:gridCol w="467360"/>
                <a:gridCol w="467360"/>
                <a:gridCol w="467360"/>
                <a:gridCol w="467360"/>
                <a:gridCol w="467360"/>
                <a:gridCol w="467360"/>
                <a:gridCol w="467360"/>
                <a:gridCol w="467360"/>
                <a:gridCol w="467360"/>
                <a:gridCol w="467360"/>
                <a:gridCol w="467360"/>
                <a:gridCol w="467360"/>
                <a:gridCol w="467360"/>
                <a:gridCol w="467360"/>
                <a:gridCol w="467360"/>
              </a:tblGrid>
              <a:tr h="394335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94335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94335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94335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矩形 19"/>
          <p:cNvSpPr/>
          <p:nvPr/>
        </p:nvSpPr>
        <p:spPr>
          <a:xfrm>
            <a:off x="1198880" y="700405"/>
            <a:ext cx="1354455" cy="285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</a:t>
            </a:r>
            <a:endParaRPr lang="en-US" altLang="zh-CN"/>
          </a:p>
        </p:txBody>
      </p:sp>
      <p:sp>
        <p:nvSpPr>
          <p:cNvPr id="21" name="矩形 20"/>
          <p:cNvSpPr/>
          <p:nvPr/>
        </p:nvSpPr>
        <p:spPr>
          <a:xfrm>
            <a:off x="1198880" y="1472565"/>
            <a:ext cx="1354455" cy="285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</a:t>
            </a:r>
            <a:endParaRPr lang="en-US" altLang="zh-CN"/>
          </a:p>
        </p:txBody>
      </p:sp>
      <p:sp>
        <p:nvSpPr>
          <p:cNvPr id="22" name="矩形 21"/>
          <p:cNvSpPr/>
          <p:nvPr/>
        </p:nvSpPr>
        <p:spPr>
          <a:xfrm>
            <a:off x="1198880" y="1086485"/>
            <a:ext cx="3227705" cy="285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B</a:t>
            </a:r>
            <a:endParaRPr lang="en-US" altLang="zh-CN"/>
          </a:p>
        </p:txBody>
      </p:sp>
      <p:sp>
        <p:nvSpPr>
          <p:cNvPr id="23" name="矩形 22"/>
          <p:cNvSpPr/>
          <p:nvPr/>
        </p:nvSpPr>
        <p:spPr>
          <a:xfrm>
            <a:off x="3051810" y="700405"/>
            <a:ext cx="1354455" cy="285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</a:t>
            </a:r>
            <a:endParaRPr lang="en-US" altLang="zh-CN"/>
          </a:p>
        </p:txBody>
      </p:sp>
      <p:sp>
        <p:nvSpPr>
          <p:cNvPr id="24" name="矩形 23"/>
          <p:cNvSpPr/>
          <p:nvPr/>
        </p:nvSpPr>
        <p:spPr>
          <a:xfrm>
            <a:off x="3051810" y="1472565"/>
            <a:ext cx="2751455" cy="285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E</a:t>
            </a:r>
            <a:endParaRPr lang="en-US" altLang="zh-CN"/>
          </a:p>
        </p:txBody>
      </p:sp>
      <p:sp>
        <p:nvSpPr>
          <p:cNvPr id="25" name="矩形 24"/>
          <p:cNvSpPr/>
          <p:nvPr/>
        </p:nvSpPr>
        <p:spPr>
          <a:xfrm>
            <a:off x="4936490" y="1082040"/>
            <a:ext cx="1354455" cy="285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G</a:t>
            </a:r>
            <a:endParaRPr lang="en-US" altLang="zh-CN"/>
          </a:p>
        </p:txBody>
      </p:sp>
      <p:sp>
        <p:nvSpPr>
          <p:cNvPr id="26" name="矩形 25"/>
          <p:cNvSpPr/>
          <p:nvPr/>
        </p:nvSpPr>
        <p:spPr>
          <a:xfrm>
            <a:off x="4925060" y="711200"/>
            <a:ext cx="1354455" cy="285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F</a:t>
            </a:r>
            <a:endParaRPr lang="en-US" altLang="zh-CN"/>
          </a:p>
        </p:txBody>
      </p:sp>
      <p:sp>
        <p:nvSpPr>
          <p:cNvPr id="27" name="矩形 26"/>
          <p:cNvSpPr/>
          <p:nvPr/>
        </p:nvSpPr>
        <p:spPr>
          <a:xfrm>
            <a:off x="5843905" y="1452245"/>
            <a:ext cx="2320925" cy="285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H</a:t>
            </a:r>
            <a:endParaRPr lang="en-US" altLang="zh-CN"/>
          </a:p>
        </p:txBody>
      </p:sp>
      <p:sp>
        <p:nvSpPr>
          <p:cNvPr id="28" name="矩形 27"/>
          <p:cNvSpPr/>
          <p:nvPr/>
        </p:nvSpPr>
        <p:spPr>
          <a:xfrm>
            <a:off x="6789420" y="716280"/>
            <a:ext cx="1354455" cy="285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J</a:t>
            </a:r>
            <a:endParaRPr lang="en-US" altLang="zh-CN"/>
          </a:p>
        </p:txBody>
      </p:sp>
      <p:sp>
        <p:nvSpPr>
          <p:cNvPr id="29" name="矩形 28"/>
          <p:cNvSpPr/>
          <p:nvPr/>
        </p:nvSpPr>
        <p:spPr>
          <a:xfrm>
            <a:off x="6800215" y="1083945"/>
            <a:ext cx="1354455" cy="285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I</a:t>
            </a:r>
            <a:endParaRPr lang="en-US" altLang="zh-CN"/>
          </a:p>
        </p:txBody>
      </p:sp>
      <p:sp>
        <p:nvSpPr>
          <p:cNvPr id="30" name="文本框 29"/>
          <p:cNvSpPr txBox="1"/>
          <p:nvPr/>
        </p:nvSpPr>
        <p:spPr>
          <a:xfrm>
            <a:off x="366395" y="663575"/>
            <a:ext cx="64262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教室</a:t>
            </a:r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31" name="文本框 30"/>
          <p:cNvSpPr txBox="1"/>
          <p:nvPr/>
        </p:nvSpPr>
        <p:spPr>
          <a:xfrm>
            <a:off x="366395" y="1055370"/>
            <a:ext cx="64262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教室</a:t>
            </a:r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32" name="文本框 31"/>
          <p:cNvSpPr txBox="1"/>
          <p:nvPr/>
        </p:nvSpPr>
        <p:spPr>
          <a:xfrm>
            <a:off x="366395" y="1447165"/>
            <a:ext cx="64262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教室</a:t>
            </a:r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33" name="文本框 32"/>
          <p:cNvSpPr txBox="1"/>
          <p:nvPr/>
        </p:nvSpPr>
        <p:spPr>
          <a:xfrm>
            <a:off x="366395" y="1838960"/>
            <a:ext cx="64262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教室</a:t>
            </a:r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35" name="文本框 34"/>
          <p:cNvSpPr txBox="1"/>
          <p:nvPr/>
        </p:nvSpPr>
        <p:spPr>
          <a:xfrm>
            <a:off x="3071495" y="2272030"/>
            <a:ext cx="35674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800" b="1">
                <a:solidFill>
                  <a:srgbClr val="C00000"/>
                </a:solidFill>
              </a:rPr>
              <a:t>使用</a:t>
            </a:r>
            <a:r>
              <a:rPr lang="en-US" altLang="zh-CN" sz="1800" b="1">
                <a:solidFill>
                  <a:srgbClr val="C00000"/>
                </a:solidFill>
              </a:rPr>
              <a:t>3</a:t>
            </a:r>
            <a:r>
              <a:rPr lang="zh-CN" altLang="en-US" sz="1800" b="1">
                <a:solidFill>
                  <a:srgbClr val="C00000"/>
                </a:solidFill>
              </a:rPr>
              <a:t>间教室来协调安排</a:t>
            </a:r>
            <a:r>
              <a:rPr lang="en-US" altLang="zh-CN" sz="1800" b="1">
                <a:solidFill>
                  <a:srgbClr val="C00000"/>
                </a:solidFill>
              </a:rPr>
              <a:t>10</a:t>
            </a:r>
            <a:r>
              <a:rPr lang="zh-CN" altLang="en-US" sz="1800" b="1">
                <a:solidFill>
                  <a:srgbClr val="C00000"/>
                </a:solidFill>
              </a:rPr>
              <a:t>门课程</a:t>
            </a:r>
            <a:endParaRPr lang="zh-CN" altLang="en-US" sz="1800" b="1">
              <a:solidFill>
                <a:srgbClr val="C00000"/>
              </a:solidFill>
            </a:endParaRPr>
          </a:p>
        </p:txBody>
      </p:sp>
      <p:graphicFrame>
        <p:nvGraphicFramePr>
          <p:cNvPr id="4" name="表格 3"/>
          <p:cNvGraphicFramePr/>
          <p:nvPr>
            <p:custDataLst>
              <p:tags r:id="rId2"/>
            </p:custDataLst>
          </p:nvPr>
        </p:nvGraphicFramePr>
        <p:xfrm>
          <a:off x="1231900" y="2759075"/>
          <a:ext cx="7477760" cy="15773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7360"/>
                <a:gridCol w="467360"/>
                <a:gridCol w="467360"/>
                <a:gridCol w="467360"/>
                <a:gridCol w="467360"/>
                <a:gridCol w="467360"/>
                <a:gridCol w="467360"/>
                <a:gridCol w="467360"/>
                <a:gridCol w="467360"/>
                <a:gridCol w="467360"/>
                <a:gridCol w="467360"/>
                <a:gridCol w="467360"/>
                <a:gridCol w="467360"/>
                <a:gridCol w="467360"/>
                <a:gridCol w="467360"/>
                <a:gridCol w="467360"/>
              </a:tblGrid>
              <a:tr h="394335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94335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94335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94335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1256665" y="2827655"/>
            <a:ext cx="1354455" cy="285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</a:t>
            </a:r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1256665" y="3599815"/>
            <a:ext cx="1354455" cy="285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</a:t>
            </a:r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1256665" y="3213735"/>
            <a:ext cx="3227705" cy="285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B</a:t>
            </a:r>
            <a:endParaRPr lang="en-US" altLang="zh-CN"/>
          </a:p>
        </p:txBody>
      </p:sp>
      <p:sp>
        <p:nvSpPr>
          <p:cNvPr id="8" name="矩形 7"/>
          <p:cNvSpPr/>
          <p:nvPr/>
        </p:nvSpPr>
        <p:spPr>
          <a:xfrm>
            <a:off x="3109595" y="2827655"/>
            <a:ext cx="1354455" cy="285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</a:t>
            </a:r>
            <a:endParaRPr lang="en-US" altLang="zh-CN"/>
          </a:p>
        </p:txBody>
      </p:sp>
      <p:sp>
        <p:nvSpPr>
          <p:cNvPr id="9" name="矩形 8"/>
          <p:cNvSpPr/>
          <p:nvPr/>
        </p:nvSpPr>
        <p:spPr>
          <a:xfrm>
            <a:off x="3109595" y="3599815"/>
            <a:ext cx="2751455" cy="285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E</a:t>
            </a:r>
            <a:endParaRPr lang="en-US" altLang="zh-CN"/>
          </a:p>
        </p:txBody>
      </p:sp>
      <p:sp>
        <p:nvSpPr>
          <p:cNvPr id="10" name="矩形 9"/>
          <p:cNvSpPr/>
          <p:nvPr/>
        </p:nvSpPr>
        <p:spPr>
          <a:xfrm>
            <a:off x="4994275" y="3209290"/>
            <a:ext cx="1354455" cy="285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G</a:t>
            </a:r>
            <a:endParaRPr lang="en-US" altLang="zh-CN"/>
          </a:p>
        </p:txBody>
      </p:sp>
      <p:sp>
        <p:nvSpPr>
          <p:cNvPr id="11" name="矩形 10"/>
          <p:cNvSpPr/>
          <p:nvPr/>
        </p:nvSpPr>
        <p:spPr>
          <a:xfrm>
            <a:off x="4982845" y="2838450"/>
            <a:ext cx="1354455" cy="285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F</a:t>
            </a:r>
            <a:endParaRPr lang="en-US" altLang="zh-CN"/>
          </a:p>
        </p:txBody>
      </p:sp>
      <p:sp>
        <p:nvSpPr>
          <p:cNvPr id="12" name="矩形 11"/>
          <p:cNvSpPr/>
          <p:nvPr/>
        </p:nvSpPr>
        <p:spPr>
          <a:xfrm>
            <a:off x="5901690" y="3579495"/>
            <a:ext cx="2320925" cy="285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H</a:t>
            </a:r>
            <a:endParaRPr lang="en-US" altLang="zh-CN"/>
          </a:p>
        </p:txBody>
      </p:sp>
      <p:sp>
        <p:nvSpPr>
          <p:cNvPr id="13" name="矩形 12"/>
          <p:cNvSpPr/>
          <p:nvPr/>
        </p:nvSpPr>
        <p:spPr>
          <a:xfrm>
            <a:off x="6847205" y="2843530"/>
            <a:ext cx="1354455" cy="285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J</a:t>
            </a:r>
            <a:endParaRPr lang="en-US" altLang="zh-CN"/>
          </a:p>
        </p:txBody>
      </p:sp>
      <p:sp>
        <p:nvSpPr>
          <p:cNvPr id="14" name="矩形 13"/>
          <p:cNvSpPr/>
          <p:nvPr/>
        </p:nvSpPr>
        <p:spPr>
          <a:xfrm>
            <a:off x="6858000" y="3211195"/>
            <a:ext cx="1354455" cy="285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I</a:t>
            </a:r>
            <a:endParaRPr lang="en-US" altLang="zh-CN"/>
          </a:p>
        </p:txBody>
      </p:sp>
      <p:sp>
        <p:nvSpPr>
          <p:cNvPr id="15" name="文本框 14"/>
          <p:cNvSpPr txBox="1"/>
          <p:nvPr/>
        </p:nvSpPr>
        <p:spPr>
          <a:xfrm>
            <a:off x="424180" y="2790825"/>
            <a:ext cx="64262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教室</a:t>
            </a:r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17" name="文本框 16"/>
          <p:cNvSpPr txBox="1"/>
          <p:nvPr/>
        </p:nvSpPr>
        <p:spPr>
          <a:xfrm>
            <a:off x="424180" y="3182620"/>
            <a:ext cx="64262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教室</a:t>
            </a:r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18" name="文本框 17"/>
          <p:cNvSpPr txBox="1"/>
          <p:nvPr/>
        </p:nvSpPr>
        <p:spPr>
          <a:xfrm>
            <a:off x="424180" y="3574415"/>
            <a:ext cx="64262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教室</a:t>
            </a:r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19" name="文本框 18"/>
          <p:cNvSpPr txBox="1"/>
          <p:nvPr/>
        </p:nvSpPr>
        <p:spPr>
          <a:xfrm>
            <a:off x="424180" y="3966210"/>
            <a:ext cx="64262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教室</a:t>
            </a:r>
            <a:r>
              <a:rPr lang="en-US" altLang="zh-CN"/>
              <a:t>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5" grpId="0" animBg="1"/>
      <p:bldP spid="8" grpId="0" animBg="1"/>
      <p:bldP spid="9" grpId="0" animBg="1"/>
      <p:bldP spid="11" grpId="0" animBg="1"/>
      <p:bldP spid="10" grpId="0" animBg="1"/>
      <p:bldP spid="12" grpId="0" animBg="1"/>
      <p:bldP spid="13" grpId="0" animBg="1"/>
      <p:bldP spid="1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5" name="灯片编号占位符 1"/>
          <p:cNvSpPr/>
          <p:nvPr>
            <p:ph type="sldNum" sz="quarter" idx="12"/>
          </p:nvPr>
        </p:nvSpPr>
        <p:spPr/>
        <p:txBody>
          <a:bodyPr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05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05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ym typeface="+mn-ea"/>
              </a:rPr>
              <a:t>分析</a:t>
            </a:r>
            <a:endParaRPr lang="zh-CN" altLang="en-US">
              <a:sym typeface="+mn-ea"/>
            </a:endParaRPr>
          </a:p>
        </p:txBody>
      </p:sp>
      <p:sp>
        <p:nvSpPr>
          <p:cNvPr id="16" name="文本占位符 44034"/>
          <p:cNvSpPr txBox="1"/>
          <p:nvPr/>
        </p:nvSpPr>
        <p:spPr>
          <a:xfrm>
            <a:off x="547571" y="939998"/>
            <a:ext cx="7886700" cy="3263504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zh-CN" altLang="en-US">
                <a:solidFill>
                  <a:srgbClr val="CE0000"/>
                </a:solidFill>
                <a:sym typeface="+mn-ea"/>
              </a:rPr>
              <a:t>观察</a:t>
            </a:r>
            <a:r>
              <a:rPr lang="en-US" altLang="zh-CN">
                <a:solidFill>
                  <a:srgbClr val="CE0000"/>
                </a:solidFill>
                <a:sym typeface="+mn-ea"/>
              </a:rPr>
              <a:t>.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贪心算法从不将不兼容的课程安排在同一个教室中</a:t>
            </a:r>
            <a:r>
              <a:rPr lang="en-US" altLang="zh-CN">
                <a:sym typeface="+mn-ea"/>
              </a:rPr>
              <a:t>.</a:t>
            </a:r>
            <a:endParaRPr lang="en-US" altLang="zh-CN"/>
          </a:p>
          <a:p>
            <a:pPr>
              <a:lnSpc>
                <a:spcPct val="80000"/>
              </a:lnSpc>
            </a:pPr>
            <a:r>
              <a:rPr lang="zh-CN" altLang="en-US">
                <a:solidFill>
                  <a:srgbClr val="CE0000"/>
                </a:solidFill>
                <a:sym typeface="+mn-ea"/>
              </a:rPr>
              <a:t>定理</a:t>
            </a:r>
            <a:r>
              <a:rPr lang="en-US" altLang="zh-CN">
                <a:solidFill>
                  <a:srgbClr val="CE0000"/>
                </a:solidFill>
                <a:sym typeface="+mn-ea"/>
              </a:rPr>
              <a:t>.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贪心算法是最优的</a:t>
            </a:r>
            <a:r>
              <a:rPr lang="en-US" altLang="zh-CN">
                <a:sym typeface="+mn-ea"/>
              </a:rPr>
              <a:t>.</a:t>
            </a:r>
            <a:endParaRPr lang="en-US" altLang="zh-CN"/>
          </a:p>
          <a:p>
            <a:pPr>
              <a:lnSpc>
                <a:spcPct val="80000"/>
              </a:lnSpc>
            </a:pPr>
            <a:endParaRPr lang="en-US" altLang="zh-CN"/>
          </a:p>
          <a:p>
            <a:pPr>
              <a:lnSpc>
                <a:spcPct val="80000"/>
              </a:lnSpc>
            </a:pPr>
            <a:r>
              <a:rPr lang="zh-CN" altLang="en-US">
                <a:sym typeface="+mn-ea"/>
              </a:rPr>
              <a:t>令</a:t>
            </a:r>
            <a:r>
              <a:rPr lang="en-US" altLang="zh-CN">
                <a:sym typeface="+mn-ea"/>
              </a:rPr>
              <a:t> </a:t>
            </a:r>
            <a:r>
              <a:rPr lang="en-US" altLang="zh-CN" i="1">
                <a:solidFill>
                  <a:srgbClr val="008C87"/>
                </a:solidFill>
                <a:sym typeface="+mn-ea"/>
              </a:rPr>
              <a:t>d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代表贪心算法所分配的教室数目</a:t>
            </a:r>
            <a:r>
              <a:rPr lang="en-US" altLang="zh-CN">
                <a:sym typeface="+mn-ea"/>
              </a:rPr>
              <a:t>.</a:t>
            </a:r>
            <a:endParaRPr lang="en-US" altLang="zh-CN"/>
          </a:p>
          <a:p>
            <a:pPr>
              <a:lnSpc>
                <a:spcPct val="80000"/>
              </a:lnSpc>
            </a:pPr>
            <a:r>
              <a:rPr lang="zh-CN" altLang="en-US">
                <a:sym typeface="+mn-ea"/>
              </a:rPr>
              <a:t>第</a:t>
            </a:r>
            <a:r>
              <a:rPr lang="en-US" altLang="zh-CN">
                <a:sym typeface="+mn-ea"/>
              </a:rPr>
              <a:t> </a:t>
            </a:r>
            <a:r>
              <a:rPr lang="en-US" altLang="zh-CN" i="1">
                <a:solidFill>
                  <a:srgbClr val="008C87"/>
                </a:solidFill>
                <a:sym typeface="+mn-ea"/>
              </a:rPr>
              <a:t>d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个教室被开放的原因在于我们需要调度某个（</a:t>
            </a:r>
            <a:r>
              <a:rPr lang="zh-CN">
                <a:sym typeface="+mn-ea"/>
              </a:rPr>
              <a:t>假定第</a:t>
            </a:r>
            <a:r>
              <a:rPr lang="en-US" altLang="zh-CN">
                <a:sym typeface="+mn-ea"/>
              </a:rPr>
              <a:t> </a:t>
            </a:r>
            <a:r>
              <a:rPr lang="en-US" altLang="zh-CN" i="1" err="1">
                <a:solidFill>
                  <a:srgbClr val="008C87"/>
                </a:solidFill>
                <a:sym typeface="+mn-ea"/>
              </a:rPr>
              <a:t>j</a:t>
            </a:r>
            <a:r>
              <a:rPr lang="zh-CN" altLang="en-US" err="1">
                <a:sym typeface="+mn-ea"/>
              </a:rPr>
              <a:t>门）课程，且与其他</a:t>
            </a:r>
            <a:r>
              <a:rPr lang="en-US" altLang="zh-CN">
                <a:sym typeface="+mn-ea"/>
              </a:rPr>
              <a:t> </a:t>
            </a:r>
            <a:r>
              <a:rPr lang="en-US" altLang="zh-CN" i="1">
                <a:solidFill>
                  <a:srgbClr val="008C87"/>
                </a:solidFill>
                <a:sym typeface="+mn-ea"/>
              </a:rPr>
              <a:t>d-</a:t>
            </a:r>
            <a:r>
              <a:rPr lang="en-US" altLang="zh-CN">
                <a:solidFill>
                  <a:srgbClr val="008C87"/>
                </a:solidFill>
                <a:sym typeface="+mn-ea"/>
              </a:rPr>
              <a:t>1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教室不兼容</a:t>
            </a:r>
            <a:r>
              <a:rPr lang="en-US" altLang="zh-CN">
                <a:sym typeface="+mn-ea"/>
              </a:rPr>
              <a:t>.</a:t>
            </a:r>
            <a:endParaRPr lang="en-US" altLang="zh-CN"/>
          </a:p>
          <a:p>
            <a:pPr>
              <a:lnSpc>
                <a:spcPct val="80000"/>
              </a:lnSpc>
            </a:pPr>
            <a:r>
              <a:rPr lang="zh-CN" altLang="en-US">
                <a:sym typeface="+mn-ea"/>
              </a:rPr>
              <a:t>这些</a:t>
            </a:r>
            <a:r>
              <a:rPr lang="en-US" altLang="zh-CN">
                <a:sym typeface="+mn-ea"/>
              </a:rPr>
              <a:t> </a:t>
            </a:r>
            <a:r>
              <a:rPr lang="en-US" altLang="zh-CN" i="1">
                <a:solidFill>
                  <a:srgbClr val="008C87"/>
                </a:solidFill>
                <a:sym typeface="+mn-ea"/>
              </a:rPr>
              <a:t>d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门课程的结束时间晚于</a:t>
            </a:r>
            <a:r>
              <a:rPr lang="en-US" altLang="zh-CN">
                <a:sym typeface="+mn-ea"/>
              </a:rPr>
              <a:t> </a:t>
            </a:r>
            <a:r>
              <a:rPr lang="en-US" altLang="zh-CN" i="1" err="1">
                <a:solidFill>
                  <a:srgbClr val="008C87"/>
                </a:solidFill>
                <a:sym typeface="+mn-ea"/>
              </a:rPr>
              <a:t>s</a:t>
            </a:r>
            <a:r>
              <a:rPr lang="en-US" altLang="zh-CN" i="1" baseline="-25000" err="1">
                <a:solidFill>
                  <a:srgbClr val="008C87"/>
                </a:solidFill>
                <a:sym typeface="+mn-ea"/>
              </a:rPr>
              <a:t>j</a:t>
            </a:r>
            <a:r>
              <a:rPr lang="en-US" altLang="zh-CN">
                <a:sym typeface="+mn-ea"/>
              </a:rPr>
              <a:t>.</a:t>
            </a:r>
            <a:endParaRPr lang="en-US" altLang="zh-CN"/>
          </a:p>
          <a:p>
            <a:pPr>
              <a:lnSpc>
                <a:spcPct val="80000"/>
              </a:lnSpc>
            </a:pPr>
            <a:r>
              <a:rPr lang="zh-CN" altLang="en-US">
                <a:sym typeface="+mn-ea"/>
              </a:rPr>
              <a:t>由于本算法按照启动时间排序</a:t>
            </a:r>
            <a:r>
              <a:rPr lang="en-US" altLang="zh-CN">
                <a:sym typeface="+mn-ea"/>
              </a:rPr>
              <a:t>, </a:t>
            </a:r>
            <a:r>
              <a:rPr lang="zh-CN" altLang="en-US">
                <a:sym typeface="+mn-ea"/>
              </a:rPr>
              <a:t>以上不兼容性课程的启动时间均不晚于</a:t>
            </a:r>
            <a:r>
              <a:rPr lang="en-US" altLang="zh-CN">
                <a:sym typeface="+mn-ea"/>
              </a:rPr>
              <a:t> </a:t>
            </a:r>
            <a:r>
              <a:rPr lang="en-US" altLang="zh-CN" i="1" err="1">
                <a:solidFill>
                  <a:srgbClr val="008C87"/>
                </a:solidFill>
                <a:sym typeface="+mn-ea"/>
              </a:rPr>
              <a:t>s</a:t>
            </a:r>
            <a:r>
              <a:rPr lang="en-US" altLang="zh-CN" i="1" baseline="-25000" err="1">
                <a:solidFill>
                  <a:srgbClr val="008C87"/>
                </a:solidFill>
                <a:sym typeface="+mn-ea"/>
              </a:rPr>
              <a:t>j</a:t>
            </a:r>
            <a:r>
              <a:rPr lang="en-US" altLang="zh-CN">
                <a:sym typeface="+mn-ea"/>
              </a:rPr>
              <a:t>.</a:t>
            </a:r>
            <a:endParaRPr lang="en-US" altLang="zh-CN"/>
          </a:p>
          <a:p>
            <a:pPr>
              <a:lnSpc>
                <a:spcPct val="80000"/>
              </a:lnSpc>
            </a:pPr>
            <a:r>
              <a:rPr lang="zh-CN" altLang="en-US">
                <a:sym typeface="+mn-ea"/>
              </a:rPr>
              <a:t>这样，有</a:t>
            </a:r>
            <a:r>
              <a:rPr lang="en-US" altLang="zh-CN">
                <a:sym typeface="+mn-ea"/>
              </a:rPr>
              <a:t> </a:t>
            </a:r>
            <a:r>
              <a:rPr lang="en-US" altLang="zh-CN" i="1">
                <a:solidFill>
                  <a:srgbClr val="008C87"/>
                </a:solidFill>
                <a:sym typeface="+mn-ea"/>
              </a:rPr>
              <a:t>d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门课程在时刻</a:t>
            </a:r>
            <a:r>
              <a:rPr lang="en-US" altLang="zh-CN" i="1">
                <a:sym typeface="+mn-ea"/>
              </a:rPr>
              <a:t> </a:t>
            </a:r>
            <a:r>
              <a:rPr lang="en-US" altLang="zh-CN" i="1" err="1">
                <a:solidFill>
                  <a:srgbClr val="008C87"/>
                </a:solidFill>
                <a:sym typeface="+mn-ea"/>
              </a:rPr>
              <a:t>s</a:t>
            </a:r>
            <a:r>
              <a:rPr lang="en-US" altLang="zh-CN" i="1" baseline="-25000" err="1">
                <a:solidFill>
                  <a:srgbClr val="008C87"/>
                </a:solidFill>
                <a:sym typeface="+mn-ea"/>
              </a:rPr>
              <a:t>j</a:t>
            </a:r>
            <a:r>
              <a:rPr lang="en-US" altLang="zh-CN" i="1">
                <a:solidFill>
                  <a:srgbClr val="008C87"/>
                </a:solidFill>
                <a:sym typeface="+mn-ea"/>
              </a:rPr>
              <a:t> </a:t>
            </a:r>
            <a:r>
              <a:rPr lang="en-US" altLang="zh-CN">
                <a:solidFill>
                  <a:srgbClr val="008C87"/>
                </a:solidFill>
                <a:sym typeface="+mn-ea"/>
              </a:rPr>
              <a:t>+ ε</a:t>
            </a:r>
            <a:r>
              <a:rPr lang="zh-CN" altLang="en-US">
                <a:sym typeface="+mn-ea"/>
              </a:rPr>
              <a:t>是重叠的。</a:t>
            </a:r>
            <a:endParaRPr lang="en-US" altLang="zh-CN"/>
          </a:p>
          <a:p>
            <a:pPr>
              <a:lnSpc>
                <a:spcPct val="80000"/>
              </a:lnSpc>
            </a:pPr>
            <a:r>
              <a:rPr lang="zh-CN" altLang="en-US">
                <a:sym typeface="+mn-ea"/>
              </a:rPr>
              <a:t>基于此，至少需要使用</a:t>
            </a:r>
            <a:r>
              <a:rPr lang="en-US" altLang="zh-CN">
                <a:solidFill>
                  <a:srgbClr val="008C87"/>
                </a:solidFill>
                <a:sym typeface="+mn-ea"/>
              </a:rPr>
              <a:t>≥ </a:t>
            </a:r>
            <a:r>
              <a:rPr lang="en-US" altLang="zh-CN" i="1">
                <a:solidFill>
                  <a:srgbClr val="008C87"/>
                </a:solidFill>
                <a:sym typeface="+mn-ea"/>
              </a:rPr>
              <a:t>d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教室</a:t>
            </a:r>
            <a:r>
              <a:rPr lang="en-US" altLang="zh-CN">
                <a:sym typeface="+mn-ea"/>
              </a:rPr>
              <a:t>.</a:t>
            </a:r>
            <a:endParaRPr lang="en-US" altLang="zh-CN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0" y="0"/>
            <a:ext cx="3143250" cy="5143500"/>
          </a:xfrm>
          <a:prstGeom prst="rect">
            <a:avLst/>
          </a:prstGeom>
          <a:solidFill>
            <a:srgbClr val="AE1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8" name="TextBox 15"/>
          <p:cNvSpPr txBox="1">
            <a:spLocks noChangeArrowheads="1"/>
          </p:cNvSpPr>
          <p:nvPr/>
        </p:nvSpPr>
        <p:spPr bwMode="auto">
          <a:xfrm>
            <a:off x="311502" y="1939529"/>
            <a:ext cx="2511743" cy="346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en-US" altLang="zh-CN" sz="1800" dirty="0">
                <a:solidFill>
                  <a:schemeClr val="bg1"/>
                </a:solidFill>
                <a:latin typeface="Agency FB" panose="020B0503020202020204" pitchFamily="34" charset="0"/>
                <a:ea typeface="Adobe 宋体 Std L"/>
                <a:cs typeface="Adobe 宋体 Std L"/>
              </a:rPr>
              <a:t>Contents Page</a:t>
            </a:r>
            <a:endParaRPr lang="zh-CN" altLang="en-US" sz="1800" dirty="0">
              <a:solidFill>
                <a:schemeClr val="bg1"/>
              </a:solidFill>
              <a:latin typeface="Agency FB" panose="020B0503020202020204" pitchFamily="34" charset="0"/>
              <a:ea typeface="Adobe 宋体 Std L"/>
              <a:cs typeface="Adobe 宋体 Std L"/>
            </a:endParaRPr>
          </a:p>
        </p:txBody>
      </p:sp>
      <p:sp>
        <p:nvSpPr>
          <p:cNvPr id="29" name="文本框 28"/>
          <p:cNvSpPr txBox="1">
            <a:spLocks noChangeArrowheads="1"/>
          </p:cNvSpPr>
          <p:nvPr/>
        </p:nvSpPr>
        <p:spPr bwMode="auto">
          <a:xfrm>
            <a:off x="1007828" y="1275160"/>
            <a:ext cx="1782365" cy="6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/>
            <a:r>
              <a:rPr lang="zh-CN" altLang="en-US" sz="38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提纲</a:t>
            </a:r>
            <a:endParaRPr lang="zh-CN" altLang="en-US" sz="38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154" y="22035"/>
            <a:ext cx="2235200" cy="5414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Title 1"/>
          <p:cNvSpPr txBox="1"/>
          <p:nvPr/>
        </p:nvSpPr>
        <p:spPr bwMode="auto">
          <a:xfrm>
            <a:off x="3143250" y="0"/>
            <a:ext cx="5902325" cy="1102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defTabSz="914400">
              <a:lnSpc>
                <a:spcPct val="150000"/>
              </a:lnSpc>
              <a:defRPr/>
            </a:pPr>
            <a:r>
              <a:rPr lang="zh-CN" altLang="en-US" sz="3000" kern="0" dirty="0">
                <a:solidFill>
                  <a:srgbClr val="FF0000"/>
                </a:solidFill>
                <a:latin typeface="Arial" panose="020B0604020202020204"/>
                <a:sym typeface="+mn-ea"/>
              </a:rPr>
              <a:t>贪心算法</a:t>
            </a:r>
            <a:endParaRPr lang="zh-CN" altLang="en-US" sz="3000" kern="0" dirty="0">
              <a:solidFill>
                <a:srgbClr val="FF0000"/>
              </a:solidFill>
              <a:latin typeface="Arial" panose="020B0604020202020204"/>
              <a:sym typeface="+mn-ea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712845" y="1544400"/>
            <a:ext cx="5431155" cy="459740"/>
          </a:xfrm>
          <a:prstGeom prst="rect">
            <a:avLst/>
          </a:prstGeom>
          <a:ln>
            <a:solidFill>
              <a:srgbClr val="AE1616"/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5" name="任意多边形 8"/>
          <p:cNvSpPr/>
          <p:nvPr/>
        </p:nvSpPr>
        <p:spPr>
          <a:xfrm>
            <a:off x="3984625" y="1275160"/>
            <a:ext cx="3801745" cy="538480"/>
          </a:xfrm>
          <a:custGeom>
            <a:avLst/>
            <a:gdLst>
              <a:gd name="connsiteX0" fmla="*/ 0 w 3011140"/>
              <a:gd name="connsiteY0" fmla="*/ 59041 h 354240"/>
              <a:gd name="connsiteX1" fmla="*/ 59041 w 3011140"/>
              <a:gd name="connsiteY1" fmla="*/ 0 h 354240"/>
              <a:gd name="connsiteX2" fmla="*/ 2952099 w 3011140"/>
              <a:gd name="connsiteY2" fmla="*/ 0 h 354240"/>
              <a:gd name="connsiteX3" fmla="*/ 3011140 w 3011140"/>
              <a:gd name="connsiteY3" fmla="*/ 59041 h 354240"/>
              <a:gd name="connsiteX4" fmla="*/ 3011140 w 3011140"/>
              <a:gd name="connsiteY4" fmla="*/ 295199 h 354240"/>
              <a:gd name="connsiteX5" fmla="*/ 2952099 w 3011140"/>
              <a:gd name="connsiteY5" fmla="*/ 354240 h 354240"/>
              <a:gd name="connsiteX6" fmla="*/ 59041 w 3011140"/>
              <a:gd name="connsiteY6" fmla="*/ 354240 h 354240"/>
              <a:gd name="connsiteX7" fmla="*/ 0 w 3011140"/>
              <a:gd name="connsiteY7" fmla="*/ 295199 h 354240"/>
              <a:gd name="connsiteX8" fmla="*/ 0 w 3011140"/>
              <a:gd name="connsiteY8" fmla="*/ 59041 h 354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1140" h="354240">
                <a:moveTo>
                  <a:pt x="0" y="59041"/>
                </a:moveTo>
                <a:cubicBezTo>
                  <a:pt x="0" y="26434"/>
                  <a:pt x="26434" y="0"/>
                  <a:pt x="59041" y="0"/>
                </a:cubicBezTo>
                <a:lnTo>
                  <a:pt x="2952099" y="0"/>
                </a:lnTo>
                <a:cubicBezTo>
                  <a:pt x="2984706" y="0"/>
                  <a:pt x="3011140" y="26434"/>
                  <a:pt x="3011140" y="59041"/>
                </a:cubicBezTo>
                <a:lnTo>
                  <a:pt x="3011140" y="295199"/>
                </a:lnTo>
                <a:cubicBezTo>
                  <a:pt x="3011140" y="327806"/>
                  <a:pt x="2984706" y="354240"/>
                  <a:pt x="2952099" y="354240"/>
                </a:cubicBezTo>
                <a:lnTo>
                  <a:pt x="59041" y="354240"/>
                </a:lnTo>
                <a:cubicBezTo>
                  <a:pt x="26434" y="354240"/>
                  <a:pt x="0" y="327806"/>
                  <a:pt x="0" y="295199"/>
                </a:cubicBezTo>
                <a:lnTo>
                  <a:pt x="0" y="59041"/>
                </a:lnTo>
                <a:close/>
              </a:path>
            </a:pathLst>
          </a:custGeom>
          <a:solidFill>
            <a:srgbClr val="AE1616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1107" tIns="17293" rIns="131107" bIns="17293" numCol="1" spcCol="1270" anchor="ctr" anchorCtr="0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200" b="1" dirty="0">
                <a:solidFill>
                  <a:schemeClr val="bg1"/>
                </a:solidFill>
                <a:latin typeface="+mn-ea"/>
              </a:rPr>
              <a:t>一、活动选择问题</a:t>
            </a:r>
            <a:endParaRPr lang="zh-CN" altLang="en-US" sz="2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712845" y="2662635"/>
            <a:ext cx="5431155" cy="459740"/>
          </a:xfrm>
          <a:prstGeom prst="rect">
            <a:avLst/>
          </a:prstGeom>
          <a:ln>
            <a:solidFill>
              <a:srgbClr val="AE1616"/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8" name="任意多边形 10"/>
          <p:cNvSpPr/>
          <p:nvPr/>
        </p:nvSpPr>
        <p:spPr>
          <a:xfrm>
            <a:off x="3984625" y="2393395"/>
            <a:ext cx="3801745" cy="538480"/>
          </a:xfrm>
          <a:custGeom>
            <a:avLst/>
            <a:gdLst>
              <a:gd name="connsiteX0" fmla="*/ 0 w 3011140"/>
              <a:gd name="connsiteY0" fmla="*/ 59041 h 354240"/>
              <a:gd name="connsiteX1" fmla="*/ 59041 w 3011140"/>
              <a:gd name="connsiteY1" fmla="*/ 0 h 354240"/>
              <a:gd name="connsiteX2" fmla="*/ 2952099 w 3011140"/>
              <a:gd name="connsiteY2" fmla="*/ 0 h 354240"/>
              <a:gd name="connsiteX3" fmla="*/ 3011140 w 3011140"/>
              <a:gd name="connsiteY3" fmla="*/ 59041 h 354240"/>
              <a:gd name="connsiteX4" fmla="*/ 3011140 w 3011140"/>
              <a:gd name="connsiteY4" fmla="*/ 295199 h 354240"/>
              <a:gd name="connsiteX5" fmla="*/ 2952099 w 3011140"/>
              <a:gd name="connsiteY5" fmla="*/ 354240 h 354240"/>
              <a:gd name="connsiteX6" fmla="*/ 59041 w 3011140"/>
              <a:gd name="connsiteY6" fmla="*/ 354240 h 354240"/>
              <a:gd name="connsiteX7" fmla="*/ 0 w 3011140"/>
              <a:gd name="connsiteY7" fmla="*/ 295199 h 354240"/>
              <a:gd name="connsiteX8" fmla="*/ 0 w 3011140"/>
              <a:gd name="connsiteY8" fmla="*/ 59041 h 354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1140" h="354240">
                <a:moveTo>
                  <a:pt x="0" y="59041"/>
                </a:moveTo>
                <a:cubicBezTo>
                  <a:pt x="0" y="26434"/>
                  <a:pt x="26434" y="0"/>
                  <a:pt x="59041" y="0"/>
                </a:cubicBezTo>
                <a:lnTo>
                  <a:pt x="2952099" y="0"/>
                </a:lnTo>
                <a:cubicBezTo>
                  <a:pt x="2984706" y="0"/>
                  <a:pt x="3011140" y="26434"/>
                  <a:pt x="3011140" y="59041"/>
                </a:cubicBezTo>
                <a:lnTo>
                  <a:pt x="3011140" y="295199"/>
                </a:lnTo>
                <a:cubicBezTo>
                  <a:pt x="3011140" y="327806"/>
                  <a:pt x="2984706" y="354240"/>
                  <a:pt x="2952099" y="354240"/>
                </a:cubicBezTo>
                <a:lnTo>
                  <a:pt x="59041" y="354240"/>
                </a:lnTo>
                <a:cubicBezTo>
                  <a:pt x="26434" y="354240"/>
                  <a:pt x="0" y="327806"/>
                  <a:pt x="0" y="295199"/>
                </a:cubicBezTo>
                <a:lnTo>
                  <a:pt x="0" y="59041"/>
                </a:lnTo>
                <a:close/>
              </a:path>
            </a:pathLst>
          </a:custGeom>
          <a:solidFill>
            <a:srgbClr val="AE1616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1107" tIns="17293" rIns="131107" bIns="17293" numCol="1" spcCol="1270" anchor="ctr" anchorCtr="0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889000">
              <a:lnSpc>
                <a:spcPct val="90000"/>
              </a:lnSpc>
              <a:spcAft>
                <a:spcPct val="35000"/>
              </a:spcAft>
              <a:buClrTx/>
              <a:buSzTx/>
              <a:buFontTx/>
            </a:pPr>
            <a:r>
              <a:rPr lang="zh-CN" altLang="en-US" sz="2400" b="1" dirty="0">
                <a:solidFill>
                  <a:srgbClr val="FFFF00"/>
                </a:solidFill>
              </a:rPr>
              <a:t>二、背包问题</a:t>
            </a:r>
            <a:endParaRPr lang="zh-CN" altLang="en-US" sz="2400" b="1" dirty="0">
              <a:solidFill>
                <a:srgbClr val="FFFF00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712845" y="3840560"/>
            <a:ext cx="5431155" cy="459740"/>
          </a:xfrm>
          <a:prstGeom prst="rect">
            <a:avLst/>
          </a:prstGeom>
          <a:ln>
            <a:solidFill>
              <a:srgbClr val="AE1616"/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>
            <a:defPPr>
              <a:defRPr lang="zh-CN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</a:defRPr>
            </a:defPPr>
            <a:lvl1pPr marL="0" algn="l" defTabSz="685800" rtl="0" eaLnBrk="1" latinLnBrk="0" hangingPunct="1">
              <a:defRPr sz="14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4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4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4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4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4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4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4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4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20" name="任意多边形 12"/>
          <p:cNvSpPr/>
          <p:nvPr/>
        </p:nvSpPr>
        <p:spPr>
          <a:xfrm>
            <a:off x="3984625" y="3571320"/>
            <a:ext cx="3801745" cy="538480"/>
          </a:xfrm>
          <a:custGeom>
            <a:avLst/>
            <a:gdLst>
              <a:gd name="connsiteX0" fmla="*/ 0 w 3011140"/>
              <a:gd name="connsiteY0" fmla="*/ 59041 h 354240"/>
              <a:gd name="connsiteX1" fmla="*/ 59041 w 3011140"/>
              <a:gd name="connsiteY1" fmla="*/ 0 h 354240"/>
              <a:gd name="connsiteX2" fmla="*/ 2952099 w 3011140"/>
              <a:gd name="connsiteY2" fmla="*/ 0 h 354240"/>
              <a:gd name="connsiteX3" fmla="*/ 3011140 w 3011140"/>
              <a:gd name="connsiteY3" fmla="*/ 59041 h 354240"/>
              <a:gd name="connsiteX4" fmla="*/ 3011140 w 3011140"/>
              <a:gd name="connsiteY4" fmla="*/ 295199 h 354240"/>
              <a:gd name="connsiteX5" fmla="*/ 2952099 w 3011140"/>
              <a:gd name="connsiteY5" fmla="*/ 354240 h 354240"/>
              <a:gd name="connsiteX6" fmla="*/ 59041 w 3011140"/>
              <a:gd name="connsiteY6" fmla="*/ 354240 h 354240"/>
              <a:gd name="connsiteX7" fmla="*/ 0 w 3011140"/>
              <a:gd name="connsiteY7" fmla="*/ 295199 h 354240"/>
              <a:gd name="connsiteX8" fmla="*/ 0 w 3011140"/>
              <a:gd name="connsiteY8" fmla="*/ 59041 h 354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1140" h="354240">
                <a:moveTo>
                  <a:pt x="0" y="59041"/>
                </a:moveTo>
                <a:cubicBezTo>
                  <a:pt x="0" y="26434"/>
                  <a:pt x="26434" y="0"/>
                  <a:pt x="59041" y="0"/>
                </a:cubicBezTo>
                <a:lnTo>
                  <a:pt x="2952099" y="0"/>
                </a:lnTo>
                <a:cubicBezTo>
                  <a:pt x="2984706" y="0"/>
                  <a:pt x="3011140" y="26434"/>
                  <a:pt x="3011140" y="59041"/>
                </a:cubicBezTo>
                <a:lnTo>
                  <a:pt x="3011140" y="295199"/>
                </a:lnTo>
                <a:cubicBezTo>
                  <a:pt x="3011140" y="327806"/>
                  <a:pt x="2984706" y="354240"/>
                  <a:pt x="2952099" y="354240"/>
                </a:cubicBezTo>
                <a:lnTo>
                  <a:pt x="59041" y="354240"/>
                </a:lnTo>
                <a:cubicBezTo>
                  <a:pt x="26434" y="354240"/>
                  <a:pt x="0" y="327806"/>
                  <a:pt x="0" y="295199"/>
                </a:cubicBezTo>
                <a:lnTo>
                  <a:pt x="0" y="59041"/>
                </a:lnTo>
                <a:close/>
              </a:path>
            </a:pathLst>
          </a:custGeom>
          <a:solidFill>
            <a:srgbClr val="AE1616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1107" tIns="17293" rIns="131107" bIns="17293" numCol="1" spcCol="1270" anchor="ctr" anchorCtr="0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200" b="1" dirty="0">
                <a:solidFill>
                  <a:schemeClr val="bg1"/>
                </a:solidFill>
                <a:latin typeface="+mn-ea"/>
              </a:rPr>
              <a:t>三、赫夫曼编码</a:t>
            </a:r>
            <a:endParaRPr lang="zh-CN" altLang="en-US" sz="2200" b="1" dirty="0">
              <a:solidFill>
                <a:schemeClr val="bg1"/>
              </a:solidFill>
              <a:latin typeface="+mn-ea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5" name="灯片编号占位符 1"/>
          <p:cNvSpPr/>
          <p:nvPr>
            <p:ph type="sldNum" sz="quarter" idx="12"/>
          </p:nvPr>
        </p:nvSpPr>
        <p:spPr/>
        <p:txBody>
          <a:bodyPr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05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05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ym typeface="+mn-ea"/>
              </a:rPr>
              <a:t>背包问题</a:t>
            </a:r>
            <a:endParaRPr lang="zh-CN" altLang="en-US">
              <a:sym typeface="+mn-ea"/>
            </a:endParaRPr>
          </a:p>
        </p:txBody>
      </p:sp>
      <p:sp>
        <p:nvSpPr>
          <p:cNvPr id="16" name="文本占位符 44034"/>
          <p:cNvSpPr txBox="1"/>
          <p:nvPr/>
        </p:nvSpPr>
        <p:spPr>
          <a:xfrm>
            <a:off x="547571" y="939998"/>
            <a:ext cx="7886700" cy="3263504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>
                <a:solidFill>
                  <a:schemeClr val="tx1"/>
                </a:solidFill>
                <a:sym typeface="+mn-ea"/>
              </a:rPr>
              <a:t>0-1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背包问题</a:t>
            </a:r>
            <a:endParaRPr lang="zh-CN" altLang="en-US">
              <a:solidFill>
                <a:schemeClr val="tx1"/>
              </a:solidFill>
              <a:sym typeface="+mn-ea"/>
            </a:endParaRPr>
          </a:p>
          <a:p>
            <a:pPr lvl="1">
              <a:lnSpc>
                <a:spcPct val="150000"/>
              </a:lnSpc>
            </a:pPr>
            <a:r>
              <a:rPr lang="zh-CN" altLang="en-US">
                <a:solidFill>
                  <a:schemeClr val="tx1"/>
                </a:solidFill>
                <a:sym typeface="+mn-ea"/>
              </a:rPr>
              <a:t>现有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n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个商品，第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i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个商品价值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sym typeface="+mn-ea"/>
              </a:rPr>
              <a:t>i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美元，重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w</a:t>
            </a:r>
            <a:r>
              <a:rPr lang="en-US" altLang="zh-CN" baseline="-25000">
                <a:solidFill>
                  <a:schemeClr val="tx1"/>
                </a:solidFill>
                <a:sym typeface="+mn-ea"/>
              </a:rPr>
              <a:t>i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磅，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sym typeface="+mn-ea"/>
              </a:rPr>
              <a:t>i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和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w</a:t>
            </a:r>
            <a:r>
              <a:rPr lang="en-US" altLang="zh-CN" baseline="-25000">
                <a:solidFill>
                  <a:schemeClr val="tx1"/>
                </a:solidFill>
                <a:sym typeface="+mn-ea"/>
              </a:rPr>
              <a:t>i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都是整数。现有一个背包，最多能容纳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W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磅重的商品，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W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是整数。应该如何放置？</a:t>
            </a:r>
            <a:endParaRPr lang="zh-CN" altLang="en-US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/>
                </a:solidFill>
                <a:sym typeface="+mn-ea"/>
              </a:rPr>
              <a:t>分数背包问题</a:t>
            </a:r>
            <a:endParaRPr lang="zh-CN" altLang="en-US" dirty="0">
              <a:solidFill>
                <a:schemeClr val="tx1"/>
              </a:solidFill>
              <a:sym typeface="+mn-ea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solidFill>
                  <a:schemeClr val="tx1"/>
                </a:solidFill>
                <a:sym typeface="+mn-ea"/>
              </a:rPr>
              <a:t>其他设置与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0-1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背包相同，相异之处在于每个商品可以取一部分。</a:t>
            </a:r>
            <a:endParaRPr lang="zh-CN" altLang="en-US" dirty="0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0" y="0"/>
            <a:ext cx="3143250" cy="5143500"/>
          </a:xfrm>
          <a:prstGeom prst="rect">
            <a:avLst/>
          </a:prstGeom>
          <a:solidFill>
            <a:srgbClr val="AE1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8" name="TextBox 15"/>
          <p:cNvSpPr txBox="1">
            <a:spLocks noChangeArrowheads="1"/>
          </p:cNvSpPr>
          <p:nvPr/>
        </p:nvSpPr>
        <p:spPr bwMode="auto">
          <a:xfrm>
            <a:off x="311502" y="1939529"/>
            <a:ext cx="2511743" cy="346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en-US" altLang="zh-CN" sz="1800" dirty="0">
                <a:solidFill>
                  <a:schemeClr val="bg1"/>
                </a:solidFill>
                <a:latin typeface="Agency FB" panose="020B0503020202020204" pitchFamily="34" charset="0"/>
                <a:ea typeface="Adobe 宋体 Std L"/>
                <a:cs typeface="Adobe 宋体 Std L"/>
              </a:rPr>
              <a:t>Contents Page</a:t>
            </a:r>
            <a:endParaRPr lang="zh-CN" altLang="en-US" sz="1800" dirty="0">
              <a:solidFill>
                <a:schemeClr val="bg1"/>
              </a:solidFill>
              <a:latin typeface="Agency FB" panose="020B0503020202020204" pitchFamily="34" charset="0"/>
              <a:ea typeface="Adobe 宋体 Std L"/>
              <a:cs typeface="Adobe 宋体 Std L"/>
            </a:endParaRPr>
          </a:p>
        </p:txBody>
      </p:sp>
      <p:sp>
        <p:nvSpPr>
          <p:cNvPr id="29" name="文本框 28"/>
          <p:cNvSpPr txBox="1">
            <a:spLocks noChangeArrowheads="1"/>
          </p:cNvSpPr>
          <p:nvPr/>
        </p:nvSpPr>
        <p:spPr bwMode="auto">
          <a:xfrm>
            <a:off x="1007828" y="1275160"/>
            <a:ext cx="1782365" cy="6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/>
            <a:r>
              <a:rPr lang="zh-CN" altLang="en-US" sz="38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提纲</a:t>
            </a:r>
            <a:endParaRPr lang="zh-CN" altLang="en-US" sz="38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154" y="22035"/>
            <a:ext cx="2235200" cy="5414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Title 1"/>
          <p:cNvSpPr txBox="1"/>
          <p:nvPr/>
        </p:nvSpPr>
        <p:spPr bwMode="auto">
          <a:xfrm>
            <a:off x="3143250" y="0"/>
            <a:ext cx="5902325" cy="1102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defTabSz="914400">
              <a:lnSpc>
                <a:spcPct val="150000"/>
              </a:lnSpc>
              <a:defRPr/>
            </a:pPr>
            <a:r>
              <a:rPr lang="zh-CN" altLang="en-US" sz="3000" kern="0" dirty="0">
                <a:solidFill>
                  <a:srgbClr val="FF0000"/>
                </a:solidFill>
                <a:latin typeface="Arial" panose="020B0604020202020204"/>
                <a:sym typeface="+mn-ea"/>
              </a:rPr>
              <a:t>贪心算法</a:t>
            </a:r>
            <a:endParaRPr lang="zh-CN" altLang="en-US" sz="3000" kern="0" dirty="0">
              <a:solidFill>
                <a:srgbClr val="FF0000"/>
              </a:solidFill>
              <a:latin typeface="Arial" panose="020B0604020202020204"/>
              <a:sym typeface="+mn-ea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712845" y="1544400"/>
            <a:ext cx="5431155" cy="459740"/>
          </a:xfrm>
          <a:prstGeom prst="rect">
            <a:avLst/>
          </a:prstGeom>
          <a:ln>
            <a:solidFill>
              <a:srgbClr val="AE1616"/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5" name="任意多边形 8"/>
          <p:cNvSpPr/>
          <p:nvPr/>
        </p:nvSpPr>
        <p:spPr>
          <a:xfrm>
            <a:off x="3984625" y="1275160"/>
            <a:ext cx="3801745" cy="538480"/>
          </a:xfrm>
          <a:custGeom>
            <a:avLst/>
            <a:gdLst>
              <a:gd name="connsiteX0" fmla="*/ 0 w 3011140"/>
              <a:gd name="connsiteY0" fmla="*/ 59041 h 354240"/>
              <a:gd name="connsiteX1" fmla="*/ 59041 w 3011140"/>
              <a:gd name="connsiteY1" fmla="*/ 0 h 354240"/>
              <a:gd name="connsiteX2" fmla="*/ 2952099 w 3011140"/>
              <a:gd name="connsiteY2" fmla="*/ 0 h 354240"/>
              <a:gd name="connsiteX3" fmla="*/ 3011140 w 3011140"/>
              <a:gd name="connsiteY3" fmla="*/ 59041 h 354240"/>
              <a:gd name="connsiteX4" fmla="*/ 3011140 w 3011140"/>
              <a:gd name="connsiteY4" fmla="*/ 295199 h 354240"/>
              <a:gd name="connsiteX5" fmla="*/ 2952099 w 3011140"/>
              <a:gd name="connsiteY5" fmla="*/ 354240 h 354240"/>
              <a:gd name="connsiteX6" fmla="*/ 59041 w 3011140"/>
              <a:gd name="connsiteY6" fmla="*/ 354240 h 354240"/>
              <a:gd name="connsiteX7" fmla="*/ 0 w 3011140"/>
              <a:gd name="connsiteY7" fmla="*/ 295199 h 354240"/>
              <a:gd name="connsiteX8" fmla="*/ 0 w 3011140"/>
              <a:gd name="connsiteY8" fmla="*/ 59041 h 354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1140" h="354240">
                <a:moveTo>
                  <a:pt x="0" y="59041"/>
                </a:moveTo>
                <a:cubicBezTo>
                  <a:pt x="0" y="26434"/>
                  <a:pt x="26434" y="0"/>
                  <a:pt x="59041" y="0"/>
                </a:cubicBezTo>
                <a:lnTo>
                  <a:pt x="2952099" y="0"/>
                </a:lnTo>
                <a:cubicBezTo>
                  <a:pt x="2984706" y="0"/>
                  <a:pt x="3011140" y="26434"/>
                  <a:pt x="3011140" y="59041"/>
                </a:cubicBezTo>
                <a:lnTo>
                  <a:pt x="3011140" y="295199"/>
                </a:lnTo>
                <a:cubicBezTo>
                  <a:pt x="3011140" y="327806"/>
                  <a:pt x="2984706" y="354240"/>
                  <a:pt x="2952099" y="354240"/>
                </a:cubicBezTo>
                <a:lnTo>
                  <a:pt x="59041" y="354240"/>
                </a:lnTo>
                <a:cubicBezTo>
                  <a:pt x="26434" y="354240"/>
                  <a:pt x="0" y="327806"/>
                  <a:pt x="0" y="295199"/>
                </a:cubicBezTo>
                <a:lnTo>
                  <a:pt x="0" y="59041"/>
                </a:lnTo>
                <a:close/>
              </a:path>
            </a:pathLst>
          </a:custGeom>
          <a:solidFill>
            <a:srgbClr val="AE1616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1107" tIns="17293" rIns="131107" bIns="17293" numCol="1" spcCol="1270" anchor="ctr" anchorCtr="0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400" b="1" dirty="0">
                <a:solidFill>
                  <a:srgbClr val="FFFF00"/>
                </a:solidFill>
              </a:rPr>
              <a:t>一、活动选择问题</a:t>
            </a:r>
            <a:endParaRPr lang="en-US" altLang="zh-CN" sz="2400" b="1" dirty="0">
              <a:solidFill>
                <a:srgbClr val="FFFF00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712845" y="2662635"/>
            <a:ext cx="5431155" cy="459740"/>
          </a:xfrm>
          <a:prstGeom prst="rect">
            <a:avLst/>
          </a:prstGeom>
          <a:ln>
            <a:solidFill>
              <a:srgbClr val="AE1616"/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8" name="任意多边形 10"/>
          <p:cNvSpPr/>
          <p:nvPr/>
        </p:nvSpPr>
        <p:spPr>
          <a:xfrm>
            <a:off x="3984625" y="2393395"/>
            <a:ext cx="3801745" cy="538480"/>
          </a:xfrm>
          <a:custGeom>
            <a:avLst/>
            <a:gdLst>
              <a:gd name="connsiteX0" fmla="*/ 0 w 3011140"/>
              <a:gd name="connsiteY0" fmla="*/ 59041 h 354240"/>
              <a:gd name="connsiteX1" fmla="*/ 59041 w 3011140"/>
              <a:gd name="connsiteY1" fmla="*/ 0 h 354240"/>
              <a:gd name="connsiteX2" fmla="*/ 2952099 w 3011140"/>
              <a:gd name="connsiteY2" fmla="*/ 0 h 354240"/>
              <a:gd name="connsiteX3" fmla="*/ 3011140 w 3011140"/>
              <a:gd name="connsiteY3" fmla="*/ 59041 h 354240"/>
              <a:gd name="connsiteX4" fmla="*/ 3011140 w 3011140"/>
              <a:gd name="connsiteY4" fmla="*/ 295199 h 354240"/>
              <a:gd name="connsiteX5" fmla="*/ 2952099 w 3011140"/>
              <a:gd name="connsiteY5" fmla="*/ 354240 h 354240"/>
              <a:gd name="connsiteX6" fmla="*/ 59041 w 3011140"/>
              <a:gd name="connsiteY6" fmla="*/ 354240 h 354240"/>
              <a:gd name="connsiteX7" fmla="*/ 0 w 3011140"/>
              <a:gd name="connsiteY7" fmla="*/ 295199 h 354240"/>
              <a:gd name="connsiteX8" fmla="*/ 0 w 3011140"/>
              <a:gd name="connsiteY8" fmla="*/ 59041 h 354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1140" h="354240">
                <a:moveTo>
                  <a:pt x="0" y="59041"/>
                </a:moveTo>
                <a:cubicBezTo>
                  <a:pt x="0" y="26434"/>
                  <a:pt x="26434" y="0"/>
                  <a:pt x="59041" y="0"/>
                </a:cubicBezTo>
                <a:lnTo>
                  <a:pt x="2952099" y="0"/>
                </a:lnTo>
                <a:cubicBezTo>
                  <a:pt x="2984706" y="0"/>
                  <a:pt x="3011140" y="26434"/>
                  <a:pt x="3011140" y="59041"/>
                </a:cubicBezTo>
                <a:lnTo>
                  <a:pt x="3011140" y="295199"/>
                </a:lnTo>
                <a:cubicBezTo>
                  <a:pt x="3011140" y="327806"/>
                  <a:pt x="2984706" y="354240"/>
                  <a:pt x="2952099" y="354240"/>
                </a:cubicBezTo>
                <a:lnTo>
                  <a:pt x="59041" y="354240"/>
                </a:lnTo>
                <a:cubicBezTo>
                  <a:pt x="26434" y="354240"/>
                  <a:pt x="0" y="327806"/>
                  <a:pt x="0" y="295199"/>
                </a:cubicBezTo>
                <a:lnTo>
                  <a:pt x="0" y="59041"/>
                </a:lnTo>
                <a:close/>
              </a:path>
            </a:pathLst>
          </a:custGeom>
          <a:solidFill>
            <a:srgbClr val="AE1616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1107" tIns="17293" rIns="131107" bIns="17293" numCol="1" spcCol="1270" anchor="ctr" anchorCtr="0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200" b="1" dirty="0">
                <a:solidFill>
                  <a:schemeClr val="bg1"/>
                </a:solidFill>
                <a:latin typeface="+mn-ea"/>
              </a:rPr>
              <a:t>二</a:t>
            </a:r>
            <a:r>
              <a:rPr lang="zh-CN" altLang="en-US" sz="2400" b="1" dirty="0">
                <a:solidFill>
                  <a:schemeClr val="bg1"/>
                </a:solidFill>
                <a:latin typeface="+mn-ea"/>
              </a:rPr>
              <a:t>、背包问题</a:t>
            </a:r>
            <a:endParaRPr lang="zh-CN" sz="2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712845" y="3840560"/>
            <a:ext cx="5431155" cy="459740"/>
          </a:xfrm>
          <a:prstGeom prst="rect">
            <a:avLst/>
          </a:prstGeom>
          <a:ln>
            <a:solidFill>
              <a:srgbClr val="AE1616"/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>
            <a:defPPr>
              <a:defRPr lang="zh-CN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</a:defRPr>
            </a:defPPr>
            <a:lvl1pPr marL="0" algn="l" defTabSz="685800" rtl="0" eaLnBrk="1" latinLnBrk="0" hangingPunct="1">
              <a:defRPr sz="14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4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4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4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4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4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4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4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4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20" name="任意多边形 12"/>
          <p:cNvSpPr/>
          <p:nvPr/>
        </p:nvSpPr>
        <p:spPr>
          <a:xfrm>
            <a:off x="3984625" y="3571320"/>
            <a:ext cx="3801745" cy="538480"/>
          </a:xfrm>
          <a:custGeom>
            <a:avLst/>
            <a:gdLst>
              <a:gd name="connsiteX0" fmla="*/ 0 w 3011140"/>
              <a:gd name="connsiteY0" fmla="*/ 59041 h 354240"/>
              <a:gd name="connsiteX1" fmla="*/ 59041 w 3011140"/>
              <a:gd name="connsiteY1" fmla="*/ 0 h 354240"/>
              <a:gd name="connsiteX2" fmla="*/ 2952099 w 3011140"/>
              <a:gd name="connsiteY2" fmla="*/ 0 h 354240"/>
              <a:gd name="connsiteX3" fmla="*/ 3011140 w 3011140"/>
              <a:gd name="connsiteY3" fmla="*/ 59041 h 354240"/>
              <a:gd name="connsiteX4" fmla="*/ 3011140 w 3011140"/>
              <a:gd name="connsiteY4" fmla="*/ 295199 h 354240"/>
              <a:gd name="connsiteX5" fmla="*/ 2952099 w 3011140"/>
              <a:gd name="connsiteY5" fmla="*/ 354240 h 354240"/>
              <a:gd name="connsiteX6" fmla="*/ 59041 w 3011140"/>
              <a:gd name="connsiteY6" fmla="*/ 354240 h 354240"/>
              <a:gd name="connsiteX7" fmla="*/ 0 w 3011140"/>
              <a:gd name="connsiteY7" fmla="*/ 295199 h 354240"/>
              <a:gd name="connsiteX8" fmla="*/ 0 w 3011140"/>
              <a:gd name="connsiteY8" fmla="*/ 59041 h 354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1140" h="354240">
                <a:moveTo>
                  <a:pt x="0" y="59041"/>
                </a:moveTo>
                <a:cubicBezTo>
                  <a:pt x="0" y="26434"/>
                  <a:pt x="26434" y="0"/>
                  <a:pt x="59041" y="0"/>
                </a:cubicBezTo>
                <a:lnTo>
                  <a:pt x="2952099" y="0"/>
                </a:lnTo>
                <a:cubicBezTo>
                  <a:pt x="2984706" y="0"/>
                  <a:pt x="3011140" y="26434"/>
                  <a:pt x="3011140" y="59041"/>
                </a:cubicBezTo>
                <a:lnTo>
                  <a:pt x="3011140" y="295199"/>
                </a:lnTo>
                <a:cubicBezTo>
                  <a:pt x="3011140" y="327806"/>
                  <a:pt x="2984706" y="354240"/>
                  <a:pt x="2952099" y="354240"/>
                </a:cubicBezTo>
                <a:lnTo>
                  <a:pt x="59041" y="354240"/>
                </a:lnTo>
                <a:cubicBezTo>
                  <a:pt x="26434" y="354240"/>
                  <a:pt x="0" y="327806"/>
                  <a:pt x="0" y="295199"/>
                </a:cubicBezTo>
                <a:lnTo>
                  <a:pt x="0" y="59041"/>
                </a:lnTo>
                <a:close/>
              </a:path>
            </a:pathLst>
          </a:custGeom>
          <a:solidFill>
            <a:srgbClr val="AE1616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1107" tIns="17293" rIns="131107" bIns="17293" numCol="1" spcCol="1270" anchor="ctr" anchorCtr="0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200" b="1" dirty="0">
                <a:solidFill>
                  <a:schemeClr val="bg1"/>
                </a:solidFill>
                <a:latin typeface="+mn-ea"/>
              </a:rPr>
              <a:t>三、赫夫曼编码</a:t>
            </a:r>
            <a:endParaRPr lang="zh-CN" altLang="en-US" sz="2200" b="1" dirty="0">
              <a:solidFill>
                <a:schemeClr val="bg1"/>
              </a:solidFill>
              <a:latin typeface="+mn-ea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5" name="灯片编号占位符 1"/>
          <p:cNvSpPr/>
          <p:nvPr>
            <p:ph type="sldNum" sz="quarter" idx="12"/>
          </p:nvPr>
        </p:nvSpPr>
        <p:spPr/>
        <p:txBody>
          <a:bodyPr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05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05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ym typeface="+mn-ea"/>
              </a:rPr>
              <a:t>背包问题</a:t>
            </a:r>
            <a:endParaRPr lang="zh-CN" altLang="en-US">
              <a:sym typeface="+mn-ea"/>
            </a:endParaRPr>
          </a:p>
        </p:txBody>
      </p:sp>
      <p:sp>
        <p:nvSpPr>
          <p:cNvPr id="16" name="文本占位符 44034"/>
          <p:cNvSpPr txBox="1"/>
          <p:nvPr/>
        </p:nvSpPr>
        <p:spPr>
          <a:xfrm>
            <a:off x="547571" y="939998"/>
            <a:ext cx="7886700" cy="3263504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>
                <a:solidFill>
                  <a:schemeClr val="tx1"/>
                </a:solidFill>
                <a:sym typeface="+mn-ea"/>
              </a:rPr>
              <a:t>0-1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背包问题</a:t>
            </a:r>
            <a:r>
              <a:rPr lang="zh-CN" altLang="en-US" b="1">
                <a:solidFill>
                  <a:srgbClr val="C00000"/>
                </a:solidFill>
                <a:sym typeface="+mn-ea"/>
              </a:rPr>
              <a:t>无法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用贪心算法来求解</a:t>
            </a:r>
            <a:endParaRPr lang="zh-CN" altLang="en-US">
              <a:solidFill>
                <a:schemeClr val="tx1"/>
              </a:solidFill>
              <a:sym typeface="+mn-ea"/>
            </a:endParaRPr>
          </a:p>
          <a:p>
            <a:pPr lvl="1">
              <a:lnSpc>
                <a:spcPct val="150000"/>
              </a:lnSpc>
            </a:pPr>
            <a:endParaRPr lang="zh-CN" altLang="en-US" dirty="0">
              <a:solidFill>
                <a:schemeClr val="tx1"/>
              </a:solidFill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40130" y="1856740"/>
            <a:ext cx="2051050" cy="20447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7895" y="1824990"/>
            <a:ext cx="2463800" cy="20764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588760" y="1996440"/>
            <a:ext cx="217868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800"/>
              <a:t>基本原则：先取单位价值最大的，但是结果并非最优</a:t>
            </a:r>
            <a:endParaRPr lang="zh-CN" altLang="en-US" sz="18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5" name="灯片编号占位符 1"/>
          <p:cNvSpPr/>
          <p:nvPr>
            <p:ph type="sldNum" sz="quarter" idx="12"/>
          </p:nvPr>
        </p:nvSpPr>
        <p:spPr/>
        <p:txBody>
          <a:bodyPr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05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05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ym typeface="+mn-ea"/>
              </a:rPr>
              <a:t>背包问题</a:t>
            </a:r>
            <a:endParaRPr lang="zh-CN" altLang="en-US">
              <a:sym typeface="+mn-ea"/>
            </a:endParaRPr>
          </a:p>
        </p:txBody>
      </p:sp>
      <p:sp>
        <p:nvSpPr>
          <p:cNvPr id="16" name="文本占位符 44034"/>
          <p:cNvSpPr txBox="1"/>
          <p:nvPr/>
        </p:nvSpPr>
        <p:spPr>
          <a:xfrm>
            <a:off x="547571" y="939998"/>
            <a:ext cx="7886700" cy="3263504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>
                <a:solidFill>
                  <a:schemeClr val="tx1"/>
                </a:solidFill>
                <a:sym typeface="+mn-ea"/>
              </a:rPr>
              <a:t>分数背包问题</a:t>
            </a:r>
            <a:r>
              <a:rPr lang="zh-CN" altLang="en-US" b="1">
                <a:solidFill>
                  <a:srgbClr val="C00000"/>
                </a:solidFill>
                <a:sym typeface="+mn-ea"/>
              </a:rPr>
              <a:t>可以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用贪心算法来求解</a:t>
            </a:r>
            <a:endParaRPr lang="zh-CN" altLang="en-US">
              <a:solidFill>
                <a:schemeClr val="tx1"/>
              </a:solidFill>
              <a:sym typeface="+mn-ea"/>
            </a:endParaRPr>
          </a:p>
          <a:p>
            <a:pPr lvl="1">
              <a:lnSpc>
                <a:spcPct val="150000"/>
              </a:lnSpc>
            </a:pPr>
            <a:endParaRPr lang="zh-CN" altLang="en-US" dirty="0">
              <a:solidFill>
                <a:schemeClr val="tx1"/>
              </a:solidFill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40130" y="1856740"/>
            <a:ext cx="2051050" cy="20447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588760" y="1996440"/>
            <a:ext cx="217868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800"/>
              <a:t>基本原则：先取单位价值最大的，最后一个商品能取多少取多少。</a:t>
            </a:r>
            <a:endParaRPr lang="zh-CN" altLang="en-US" sz="1800"/>
          </a:p>
          <a:p>
            <a:r>
              <a:rPr lang="zh-CN" altLang="en-US" sz="1800"/>
              <a:t>结果是最优的</a:t>
            </a:r>
            <a:endParaRPr lang="zh-CN" altLang="en-US" sz="1800"/>
          </a:p>
          <a:p>
            <a:r>
              <a:rPr lang="zh-CN" altLang="en-US" sz="1800"/>
              <a:t>复杂度：</a:t>
            </a:r>
            <a:r>
              <a:rPr lang="en-US" altLang="zh-CN" sz="1800"/>
              <a:t>O(n log n)</a:t>
            </a:r>
            <a:endParaRPr lang="en-US" altLang="zh-CN" sz="18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1150" y="1856740"/>
            <a:ext cx="901700" cy="212725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0" y="0"/>
            <a:ext cx="3143250" cy="5143500"/>
          </a:xfrm>
          <a:prstGeom prst="rect">
            <a:avLst/>
          </a:prstGeom>
          <a:solidFill>
            <a:srgbClr val="AE1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8" name="TextBox 15"/>
          <p:cNvSpPr txBox="1">
            <a:spLocks noChangeArrowheads="1"/>
          </p:cNvSpPr>
          <p:nvPr/>
        </p:nvSpPr>
        <p:spPr bwMode="auto">
          <a:xfrm>
            <a:off x="311502" y="1939529"/>
            <a:ext cx="2511743" cy="346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en-US" altLang="zh-CN" sz="1800" dirty="0">
                <a:solidFill>
                  <a:schemeClr val="bg1"/>
                </a:solidFill>
                <a:latin typeface="Agency FB" panose="020B0503020202020204" pitchFamily="34" charset="0"/>
                <a:ea typeface="Adobe 宋体 Std L"/>
                <a:cs typeface="Adobe 宋体 Std L"/>
              </a:rPr>
              <a:t>Contents Page</a:t>
            </a:r>
            <a:endParaRPr lang="zh-CN" altLang="en-US" sz="1800" dirty="0">
              <a:solidFill>
                <a:schemeClr val="bg1"/>
              </a:solidFill>
              <a:latin typeface="Agency FB" panose="020B0503020202020204" pitchFamily="34" charset="0"/>
              <a:ea typeface="Adobe 宋体 Std L"/>
              <a:cs typeface="Adobe 宋体 Std L"/>
            </a:endParaRPr>
          </a:p>
        </p:txBody>
      </p:sp>
      <p:sp>
        <p:nvSpPr>
          <p:cNvPr id="29" name="文本框 28"/>
          <p:cNvSpPr txBox="1">
            <a:spLocks noChangeArrowheads="1"/>
          </p:cNvSpPr>
          <p:nvPr/>
        </p:nvSpPr>
        <p:spPr bwMode="auto">
          <a:xfrm>
            <a:off x="1007828" y="1275160"/>
            <a:ext cx="1782365" cy="6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/>
            <a:r>
              <a:rPr lang="zh-CN" altLang="en-US" sz="38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提纲</a:t>
            </a:r>
            <a:endParaRPr lang="zh-CN" altLang="en-US" sz="38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154" y="22035"/>
            <a:ext cx="2235200" cy="5414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Title 1"/>
          <p:cNvSpPr txBox="1"/>
          <p:nvPr/>
        </p:nvSpPr>
        <p:spPr bwMode="auto">
          <a:xfrm>
            <a:off x="3143250" y="0"/>
            <a:ext cx="5902325" cy="1102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defTabSz="914400">
              <a:lnSpc>
                <a:spcPct val="150000"/>
              </a:lnSpc>
              <a:defRPr/>
            </a:pPr>
            <a:r>
              <a:rPr lang="zh-CN" altLang="en-US" sz="3000" kern="0" dirty="0">
                <a:solidFill>
                  <a:srgbClr val="FF0000"/>
                </a:solidFill>
                <a:latin typeface="Arial" panose="020B0604020202020204"/>
                <a:sym typeface="+mn-ea"/>
              </a:rPr>
              <a:t>贪心算法</a:t>
            </a:r>
            <a:endParaRPr lang="zh-CN" altLang="en-US" sz="3000" kern="0" dirty="0">
              <a:solidFill>
                <a:srgbClr val="FF0000"/>
              </a:solidFill>
              <a:latin typeface="Arial" panose="020B0604020202020204"/>
              <a:sym typeface="+mn-ea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712845" y="1544400"/>
            <a:ext cx="5431155" cy="459740"/>
          </a:xfrm>
          <a:prstGeom prst="rect">
            <a:avLst/>
          </a:prstGeom>
          <a:ln>
            <a:solidFill>
              <a:srgbClr val="AE1616"/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5" name="任意多边形 8"/>
          <p:cNvSpPr/>
          <p:nvPr/>
        </p:nvSpPr>
        <p:spPr>
          <a:xfrm>
            <a:off x="3984625" y="1275160"/>
            <a:ext cx="3801745" cy="538480"/>
          </a:xfrm>
          <a:custGeom>
            <a:avLst/>
            <a:gdLst>
              <a:gd name="connsiteX0" fmla="*/ 0 w 3011140"/>
              <a:gd name="connsiteY0" fmla="*/ 59041 h 354240"/>
              <a:gd name="connsiteX1" fmla="*/ 59041 w 3011140"/>
              <a:gd name="connsiteY1" fmla="*/ 0 h 354240"/>
              <a:gd name="connsiteX2" fmla="*/ 2952099 w 3011140"/>
              <a:gd name="connsiteY2" fmla="*/ 0 h 354240"/>
              <a:gd name="connsiteX3" fmla="*/ 3011140 w 3011140"/>
              <a:gd name="connsiteY3" fmla="*/ 59041 h 354240"/>
              <a:gd name="connsiteX4" fmla="*/ 3011140 w 3011140"/>
              <a:gd name="connsiteY4" fmla="*/ 295199 h 354240"/>
              <a:gd name="connsiteX5" fmla="*/ 2952099 w 3011140"/>
              <a:gd name="connsiteY5" fmla="*/ 354240 h 354240"/>
              <a:gd name="connsiteX6" fmla="*/ 59041 w 3011140"/>
              <a:gd name="connsiteY6" fmla="*/ 354240 h 354240"/>
              <a:gd name="connsiteX7" fmla="*/ 0 w 3011140"/>
              <a:gd name="connsiteY7" fmla="*/ 295199 h 354240"/>
              <a:gd name="connsiteX8" fmla="*/ 0 w 3011140"/>
              <a:gd name="connsiteY8" fmla="*/ 59041 h 354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1140" h="354240">
                <a:moveTo>
                  <a:pt x="0" y="59041"/>
                </a:moveTo>
                <a:cubicBezTo>
                  <a:pt x="0" y="26434"/>
                  <a:pt x="26434" y="0"/>
                  <a:pt x="59041" y="0"/>
                </a:cubicBezTo>
                <a:lnTo>
                  <a:pt x="2952099" y="0"/>
                </a:lnTo>
                <a:cubicBezTo>
                  <a:pt x="2984706" y="0"/>
                  <a:pt x="3011140" y="26434"/>
                  <a:pt x="3011140" y="59041"/>
                </a:cubicBezTo>
                <a:lnTo>
                  <a:pt x="3011140" y="295199"/>
                </a:lnTo>
                <a:cubicBezTo>
                  <a:pt x="3011140" y="327806"/>
                  <a:pt x="2984706" y="354240"/>
                  <a:pt x="2952099" y="354240"/>
                </a:cubicBezTo>
                <a:lnTo>
                  <a:pt x="59041" y="354240"/>
                </a:lnTo>
                <a:cubicBezTo>
                  <a:pt x="26434" y="354240"/>
                  <a:pt x="0" y="327806"/>
                  <a:pt x="0" y="295199"/>
                </a:cubicBezTo>
                <a:lnTo>
                  <a:pt x="0" y="59041"/>
                </a:lnTo>
                <a:close/>
              </a:path>
            </a:pathLst>
          </a:custGeom>
          <a:solidFill>
            <a:srgbClr val="AE1616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1107" tIns="17293" rIns="131107" bIns="17293" numCol="1" spcCol="1270" anchor="ctr" anchorCtr="0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200" b="1" dirty="0">
                <a:solidFill>
                  <a:schemeClr val="bg1"/>
                </a:solidFill>
                <a:latin typeface="+mn-ea"/>
              </a:rPr>
              <a:t>一、活动选择问题</a:t>
            </a:r>
            <a:endParaRPr lang="zh-CN" altLang="en-US" sz="2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712845" y="2662635"/>
            <a:ext cx="5431155" cy="459740"/>
          </a:xfrm>
          <a:prstGeom prst="rect">
            <a:avLst/>
          </a:prstGeom>
          <a:ln>
            <a:solidFill>
              <a:srgbClr val="AE1616"/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8" name="任意多边形 10"/>
          <p:cNvSpPr/>
          <p:nvPr/>
        </p:nvSpPr>
        <p:spPr>
          <a:xfrm>
            <a:off x="3984625" y="2393395"/>
            <a:ext cx="3801745" cy="538480"/>
          </a:xfrm>
          <a:custGeom>
            <a:avLst/>
            <a:gdLst>
              <a:gd name="connsiteX0" fmla="*/ 0 w 3011140"/>
              <a:gd name="connsiteY0" fmla="*/ 59041 h 354240"/>
              <a:gd name="connsiteX1" fmla="*/ 59041 w 3011140"/>
              <a:gd name="connsiteY1" fmla="*/ 0 h 354240"/>
              <a:gd name="connsiteX2" fmla="*/ 2952099 w 3011140"/>
              <a:gd name="connsiteY2" fmla="*/ 0 h 354240"/>
              <a:gd name="connsiteX3" fmla="*/ 3011140 w 3011140"/>
              <a:gd name="connsiteY3" fmla="*/ 59041 h 354240"/>
              <a:gd name="connsiteX4" fmla="*/ 3011140 w 3011140"/>
              <a:gd name="connsiteY4" fmla="*/ 295199 h 354240"/>
              <a:gd name="connsiteX5" fmla="*/ 2952099 w 3011140"/>
              <a:gd name="connsiteY5" fmla="*/ 354240 h 354240"/>
              <a:gd name="connsiteX6" fmla="*/ 59041 w 3011140"/>
              <a:gd name="connsiteY6" fmla="*/ 354240 h 354240"/>
              <a:gd name="connsiteX7" fmla="*/ 0 w 3011140"/>
              <a:gd name="connsiteY7" fmla="*/ 295199 h 354240"/>
              <a:gd name="connsiteX8" fmla="*/ 0 w 3011140"/>
              <a:gd name="connsiteY8" fmla="*/ 59041 h 354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1140" h="354240">
                <a:moveTo>
                  <a:pt x="0" y="59041"/>
                </a:moveTo>
                <a:cubicBezTo>
                  <a:pt x="0" y="26434"/>
                  <a:pt x="26434" y="0"/>
                  <a:pt x="59041" y="0"/>
                </a:cubicBezTo>
                <a:lnTo>
                  <a:pt x="2952099" y="0"/>
                </a:lnTo>
                <a:cubicBezTo>
                  <a:pt x="2984706" y="0"/>
                  <a:pt x="3011140" y="26434"/>
                  <a:pt x="3011140" y="59041"/>
                </a:cubicBezTo>
                <a:lnTo>
                  <a:pt x="3011140" y="295199"/>
                </a:lnTo>
                <a:cubicBezTo>
                  <a:pt x="3011140" y="327806"/>
                  <a:pt x="2984706" y="354240"/>
                  <a:pt x="2952099" y="354240"/>
                </a:cubicBezTo>
                <a:lnTo>
                  <a:pt x="59041" y="354240"/>
                </a:lnTo>
                <a:cubicBezTo>
                  <a:pt x="26434" y="354240"/>
                  <a:pt x="0" y="327806"/>
                  <a:pt x="0" y="295199"/>
                </a:cubicBezTo>
                <a:lnTo>
                  <a:pt x="0" y="59041"/>
                </a:lnTo>
                <a:close/>
              </a:path>
            </a:pathLst>
          </a:custGeom>
          <a:solidFill>
            <a:srgbClr val="AE1616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1107" tIns="17293" rIns="131107" bIns="17293" numCol="1" spcCol="1270" anchor="ctr" anchorCtr="0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889000">
              <a:lnSpc>
                <a:spcPct val="90000"/>
              </a:lnSpc>
              <a:spcAft>
                <a:spcPct val="35000"/>
              </a:spcAft>
              <a:buClrTx/>
              <a:buSzTx/>
              <a:buFontTx/>
            </a:pPr>
            <a:r>
              <a:rPr lang="zh-CN" altLang="en-US" sz="2400" b="1" dirty="0">
                <a:solidFill>
                  <a:schemeClr val="bg1"/>
                </a:solidFill>
              </a:rPr>
              <a:t>二、背包问题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712845" y="3840560"/>
            <a:ext cx="5431155" cy="459740"/>
          </a:xfrm>
          <a:prstGeom prst="rect">
            <a:avLst/>
          </a:prstGeom>
          <a:ln>
            <a:solidFill>
              <a:srgbClr val="AE1616"/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>
            <a:defPPr>
              <a:defRPr lang="zh-CN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</a:defRPr>
            </a:defPPr>
            <a:lvl1pPr marL="0" algn="l" defTabSz="685800" rtl="0" eaLnBrk="1" latinLnBrk="0" hangingPunct="1">
              <a:defRPr sz="14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4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4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4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4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4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4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4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4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20" name="任意多边形 12"/>
          <p:cNvSpPr/>
          <p:nvPr/>
        </p:nvSpPr>
        <p:spPr>
          <a:xfrm>
            <a:off x="3984625" y="3571320"/>
            <a:ext cx="3801745" cy="538480"/>
          </a:xfrm>
          <a:custGeom>
            <a:avLst/>
            <a:gdLst>
              <a:gd name="connsiteX0" fmla="*/ 0 w 3011140"/>
              <a:gd name="connsiteY0" fmla="*/ 59041 h 354240"/>
              <a:gd name="connsiteX1" fmla="*/ 59041 w 3011140"/>
              <a:gd name="connsiteY1" fmla="*/ 0 h 354240"/>
              <a:gd name="connsiteX2" fmla="*/ 2952099 w 3011140"/>
              <a:gd name="connsiteY2" fmla="*/ 0 h 354240"/>
              <a:gd name="connsiteX3" fmla="*/ 3011140 w 3011140"/>
              <a:gd name="connsiteY3" fmla="*/ 59041 h 354240"/>
              <a:gd name="connsiteX4" fmla="*/ 3011140 w 3011140"/>
              <a:gd name="connsiteY4" fmla="*/ 295199 h 354240"/>
              <a:gd name="connsiteX5" fmla="*/ 2952099 w 3011140"/>
              <a:gd name="connsiteY5" fmla="*/ 354240 h 354240"/>
              <a:gd name="connsiteX6" fmla="*/ 59041 w 3011140"/>
              <a:gd name="connsiteY6" fmla="*/ 354240 h 354240"/>
              <a:gd name="connsiteX7" fmla="*/ 0 w 3011140"/>
              <a:gd name="connsiteY7" fmla="*/ 295199 h 354240"/>
              <a:gd name="connsiteX8" fmla="*/ 0 w 3011140"/>
              <a:gd name="connsiteY8" fmla="*/ 59041 h 354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1140" h="354240">
                <a:moveTo>
                  <a:pt x="0" y="59041"/>
                </a:moveTo>
                <a:cubicBezTo>
                  <a:pt x="0" y="26434"/>
                  <a:pt x="26434" y="0"/>
                  <a:pt x="59041" y="0"/>
                </a:cubicBezTo>
                <a:lnTo>
                  <a:pt x="2952099" y="0"/>
                </a:lnTo>
                <a:cubicBezTo>
                  <a:pt x="2984706" y="0"/>
                  <a:pt x="3011140" y="26434"/>
                  <a:pt x="3011140" y="59041"/>
                </a:cubicBezTo>
                <a:lnTo>
                  <a:pt x="3011140" y="295199"/>
                </a:lnTo>
                <a:cubicBezTo>
                  <a:pt x="3011140" y="327806"/>
                  <a:pt x="2984706" y="354240"/>
                  <a:pt x="2952099" y="354240"/>
                </a:cubicBezTo>
                <a:lnTo>
                  <a:pt x="59041" y="354240"/>
                </a:lnTo>
                <a:cubicBezTo>
                  <a:pt x="26434" y="354240"/>
                  <a:pt x="0" y="327806"/>
                  <a:pt x="0" y="295199"/>
                </a:cubicBezTo>
                <a:lnTo>
                  <a:pt x="0" y="59041"/>
                </a:lnTo>
                <a:close/>
              </a:path>
            </a:pathLst>
          </a:custGeom>
          <a:solidFill>
            <a:srgbClr val="AE1616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1107" tIns="17293" rIns="131107" bIns="17293" numCol="1" spcCol="1270" anchor="ctr" anchorCtr="0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889000">
              <a:lnSpc>
                <a:spcPct val="90000"/>
              </a:lnSpc>
              <a:spcAft>
                <a:spcPct val="35000"/>
              </a:spcAft>
              <a:buClrTx/>
              <a:buSzTx/>
              <a:buFontTx/>
            </a:pPr>
            <a:r>
              <a:rPr lang="zh-CN" altLang="en-US" sz="2400" b="1" dirty="0">
                <a:solidFill>
                  <a:srgbClr val="FFFF00"/>
                </a:solidFill>
              </a:rPr>
              <a:t>三、赫夫曼编码</a:t>
            </a:r>
            <a:endParaRPr lang="zh-CN" altLang="en-US" sz="2400" b="1" dirty="0">
              <a:solidFill>
                <a:srgbClr val="FFFF00"/>
              </a:solidFill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" name="文本占位符 44034"/>
          <p:cNvSpPr txBox="1"/>
          <p:nvPr/>
        </p:nvSpPr>
        <p:spPr>
          <a:xfrm>
            <a:off x="547571" y="939998"/>
            <a:ext cx="7886700" cy="3263504"/>
          </a:xfrm>
          <a:prstGeom prst="rect">
            <a:avLst/>
          </a:prstGeom>
        </p:spPr>
        <p:txBody>
          <a:bodyPr>
            <a:normAutofit lnSpcReduction="2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>
                <a:sym typeface="+mn-ea"/>
              </a:rPr>
              <a:t>考虑一个包含</a:t>
            </a:r>
            <a:r>
              <a:rPr lang="en-US" altLang="zh-CN">
                <a:sym typeface="+mn-ea"/>
              </a:rPr>
              <a:t> </a:t>
            </a:r>
            <a:r>
              <a:rPr lang="en-US" altLang="zh-CN">
                <a:solidFill>
                  <a:schemeClr val="accent2"/>
                </a:solidFill>
                <a:sym typeface="+mn-ea"/>
              </a:rPr>
              <a:t>1000000000 (1G)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字母的大文件，该文件仅包含</a:t>
            </a:r>
            <a:r>
              <a:rPr lang="en-US" altLang="zh-CN">
                <a:sym typeface="+mn-ea"/>
              </a:rPr>
              <a:t> </a:t>
            </a:r>
            <a:r>
              <a:rPr lang="en-US" altLang="zh-CN">
                <a:solidFill>
                  <a:schemeClr val="accent2"/>
                </a:solidFill>
                <a:sym typeface="+mn-ea"/>
              </a:rPr>
              <a:t>26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个字母</a:t>
            </a:r>
            <a:r>
              <a:rPr lang="en-US" altLang="zh-CN">
                <a:sym typeface="+mn-ea"/>
              </a:rPr>
              <a:t> </a:t>
            </a:r>
            <a:r>
              <a:rPr lang="en-US" altLang="zh-CN">
                <a:solidFill>
                  <a:schemeClr val="accent2"/>
                </a:solidFill>
                <a:sym typeface="+mn-ea"/>
              </a:rPr>
              <a:t>{</a:t>
            </a:r>
            <a:r>
              <a:rPr lang="en-US" altLang="zh-CN" i="1">
                <a:solidFill>
                  <a:schemeClr val="accent2"/>
                </a:solidFill>
                <a:sym typeface="+mn-ea"/>
              </a:rPr>
              <a:t>a</a:t>
            </a:r>
            <a:r>
              <a:rPr lang="en-US" altLang="zh-CN">
                <a:solidFill>
                  <a:schemeClr val="accent2"/>
                </a:solidFill>
                <a:sym typeface="+mn-ea"/>
              </a:rPr>
              <a:t>,…,</a:t>
            </a:r>
            <a:r>
              <a:rPr lang="en-US" altLang="zh-CN" i="1">
                <a:solidFill>
                  <a:schemeClr val="accent2"/>
                </a:solidFill>
                <a:sym typeface="+mn-ea"/>
              </a:rPr>
              <a:t>z</a:t>
            </a:r>
            <a:r>
              <a:rPr lang="en-US" altLang="zh-CN">
                <a:solidFill>
                  <a:schemeClr val="accent2"/>
                </a:solidFill>
                <a:sym typeface="+mn-ea"/>
              </a:rPr>
              <a:t>}</a:t>
            </a:r>
            <a:r>
              <a:rPr lang="zh-CN" altLang="en-US">
                <a:sym typeface="+mn-ea"/>
              </a:rPr>
              <a:t>，每个字母</a:t>
            </a:r>
            <a:r>
              <a:rPr lang="en-US" altLang="zh-CN">
                <a:sym typeface="+mn-ea"/>
              </a:rPr>
              <a:t> </a:t>
            </a:r>
            <a:r>
              <a:rPr lang="en-US" altLang="zh-CN" i="1">
                <a:solidFill>
                  <a:schemeClr val="accent2"/>
                </a:solidFill>
                <a:latin typeface="Symbol" panose="05050102010706020507" pitchFamily="18" charset="2"/>
                <a:sym typeface="+mn-ea"/>
              </a:rPr>
              <a:t>a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（在</a:t>
            </a:r>
            <a:r>
              <a:rPr lang="en-US" altLang="zh-CN">
                <a:solidFill>
                  <a:schemeClr val="accent2"/>
                </a:solidFill>
                <a:sym typeface="+mn-ea"/>
              </a:rPr>
              <a:t>{</a:t>
            </a:r>
            <a:r>
              <a:rPr lang="en-US" altLang="zh-CN" i="1">
                <a:solidFill>
                  <a:schemeClr val="accent2"/>
                </a:solidFill>
                <a:sym typeface="+mn-ea"/>
              </a:rPr>
              <a:t>a</a:t>
            </a:r>
            <a:r>
              <a:rPr lang="en-US" altLang="zh-CN">
                <a:solidFill>
                  <a:schemeClr val="accent2"/>
                </a:solidFill>
                <a:sym typeface="+mn-ea"/>
              </a:rPr>
              <a:t>,…,</a:t>
            </a:r>
            <a:r>
              <a:rPr lang="en-US" altLang="zh-CN" i="1">
                <a:solidFill>
                  <a:schemeClr val="accent2"/>
                </a:solidFill>
                <a:sym typeface="+mn-ea"/>
              </a:rPr>
              <a:t>z</a:t>
            </a:r>
            <a:r>
              <a:rPr lang="en-US" altLang="zh-CN">
                <a:solidFill>
                  <a:schemeClr val="accent2"/>
                </a:solidFill>
                <a:sym typeface="+mn-ea"/>
              </a:rPr>
              <a:t>}</a:t>
            </a:r>
            <a:r>
              <a:rPr lang="zh-CN" altLang="en-US">
                <a:sym typeface="+mn-ea"/>
              </a:rPr>
              <a:t>之中</a:t>
            </a:r>
            <a:r>
              <a:rPr lang="zh-CN" altLang="en-US">
                <a:sym typeface="+mn-ea"/>
              </a:rPr>
              <a:t>）的频度是</a:t>
            </a:r>
            <a:r>
              <a:rPr lang="en-US" altLang="zh-CN">
                <a:sym typeface="+mn-ea"/>
              </a:rPr>
              <a:t> </a:t>
            </a:r>
            <a:r>
              <a:rPr lang="en-US" altLang="zh-CN" i="1" err="1">
                <a:solidFill>
                  <a:schemeClr val="accent2"/>
                </a:solidFill>
                <a:sym typeface="+mn-ea"/>
              </a:rPr>
              <a:t>f</a:t>
            </a:r>
            <a:r>
              <a:rPr lang="en-US" altLang="zh-CN" i="1" baseline="-25000" err="1">
                <a:solidFill>
                  <a:schemeClr val="accent2"/>
                </a:solidFill>
                <a:latin typeface="Symbol" panose="05050102010706020507" pitchFamily="18" charset="2"/>
                <a:sym typeface="+mn-ea"/>
              </a:rPr>
              <a:t>a</a:t>
            </a:r>
            <a:r>
              <a:rPr lang="en-US" altLang="zh-CN">
                <a:sym typeface="+mn-ea"/>
              </a:rPr>
              <a:t>.</a:t>
            </a:r>
            <a:endParaRPr lang="en-US" altLang="zh-CN"/>
          </a:p>
          <a:p>
            <a:pPr>
              <a:lnSpc>
                <a:spcPct val="100000"/>
              </a:lnSpc>
            </a:pPr>
            <a:r>
              <a:rPr lang="zh-CN" altLang="en-US">
                <a:sym typeface="+mn-ea"/>
              </a:rPr>
              <a:t>假设每个字母被编码成为一个二进制代码</a:t>
            </a:r>
            <a:endParaRPr lang="en-US" altLang="zh-CN"/>
          </a:p>
          <a:p>
            <a:pPr>
              <a:lnSpc>
                <a:spcPct val="100000"/>
              </a:lnSpc>
            </a:pPr>
            <a:r>
              <a:rPr lang="zh-CN" altLang="en-US">
                <a:sym typeface="+mn-ea"/>
              </a:rPr>
              <a:t>如果采用固定长度编码，每个字母需要占用</a:t>
            </a:r>
            <a:r>
              <a:rPr lang="en-US" altLang="zh-CN">
                <a:sym typeface="+mn-ea"/>
              </a:rPr>
              <a:t> </a:t>
            </a:r>
            <a:r>
              <a:rPr lang="en-US" altLang="zh-CN">
                <a:solidFill>
                  <a:schemeClr val="accent2"/>
                </a:solidFill>
                <a:sym typeface="+mn-ea"/>
              </a:rPr>
              <a:t>5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比特</a:t>
            </a:r>
            <a:endParaRPr lang="en-US" altLang="zh-CN"/>
          </a:p>
          <a:p>
            <a:pPr>
              <a:lnSpc>
                <a:spcPct val="100000"/>
              </a:lnSpc>
            </a:pPr>
            <a:r>
              <a:rPr lang="zh-CN" altLang="en-US">
                <a:sym typeface="+mn-ea"/>
              </a:rPr>
              <a:t>文件总长度为：</a:t>
            </a:r>
            <a:endParaRPr lang="en-US" altLang="zh-CN"/>
          </a:p>
          <a:p>
            <a:pPr>
              <a:lnSpc>
                <a:spcPct val="100000"/>
              </a:lnSpc>
            </a:pPr>
            <a:endParaRPr lang="en-US" altLang="zh-CN"/>
          </a:p>
          <a:p>
            <a:pPr>
              <a:lnSpc>
                <a:spcPct val="100000"/>
              </a:lnSpc>
            </a:pPr>
            <a:r>
              <a:rPr lang="zh-CN" altLang="en-US" b="1">
                <a:solidFill>
                  <a:srgbClr val="CE0000"/>
                </a:solidFill>
                <a:sym typeface="+mn-ea"/>
              </a:rPr>
              <a:t>能否进行优化</a:t>
            </a:r>
            <a:r>
              <a:rPr lang="en-US" altLang="zh-CN" b="1">
                <a:solidFill>
                  <a:srgbClr val="CE0000"/>
                </a:solidFill>
                <a:sym typeface="+mn-ea"/>
              </a:rPr>
              <a:t>?</a:t>
            </a:r>
            <a:endParaRPr lang="en-US" altLang="zh-CN" dirty="0"/>
          </a:p>
        </p:txBody>
      </p:sp>
      <p:sp>
        <p:nvSpPr>
          <p:cNvPr id="32769" name="灯片编号占位符 1"/>
          <p:cNvSpPr/>
          <p:nvPr>
            <p:ph type="sldNum" sz="quarter" idx="12"/>
          </p:nvPr>
        </p:nvSpPr>
        <p:spPr/>
        <p:txBody>
          <a:bodyPr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05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05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32772" name="对象 346115"/>
          <p:cNvGraphicFramePr/>
          <p:nvPr/>
        </p:nvGraphicFramePr>
        <p:xfrm>
          <a:off x="3009265" y="2578259"/>
          <a:ext cx="1943100" cy="4214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1" imgW="1054100" imgH="228600" progId="Equation.3">
                  <p:embed/>
                </p:oleObj>
              </mc:Choice>
              <mc:Fallback>
                <p:oleObj name="" r:id="rId1" imgW="1054100" imgH="228600" progId="Equation.3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009265" y="2578259"/>
                        <a:ext cx="1943100" cy="421481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ym typeface="+mn-ea"/>
              </a:rPr>
              <a:t>数据压缩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5" name="灯片编号占位符 1"/>
          <p:cNvSpPr/>
          <p:nvPr>
            <p:ph type="sldNum" sz="quarter" idx="12"/>
          </p:nvPr>
        </p:nvSpPr>
        <p:spPr/>
        <p:txBody>
          <a:bodyPr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05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05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ym typeface="+mn-ea"/>
              </a:rPr>
              <a:t>背包问题</a:t>
            </a:r>
            <a:endParaRPr lang="zh-CN" altLang="en-US">
              <a:sym typeface="+mn-ea"/>
            </a:endParaRPr>
          </a:p>
        </p:txBody>
      </p:sp>
      <p:sp>
        <p:nvSpPr>
          <p:cNvPr id="16" name="文本占位符 44034"/>
          <p:cNvSpPr txBox="1"/>
          <p:nvPr/>
        </p:nvSpPr>
        <p:spPr>
          <a:xfrm>
            <a:off x="547571" y="939998"/>
            <a:ext cx="7886700" cy="3263504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>
                <a:solidFill>
                  <a:schemeClr val="tx1"/>
                </a:solidFill>
                <a:sym typeface="+mn-ea"/>
              </a:rPr>
              <a:t>0-1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背包问题</a:t>
            </a:r>
            <a:endParaRPr lang="zh-CN" altLang="en-US">
              <a:solidFill>
                <a:schemeClr val="tx1"/>
              </a:solidFill>
              <a:sym typeface="+mn-ea"/>
            </a:endParaRPr>
          </a:p>
          <a:p>
            <a:pPr lvl="1">
              <a:lnSpc>
                <a:spcPct val="150000"/>
              </a:lnSpc>
            </a:pPr>
            <a:r>
              <a:rPr lang="zh-CN" altLang="en-US">
                <a:solidFill>
                  <a:schemeClr val="tx1"/>
                </a:solidFill>
                <a:sym typeface="+mn-ea"/>
              </a:rPr>
              <a:t>现有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n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个商品，第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i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个商品价值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vi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美元，重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wi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磅，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vi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和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wi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都是整数。现有一个背包，最多能容纳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W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磅重的商品，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W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是整数。应该如何放置？</a:t>
            </a:r>
            <a:endParaRPr lang="zh-CN" altLang="en-US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/>
                </a:solidFill>
                <a:sym typeface="+mn-ea"/>
              </a:rPr>
              <a:t>分数背包问题</a:t>
            </a:r>
            <a:endParaRPr lang="zh-CN" altLang="en-US" dirty="0">
              <a:solidFill>
                <a:schemeClr val="tx1"/>
              </a:solidFill>
              <a:sym typeface="+mn-ea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solidFill>
                  <a:schemeClr val="tx1"/>
                </a:solidFill>
                <a:sym typeface="+mn-ea"/>
              </a:rPr>
              <a:t>其他设置与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0-1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背包相同，相异之处在于每个商品可以取一部分。</a:t>
            </a:r>
            <a:endParaRPr lang="zh-CN" altLang="en-US" dirty="0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" name="文本占位符 44034"/>
          <p:cNvSpPr txBox="1"/>
          <p:nvPr/>
        </p:nvSpPr>
        <p:spPr>
          <a:xfrm>
            <a:off x="547571" y="939998"/>
            <a:ext cx="7886700" cy="3263504"/>
          </a:xfrm>
          <a:prstGeom prst="rect">
            <a:avLst/>
          </a:prstGeom>
        </p:spPr>
        <p:txBody>
          <a:bodyPr>
            <a:normAutofit lnSpcReduction="2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 err="1">
                <a:sym typeface="+mn-ea"/>
              </a:rPr>
              <a:t>大多数编码系统</a:t>
            </a:r>
            <a:r>
              <a:rPr lang="en-US" altLang="zh-CN" err="1">
                <a:sym typeface="+mn-ea"/>
              </a:rPr>
              <a:t> (ASCII, unicode</a:t>
            </a:r>
            <a:r>
              <a:rPr lang="en-US" altLang="zh-CN">
                <a:sym typeface="+mn-ea"/>
              </a:rPr>
              <a:t>) </a:t>
            </a:r>
            <a:r>
              <a:rPr lang="zh-CN" altLang="en-US">
                <a:sym typeface="+mn-ea"/>
              </a:rPr>
              <a:t>采用固定长度编码方式</a:t>
            </a:r>
            <a:endParaRPr lang="en-US" altLang="zh-CN"/>
          </a:p>
          <a:p>
            <a:pPr>
              <a:lnSpc>
                <a:spcPct val="100000"/>
              </a:lnSpc>
            </a:pPr>
            <a:endParaRPr lang="en-US" altLang="zh-CN"/>
          </a:p>
          <a:p>
            <a:pPr>
              <a:lnSpc>
                <a:spcPct val="100000"/>
              </a:lnSpc>
            </a:pPr>
            <a:r>
              <a:rPr lang="zh-CN" altLang="en-US">
                <a:sym typeface="+mn-ea"/>
              </a:rPr>
              <a:t>如果字母的频度已知，且频度差别显著，变长编码方式能够节约</a:t>
            </a:r>
            <a:r>
              <a:rPr lang="en-US" altLang="zh-CN">
                <a:sym typeface="+mn-ea"/>
              </a:rPr>
              <a:t> </a:t>
            </a:r>
            <a:r>
              <a:rPr lang="en-US" altLang="zh-CN">
                <a:solidFill>
                  <a:schemeClr val="accent2"/>
                </a:solidFill>
                <a:sym typeface="+mn-ea"/>
              </a:rPr>
              <a:t>20%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至</a:t>
            </a:r>
            <a:r>
              <a:rPr lang="en-US" altLang="zh-CN">
                <a:sym typeface="+mn-ea"/>
              </a:rPr>
              <a:t> </a:t>
            </a:r>
            <a:r>
              <a:rPr lang="en-US" altLang="zh-CN">
                <a:solidFill>
                  <a:schemeClr val="accent2"/>
                </a:solidFill>
                <a:sym typeface="+mn-ea"/>
              </a:rPr>
              <a:t>90%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空间开销</a:t>
            </a:r>
            <a:endParaRPr lang="en-US" altLang="zh-CN"/>
          </a:p>
          <a:p>
            <a:pPr>
              <a:lnSpc>
                <a:spcPct val="100000"/>
              </a:lnSpc>
            </a:pPr>
            <a:endParaRPr lang="en-US" altLang="zh-CN"/>
          </a:p>
          <a:p>
            <a:pPr>
              <a:lnSpc>
                <a:spcPct val="100000"/>
              </a:lnSpc>
            </a:pPr>
            <a:r>
              <a:rPr lang="zh-CN" altLang="en-US">
                <a:sym typeface="+mn-ea"/>
              </a:rPr>
              <a:t>那么，哪些字母能够被赋予更短编码，哪些需要赋予更长的编码呢？</a:t>
            </a:r>
            <a:endParaRPr lang="en-US" altLang="zh-CN" dirty="0"/>
          </a:p>
        </p:txBody>
      </p:sp>
      <p:sp>
        <p:nvSpPr>
          <p:cNvPr id="33793" name="灯片编号占位符 1"/>
          <p:cNvSpPr/>
          <p:nvPr>
            <p:ph type="sldNum" sz="quarter" idx="12"/>
          </p:nvPr>
        </p:nvSpPr>
        <p:spPr/>
        <p:txBody>
          <a:bodyPr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05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05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ym typeface="+mn-ea"/>
              </a:rPr>
              <a:t>赫夫曼编码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" name="文本占位符 44034"/>
          <p:cNvSpPr txBox="1"/>
          <p:nvPr/>
        </p:nvSpPr>
        <p:spPr>
          <a:xfrm>
            <a:off x="547571" y="939998"/>
            <a:ext cx="7886700" cy="3263504"/>
          </a:xfrm>
          <a:prstGeom prst="rect">
            <a:avLst/>
          </a:prstGeom>
        </p:spPr>
        <p:txBody>
          <a:bodyPr>
            <a:normAutofit lnSpcReduction="2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zh-CN" altLang="en-US">
                <a:sym typeface="+mn-ea"/>
              </a:rPr>
              <a:t>假设文件仅拥有</a:t>
            </a:r>
            <a:r>
              <a:rPr lang="en-US" altLang="zh-CN">
                <a:solidFill>
                  <a:schemeClr val="accent2"/>
                </a:solidFill>
                <a:sym typeface="+mn-ea"/>
              </a:rPr>
              <a:t> 6 </a:t>
            </a:r>
            <a:r>
              <a:rPr lang="zh-CN" altLang="en-US">
                <a:sym typeface="+mn-ea"/>
              </a:rPr>
              <a:t>个字母</a:t>
            </a:r>
            <a:r>
              <a:rPr lang="en-US" altLang="zh-CN">
                <a:solidFill>
                  <a:schemeClr val="accent2"/>
                </a:solidFill>
                <a:sym typeface="+mn-ea"/>
              </a:rPr>
              <a:t> {a,b,c,d,e,f} </a:t>
            </a:r>
            <a:r>
              <a:rPr lang="zh-CN">
                <a:sym typeface="+mn-ea"/>
              </a:rPr>
              <a:t>，</a:t>
            </a:r>
            <a:r>
              <a:rPr lang="zh-CN" altLang="en-US">
                <a:sym typeface="+mn-ea"/>
              </a:rPr>
              <a:t>其频度如下所示</a:t>
            </a:r>
            <a:endParaRPr lang="en-US" altLang="zh-CN"/>
          </a:p>
          <a:p>
            <a:pPr>
              <a:lnSpc>
                <a:spcPct val="90000"/>
              </a:lnSpc>
            </a:pPr>
            <a:endParaRPr lang="en-US" altLang="zh-CN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</a:pPr>
            <a:endParaRPr lang="en-US" altLang="zh-CN"/>
          </a:p>
          <a:p>
            <a:pPr>
              <a:lnSpc>
                <a:spcPct val="90000"/>
              </a:lnSpc>
            </a:pPr>
            <a:endParaRPr lang="en-US" altLang="zh-CN"/>
          </a:p>
          <a:p>
            <a:pPr>
              <a:lnSpc>
                <a:spcPct val="90000"/>
              </a:lnSpc>
            </a:pPr>
            <a:endParaRPr lang="en-US" altLang="zh-CN"/>
          </a:p>
          <a:p>
            <a:pPr>
              <a:lnSpc>
                <a:spcPct val="90000"/>
              </a:lnSpc>
            </a:pPr>
            <a:endParaRPr lang="en-US" altLang="zh-CN"/>
          </a:p>
          <a:p>
            <a:pPr>
              <a:lnSpc>
                <a:spcPct val="90000"/>
              </a:lnSpc>
            </a:pPr>
            <a:endParaRPr lang="en-US" altLang="zh-CN"/>
          </a:p>
          <a:p>
            <a:pPr>
              <a:lnSpc>
                <a:spcPct val="90000"/>
              </a:lnSpc>
            </a:pPr>
            <a:endParaRPr lang="en-US" altLang="zh-CN"/>
          </a:p>
          <a:p>
            <a:pPr>
              <a:lnSpc>
                <a:spcPct val="90000"/>
              </a:lnSpc>
            </a:pPr>
            <a:r>
              <a:rPr lang="zh-CN" altLang="en-US">
                <a:sym typeface="+mn-ea"/>
              </a:rPr>
              <a:t>固定长度编码</a:t>
            </a:r>
            <a:r>
              <a:rPr lang="en-US" altLang="zh-CN">
                <a:solidFill>
                  <a:schemeClr val="accent2"/>
                </a:solidFill>
                <a:sym typeface="+mn-ea"/>
              </a:rPr>
              <a:t> 3G=3000000000 </a:t>
            </a:r>
            <a:r>
              <a:rPr lang="en-US" altLang="zh-CN">
                <a:sym typeface="+mn-ea"/>
              </a:rPr>
              <a:t>bits</a:t>
            </a:r>
            <a:endParaRPr lang="en-US" altLang="zh-CN"/>
          </a:p>
          <a:p>
            <a:pPr>
              <a:lnSpc>
                <a:spcPct val="90000"/>
              </a:lnSpc>
            </a:pPr>
            <a:r>
              <a:rPr lang="zh-CN" altLang="en-US">
                <a:sym typeface="+mn-ea"/>
              </a:rPr>
              <a:t>变化长度编码</a:t>
            </a:r>
            <a:endParaRPr lang="zh-CN" altLang="en-US" dirty="0">
              <a:sym typeface="+mn-ea"/>
            </a:endParaRPr>
          </a:p>
        </p:txBody>
      </p:sp>
      <p:sp>
        <p:nvSpPr>
          <p:cNvPr id="34817" name="灯片编号占位符 1"/>
          <p:cNvSpPr/>
          <p:nvPr>
            <p:ph type="sldNum" sz="quarter" idx="12"/>
          </p:nvPr>
        </p:nvSpPr>
        <p:spPr/>
        <p:txBody>
          <a:bodyPr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05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05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34820" name="对象 348163"/>
          <p:cNvGraphicFramePr/>
          <p:nvPr/>
        </p:nvGraphicFramePr>
        <p:xfrm>
          <a:off x="1885950" y="1373585"/>
          <a:ext cx="4229100" cy="17823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1" imgW="2209800" imgH="889000" progId="Equation.3">
                  <p:embed/>
                </p:oleObj>
              </mc:Choice>
              <mc:Fallback>
                <p:oleObj name="" r:id="rId1" imgW="2209800" imgH="889000" progId="Equation.3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885950" y="1373585"/>
                        <a:ext cx="4229100" cy="178236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1" name="文本框 348164"/>
          <p:cNvSpPr txBox="1"/>
          <p:nvPr/>
        </p:nvSpPr>
        <p:spPr>
          <a:xfrm>
            <a:off x="6573044" y="2320290"/>
            <a:ext cx="155448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en-US" sz="1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固定长度编码</a:t>
            </a:r>
            <a:endParaRPr lang="zh-CN" altLang="en-US" sz="18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822" name="文本框 348165"/>
          <p:cNvSpPr txBox="1"/>
          <p:nvPr/>
        </p:nvSpPr>
        <p:spPr>
          <a:xfrm>
            <a:off x="6573044" y="2813844"/>
            <a:ext cx="155448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en-US" sz="1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变化长度编码</a:t>
            </a:r>
            <a:endParaRPr lang="zh-CN" altLang="en-US" sz="18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4823" name="对象 348166"/>
          <p:cNvGraphicFramePr/>
          <p:nvPr/>
        </p:nvGraphicFramePr>
        <p:xfrm>
          <a:off x="1297781" y="4203700"/>
          <a:ext cx="6684169" cy="4321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3" imgW="3488055" imgH="215900" progId="Equation.3">
                  <p:embed/>
                </p:oleObj>
              </mc:Choice>
              <mc:Fallback>
                <p:oleObj name="" r:id="rId3" imgW="3488055" imgH="215900" progId="Equation.3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97781" y="4203700"/>
                        <a:ext cx="6684169" cy="43219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ym typeface="+mn-ea"/>
              </a:rPr>
              <a:t>数据压缩</a:t>
            </a:r>
            <a:r>
              <a:rPr lang="en-US" altLang="zh-CN">
                <a:sym typeface="+mn-ea"/>
              </a:rPr>
              <a:t>: </a:t>
            </a:r>
            <a:r>
              <a:rPr lang="zh-CN" altLang="en-US">
                <a:sym typeface="+mn-ea"/>
              </a:rPr>
              <a:t>案例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" name="文本占位符 44034"/>
          <p:cNvSpPr txBox="1"/>
          <p:nvPr/>
        </p:nvSpPr>
        <p:spPr>
          <a:xfrm>
            <a:off x="547571" y="939998"/>
            <a:ext cx="7886700" cy="3263504"/>
          </a:xfrm>
          <a:prstGeom prst="rect">
            <a:avLst/>
          </a:prstGeom>
        </p:spPr>
        <p:txBody>
          <a:bodyPr>
            <a:normAutofit lnSpcReduction="2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>
                <a:sym typeface="+mn-ea"/>
              </a:rPr>
              <a:t>对于任一字母来说，其编码不能是任一其它字母编码的前缀</a:t>
            </a:r>
            <a:endParaRPr lang="zh-CN" altLang="en-US">
              <a:sym typeface="+mn-ea"/>
            </a:endParaRPr>
          </a:p>
          <a:p>
            <a:pPr>
              <a:lnSpc>
                <a:spcPct val="100000"/>
              </a:lnSpc>
            </a:pPr>
            <a:r>
              <a:rPr lang="zh-CN" altLang="en-US">
                <a:sym typeface="+mn-ea"/>
              </a:rPr>
              <a:t>例如，不能同时将</a:t>
            </a:r>
            <a:r>
              <a:rPr lang="en-US" altLang="zh-CN">
                <a:sym typeface="+mn-ea"/>
              </a:rPr>
              <a:t> </a:t>
            </a:r>
            <a:r>
              <a:rPr lang="en-US" altLang="zh-CN" i="1">
                <a:solidFill>
                  <a:schemeClr val="accent2"/>
                </a:solidFill>
                <a:sym typeface="+mn-ea"/>
              </a:rPr>
              <a:t>t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编码成</a:t>
            </a:r>
            <a:r>
              <a:rPr lang="en-US" altLang="zh-CN">
                <a:sym typeface="+mn-ea"/>
              </a:rPr>
              <a:t> </a:t>
            </a:r>
            <a:r>
              <a:rPr lang="en-US" altLang="zh-CN">
                <a:solidFill>
                  <a:schemeClr val="accent2"/>
                </a:solidFill>
                <a:sym typeface="+mn-ea"/>
              </a:rPr>
              <a:t>01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，再将</a:t>
            </a:r>
            <a:r>
              <a:rPr lang="en-US" altLang="zh-CN">
                <a:sym typeface="+mn-ea"/>
              </a:rPr>
              <a:t> </a:t>
            </a:r>
            <a:r>
              <a:rPr lang="en-US" altLang="zh-CN" i="1">
                <a:solidFill>
                  <a:schemeClr val="accent2"/>
                </a:solidFill>
                <a:sym typeface="+mn-ea"/>
              </a:rPr>
              <a:t>x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编码成</a:t>
            </a:r>
            <a:r>
              <a:rPr lang="en-US" altLang="zh-CN">
                <a:sym typeface="+mn-ea"/>
              </a:rPr>
              <a:t> </a:t>
            </a:r>
            <a:r>
              <a:rPr lang="en-US" altLang="zh-CN">
                <a:solidFill>
                  <a:schemeClr val="accent2"/>
                </a:solidFill>
                <a:sym typeface="+mn-ea"/>
              </a:rPr>
              <a:t>01101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，因为</a:t>
            </a:r>
            <a:r>
              <a:rPr lang="en-US" altLang="zh-CN">
                <a:sym typeface="+mn-ea"/>
              </a:rPr>
              <a:t> </a:t>
            </a:r>
            <a:r>
              <a:rPr lang="en-US" altLang="zh-CN">
                <a:solidFill>
                  <a:schemeClr val="accent2"/>
                </a:solidFill>
                <a:sym typeface="+mn-ea"/>
              </a:rPr>
              <a:t>01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是</a:t>
            </a:r>
            <a:r>
              <a:rPr lang="en-US" altLang="zh-CN">
                <a:sym typeface="+mn-ea"/>
              </a:rPr>
              <a:t> </a:t>
            </a:r>
            <a:r>
              <a:rPr lang="en-US" altLang="zh-CN">
                <a:solidFill>
                  <a:schemeClr val="accent2"/>
                </a:solidFill>
                <a:sym typeface="+mn-ea"/>
              </a:rPr>
              <a:t>01101 </a:t>
            </a:r>
            <a:r>
              <a:rPr lang="zh-CN" altLang="en-US">
                <a:sym typeface="+mn-ea"/>
              </a:rPr>
              <a:t>的前缀</a:t>
            </a:r>
            <a:endParaRPr lang="en-US" altLang="zh-CN">
              <a:solidFill>
                <a:schemeClr val="accent2"/>
              </a:solidFill>
            </a:endParaRPr>
          </a:p>
          <a:p>
            <a:pPr>
              <a:lnSpc>
                <a:spcPct val="100000"/>
              </a:lnSpc>
            </a:pPr>
            <a:r>
              <a:rPr lang="zh-CN" altLang="en-US">
                <a:sym typeface="+mn-ea"/>
              </a:rPr>
              <a:t>通过使用二叉树表示方法，可以产生前缀码，并将所有字母</a:t>
            </a:r>
            <a:r>
              <a:rPr lang="zh-CN">
                <a:sym typeface="+mn-ea"/>
              </a:rPr>
              <a:t>表示在叶节点上。</a:t>
            </a:r>
            <a:endParaRPr lang="en-US" altLang="zh-CN"/>
          </a:p>
          <a:p>
            <a:pPr>
              <a:lnSpc>
                <a:spcPct val="100000"/>
              </a:lnSpc>
            </a:pPr>
            <a:endParaRPr lang="en-US" altLang="zh-CN" dirty="0"/>
          </a:p>
        </p:txBody>
      </p:sp>
      <p:sp>
        <p:nvSpPr>
          <p:cNvPr id="35841" name="灯片编号占位符 1"/>
          <p:cNvSpPr/>
          <p:nvPr>
            <p:ph type="sldNum" sz="quarter" idx="12"/>
          </p:nvPr>
        </p:nvSpPr>
        <p:spPr/>
        <p:txBody>
          <a:bodyPr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05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05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35844" name="图片 349187" descr="fig1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73317" y="2548255"/>
            <a:ext cx="5597128" cy="20574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ym typeface="+mn-ea"/>
              </a:rPr>
              <a:t>前缀码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" name="文本占位符 44034"/>
          <p:cNvSpPr txBox="1"/>
          <p:nvPr/>
        </p:nvSpPr>
        <p:spPr>
          <a:xfrm>
            <a:off x="547571" y="939998"/>
            <a:ext cx="7886700" cy="3263504"/>
          </a:xfrm>
          <a:prstGeom prst="rect">
            <a:avLst/>
          </a:prstGeom>
        </p:spPr>
        <p:txBody>
          <a:bodyPr>
            <a:normAutofit lnSpcReduction="2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zh-CN" altLang="en-US">
                <a:sym typeface="+mn-ea"/>
              </a:rPr>
              <a:t>一条消息可以是唯一的</a:t>
            </a:r>
            <a:r>
              <a:rPr lang="en-US" altLang="zh-CN">
                <a:sym typeface="+mn-ea"/>
              </a:rPr>
              <a:t>.</a:t>
            </a:r>
            <a:endParaRPr lang="en-US" altLang="zh-CN"/>
          </a:p>
          <a:p>
            <a:pPr>
              <a:lnSpc>
                <a:spcPct val="90000"/>
              </a:lnSpc>
            </a:pPr>
            <a:endParaRPr lang="en-US" altLang="zh-CN"/>
          </a:p>
          <a:p>
            <a:pPr>
              <a:lnSpc>
                <a:spcPct val="90000"/>
              </a:lnSpc>
            </a:pPr>
            <a:r>
              <a:rPr lang="zh-CN" altLang="en-US">
                <a:sym typeface="+mn-ea"/>
              </a:rPr>
              <a:t>从树的根节点开始，一直找到叶节点，并不断重复</a:t>
            </a:r>
            <a:r>
              <a:rPr lang="en-US" altLang="zh-CN">
                <a:sym typeface="+mn-ea"/>
              </a:rPr>
              <a:t>!</a:t>
            </a:r>
            <a:endParaRPr lang="en-US" altLang="zh-CN"/>
          </a:p>
          <a:p>
            <a:pPr>
              <a:lnSpc>
                <a:spcPct val="90000"/>
              </a:lnSpc>
            </a:pPr>
            <a:endParaRPr lang="en-US" altLang="zh-CN"/>
          </a:p>
          <a:p>
            <a:pPr>
              <a:lnSpc>
                <a:spcPct val="90000"/>
              </a:lnSpc>
            </a:pPr>
            <a:r>
              <a:rPr lang="zh-CN" altLang="en-US">
                <a:sym typeface="+mn-ea"/>
              </a:rPr>
              <a:t>画出更多的书，并且产生代码</a:t>
            </a:r>
            <a:r>
              <a:rPr lang="en-US" altLang="zh-CN">
                <a:sym typeface="+mn-ea"/>
              </a:rPr>
              <a:t>!!!</a:t>
            </a:r>
            <a:endParaRPr lang="en-US" altLang="zh-CN" dirty="0"/>
          </a:p>
        </p:txBody>
      </p:sp>
      <p:sp>
        <p:nvSpPr>
          <p:cNvPr id="36865" name="灯片编号占位符 1"/>
          <p:cNvSpPr/>
          <p:nvPr>
            <p:ph type="sldNum" sz="quarter" idx="12"/>
          </p:nvPr>
        </p:nvSpPr>
        <p:spPr/>
        <p:txBody>
          <a:bodyPr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05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05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ym typeface="+mn-ea"/>
              </a:rPr>
              <a:t>前缀码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" name="文本占位符 44034"/>
          <p:cNvSpPr txBox="1"/>
          <p:nvPr/>
        </p:nvSpPr>
        <p:spPr>
          <a:xfrm>
            <a:off x="547571" y="939998"/>
            <a:ext cx="7886700" cy="3263504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zh-CN" altLang="en-US" sz="2100">
                <a:sym typeface="+mn-ea"/>
              </a:rPr>
              <a:t>前缀编码使得编码更加容易</a:t>
            </a:r>
            <a:endParaRPr lang="en-US" altLang="zh-CN" sz="2100"/>
          </a:p>
          <a:p>
            <a:pPr lvl="1">
              <a:lnSpc>
                <a:spcPct val="90000"/>
              </a:lnSpc>
            </a:pPr>
            <a:r>
              <a:rPr lang="zh-CN" altLang="en-US" sz="2100">
                <a:sym typeface="+mn-ea"/>
              </a:rPr>
              <a:t>给定</a:t>
            </a:r>
            <a:r>
              <a:rPr lang="en-US" altLang="zh-CN" sz="2100">
                <a:solidFill>
                  <a:schemeClr val="accent2"/>
                </a:solidFill>
                <a:sym typeface="+mn-ea"/>
              </a:rPr>
              <a:t> a: 0, b: 101, c: 100, d: 111, e: 1101, f: 1100</a:t>
            </a:r>
            <a:endParaRPr lang="en-US" altLang="zh-CN" sz="2100">
              <a:solidFill>
                <a:schemeClr val="accent2"/>
              </a:solidFill>
            </a:endParaRPr>
          </a:p>
          <a:p>
            <a:pPr lvl="1">
              <a:lnSpc>
                <a:spcPct val="90000"/>
              </a:lnSpc>
            </a:pPr>
            <a:r>
              <a:rPr lang="zh-CN" altLang="en-US" sz="2100">
                <a:sym typeface="+mn-ea"/>
              </a:rPr>
              <a:t>解码</a:t>
            </a:r>
            <a:r>
              <a:rPr lang="en-US" altLang="zh-CN" sz="2100">
                <a:solidFill>
                  <a:schemeClr val="accent2"/>
                </a:solidFill>
                <a:sym typeface="+mn-ea"/>
              </a:rPr>
              <a:t> 001011101 </a:t>
            </a:r>
            <a:r>
              <a:rPr lang="zh-CN" altLang="en-US" sz="2100">
                <a:sym typeface="+mn-ea"/>
              </a:rPr>
              <a:t>从左至右，可得：</a:t>
            </a:r>
            <a:r>
              <a:rPr lang="en-US" altLang="zh-CN" sz="2100">
                <a:solidFill>
                  <a:schemeClr val="accent2"/>
                </a:solidFill>
                <a:sym typeface="+mn-ea"/>
              </a:rPr>
              <a:t> 0|01011101, a|0|1011101, a|a|101|1101, a|a|b|1101, a|a|b|e</a:t>
            </a:r>
            <a:endParaRPr lang="en-US" altLang="zh-CN" sz="2100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</a:pPr>
            <a:r>
              <a:rPr lang="zh-CN" altLang="en-US" sz="2100">
                <a:sym typeface="+mn-ea"/>
              </a:rPr>
              <a:t>最优化的编码是一棵</a:t>
            </a:r>
            <a:r>
              <a:rPr lang="en-US" altLang="zh-CN" sz="2100">
                <a:sym typeface="+mn-ea"/>
              </a:rPr>
              <a:t> </a:t>
            </a:r>
            <a:r>
              <a:rPr lang="zh-CN" altLang="en-US" sz="2100">
                <a:solidFill>
                  <a:srgbClr val="CE0000"/>
                </a:solidFill>
                <a:sym typeface="+mn-ea"/>
              </a:rPr>
              <a:t>满</a:t>
            </a:r>
            <a:r>
              <a:rPr lang="zh-CN" altLang="en-US">
                <a:solidFill>
                  <a:srgbClr val="CE0000"/>
                </a:solidFill>
                <a:sym typeface="+mn-ea"/>
              </a:rPr>
              <a:t>（</a:t>
            </a:r>
            <a:r>
              <a:rPr lang="en-US" altLang="zh-CN">
                <a:solidFill>
                  <a:srgbClr val="CE0000"/>
                </a:solidFill>
                <a:sym typeface="+mn-ea"/>
              </a:rPr>
              <a:t>full</a:t>
            </a:r>
            <a:r>
              <a:rPr lang="zh-CN" altLang="en-US">
                <a:solidFill>
                  <a:srgbClr val="CE0000"/>
                </a:solidFill>
                <a:sym typeface="+mn-ea"/>
              </a:rPr>
              <a:t>）</a:t>
            </a:r>
            <a:r>
              <a:rPr lang="zh-CN" altLang="en-US" sz="2100">
                <a:solidFill>
                  <a:srgbClr val="CE0000"/>
                </a:solidFill>
                <a:sym typeface="+mn-ea"/>
              </a:rPr>
              <a:t>二叉树</a:t>
            </a:r>
            <a:r>
              <a:rPr lang="en-US" altLang="zh-CN" sz="2100">
                <a:sym typeface="+mn-ea"/>
              </a:rPr>
              <a:t> </a:t>
            </a:r>
            <a:r>
              <a:rPr lang="zh-CN" altLang="en-US" sz="2100">
                <a:sym typeface="+mn-ea"/>
              </a:rPr>
              <a:t>，即任一非叶节点均包含两个子节点。</a:t>
            </a:r>
            <a:endParaRPr lang="en-US" altLang="zh-CN" sz="2100"/>
          </a:p>
          <a:p>
            <a:pPr lvl="1">
              <a:lnSpc>
                <a:spcPct val="90000"/>
              </a:lnSpc>
            </a:pPr>
            <a:r>
              <a:rPr lang="zh-CN" altLang="en-US" sz="1800">
                <a:sym typeface="+mn-ea"/>
              </a:rPr>
              <a:t>若包含了</a:t>
            </a:r>
            <a:r>
              <a:rPr lang="en-US" altLang="zh-CN" sz="1800">
                <a:sym typeface="+mn-ea"/>
              </a:rPr>
              <a:t> </a:t>
            </a:r>
            <a:r>
              <a:rPr lang="en-US" altLang="zh-CN" i="1">
                <a:solidFill>
                  <a:schemeClr val="accent2"/>
                </a:solidFill>
                <a:sym typeface="+mn-ea"/>
              </a:rPr>
              <a:t>|</a:t>
            </a:r>
            <a:r>
              <a:rPr lang="en-US" altLang="zh-CN" sz="1800" i="1">
                <a:solidFill>
                  <a:schemeClr val="accent2"/>
                </a:solidFill>
                <a:sym typeface="+mn-ea"/>
              </a:rPr>
              <a:t>C|</a:t>
            </a:r>
            <a:r>
              <a:rPr lang="en-US" altLang="zh-CN" sz="1800">
                <a:sym typeface="+mn-ea"/>
              </a:rPr>
              <a:t> </a:t>
            </a:r>
            <a:r>
              <a:rPr lang="zh-CN" altLang="en-US" sz="1800">
                <a:sym typeface="+mn-ea"/>
              </a:rPr>
              <a:t>个叶节点，则对应地有</a:t>
            </a:r>
            <a:r>
              <a:rPr lang="en-US" altLang="zh-CN" sz="1800">
                <a:sym typeface="+mn-ea"/>
              </a:rPr>
              <a:t> </a:t>
            </a:r>
            <a:r>
              <a:rPr lang="en-US" altLang="zh-CN" i="1">
                <a:solidFill>
                  <a:schemeClr val="accent2"/>
                </a:solidFill>
                <a:sym typeface="+mn-ea"/>
              </a:rPr>
              <a:t>|</a:t>
            </a:r>
            <a:r>
              <a:rPr lang="en-US" altLang="zh-CN" sz="1800" i="1">
                <a:solidFill>
                  <a:schemeClr val="accent2"/>
                </a:solidFill>
                <a:sym typeface="+mn-ea"/>
              </a:rPr>
              <a:t>C|</a:t>
            </a:r>
            <a:r>
              <a:rPr lang="en-US" altLang="zh-CN" sz="1800">
                <a:solidFill>
                  <a:schemeClr val="accent2"/>
                </a:solidFill>
                <a:sym typeface="+mn-ea"/>
              </a:rPr>
              <a:t>-1</a:t>
            </a:r>
            <a:r>
              <a:rPr lang="en-US" altLang="zh-CN" sz="1800">
                <a:sym typeface="+mn-ea"/>
              </a:rPr>
              <a:t> </a:t>
            </a:r>
            <a:r>
              <a:rPr lang="zh-CN" altLang="en-US" sz="1800">
                <a:sym typeface="+mn-ea"/>
              </a:rPr>
              <a:t>个非叶节点</a:t>
            </a:r>
            <a:endParaRPr lang="en-US" altLang="zh-CN" sz="1800"/>
          </a:p>
          <a:p>
            <a:pPr>
              <a:lnSpc>
                <a:spcPct val="90000"/>
              </a:lnSpc>
            </a:pPr>
            <a:r>
              <a:rPr lang="zh-CN" altLang="en-US" sz="2100">
                <a:sym typeface="+mn-ea"/>
              </a:rPr>
              <a:t>编码文件需要的二进制位数是：</a:t>
            </a:r>
            <a:endParaRPr lang="zh-CN" altLang="en-US" sz="2100">
              <a:sym typeface="+mn-ea"/>
            </a:endParaRPr>
          </a:p>
          <a:p>
            <a:pPr lvl="1">
              <a:lnSpc>
                <a:spcPct val="90000"/>
              </a:lnSpc>
            </a:pPr>
            <a:r>
              <a:rPr lang="zh-CN" altLang="en-US" sz="1800">
                <a:sym typeface="+mn-ea"/>
              </a:rPr>
              <a:t>其中，</a:t>
            </a:r>
            <a:r>
              <a:rPr lang="en-US" altLang="zh-CN" sz="1800" i="1">
                <a:solidFill>
                  <a:schemeClr val="accent2"/>
                </a:solidFill>
                <a:sym typeface="+mn-ea"/>
              </a:rPr>
              <a:t>f(c)</a:t>
            </a:r>
            <a:r>
              <a:rPr lang="en-US" altLang="zh-CN" sz="1800">
                <a:sym typeface="+mn-ea"/>
              </a:rPr>
              <a:t> </a:t>
            </a:r>
            <a:r>
              <a:rPr lang="zh-CN" altLang="en-US" sz="1800">
                <a:sym typeface="+mn-ea"/>
              </a:rPr>
              <a:t>是字母</a:t>
            </a:r>
            <a:r>
              <a:rPr lang="en-US" altLang="zh-CN" sz="1800">
                <a:sym typeface="+mn-ea"/>
              </a:rPr>
              <a:t> </a:t>
            </a:r>
            <a:r>
              <a:rPr lang="en-US" altLang="zh-CN" sz="1800" i="1">
                <a:solidFill>
                  <a:schemeClr val="accent2"/>
                </a:solidFill>
                <a:sym typeface="+mn-ea"/>
              </a:rPr>
              <a:t>c </a:t>
            </a:r>
            <a:r>
              <a:rPr lang="zh-CN" altLang="en-US">
                <a:sym typeface="+mn-ea"/>
              </a:rPr>
              <a:t>的频数</a:t>
            </a:r>
            <a:r>
              <a:rPr lang="en-US" altLang="zh-CN" sz="1800">
                <a:sym typeface="+mn-ea"/>
              </a:rPr>
              <a:t>, </a:t>
            </a:r>
            <a:r>
              <a:rPr lang="en-US" altLang="zh-CN" sz="1800" i="1" err="1">
                <a:solidFill>
                  <a:schemeClr val="accent2"/>
                </a:solidFill>
                <a:sym typeface="+mn-ea"/>
              </a:rPr>
              <a:t>d</a:t>
            </a:r>
            <a:r>
              <a:rPr lang="en-US" altLang="zh-CN" sz="1800" i="1" baseline="-25000" err="1">
                <a:solidFill>
                  <a:schemeClr val="accent2"/>
                </a:solidFill>
                <a:sym typeface="+mn-ea"/>
              </a:rPr>
              <a:t>T</a:t>
            </a:r>
            <a:r>
              <a:rPr lang="en-US" altLang="zh-CN" sz="1800" err="1">
                <a:solidFill>
                  <a:schemeClr val="accent2"/>
                </a:solidFill>
                <a:sym typeface="+mn-ea"/>
              </a:rPr>
              <a:t>(</a:t>
            </a:r>
            <a:r>
              <a:rPr lang="en-US" altLang="zh-CN" sz="1800" i="1" err="1">
                <a:solidFill>
                  <a:schemeClr val="accent2"/>
                </a:solidFill>
                <a:sym typeface="+mn-ea"/>
              </a:rPr>
              <a:t>c</a:t>
            </a:r>
            <a:r>
              <a:rPr lang="en-US" altLang="zh-CN" sz="1800">
                <a:solidFill>
                  <a:schemeClr val="accent2"/>
                </a:solidFill>
                <a:sym typeface="+mn-ea"/>
              </a:rPr>
              <a:t>)</a:t>
            </a:r>
            <a:r>
              <a:rPr lang="en-US" altLang="zh-CN" sz="1800">
                <a:sym typeface="+mn-ea"/>
              </a:rPr>
              <a:t> </a:t>
            </a:r>
            <a:r>
              <a:rPr lang="zh-CN" altLang="en-US" sz="1800">
                <a:sym typeface="+mn-ea"/>
              </a:rPr>
              <a:t>是字母</a:t>
            </a:r>
            <a:r>
              <a:rPr lang="en-US" altLang="zh-CN">
                <a:sym typeface="+mn-ea"/>
              </a:rPr>
              <a:t> </a:t>
            </a:r>
            <a:r>
              <a:rPr lang="en-US" altLang="zh-CN" i="1">
                <a:solidFill>
                  <a:schemeClr val="accent2"/>
                </a:solidFill>
                <a:sym typeface="+mn-ea"/>
              </a:rPr>
              <a:t>c </a:t>
            </a:r>
            <a:r>
              <a:rPr lang="zh-CN" altLang="en-US" sz="1800">
                <a:sym typeface="+mn-ea"/>
              </a:rPr>
              <a:t>在树中的深度，也是其码字的长度。</a:t>
            </a:r>
            <a:endParaRPr lang="zh-CN" altLang="en-US" dirty="0"/>
          </a:p>
        </p:txBody>
      </p:sp>
      <p:sp>
        <p:nvSpPr>
          <p:cNvPr id="37889" name="灯片编号占位符 1"/>
          <p:cNvSpPr/>
          <p:nvPr>
            <p:ph type="sldNum" sz="quarter" idx="12"/>
          </p:nvPr>
        </p:nvSpPr>
        <p:spPr/>
        <p:txBody>
          <a:bodyPr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05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05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37892" name="对象 351235"/>
          <p:cNvGraphicFramePr/>
          <p:nvPr/>
        </p:nvGraphicFramePr>
        <p:xfrm>
          <a:off x="4462780" y="3180080"/>
          <a:ext cx="1729740" cy="4597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1" imgW="1383665" imgH="342900" progId="Equation.3">
                  <p:embed/>
                </p:oleObj>
              </mc:Choice>
              <mc:Fallback>
                <p:oleObj name="" r:id="rId1" imgW="1383665" imgH="342900" progId="Equation.3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462780" y="3180080"/>
                        <a:ext cx="1729740" cy="45974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ym typeface="+mn-ea"/>
              </a:rPr>
              <a:t>前缀码的属性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" name="文本占位符 44034"/>
          <p:cNvSpPr txBox="1"/>
          <p:nvPr/>
        </p:nvSpPr>
        <p:spPr>
          <a:xfrm>
            <a:off x="547571" y="939998"/>
            <a:ext cx="7886700" cy="3263504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100">
                <a:sym typeface="+mn-ea"/>
              </a:rPr>
              <a:t>许多问题可以使用贪心算法来快速求解</a:t>
            </a:r>
            <a:endParaRPr lang="en-US" altLang="zh-CN" sz="2100"/>
          </a:p>
          <a:p>
            <a:pPr lvl="1"/>
            <a:r>
              <a:rPr lang="zh-CN" altLang="en-US" sz="2100">
                <a:sym typeface="+mn-ea"/>
              </a:rPr>
              <a:t>基本思路是使用局部最优解来求得全局最优解</a:t>
            </a:r>
            <a:endParaRPr lang="en-US" altLang="zh-CN" sz="2100"/>
          </a:p>
          <a:p>
            <a:pPr lvl="1"/>
            <a:r>
              <a:rPr lang="zh-CN" altLang="en-US" sz="2100">
                <a:sym typeface="+mn-ea"/>
              </a:rPr>
              <a:t>但是，贪心算法并不总是针对所有问题获得最优解</a:t>
            </a:r>
            <a:endParaRPr lang="en-US" altLang="zh-CN" sz="2100"/>
          </a:p>
          <a:p>
            <a:pPr lvl="1"/>
            <a:r>
              <a:rPr lang="zh-CN" altLang="en-US" sz="2100">
                <a:sym typeface="+mn-ea"/>
              </a:rPr>
              <a:t>关键是需要知道如何正确区分</a:t>
            </a:r>
            <a:endParaRPr lang="en-US" altLang="zh-CN" dirty="0"/>
          </a:p>
        </p:txBody>
      </p:sp>
      <p:sp>
        <p:nvSpPr>
          <p:cNvPr id="19457" name="灯片编号占位符 1"/>
          <p:cNvSpPr/>
          <p:nvPr>
            <p:ph type="sldNum" sz="quarter" idx="12"/>
          </p:nvPr>
        </p:nvSpPr>
        <p:spPr/>
        <p:txBody>
          <a:bodyPr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05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05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ym typeface="+mn-ea"/>
              </a:rPr>
              <a:t>贪心算法</a:t>
            </a:r>
            <a:endParaRPr lang="zh-CN" altLang="en-US" dirty="0">
              <a:sym typeface="+mn-e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9153" name="灯片编号占位符 1"/>
          <p:cNvSpPr/>
          <p:nvPr>
            <p:ph type="sldNum" sz="quarter" idx="12"/>
          </p:nvPr>
        </p:nvSpPr>
        <p:spPr/>
        <p:txBody>
          <a:bodyPr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05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05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ym typeface="+mn-ea"/>
              </a:rPr>
              <a:t>构造赫夫曼（</a:t>
            </a:r>
            <a:r>
              <a:rPr lang="en-US" altLang="zh-CN">
                <a:sym typeface="+mn-ea"/>
              </a:rPr>
              <a:t>Huffman</a:t>
            </a:r>
            <a:r>
              <a:rPr lang="zh-CN" altLang="en-US">
                <a:sym typeface="+mn-ea"/>
              </a:rPr>
              <a:t>）编码</a:t>
            </a:r>
            <a:endParaRPr lang="zh-CN" altLang="en-US">
              <a:sym typeface="+mn-ea"/>
            </a:endParaRPr>
          </a:p>
        </p:txBody>
      </p:sp>
      <p:sp>
        <p:nvSpPr>
          <p:cNvPr id="16" name="文本占位符 44034"/>
          <p:cNvSpPr txBox="1"/>
          <p:nvPr/>
        </p:nvSpPr>
        <p:spPr>
          <a:xfrm>
            <a:off x="547571" y="939998"/>
            <a:ext cx="7886700" cy="3263504"/>
          </a:xfrm>
          <a:prstGeom prst="rect">
            <a:avLst/>
          </a:prstGeom>
        </p:spPr>
        <p:txBody>
          <a:bodyPr>
            <a:normAutofit lnSpcReduction="2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indent="-533400">
              <a:lnSpc>
                <a:spcPct val="90000"/>
              </a:lnSpc>
              <a:buNone/>
            </a:pPr>
            <a:r>
              <a:rPr lang="en-US" altLang="zh-CN">
                <a:sym typeface="+mn-ea"/>
              </a:rPr>
              <a:t>Huffman(</a:t>
            </a:r>
            <a:r>
              <a:rPr lang="en-US" altLang="zh-CN" i="1">
                <a:solidFill>
                  <a:schemeClr val="accent2"/>
                </a:solidFill>
                <a:sym typeface="+mn-ea"/>
              </a:rPr>
              <a:t>C</a:t>
            </a:r>
            <a:r>
              <a:rPr lang="en-US" altLang="zh-CN">
                <a:sym typeface="+mn-ea"/>
              </a:rPr>
              <a:t>)</a:t>
            </a:r>
            <a:endParaRPr lang="en-US" altLang="zh-CN"/>
          </a:p>
          <a:p>
            <a:pPr marL="533400" indent="-533400">
              <a:lnSpc>
                <a:spcPct val="90000"/>
              </a:lnSpc>
              <a:buFontTx/>
              <a:buAutoNum type="arabicPeriod"/>
            </a:pPr>
            <a:r>
              <a:rPr lang="en-US" altLang="zh-CN" i="1">
                <a:solidFill>
                  <a:schemeClr val="accent2"/>
                </a:solidFill>
                <a:sym typeface="+mn-ea"/>
              </a:rPr>
              <a:t>n</a:t>
            </a:r>
            <a:r>
              <a:rPr lang="en-US" altLang="zh-CN">
                <a:solidFill>
                  <a:schemeClr val="accent2"/>
                </a:solidFill>
                <a:sym typeface="+mn-ea"/>
              </a:rPr>
              <a:t> =</a:t>
            </a:r>
            <a:r>
              <a:rPr lang="en-US" altLang="zh-CN">
                <a:solidFill>
                  <a:schemeClr val="accent2"/>
                </a:solidFill>
                <a:sym typeface="Symbol" panose="05050102010706020507" pitchFamily="18" charset="2"/>
              </a:rPr>
              <a:t> |</a:t>
            </a:r>
            <a:r>
              <a:rPr lang="en-US" altLang="zh-CN" i="1">
                <a:solidFill>
                  <a:schemeClr val="accent2"/>
                </a:solidFill>
                <a:sym typeface="Symbol" panose="05050102010706020507" pitchFamily="18" charset="2"/>
              </a:rPr>
              <a:t>C</a:t>
            </a:r>
            <a:r>
              <a:rPr lang="en-US" altLang="zh-CN">
                <a:solidFill>
                  <a:schemeClr val="accent2"/>
                </a:solidFill>
                <a:sym typeface="Symbol" panose="05050102010706020507" pitchFamily="18" charset="2"/>
              </a:rPr>
              <a:t>|</a:t>
            </a:r>
            <a:endParaRPr lang="en-US" altLang="zh-CN">
              <a:solidFill>
                <a:schemeClr val="accent2"/>
              </a:solidFill>
              <a:sym typeface="Symbol" panose="05050102010706020507" pitchFamily="18" charset="2"/>
            </a:endParaRPr>
          </a:p>
          <a:p>
            <a:pPr marL="533400" indent="-533400">
              <a:lnSpc>
                <a:spcPct val="90000"/>
              </a:lnSpc>
              <a:buFontTx/>
              <a:buAutoNum type="arabicPeriod"/>
            </a:pPr>
            <a:r>
              <a:rPr lang="en-US" altLang="zh-CN" i="1">
                <a:solidFill>
                  <a:schemeClr val="accent2"/>
                </a:solidFill>
                <a:sym typeface="Symbol" panose="05050102010706020507" pitchFamily="18" charset="2"/>
              </a:rPr>
              <a:t>Q</a:t>
            </a:r>
            <a:r>
              <a:rPr lang="en-US" altLang="zh-CN">
                <a:solidFill>
                  <a:schemeClr val="accent2"/>
                </a:solidFill>
                <a:sym typeface="Symbol" panose="05050102010706020507" pitchFamily="18" charset="2"/>
              </a:rPr>
              <a:t> = </a:t>
            </a:r>
            <a:r>
              <a:rPr lang="en-US" altLang="zh-CN" i="1">
                <a:solidFill>
                  <a:schemeClr val="accent2"/>
                </a:solidFill>
                <a:sym typeface="Symbol" panose="05050102010706020507" pitchFamily="18" charset="2"/>
              </a:rPr>
              <a:t>C</a:t>
            </a:r>
            <a:endParaRPr lang="en-US" altLang="zh-CN" i="1">
              <a:solidFill>
                <a:schemeClr val="accent2"/>
              </a:solidFill>
              <a:sym typeface="Symbol" panose="05050102010706020507" pitchFamily="18" charset="2"/>
            </a:endParaRPr>
          </a:p>
          <a:p>
            <a:pPr marL="533400" indent="-533400">
              <a:lnSpc>
                <a:spcPct val="90000"/>
              </a:lnSpc>
              <a:buFontTx/>
              <a:buAutoNum type="arabicPeriod"/>
            </a:pPr>
            <a:r>
              <a:rPr lang="en-US" altLang="zh-CN" b="1">
                <a:sym typeface="Symbol" panose="05050102010706020507" pitchFamily="18" charset="2"/>
              </a:rPr>
              <a:t>for</a:t>
            </a:r>
            <a:r>
              <a:rPr lang="en-US" altLang="zh-CN">
                <a:sym typeface="Symbol" panose="05050102010706020507" pitchFamily="18" charset="2"/>
              </a:rPr>
              <a:t> </a:t>
            </a:r>
            <a:r>
              <a:rPr lang="en-US" altLang="zh-CN" i="1">
                <a:solidFill>
                  <a:schemeClr val="accent2"/>
                </a:solidFill>
                <a:sym typeface="Symbol" panose="05050102010706020507" pitchFamily="18" charset="2"/>
              </a:rPr>
              <a:t>i</a:t>
            </a:r>
            <a:r>
              <a:rPr lang="en-US" altLang="zh-CN">
                <a:solidFill>
                  <a:schemeClr val="accent2"/>
                </a:solidFill>
                <a:sym typeface="Symbol" panose="05050102010706020507" pitchFamily="18" charset="2"/>
              </a:rPr>
              <a:t>  1</a:t>
            </a:r>
            <a:r>
              <a:rPr lang="en-US" altLang="zh-CN">
                <a:sym typeface="Symbol" panose="05050102010706020507" pitchFamily="18" charset="2"/>
              </a:rPr>
              <a:t> to </a:t>
            </a:r>
            <a:r>
              <a:rPr lang="en-US" altLang="zh-CN" i="1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>
                <a:solidFill>
                  <a:schemeClr val="accent2"/>
                </a:solidFill>
                <a:sym typeface="Symbol" panose="05050102010706020507" pitchFamily="18" charset="2"/>
              </a:rPr>
              <a:t> – 1</a:t>
            </a:r>
            <a:endParaRPr lang="en-US" altLang="zh-CN">
              <a:solidFill>
                <a:schemeClr val="accent2"/>
              </a:solidFill>
              <a:sym typeface="Symbol" panose="05050102010706020507" pitchFamily="18" charset="2"/>
            </a:endParaRPr>
          </a:p>
          <a:p>
            <a:pPr marL="533400" indent="-533400">
              <a:lnSpc>
                <a:spcPct val="90000"/>
              </a:lnSpc>
              <a:buFontTx/>
              <a:buAutoNum type="arabicPeriod"/>
            </a:pPr>
            <a:r>
              <a:rPr lang="en-US" altLang="zh-CN">
                <a:sym typeface="Symbol" panose="05050102010706020507" pitchFamily="18" charset="2"/>
              </a:rPr>
              <a:t>     allocate a new node </a:t>
            </a:r>
            <a:r>
              <a:rPr lang="en-US" altLang="zh-CN" i="1">
                <a:solidFill>
                  <a:schemeClr val="accent2"/>
                </a:solidFill>
                <a:sym typeface="Symbol" panose="05050102010706020507" pitchFamily="18" charset="2"/>
              </a:rPr>
              <a:t>z</a:t>
            </a:r>
            <a:endParaRPr lang="en-US" altLang="zh-CN" i="1">
              <a:solidFill>
                <a:schemeClr val="accent2"/>
              </a:solidFill>
              <a:sym typeface="Symbol" panose="05050102010706020507" pitchFamily="18" charset="2"/>
            </a:endParaRPr>
          </a:p>
          <a:p>
            <a:pPr marL="533400" indent="-533400">
              <a:lnSpc>
                <a:spcPct val="90000"/>
              </a:lnSpc>
              <a:buFontTx/>
              <a:buAutoNum type="arabicPeriod"/>
            </a:pPr>
            <a:r>
              <a:rPr lang="en-US" altLang="zh-CN" i="1">
                <a:sym typeface="Symbol" panose="05050102010706020507" pitchFamily="18" charset="2"/>
              </a:rPr>
              <a:t>     </a:t>
            </a:r>
            <a:r>
              <a:rPr lang="en-US" altLang="zh-CN" i="1">
                <a:solidFill>
                  <a:schemeClr val="accent2"/>
                </a:solidFill>
                <a:sym typeface="Symbol" panose="05050102010706020507" pitchFamily="18" charset="2"/>
              </a:rPr>
              <a:t>z.</a:t>
            </a:r>
            <a:r>
              <a:rPr lang="en-US" altLang="zh-CN" i="1">
                <a:solidFill>
                  <a:schemeClr val="accent2"/>
                </a:solidFill>
                <a:sym typeface="Symbol" panose="05050102010706020507" pitchFamily="18" charset="2"/>
              </a:rPr>
              <a:t>left</a:t>
            </a:r>
            <a:r>
              <a:rPr lang="en-US" altLang="zh-CN">
                <a:solidFill>
                  <a:schemeClr val="accent2"/>
                </a:solidFill>
                <a:sym typeface="Symbol" panose="05050102010706020507" pitchFamily="18" charset="2"/>
              </a:rPr>
              <a:t> = </a:t>
            </a:r>
            <a:r>
              <a:rPr lang="en-US" altLang="zh-CN" i="1">
                <a:solidFill>
                  <a:schemeClr val="accent2"/>
                </a:solidFill>
                <a:sym typeface="Symbol" panose="05050102010706020507" pitchFamily="18" charset="2"/>
              </a:rPr>
              <a:t>x</a:t>
            </a:r>
            <a:r>
              <a:rPr lang="en-US" altLang="zh-CN">
                <a:solidFill>
                  <a:schemeClr val="accent2"/>
                </a:solidFill>
                <a:sym typeface="Symbol" panose="05050102010706020507" pitchFamily="18" charset="2"/>
              </a:rPr>
              <a:t> = </a:t>
            </a:r>
            <a:r>
              <a:rPr lang="en-US" altLang="zh-CN" i="1">
                <a:solidFill>
                  <a:schemeClr val="accent2"/>
                </a:solidFill>
                <a:sym typeface="Symbol" panose="05050102010706020507" pitchFamily="18" charset="2"/>
              </a:rPr>
              <a:t>Extract-Min</a:t>
            </a:r>
            <a:r>
              <a:rPr lang="en-US" altLang="zh-CN">
                <a:solidFill>
                  <a:schemeClr val="accent2"/>
                </a:solidFill>
                <a:sym typeface="Symbol" panose="05050102010706020507" pitchFamily="18" charset="2"/>
              </a:rPr>
              <a:t>(</a:t>
            </a:r>
            <a:r>
              <a:rPr lang="en-US" altLang="zh-CN" i="1">
                <a:solidFill>
                  <a:schemeClr val="accent2"/>
                </a:solidFill>
                <a:sym typeface="Symbol" panose="05050102010706020507" pitchFamily="18" charset="2"/>
              </a:rPr>
              <a:t>Q</a:t>
            </a:r>
            <a:r>
              <a:rPr lang="en-US" altLang="zh-CN">
                <a:solidFill>
                  <a:schemeClr val="accent2"/>
                </a:solidFill>
                <a:sym typeface="Symbol" panose="05050102010706020507" pitchFamily="18" charset="2"/>
              </a:rPr>
              <a:t>)</a:t>
            </a:r>
            <a:endParaRPr lang="en-US" altLang="zh-CN">
              <a:solidFill>
                <a:schemeClr val="accent2"/>
              </a:solidFill>
              <a:sym typeface="Symbol" panose="05050102010706020507" pitchFamily="18" charset="2"/>
            </a:endParaRPr>
          </a:p>
          <a:p>
            <a:pPr marL="533400" indent="-533400">
              <a:lnSpc>
                <a:spcPct val="90000"/>
              </a:lnSpc>
              <a:buFontTx/>
              <a:buAutoNum type="arabicPeriod"/>
            </a:pPr>
            <a:r>
              <a:rPr lang="en-US" altLang="zh-CN" i="1">
                <a:solidFill>
                  <a:schemeClr val="accent2"/>
                </a:solidFill>
                <a:sym typeface="Symbol" panose="05050102010706020507" pitchFamily="18" charset="2"/>
              </a:rPr>
              <a:t>     </a:t>
            </a:r>
            <a:r>
              <a:rPr lang="en-US" altLang="zh-CN" i="1">
                <a:solidFill>
                  <a:schemeClr val="accent2"/>
                </a:solidFill>
                <a:sym typeface="Symbol" panose="05050102010706020507" pitchFamily="18" charset="2"/>
              </a:rPr>
              <a:t>z.</a:t>
            </a:r>
            <a:r>
              <a:rPr lang="en-US" altLang="zh-CN" i="1">
                <a:solidFill>
                  <a:schemeClr val="accent2"/>
                </a:solidFill>
                <a:sym typeface="Symbol" panose="05050102010706020507" pitchFamily="18" charset="2"/>
              </a:rPr>
              <a:t>right</a:t>
            </a:r>
            <a:r>
              <a:rPr lang="en-US" altLang="zh-CN">
                <a:solidFill>
                  <a:schemeClr val="accent2"/>
                </a:solidFill>
                <a:sym typeface="Symbol" panose="05050102010706020507" pitchFamily="18" charset="2"/>
              </a:rPr>
              <a:t> = </a:t>
            </a:r>
            <a:r>
              <a:rPr lang="en-US" altLang="zh-CN" i="1">
                <a:solidFill>
                  <a:schemeClr val="accent2"/>
                </a:solidFill>
                <a:sym typeface="Symbol" panose="05050102010706020507" pitchFamily="18" charset="2"/>
              </a:rPr>
              <a:t>y</a:t>
            </a:r>
            <a:r>
              <a:rPr lang="en-US" altLang="zh-CN">
                <a:solidFill>
                  <a:schemeClr val="accent2"/>
                </a:solidFill>
                <a:sym typeface="Symbol" panose="05050102010706020507" pitchFamily="18" charset="2"/>
              </a:rPr>
              <a:t> = </a:t>
            </a:r>
            <a:r>
              <a:rPr lang="en-US" altLang="zh-CN" i="1">
                <a:solidFill>
                  <a:schemeClr val="accent2"/>
                </a:solidFill>
                <a:sym typeface="Symbol" panose="05050102010706020507" pitchFamily="18" charset="2"/>
              </a:rPr>
              <a:t>Extract-Min</a:t>
            </a:r>
            <a:r>
              <a:rPr lang="en-US" altLang="zh-CN">
                <a:solidFill>
                  <a:schemeClr val="accent2"/>
                </a:solidFill>
                <a:sym typeface="Symbol" panose="05050102010706020507" pitchFamily="18" charset="2"/>
              </a:rPr>
              <a:t>(</a:t>
            </a:r>
            <a:r>
              <a:rPr lang="en-US" altLang="zh-CN" i="1">
                <a:solidFill>
                  <a:schemeClr val="accent2"/>
                </a:solidFill>
                <a:sym typeface="Symbol" panose="05050102010706020507" pitchFamily="18" charset="2"/>
              </a:rPr>
              <a:t>Q</a:t>
            </a:r>
            <a:r>
              <a:rPr lang="en-US" altLang="zh-CN">
                <a:solidFill>
                  <a:schemeClr val="accent2"/>
                </a:solidFill>
                <a:sym typeface="Symbol" panose="05050102010706020507" pitchFamily="18" charset="2"/>
              </a:rPr>
              <a:t>)</a:t>
            </a:r>
            <a:endParaRPr lang="en-US" altLang="zh-CN">
              <a:solidFill>
                <a:schemeClr val="accent2"/>
              </a:solidFill>
              <a:sym typeface="Symbol" panose="05050102010706020507" pitchFamily="18" charset="2"/>
            </a:endParaRPr>
          </a:p>
          <a:p>
            <a:pPr marL="533400" indent="-533400">
              <a:lnSpc>
                <a:spcPct val="90000"/>
              </a:lnSpc>
              <a:buFontTx/>
              <a:buAutoNum type="arabicPeriod"/>
            </a:pPr>
            <a:r>
              <a:rPr lang="en-US" altLang="zh-CN" i="1">
                <a:solidFill>
                  <a:schemeClr val="accent2"/>
                </a:solidFill>
                <a:sym typeface="Symbol" panose="05050102010706020507" pitchFamily="18" charset="2"/>
              </a:rPr>
              <a:t>     </a:t>
            </a:r>
            <a:r>
              <a:rPr lang="en-US" altLang="zh-CN" i="1">
                <a:solidFill>
                  <a:schemeClr val="accent2"/>
                </a:solidFill>
                <a:sym typeface="Symbol" panose="05050102010706020507" pitchFamily="18" charset="2"/>
              </a:rPr>
              <a:t>z.</a:t>
            </a:r>
            <a:r>
              <a:rPr lang="en-US" altLang="zh-CN" i="1">
                <a:solidFill>
                  <a:schemeClr val="accent2"/>
                </a:solidFill>
                <a:sym typeface="Symbol" panose="05050102010706020507" pitchFamily="18" charset="2"/>
              </a:rPr>
              <a:t>freq</a:t>
            </a:r>
            <a:r>
              <a:rPr lang="en-US" altLang="zh-CN">
                <a:solidFill>
                  <a:schemeClr val="accent2"/>
                </a:solidFill>
                <a:sym typeface="Symbol" panose="05050102010706020507" pitchFamily="18" charset="2"/>
              </a:rPr>
              <a:t> = </a:t>
            </a:r>
            <a:r>
              <a:rPr lang="en-US" altLang="zh-CN" i="1">
                <a:solidFill>
                  <a:schemeClr val="accent2"/>
                </a:solidFill>
                <a:sym typeface="Symbol" panose="05050102010706020507" pitchFamily="18" charset="2"/>
              </a:rPr>
              <a:t>z.</a:t>
            </a:r>
            <a:r>
              <a:rPr lang="en-US" altLang="zh-CN" i="1">
                <a:solidFill>
                  <a:schemeClr val="accent2"/>
                </a:solidFill>
                <a:sym typeface="Symbol" panose="05050102010706020507" pitchFamily="18" charset="2"/>
              </a:rPr>
              <a:t>freq</a:t>
            </a:r>
            <a:r>
              <a:rPr lang="en-US" altLang="zh-CN">
                <a:solidFill>
                  <a:schemeClr val="accent2"/>
                </a:solidFill>
                <a:sym typeface="Symbol" panose="05050102010706020507" pitchFamily="18" charset="2"/>
              </a:rPr>
              <a:t> + </a:t>
            </a:r>
            <a:r>
              <a:rPr lang="en-US" altLang="zh-CN" i="1">
                <a:solidFill>
                  <a:schemeClr val="accent2"/>
                </a:solidFill>
                <a:sym typeface="Symbol" panose="05050102010706020507" pitchFamily="18" charset="2"/>
              </a:rPr>
              <a:t>y</a:t>
            </a:r>
            <a:r>
              <a:rPr lang="en-US" altLang="zh-CN" i="1">
                <a:solidFill>
                  <a:schemeClr val="accent2"/>
                </a:solidFill>
                <a:sym typeface="Symbol" panose="05050102010706020507" pitchFamily="18" charset="2"/>
              </a:rPr>
              <a:t>.freq</a:t>
            </a:r>
            <a:endParaRPr lang="en-US" altLang="zh-CN">
              <a:solidFill>
                <a:schemeClr val="accent2"/>
              </a:solidFill>
              <a:sym typeface="Symbol" panose="05050102010706020507" pitchFamily="18" charset="2"/>
            </a:endParaRPr>
          </a:p>
          <a:p>
            <a:pPr marL="533400" indent="-533400">
              <a:lnSpc>
                <a:spcPct val="90000"/>
              </a:lnSpc>
              <a:buFontTx/>
              <a:buAutoNum type="arabicPeriod"/>
            </a:pPr>
            <a:r>
              <a:rPr lang="en-US" altLang="zh-CN" i="1">
                <a:solidFill>
                  <a:schemeClr val="accent2"/>
                </a:solidFill>
                <a:sym typeface="Symbol" panose="05050102010706020507" pitchFamily="18" charset="2"/>
              </a:rPr>
              <a:t>    Insert</a:t>
            </a:r>
            <a:r>
              <a:rPr lang="en-US" altLang="zh-CN">
                <a:solidFill>
                  <a:schemeClr val="accent2"/>
                </a:solidFill>
                <a:sym typeface="Symbol" panose="05050102010706020507" pitchFamily="18" charset="2"/>
              </a:rPr>
              <a:t>(</a:t>
            </a:r>
            <a:r>
              <a:rPr lang="en-US" altLang="zh-CN" i="1">
                <a:solidFill>
                  <a:schemeClr val="accent2"/>
                </a:solidFill>
                <a:sym typeface="Symbol" panose="05050102010706020507" pitchFamily="18" charset="2"/>
              </a:rPr>
              <a:t>Q</a:t>
            </a:r>
            <a:r>
              <a:rPr lang="en-US" altLang="zh-CN">
                <a:solidFill>
                  <a:schemeClr val="accent2"/>
                </a:solidFill>
                <a:sym typeface="Symbol" panose="05050102010706020507" pitchFamily="18" charset="2"/>
              </a:rPr>
              <a:t>, </a:t>
            </a:r>
            <a:r>
              <a:rPr lang="en-US" altLang="zh-CN" i="1">
                <a:solidFill>
                  <a:schemeClr val="accent2"/>
                </a:solidFill>
                <a:sym typeface="Symbol" panose="05050102010706020507" pitchFamily="18" charset="2"/>
              </a:rPr>
              <a:t>z</a:t>
            </a:r>
            <a:r>
              <a:rPr lang="en-US" altLang="zh-CN">
                <a:solidFill>
                  <a:schemeClr val="accent2"/>
                </a:solidFill>
                <a:sym typeface="Symbol" panose="05050102010706020507" pitchFamily="18" charset="2"/>
              </a:rPr>
              <a:t>)</a:t>
            </a:r>
            <a:endParaRPr lang="en-US" altLang="zh-CN">
              <a:solidFill>
                <a:schemeClr val="accent2"/>
              </a:solidFill>
              <a:sym typeface="Symbol" panose="05050102010706020507" pitchFamily="18" charset="2"/>
            </a:endParaRPr>
          </a:p>
          <a:p>
            <a:pPr marL="533400" indent="-533400">
              <a:lnSpc>
                <a:spcPct val="90000"/>
              </a:lnSpc>
              <a:buFontTx/>
              <a:buAutoNum type="arabicPeriod"/>
            </a:pPr>
            <a:r>
              <a:rPr lang="en-US" altLang="zh-CN" b="1">
                <a:sym typeface="Symbol" panose="05050102010706020507" pitchFamily="18" charset="2"/>
              </a:rPr>
              <a:t>return</a:t>
            </a:r>
            <a:r>
              <a:rPr lang="en-US" altLang="zh-CN">
                <a:sym typeface="Symbol" panose="05050102010706020507" pitchFamily="18" charset="2"/>
              </a:rPr>
              <a:t> </a:t>
            </a:r>
            <a:r>
              <a:rPr lang="en-US" altLang="zh-CN" i="1">
                <a:solidFill>
                  <a:schemeClr val="accent2"/>
                </a:solidFill>
                <a:sym typeface="Symbol" panose="05050102010706020507" pitchFamily="18" charset="2"/>
              </a:rPr>
              <a:t>Extract-Min</a:t>
            </a:r>
            <a:r>
              <a:rPr lang="en-US" altLang="zh-CN">
                <a:solidFill>
                  <a:schemeClr val="accent2"/>
                </a:solidFill>
                <a:sym typeface="Symbol" panose="05050102010706020507" pitchFamily="18" charset="2"/>
              </a:rPr>
              <a:t>(</a:t>
            </a:r>
            <a:r>
              <a:rPr lang="en-US" altLang="zh-CN" i="1">
                <a:solidFill>
                  <a:schemeClr val="accent2"/>
                </a:solidFill>
                <a:sym typeface="Symbol" panose="05050102010706020507" pitchFamily="18" charset="2"/>
              </a:rPr>
              <a:t>Q</a:t>
            </a:r>
            <a:r>
              <a:rPr lang="en-US" altLang="zh-CN">
                <a:solidFill>
                  <a:schemeClr val="accent2"/>
                </a:solidFill>
                <a:sym typeface="Symbol" panose="05050102010706020507" pitchFamily="18" charset="2"/>
              </a:rPr>
              <a:t>)</a:t>
            </a:r>
            <a:r>
              <a:rPr lang="en-US" altLang="zh-CN">
                <a:sym typeface="Symbol" panose="05050102010706020507" pitchFamily="18" charset="2"/>
              </a:rPr>
              <a:t>    </a:t>
            </a:r>
            <a:endParaRPr lang="en-US" altLang="zh-CN" dirty="0"/>
          </a:p>
        </p:txBody>
      </p:sp>
      <p:sp>
        <p:nvSpPr>
          <p:cNvPr id="2" name="矩形标注 1"/>
          <p:cNvSpPr/>
          <p:nvPr/>
        </p:nvSpPr>
        <p:spPr>
          <a:xfrm>
            <a:off x="5706745" y="1357630"/>
            <a:ext cx="1868170" cy="493395"/>
          </a:xfrm>
          <a:prstGeom prst="wedgeRectCallout">
            <a:avLst>
              <a:gd name="adj1" fmla="val -95717"/>
              <a:gd name="adj2" fmla="val 305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用字符集合</a:t>
            </a:r>
            <a:r>
              <a:rPr lang="en-US" altLang="zh-CN"/>
              <a:t>C</a:t>
            </a:r>
            <a:r>
              <a:rPr lang="zh-CN" altLang="en-US"/>
              <a:t>初始化优先级队列</a:t>
            </a:r>
            <a:r>
              <a:rPr lang="en-US" altLang="zh-CN"/>
              <a:t>Q</a:t>
            </a:r>
            <a:endParaRPr lang="en-US" altLang="zh-CN"/>
          </a:p>
        </p:txBody>
      </p:sp>
      <p:sp>
        <p:nvSpPr>
          <p:cNvPr id="4" name="矩形标注 3"/>
          <p:cNvSpPr/>
          <p:nvPr/>
        </p:nvSpPr>
        <p:spPr>
          <a:xfrm>
            <a:off x="5706745" y="2673350"/>
            <a:ext cx="1868170" cy="686435"/>
          </a:xfrm>
          <a:prstGeom prst="wedgeRectCallout">
            <a:avLst>
              <a:gd name="adj1" fmla="val -95717"/>
              <a:gd name="adj2" fmla="val 305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/>
              <a:t>提取两个频度最低的结点</a:t>
            </a:r>
            <a:r>
              <a:rPr lang="en-US" altLang="zh-CN"/>
              <a:t>x</a:t>
            </a:r>
            <a:r>
              <a:rPr lang="zh-CN" altLang="en-US"/>
              <a:t>和</a:t>
            </a:r>
            <a:r>
              <a:rPr lang="en-US" altLang="zh-CN"/>
              <a:t>y</a:t>
            </a:r>
            <a:r>
              <a:rPr lang="zh-CN" altLang="en-US"/>
              <a:t>，合并成新结点</a:t>
            </a:r>
            <a:r>
              <a:rPr lang="en-US" altLang="zh-CN"/>
              <a:t>z</a:t>
            </a:r>
            <a:endParaRPr lang="en-US" altLang="zh-CN"/>
          </a:p>
        </p:txBody>
      </p:sp>
      <p:sp>
        <p:nvSpPr>
          <p:cNvPr id="5" name="矩形标注 4"/>
          <p:cNvSpPr/>
          <p:nvPr/>
        </p:nvSpPr>
        <p:spPr>
          <a:xfrm>
            <a:off x="5706745" y="3786505"/>
            <a:ext cx="1868170" cy="468630"/>
          </a:xfrm>
          <a:prstGeom prst="wedgeRectCallout">
            <a:avLst>
              <a:gd name="adj1" fmla="val -96600"/>
              <a:gd name="adj2" fmla="val 201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返回树的根节点</a:t>
            </a:r>
            <a:endParaRPr lang="zh-CN" alt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9153" name="灯片编号占位符 1"/>
          <p:cNvSpPr/>
          <p:nvPr>
            <p:ph type="sldNum" sz="quarter" idx="12"/>
          </p:nvPr>
        </p:nvSpPr>
        <p:spPr/>
        <p:txBody>
          <a:bodyPr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05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05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ym typeface="+mn-ea"/>
              </a:rPr>
              <a:t>构造赫夫曼编码：案例</a:t>
            </a:r>
            <a:endParaRPr lang="en-US" altLang="zh-CN"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63650" y="528955"/>
            <a:ext cx="6276975" cy="431927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" name="文本占位符 44034"/>
          <p:cNvSpPr txBox="1"/>
          <p:nvPr/>
        </p:nvSpPr>
        <p:spPr>
          <a:xfrm>
            <a:off x="547571" y="939998"/>
            <a:ext cx="7886700" cy="3263504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>
                <a:sym typeface="+mn-ea"/>
              </a:rPr>
              <a:t>在构建优先级队列时使用二叉小顶堆。</a:t>
            </a:r>
            <a:endParaRPr lang="en-US" altLang="zh-CN"/>
          </a:p>
          <a:p>
            <a:pPr>
              <a:lnSpc>
                <a:spcPct val="150000"/>
              </a:lnSpc>
            </a:pPr>
            <a:r>
              <a:rPr lang="zh-CN" altLang="en-US">
                <a:sym typeface="+mn-ea"/>
              </a:rPr>
              <a:t>重构堆的代价是</a:t>
            </a:r>
            <a:r>
              <a:rPr lang="en-US" altLang="zh-CN">
                <a:sym typeface="+mn-ea"/>
              </a:rPr>
              <a:t> </a:t>
            </a:r>
            <a:r>
              <a:rPr lang="en-US" altLang="zh-CN" i="1">
                <a:solidFill>
                  <a:schemeClr val="accent2"/>
                </a:solidFill>
                <a:sym typeface="+mn-ea"/>
              </a:rPr>
              <a:t>O</a:t>
            </a:r>
            <a:r>
              <a:rPr lang="en-US" altLang="zh-CN">
                <a:solidFill>
                  <a:schemeClr val="accent2"/>
                </a:solidFill>
                <a:sym typeface="+mn-ea"/>
              </a:rPr>
              <a:t>(</a:t>
            </a:r>
            <a:r>
              <a:rPr lang="en-US" altLang="zh-CN" err="1">
                <a:solidFill>
                  <a:schemeClr val="accent2"/>
                </a:solidFill>
                <a:sym typeface="+mn-ea"/>
              </a:rPr>
              <a:t> lg</a:t>
            </a:r>
            <a:r>
              <a:rPr lang="en-US" altLang="zh-CN">
                <a:solidFill>
                  <a:schemeClr val="accent2"/>
                </a:solidFill>
                <a:sym typeface="+mn-ea"/>
              </a:rPr>
              <a:t> </a:t>
            </a:r>
            <a:r>
              <a:rPr lang="en-US" altLang="zh-CN" i="1">
                <a:solidFill>
                  <a:schemeClr val="accent2"/>
                </a:solidFill>
                <a:sym typeface="+mn-ea"/>
              </a:rPr>
              <a:t>n</a:t>
            </a:r>
            <a:r>
              <a:rPr lang="en-US" altLang="zh-CN">
                <a:solidFill>
                  <a:schemeClr val="accent2"/>
                </a:solidFill>
                <a:sym typeface="+mn-ea"/>
              </a:rPr>
              <a:t>)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且有</a:t>
            </a:r>
            <a:r>
              <a:rPr lang="en-US" altLang="zh-CN">
                <a:sym typeface="+mn-ea"/>
              </a:rPr>
              <a:t> </a:t>
            </a:r>
            <a:r>
              <a:rPr lang="en-US" altLang="zh-CN">
                <a:solidFill>
                  <a:schemeClr val="accent2"/>
                </a:solidFill>
                <a:sym typeface="+mn-ea"/>
              </a:rPr>
              <a:t>2*(</a:t>
            </a:r>
            <a:r>
              <a:rPr lang="en-US" altLang="zh-CN" i="1">
                <a:solidFill>
                  <a:schemeClr val="accent2"/>
                </a:solidFill>
                <a:sym typeface="+mn-ea"/>
              </a:rPr>
              <a:t>n</a:t>
            </a:r>
            <a:r>
              <a:rPr lang="en-US" altLang="zh-CN">
                <a:solidFill>
                  <a:schemeClr val="accent2"/>
                </a:solidFill>
                <a:sym typeface="+mn-ea"/>
              </a:rPr>
              <a:t>-1)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次提取操作，因此整体复杂度是</a:t>
            </a:r>
            <a:r>
              <a:rPr lang="en-US" altLang="zh-CN">
                <a:sym typeface="+mn-ea"/>
              </a:rPr>
              <a:t> </a:t>
            </a:r>
            <a:r>
              <a:rPr lang="en-US" altLang="zh-CN" i="1">
                <a:solidFill>
                  <a:schemeClr val="accent2"/>
                </a:solidFill>
                <a:sym typeface="+mn-ea"/>
              </a:rPr>
              <a:t>O</a:t>
            </a:r>
            <a:r>
              <a:rPr lang="en-US" altLang="zh-CN">
                <a:solidFill>
                  <a:schemeClr val="accent2"/>
                </a:solidFill>
                <a:sym typeface="+mn-ea"/>
              </a:rPr>
              <a:t>(</a:t>
            </a:r>
            <a:r>
              <a:rPr lang="en-US" altLang="zh-CN" i="1">
                <a:solidFill>
                  <a:schemeClr val="accent2"/>
                </a:solidFill>
                <a:sym typeface="+mn-ea"/>
              </a:rPr>
              <a:t>n</a:t>
            </a:r>
            <a:r>
              <a:rPr lang="en-US" altLang="zh-CN" err="1">
                <a:solidFill>
                  <a:schemeClr val="accent2"/>
                </a:solidFill>
                <a:sym typeface="+mn-ea"/>
              </a:rPr>
              <a:t> lg</a:t>
            </a:r>
            <a:r>
              <a:rPr lang="en-US" altLang="zh-CN">
                <a:solidFill>
                  <a:schemeClr val="accent2"/>
                </a:solidFill>
                <a:sym typeface="+mn-ea"/>
              </a:rPr>
              <a:t> </a:t>
            </a:r>
            <a:r>
              <a:rPr lang="en-US" altLang="zh-CN" i="1">
                <a:solidFill>
                  <a:schemeClr val="accent2"/>
                </a:solidFill>
                <a:sym typeface="+mn-ea"/>
              </a:rPr>
              <a:t>n</a:t>
            </a:r>
            <a:r>
              <a:rPr lang="en-US" altLang="zh-CN">
                <a:solidFill>
                  <a:schemeClr val="accent2"/>
                </a:solidFill>
                <a:sym typeface="+mn-ea"/>
              </a:rPr>
              <a:t>)</a:t>
            </a:r>
            <a:r>
              <a:rPr lang="zh-CN" altLang="en-US">
                <a:solidFill>
                  <a:schemeClr val="accent2"/>
                </a:solidFill>
                <a:sym typeface="+mn-ea"/>
              </a:rPr>
              <a:t>。</a:t>
            </a:r>
            <a:endParaRPr lang="en-US" altLang="zh-CN">
              <a:solidFill>
                <a:schemeClr val="accent2"/>
              </a:solidFill>
            </a:endParaRPr>
          </a:p>
          <a:p>
            <a:pPr lvl="1">
              <a:lnSpc>
                <a:spcPct val="150000"/>
              </a:lnSpc>
            </a:pPr>
            <a:r>
              <a:rPr lang="zh-CN" altLang="en-US" dirty="0"/>
              <a:t>注：如果使用</a:t>
            </a:r>
            <a:r>
              <a:rPr lang="en-US" altLang="zh-CN" dirty="0"/>
              <a:t>Van Emde Boas</a:t>
            </a:r>
            <a:r>
              <a:rPr lang="zh-CN" altLang="en-US" dirty="0"/>
              <a:t>树来构造优先级队列，则运行时间将会减少为</a:t>
            </a:r>
            <a:r>
              <a:rPr lang="en-US" altLang="zh-CN" i="1">
                <a:solidFill>
                  <a:schemeClr val="accent2"/>
                </a:solidFill>
                <a:sym typeface="+mn-ea"/>
              </a:rPr>
              <a:t>O</a:t>
            </a:r>
            <a:r>
              <a:rPr lang="en-US" altLang="zh-CN">
                <a:solidFill>
                  <a:schemeClr val="accent2"/>
                </a:solidFill>
                <a:sym typeface="+mn-ea"/>
              </a:rPr>
              <a:t>(</a:t>
            </a:r>
            <a:r>
              <a:rPr lang="en-US" altLang="zh-CN" i="1">
                <a:solidFill>
                  <a:schemeClr val="accent2"/>
                </a:solidFill>
                <a:sym typeface="+mn-ea"/>
              </a:rPr>
              <a:t>n</a:t>
            </a:r>
            <a:r>
              <a:rPr lang="en-US" altLang="zh-CN" err="1">
                <a:solidFill>
                  <a:schemeClr val="accent2"/>
                </a:solidFill>
                <a:sym typeface="+mn-ea"/>
              </a:rPr>
              <a:t> lg</a:t>
            </a:r>
            <a:r>
              <a:rPr lang="en-US" altLang="zh-CN">
                <a:solidFill>
                  <a:schemeClr val="accent2"/>
                </a:solidFill>
                <a:sym typeface="+mn-ea"/>
              </a:rPr>
              <a:t> </a:t>
            </a:r>
            <a:r>
              <a:rPr lang="en-US" altLang="zh-CN" err="1">
                <a:solidFill>
                  <a:schemeClr val="accent2"/>
                </a:solidFill>
                <a:sym typeface="+mn-ea"/>
              </a:rPr>
              <a:t>lg</a:t>
            </a:r>
            <a:r>
              <a:rPr lang="en-US" altLang="zh-CN">
                <a:solidFill>
                  <a:schemeClr val="accent2"/>
                </a:solidFill>
                <a:sym typeface="+mn-ea"/>
              </a:rPr>
              <a:t> </a:t>
            </a:r>
            <a:r>
              <a:rPr lang="en-US" altLang="zh-CN" i="1">
                <a:solidFill>
                  <a:schemeClr val="accent2"/>
                </a:solidFill>
                <a:sym typeface="+mn-ea"/>
              </a:rPr>
              <a:t>n</a:t>
            </a:r>
            <a:r>
              <a:rPr lang="en-US" altLang="zh-CN">
                <a:solidFill>
                  <a:schemeClr val="accent2"/>
                </a:solidFill>
                <a:sym typeface="+mn-ea"/>
              </a:rPr>
              <a:t>)</a:t>
            </a:r>
            <a:r>
              <a:rPr lang="zh-CN" altLang="en-US">
                <a:solidFill>
                  <a:schemeClr val="accent2"/>
                </a:solidFill>
                <a:sym typeface="+mn-ea"/>
              </a:rPr>
              <a:t>。</a:t>
            </a:r>
            <a:endParaRPr lang="zh-CN" altLang="en-US">
              <a:solidFill>
                <a:schemeClr val="accent2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chemeClr val="tx1"/>
                </a:solidFill>
                <a:sym typeface="+mn-ea"/>
              </a:rPr>
              <a:t>定理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：过程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HUFFMAN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会生成一个最优前缀码。</a:t>
            </a:r>
            <a:endParaRPr lang="zh-CN" altLang="en-US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50177" name="灯片编号占位符 1"/>
          <p:cNvSpPr/>
          <p:nvPr>
            <p:ph type="sldNum" sz="quarter" idx="12"/>
          </p:nvPr>
        </p:nvSpPr>
        <p:spPr/>
        <p:txBody>
          <a:bodyPr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05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05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ym typeface="+mn-ea"/>
              </a:rPr>
              <a:t>赫夫曼编码的分析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占位符 44034"/>
          <p:cNvSpPr txBox="1"/>
          <p:nvPr/>
        </p:nvSpPr>
        <p:spPr>
          <a:xfrm>
            <a:off x="547571" y="896253"/>
            <a:ext cx="7886700" cy="3263504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dirty="0"/>
              <a:t>贪心算法使用局部最优解来求得全局最优解（虽然不一定总是成功）。</a:t>
            </a:r>
            <a:endParaRPr lang="zh-CN" dirty="0"/>
          </a:p>
          <a:p>
            <a:r>
              <a:rPr lang="zh-CN" dirty="0"/>
              <a:t>活动选择问题有多种策略，其中一种能够得到最优解。</a:t>
            </a:r>
            <a:endParaRPr lang="zh-CN" dirty="0"/>
          </a:p>
          <a:p>
            <a:r>
              <a:rPr lang="zh-CN" altLang="en-US" dirty="0"/>
              <a:t>背包问题的两个变种，一个能找到最优解，另一个不能。</a:t>
            </a:r>
            <a:endParaRPr lang="zh-CN" altLang="en-US" dirty="0"/>
          </a:p>
          <a:p>
            <a:r>
              <a:rPr lang="zh-CN" altLang="en-US" dirty="0"/>
              <a:t>赫夫曼编码是变长编码的最优解</a:t>
            </a:r>
            <a:endParaRPr lang="zh-CN" altLang="en-US" dirty="0"/>
          </a:p>
        </p:txBody>
      </p:sp>
      <p:sp>
        <p:nvSpPr>
          <p:cNvPr id="9" name="内容占位符 1"/>
          <p:cNvSpPr>
            <a:spLocks noGrp="1"/>
          </p:cNvSpPr>
          <p:nvPr/>
        </p:nvSpPr>
        <p:spPr>
          <a:xfrm>
            <a:off x="190500" y="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总结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" name="文本占位符 44034"/>
          <p:cNvSpPr txBox="1"/>
          <p:nvPr/>
        </p:nvSpPr>
        <p:spPr>
          <a:xfrm>
            <a:off x="547571" y="939998"/>
            <a:ext cx="7886700" cy="3263504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100" i="1">
                <a:solidFill>
                  <a:srgbClr val="CE0000"/>
                </a:solidFill>
                <a:sym typeface="+mn-ea"/>
              </a:rPr>
              <a:t>贪心算法</a:t>
            </a:r>
            <a:r>
              <a:rPr lang="en-US" altLang="zh-CN" sz="2100">
                <a:sym typeface="+mn-ea"/>
              </a:rPr>
              <a:t> </a:t>
            </a:r>
            <a:r>
              <a:rPr lang="zh-CN" altLang="en-US" sz="2100">
                <a:sym typeface="+mn-ea"/>
              </a:rPr>
              <a:t>总是在某个时刻做出最佳决策</a:t>
            </a:r>
            <a:endParaRPr lang="en-US" altLang="zh-CN" sz="2100"/>
          </a:p>
          <a:p>
            <a:pPr lvl="1"/>
            <a:r>
              <a:rPr lang="zh-CN" altLang="en-US" sz="2100">
                <a:sym typeface="+mn-ea"/>
              </a:rPr>
              <a:t>期待</a:t>
            </a:r>
            <a:r>
              <a:rPr lang="en-US" altLang="zh-CN" sz="2100">
                <a:sym typeface="+mn-ea"/>
              </a:rPr>
              <a:t>: </a:t>
            </a:r>
            <a:r>
              <a:rPr lang="zh-CN" altLang="en-US" sz="2100">
                <a:sym typeface="+mn-ea"/>
              </a:rPr>
              <a:t>局部最优解能够导向全局最优解</a:t>
            </a:r>
            <a:endParaRPr lang="en-US" altLang="zh-CN" sz="2100"/>
          </a:p>
          <a:p>
            <a:pPr lvl="1"/>
            <a:r>
              <a:rPr lang="zh-CN" altLang="en-US" sz="2100">
                <a:sym typeface="+mn-ea"/>
              </a:rPr>
              <a:t>对于部分问题来说，这是对的</a:t>
            </a:r>
            <a:endParaRPr lang="en-US" altLang="zh-CN" sz="2100"/>
          </a:p>
          <a:p>
            <a:pPr lvl="1"/>
            <a:endParaRPr lang="en-US" altLang="zh-CN" sz="2100"/>
          </a:p>
          <a:p>
            <a:r>
              <a:rPr lang="zh-CN" altLang="en-US" sz="2100">
                <a:sym typeface="+mn-ea"/>
              </a:rPr>
              <a:t>贪心算法编程比较容易</a:t>
            </a:r>
            <a:endParaRPr lang="zh-CN" altLang="en-US" sz="2100" dirty="0">
              <a:sym typeface="+mn-ea"/>
            </a:endParaRPr>
          </a:p>
        </p:txBody>
      </p:sp>
      <p:sp>
        <p:nvSpPr>
          <p:cNvPr id="20481" name="灯片编号占位符 1"/>
          <p:cNvSpPr/>
          <p:nvPr>
            <p:ph type="sldNum" sz="quarter" idx="12"/>
          </p:nvPr>
        </p:nvSpPr>
        <p:spPr/>
        <p:txBody>
          <a:bodyPr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05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05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ym typeface="+mn-ea"/>
              </a:rPr>
              <a:t>贪心算法</a:t>
            </a:r>
            <a:endParaRPr lang="zh-CN" altLang="en-US" dirty="0"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" name="文本占位符 44034"/>
          <p:cNvSpPr txBox="1"/>
          <p:nvPr/>
        </p:nvSpPr>
        <p:spPr>
          <a:xfrm>
            <a:off x="547571" y="939998"/>
            <a:ext cx="7886700" cy="326350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zh-CN" altLang="en-US">
                <a:sym typeface="+mn-ea"/>
              </a:rPr>
              <a:t>假定有一个</a:t>
            </a:r>
            <a:r>
              <a:rPr lang="en-US" altLang="zh-CN">
                <a:sym typeface="+mn-ea"/>
              </a:rPr>
              <a:t>n</a:t>
            </a:r>
            <a:r>
              <a:rPr lang="zh-CN" altLang="en-US">
                <a:sym typeface="+mn-ea"/>
              </a:rPr>
              <a:t>个活动（</a:t>
            </a:r>
            <a:r>
              <a:rPr lang="en-US" altLang="zh-CN">
                <a:sym typeface="+mn-ea"/>
              </a:rPr>
              <a:t>activity</a:t>
            </a:r>
            <a:r>
              <a:rPr lang="zh-CN" altLang="en-US">
                <a:sym typeface="+mn-ea"/>
              </a:rPr>
              <a:t>）的集合</a:t>
            </a:r>
            <a:r>
              <a:rPr lang="en-US" altLang="zh-CN">
                <a:sym typeface="+mn-ea"/>
              </a:rPr>
              <a:t>S={a</a:t>
            </a:r>
            <a:r>
              <a:rPr lang="en-US" altLang="zh-CN" baseline="-25000">
                <a:sym typeface="+mn-ea"/>
              </a:rPr>
              <a:t>1</a:t>
            </a:r>
            <a:r>
              <a:rPr lang="en-US" altLang="zh-CN">
                <a:sym typeface="+mn-ea"/>
              </a:rPr>
              <a:t>, a</a:t>
            </a:r>
            <a:r>
              <a:rPr lang="en-US" altLang="zh-CN" baseline="-25000">
                <a:sym typeface="+mn-ea"/>
              </a:rPr>
              <a:t>2</a:t>
            </a:r>
            <a:r>
              <a:rPr lang="en-US" altLang="zh-CN">
                <a:sym typeface="+mn-ea"/>
              </a:rPr>
              <a:t>, ..., a</a:t>
            </a:r>
            <a:r>
              <a:rPr lang="en-US" altLang="zh-CN" baseline="-25000">
                <a:sym typeface="+mn-ea"/>
              </a:rPr>
              <a:t>n</a:t>
            </a:r>
            <a:r>
              <a:rPr lang="en-US" altLang="zh-CN">
                <a:sym typeface="+mn-ea"/>
              </a:rPr>
              <a:t>}</a:t>
            </a:r>
            <a:r>
              <a:rPr lang="zh-CN" altLang="en-US">
                <a:sym typeface="+mn-ea"/>
              </a:rPr>
              <a:t>，这些活动使用同一个资源（例如一个阶梯教室），而这个资源在某个时刻只能供一个活动使用。</a:t>
            </a:r>
            <a:endParaRPr lang="zh-CN" altLang="en-US">
              <a:sym typeface="+mn-ea"/>
            </a:endParaRPr>
          </a:p>
          <a:p>
            <a:pPr>
              <a:lnSpc>
                <a:spcPct val="110000"/>
              </a:lnSpc>
            </a:pPr>
            <a:r>
              <a:rPr lang="zh-CN" altLang="en-US">
                <a:sym typeface="+mn-ea"/>
              </a:rPr>
              <a:t>每个活动</a:t>
            </a:r>
            <a:r>
              <a:rPr lang="en-US" altLang="zh-CN">
                <a:sym typeface="+mn-ea"/>
              </a:rPr>
              <a:t>a</a:t>
            </a:r>
            <a:r>
              <a:rPr lang="en-US" altLang="zh-CN" baseline="-25000">
                <a:sym typeface="+mn-ea"/>
              </a:rPr>
              <a:t>i</a:t>
            </a:r>
            <a:r>
              <a:rPr lang="zh-CN" altLang="en-US">
                <a:sym typeface="+mn-ea"/>
              </a:rPr>
              <a:t>都有一个开始时间</a:t>
            </a:r>
            <a:r>
              <a:rPr lang="en-US" altLang="zh-CN">
                <a:sym typeface="+mn-ea"/>
              </a:rPr>
              <a:t>s</a:t>
            </a:r>
            <a:r>
              <a:rPr lang="en-US" altLang="zh-CN" baseline="-25000">
                <a:sym typeface="+mn-ea"/>
              </a:rPr>
              <a:t>i</a:t>
            </a:r>
            <a:r>
              <a:rPr lang="zh-CN" altLang="en-US">
                <a:sym typeface="+mn-ea"/>
              </a:rPr>
              <a:t>和一个结束时间</a:t>
            </a:r>
            <a:r>
              <a:rPr lang="en-US" altLang="zh-CN">
                <a:sym typeface="+mn-ea"/>
              </a:rPr>
              <a:t>f</a:t>
            </a:r>
            <a:r>
              <a:rPr lang="en-US" altLang="zh-CN" baseline="-25000">
                <a:sym typeface="+mn-ea"/>
              </a:rPr>
              <a:t>i</a:t>
            </a:r>
            <a:r>
              <a:rPr lang="zh-CN" altLang="en-US">
                <a:sym typeface="+mn-ea"/>
              </a:rPr>
              <a:t>。</a:t>
            </a:r>
            <a:endParaRPr lang="en-US" altLang="zh-CN">
              <a:sym typeface="+mn-ea"/>
            </a:endParaRPr>
          </a:p>
          <a:p>
            <a:pPr>
              <a:lnSpc>
                <a:spcPct val="110000"/>
              </a:lnSpc>
            </a:pPr>
            <a:r>
              <a:rPr lang="zh-CN" altLang="en-US">
                <a:sym typeface="+mn-ea"/>
              </a:rPr>
              <a:t>如果两个活动</a:t>
            </a:r>
            <a:r>
              <a:rPr lang="en-US" altLang="zh-CN">
                <a:sym typeface="+mn-ea"/>
              </a:rPr>
              <a:t>[s</a:t>
            </a:r>
            <a:r>
              <a:rPr lang="en-US" altLang="zh-CN" baseline="-25000">
                <a:sym typeface="+mn-ea"/>
              </a:rPr>
              <a:t>i</a:t>
            </a:r>
            <a:r>
              <a:rPr lang="en-US" altLang="zh-CN">
                <a:sym typeface="+mn-ea"/>
              </a:rPr>
              <a:t>, f</a:t>
            </a:r>
            <a:r>
              <a:rPr lang="en-US" altLang="zh-CN" baseline="-25000">
                <a:sym typeface="+mn-ea"/>
              </a:rPr>
              <a:t>i</a:t>
            </a:r>
            <a:r>
              <a:rPr lang="en-US" altLang="zh-CN">
                <a:sym typeface="+mn-ea"/>
              </a:rPr>
              <a:t>)</a:t>
            </a:r>
            <a:r>
              <a:rPr lang="zh-CN" altLang="en-US">
                <a:sym typeface="+mn-ea"/>
              </a:rPr>
              <a:t>和</a:t>
            </a:r>
            <a:r>
              <a:rPr lang="en-US" altLang="zh-CN">
                <a:sym typeface="+mn-ea"/>
              </a:rPr>
              <a:t>[s</a:t>
            </a:r>
            <a:r>
              <a:rPr lang="en-US" altLang="zh-CN" baseline="-25000">
                <a:sym typeface="+mn-ea"/>
              </a:rPr>
              <a:t>j</a:t>
            </a:r>
            <a:r>
              <a:rPr lang="en-US" altLang="zh-CN">
                <a:sym typeface="+mn-ea"/>
              </a:rPr>
              <a:t>, f</a:t>
            </a:r>
            <a:r>
              <a:rPr lang="en-US" altLang="zh-CN" baseline="-25000">
                <a:sym typeface="+mn-ea"/>
              </a:rPr>
              <a:t>j</a:t>
            </a:r>
            <a:r>
              <a:rPr lang="en-US" altLang="zh-CN">
                <a:sym typeface="+mn-ea"/>
              </a:rPr>
              <a:t>)</a:t>
            </a:r>
            <a:r>
              <a:rPr lang="zh-CN" altLang="en-US">
                <a:sym typeface="+mn-ea"/>
              </a:rPr>
              <a:t>不重叠，则称它们是兼容的</a:t>
            </a:r>
            <a:endParaRPr lang="en-US" altLang="zh-CN">
              <a:sym typeface="+mn-ea"/>
            </a:endParaRPr>
          </a:p>
          <a:p>
            <a:pPr>
              <a:lnSpc>
                <a:spcPct val="110000"/>
              </a:lnSpc>
            </a:pPr>
            <a:r>
              <a:rPr lang="zh-CN" altLang="en-US">
                <a:solidFill>
                  <a:srgbClr val="CE0000"/>
                </a:solidFill>
                <a:sym typeface="+mn-ea"/>
              </a:rPr>
              <a:t>目标</a:t>
            </a:r>
            <a:r>
              <a:rPr lang="en-US" altLang="zh-CN">
                <a:sym typeface="+mn-ea"/>
              </a:rPr>
              <a:t>: </a:t>
            </a:r>
            <a:r>
              <a:rPr lang="zh-CN" altLang="en-US">
                <a:sym typeface="+mn-ea"/>
              </a:rPr>
              <a:t>找到互相兼容的最大活动子集</a:t>
            </a:r>
            <a:r>
              <a:rPr lang="en-US" altLang="zh-CN">
                <a:sym typeface="+mn-ea"/>
              </a:rPr>
              <a:t>.</a:t>
            </a:r>
            <a:endParaRPr lang="en-US" altLang="zh-CN" dirty="0"/>
          </a:p>
        </p:txBody>
      </p:sp>
      <p:sp>
        <p:nvSpPr>
          <p:cNvPr id="21505" name="灯片编号占位符 1"/>
          <p:cNvSpPr/>
          <p:nvPr>
            <p:ph type="sldNum" sz="quarter" idx="12"/>
          </p:nvPr>
        </p:nvSpPr>
        <p:spPr/>
        <p:txBody>
          <a:bodyPr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05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05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ym typeface="+mn-ea"/>
              </a:rPr>
              <a:t>活动选择问题</a:t>
            </a:r>
            <a:endParaRPr lang="zh-CN" altLang="en-US" dirty="0"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64540" y="3412490"/>
            <a:ext cx="1325880" cy="266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187575" y="3824605"/>
            <a:ext cx="1212215" cy="2508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707890" y="3412490"/>
            <a:ext cx="1325880" cy="266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734685" y="3824605"/>
            <a:ext cx="1212215" cy="2508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322070" y="4366260"/>
            <a:ext cx="7162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兼容的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5564505" y="4366260"/>
            <a:ext cx="8940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不兼容的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5" name="灯片编号占位符 1"/>
          <p:cNvSpPr/>
          <p:nvPr>
            <p:ph type="sldNum" sz="quarter" idx="12"/>
          </p:nvPr>
        </p:nvSpPr>
        <p:spPr/>
        <p:txBody>
          <a:bodyPr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05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05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ym typeface="+mn-ea"/>
              </a:rPr>
              <a:t>活动选择问题：案例</a:t>
            </a:r>
            <a:endParaRPr lang="en-US" altLang="zh-CN" dirty="0">
              <a:sym typeface="+mn-ea"/>
            </a:endParaRPr>
          </a:p>
        </p:txBody>
      </p:sp>
      <p:graphicFrame>
        <p:nvGraphicFramePr>
          <p:cNvPr id="9" name="表格 8"/>
          <p:cNvGraphicFramePr/>
          <p:nvPr>
            <p:custDataLst>
              <p:tags r:id="rId1"/>
            </p:custDataLst>
          </p:nvPr>
        </p:nvGraphicFramePr>
        <p:xfrm>
          <a:off x="547370" y="1226185"/>
          <a:ext cx="7802880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0240"/>
                <a:gridCol w="650240"/>
                <a:gridCol w="650240"/>
                <a:gridCol w="650240"/>
                <a:gridCol w="650240"/>
                <a:gridCol w="650240"/>
                <a:gridCol w="650240"/>
                <a:gridCol w="650240"/>
                <a:gridCol w="650240"/>
                <a:gridCol w="650240"/>
                <a:gridCol w="650240"/>
                <a:gridCol w="650240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/>
                        <a:t>i</a:t>
                      </a:r>
                      <a:endParaRPr lang="en-US" altLang="zh-CN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/>
                        <a:t>1</a:t>
                      </a:r>
                      <a:endParaRPr lang="en-US" altLang="zh-CN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/>
                        <a:t>2</a:t>
                      </a:r>
                      <a:endParaRPr lang="en-US" altLang="zh-CN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/>
                        <a:t>3</a:t>
                      </a:r>
                      <a:endParaRPr lang="en-US" altLang="zh-CN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/>
                        <a:t>4</a:t>
                      </a:r>
                      <a:endParaRPr lang="en-US" altLang="zh-CN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/>
                        <a:t>5</a:t>
                      </a:r>
                      <a:endParaRPr lang="en-US" altLang="zh-CN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/>
                        <a:t>6</a:t>
                      </a:r>
                      <a:endParaRPr lang="en-US" altLang="zh-CN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/>
                        <a:t>7</a:t>
                      </a:r>
                      <a:endParaRPr lang="en-US" altLang="zh-CN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/>
                        <a:t>8</a:t>
                      </a:r>
                      <a:endParaRPr lang="en-US" altLang="zh-CN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/>
                        <a:t>9</a:t>
                      </a:r>
                      <a:endParaRPr lang="en-US" altLang="zh-CN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/>
                        <a:t>10</a:t>
                      </a:r>
                      <a:endParaRPr lang="en-US" altLang="zh-CN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/>
                        <a:t>11</a:t>
                      </a:r>
                      <a:endParaRPr lang="en-US" altLang="zh-CN" sz="18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/>
                        <a:t>s</a:t>
                      </a:r>
                      <a:r>
                        <a:rPr lang="en-US" altLang="zh-CN" sz="1800" baseline="-25000"/>
                        <a:t>i</a:t>
                      </a:r>
                      <a:endParaRPr lang="en-US" altLang="zh-CN" sz="1800" baseline="-25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/>
                        <a:t>1</a:t>
                      </a:r>
                      <a:endParaRPr lang="en-US" altLang="zh-CN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/>
                        <a:t>3</a:t>
                      </a:r>
                      <a:endParaRPr lang="en-US" altLang="zh-CN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/>
                        <a:t>0</a:t>
                      </a:r>
                      <a:endParaRPr lang="en-US" altLang="zh-CN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/>
                        <a:t>5</a:t>
                      </a:r>
                      <a:endParaRPr lang="en-US" altLang="zh-CN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/>
                        <a:t>3</a:t>
                      </a:r>
                      <a:endParaRPr lang="en-US" altLang="zh-CN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/>
                        <a:t>5</a:t>
                      </a:r>
                      <a:endParaRPr lang="en-US" altLang="zh-CN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/>
                        <a:t>6</a:t>
                      </a:r>
                      <a:endParaRPr lang="en-US" altLang="zh-CN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/>
                        <a:t>8</a:t>
                      </a:r>
                      <a:endParaRPr lang="en-US" altLang="zh-CN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/>
                        <a:t>8</a:t>
                      </a:r>
                      <a:endParaRPr lang="en-US" altLang="zh-CN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/>
                        <a:t>2</a:t>
                      </a:r>
                      <a:endParaRPr lang="en-US" altLang="zh-CN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/>
                        <a:t>12</a:t>
                      </a:r>
                      <a:endParaRPr lang="en-US" altLang="zh-CN" sz="18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/>
                        <a:t>f</a:t>
                      </a:r>
                      <a:r>
                        <a:rPr lang="en-US" altLang="zh-CN" sz="1800" baseline="-25000"/>
                        <a:t>i</a:t>
                      </a:r>
                      <a:endParaRPr lang="en-US" altLang="zh-CN" sz="1800" baseline="-25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/>
                        <a:t>4</a:t>
                      </a:r>
                      <a:endParaRPr lang="en-US" altLang="zh-CN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/>
                        <a:t>5</a:t>
                      </a:r>
                      <a:endParaRPr lang="en-US" altLang="zh-CN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/>
                        <a:t>6</a:t>
                      </a:r>
                      <a:endParaRPr lang="en-US" altLang="zh-CN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/>
                        <a:t>7</a:t>
                      </a:r>
                      <a:endParaRPr lang="en-US" altLang="zh-CN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/>
                        <a:t>9</a:t>
                      </a:r>
                      <a:endParaRPr lang="en-US" altLang="zh-CN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/>
                        <a:t>9</a:t>
                      </a:r>
                      <a:endParaRPr lang="en-US" altLang="zh-CN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/>
                        <a:t>10</a:t>
                      </a:r>
                      <a:endParaRPr lang="en-US" altLang="zh-CN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/>
                        <a:t>11</a:t>
                      </a:r>
                      <a:endParaRPr lang="en-US" altLang="zh-CN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/>
                        <a:t>12</a:t>
                      </a:r>
                      <a:endParaRPr lang="en-US" altLang="zh-CN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/>
                        <a:t>14</a:t>
                      </a:r>
                      <a:endParaRPr lang="en-US" altLang="zh-CN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/>
                        <a:t>16</a:t>
                      </a:r>
                      <a:endParaRPr lang="en-US" altLang="zh-CN" sz="18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文本占位符 44034"/>
          <p:cNvSpPr txBox="1"/>
          <p:nvPr/>
        </p:nvSpPr>
        <p:spPr>
          <a:xfrm>
            <a:off x="547370" y="2692400"/>
            <a:ext cx="7886700" cy="1582420"/>
          </a:xfrm>
          <a:prstGeom prst="rect">
            <a:avLst/>
          </a:prstGeom>
        </p:spPr>
        <p:txBody>
          <a:bodyPr>
            <a:normAutofit fontScale="9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dirty="0"/>
              <a:t>子集</a:t>
            </a:r>
            <a:r>
              <a:rPr lang="en-US" altLang="zh-CN" dirty="0"/>
              <a:t>{a3, a9, a11}</a:t>
            </a:r>
            <a:r>
              <a:rPr lang="zh-CN" altLang="en-US" dirty="0"/>
              <a:t>、</a:t>
            </a:r>
            <a:r>
              <a:rPr lang="en-US" altLang="zh-CN" dirty="0">
                <a:sym typeface="+mn-ea"/>
              </a:rPr>
              <a:t>{a1, a4, a8, a11}</a:t>
            </a:r>
            <a:r>
              <a:rPr lang="zh-CN" altLang="en-US" dirty="0">
                <a:sym typeface="+mn-ea"/>
              </a:rPr>
              <a:t>、</a:t>
            </a:r>
            <a:r>
              <a:rPr lang="en-US" altLang="zh-CN" dirty="0">
                <a:sym typeface="+mn-ea"/>
              </a:rPr>
              <a:t>{a2, a4, a9,a11}</a:t>
            </a:r>
            <a:r>
              <a:rPr lang="zh-CN" altLang="en-US" dirty="0">
                <a:sym typeface="+mn-ea"/>
              </a:rPr>
              <a:t>均</a:t>
            </a:r>
            <a:r>
              <a:rPr lang="zh-CN" altLang="en-US" dirty="0"/>
              <a:t>由相互兼容的活动组成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zh-CN" altLang="en-US" dirty="0"/>
              <a:t>为表述方便，假设</a:t>
            </a:r>
            <a:r>
              <a:rPr lang="en-US" altLang="zh-CN" dirty="0"/>
              <a:t>f</a:t>
            </a:r>
            <a:r>
              <a:rPr lang="en-US" altLang="zh-CN" baseline="-25000" dirty="0"/>
              <a:t>1</a:t>
            </a:r>
            <a:r>
              <a:rPr lang="en-US" altLang="zh-CN" dirty="0"/>
              <a:t> &lt;= f</a:t>
            </a:r>
            <a:r>
              <a:rPr lang="en-US" altLang="zh-CN" baseline="-25000" dirty="0"/>
              <a:t>2</a:t>
            </a:r>
            <a:r>
              <a:rPr lang="en-US" altLang="zh-CN" dirty="0"/>
              <a:t> &lt;= ... &lt;= f</a:t>
            </a:r>
            <a:r>
              <a:rPr lang="en-US" altLang="zh-CN" baseline="-25000" dirty="0"/>
              <a:t>11</a:t>
            </a:r>
            <a:endParaRPr lang="zh-CN" altLang="en-US" dirty="0"/>
          </a:p>
          <a:p>
            <a:pPr marL="0" indent="0">
              <a:lnSpc>
                <a:spcPct val="150000"/>
              </a:lnSpc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" name="文本占位符 44034"/>
          <p:cNvSpPr txBox="1"/>
          <p:nvPr/>
        </p:nvSpPr>
        <p:spPr>
          <a:xfrm>
            <a:off x="547571" y="939998"/>
            <a:ext cx="7886700" cy="326350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zh-CN" altLang="en-US">
                <a:solidFill>
                  <a:srgbClr val="CE0000"/>
                </a:solidFill>
                <a:sym typeface="+mn-ea"/>
              </a:rPr>
              <a:t>几种策略</a:t>
            </a:r>
            <a:r>
              <a:rPr lang="en-US" altLang="zh-CN">
                <a:sym typeface="+mn-ea"/>
              </a:rPr>
              <a:t>. </a:t>
            </a:r>
            <a:r>
              <a:rPr lang="zh-CN" altLang="en-US">
                <a:sym typeface="+mn-ea"/>
              </a:rPr>
              <a:t>以某种顺序来考虑活动</a:t>
            </a:r>
            <a:r>
              <a:rPr lang="en-US" altLang="zh-CN">
                <a:sym typeface="+mn-ea"/>
              </a:rPr>
              <a:t>.</a:t>
            </a:r>
            <a:endParaRPr lang="en-US" altLang="zh-CN"/>
          </a:p>
          <a:p>
            <a:pPr>
              <a:lnSpc>
                <a:spcPct val="90000"/>
              </a:lnSpc>
            </a:pPr>
            <a:r>
              <a:rPr lang="zh-CN" altLang="en-US">
                <a:sym typeface="+mn-ea"/>
              </a:rPr>
              <a:t>针对每个新活动，计算其与已经举办的活动之间</a:t>
            </a:r>
            <a:r>
              <a:rPr lang="zh-CN">
                <a:sym typeface="+mn-ea"/>
              </a:rPr>
              <a:t>的兼容性</a:t>
            </a:r>
            <a:r>
              <a:rPr lang="en-US" altLang="zh-CN">
                <a:sym typeface="+mn-ea"/>
              </a:rPr>
              <a:t>.</a:t>
            </a:r>
            <a:endParaRPr lang="en-US" altLang="zh-CN"/>
          </a:p>
          <a:p>
            <a:pPr>
              <a:lnSpc>
                <a:spcPct val="90000"/>
              </a:lnSpc>
            </a:pPr>
            <a:endParaRPr lang="en-US" altLang="zh-CN"/>
          </a:p>
          <a:p>
            <a:pPr>
              <a:lnSpc>
                <a:spcPct val="90000"/>
              </a:lnSpc>
            </a:pPr>
            <a:r>
              <a:rPr lang="en-US" altLang="zh-CN">
                <a:sym typeface="+mn-ea"/>
              </a:rPr>
              <a:t>[</a:t>
            </a:r>
            <a:r>
              <a:rPr lang="zh-CN" altLang="en-US">
                <a:solidFill>
                  <a:srgbClr val="CE0000"/>
                </a:solidFill>
                <a:sym typeface="+mn-ea"/>
              </a:rPr>
              <a:t>最早启动优先</a:t>
            </a:r>
            <a:r>
              <a:rPr lang="en-US" altLang="zh-CN">
                <a:sym typeface="+mn-ea"/>
              </a:rPr>
              <a:t>] </a:t>
            </a:r>
            <a:r>
              <a:rPr lang="zh-CN" altLang="en-US">
                <a:sym typeface="+mn-ea"/>
              </a:rPr>
              <a:t>对于所有活动，以</a:t>
            </a:r>
            <a:r>
              <a:rPr lang="en-US" altLang="zh-CN" i="1" err="1">
                <a:solidFill>
                  <a:srgbClr val="008C87"/>
                </a:solidFill>
                <a:sym typeface="+mn-ea"/>
              </a:rPr>
              <a:t>s</a:t>
            </a:r>
            <a:r>
              <a:rPr lang="en-US" altLang="zh-CN" i="1" baseline="-25000" err="1">
                <a:sym typeface="+mn-ea"/>
              </a:rPr>
              <a:t>j </a:t>
            </a:r>
            <a:r>
              <a:rPr lang="zh-CN" altLang="en-US">
                <a:sym typeface="+mn-ea"/>
              </a:rPr>
              <a:t>升序排列</a:t>
            </a:r>
            <a:r>
              <a:rPr lang="en-US" altLang="zh-CN">
                <a:sym typeface="+mn-ea"/>
              </a:rPr>
              <a:t>.</a:t>
            </a:r>
            <a:endParaRPr lang="en-US" altLang="zh-CN"/>
          </a:p>
          <a:p>
            <a:pPr>
              <a:lnSpc>
                <a:spcPct val="90000"/>
              </a:lnSpc>
            </a:pPr>
            <a:r>
              <a:rPr lang="en-US" altLang="zh-CN">
                <a:sym typeface="+mn-ea"/>
              </a:rPr>
              <a:t>[</a:t>
            </a:r>
            <a:r>
              <a:rPr lang="zh-CN" altLang="en-US">
                <a:solidFill>
                  <a:srgbClr val="CE0000"/>
                </a:solidFill>
                <a:sym typeface="+mn-ea"/>
              </a:rPr>
              <a:t>最短时长优先</a:t>
            </a:r>
            <a:r>
              <a:rPr lang="en-US" altLang="zh-CN">
                <a:sym typeface="+mn-ea"/>
              </a:rPr>
              <a:t>] </a:t>
            </a:r>
            <a:r>
              <a:rPr lang="zh-CN" altLang="en-US">
                <a:sym typeface="+mn-ea"/>
              </a:rPr>
              <a:t>对于所有活动，以</a:t>
            </a:r>
            <a:r>
              <a:rPr lang="en-US" altLang="zh-CN" i="1" err="1">
                <a:solidFill>
                  <a:srgbClr val="008C87"/>
                </a:solidFill>
                <a:sym typeface="+mn-ea"/>
              </a:rPr>
              <a:t>f</a:t>
            </a:r>
            <a:r>
              <a:rPr lang="en-US" altLang="zh-CN" i="1" baseline="-25000" err="1">
                <a:solidFill>
                  <a:srgbClr val="008C87"/>
                </a:solidFill>
                <a:sym typeface="+mn-ea"/>
              </a:rPr>
              <a:t>j</a:t>
            </a:r>
            <a:r>
              <a:rPr lang="en-US" altLang="zh-CN">
                <a:solidFill>
                  <a:srgbClr val="008C87"/>
                </a:solidFill>
                <a:sym typeface="+mn-ea"/>
              </a:rPr>
              <a:t> - </a:t>
            </a:r>
            <a:r>
              <a:rPr lang="en-US" altLang="zh-CN" i="1" err="1">
                <a:solidFill>
                  <a:srgbClr val="008C87"/>
                </a:solidFill>
                <a:sym typeface="+mn-ea"/>
              </a:rPr>
              <a:t>s</a:t>
            </a:r>
            <a:r>
              <a:rPr lang="en-US" altLang="zh-CN" i="1" baseline="-25000" err="1">
                <a:solidFill>
                  <a:srgbClr val="008C87"/>
                </a:solidFill>
                <a:sym typeface="+mn-ea"/>
              </a:rPr>
              <a:t>j </a:t>
            </a:r>
            <a:r>
              <a:rPr lang="zh-CN" altLang="en-US">
                <a:sym typeface="+mn-ea"/>
              </a:rPr>
              <a:t>升序排列</a:t>
            </a:r>
            <a:endParaRPr lang="en-US" altLang="zh-CN"/>
          </a:p>
          <a:p>
            <a:pPr>
              <a:lnSpc>
                <a:spcPct val="90000"/>
              </a:lnSpc>
            </a:pPr>
            <a:r>
              <a:rPr lang="en-US" altLang="zh-CN">
                <a:sym typeface="+mn-ea"/>
              </a:rPr>
              <a:t>[</a:t>
            </a:r>
            <a:r>
              <a:rPr lang="zh-CN" altLang="en-US">
                <a:solidFill>
                  <a:srgbClr val="CE0000"/>
                </a:solidFill>
                <a:sym typeface="+mn-ea"/>
              </a:rPr>
              <a:t>最少冲突优先</a:t>
            </a:r>
            <a:r>
              <a:rPr lang="en-US" altLang="zh-CN">
                <a:sym typeface="+mn-ea"/>
              </a:rPr>
              <a:t>] </a:t>
            </a:r>
            <a:r>
              <a:rPr lang="zh-CN" altLang="en-US">
                <a:sym typeface="+mn-ea"/>
              </a:rPr>
              <a:t>对于每个</a:t>
            </a:r>
            <a:r>
              <a:rPr lang="en-US" altLang="zh-CN">
                <a:sym typeface="+mn-ea"/>
              </a:rPr>
              <a:t> </a:t>
            </a:r>
            <a:r>
              <a:rPr lang="en-US" altLang="zh-CN" i="1">
                <a:solidFill>
                  <a:srgbClr val="008C87"/>
                </a:solidFill>
                <a:sym typeface="+mn-ea"/>
              </a:rPr>
              <a:t>j</a:t>
            </a:r>
            <a:r>
              <a:rPr lang="en-US" altLang="zh-CN">
                <a:sym typeface="+mn-ea"/>
              </a:rPr>
              <a:t>, </a:t>
            </a:r>
            <a:r>
              <a:rPr lang="zh-CN" altLang="en-US">
                <a:sym typeface="+mn-ea"/>
              </a:rPr>
              <a:t>统计与其冲突的活动数量</a:t>
            </a:r>
            <a:r>
              <a:rPr lang="en-US" altLang="zh-CN">
                <a:sym typeface="+mn-ea"/>
              </a:rPr>
              <a:t> </a:t>
            </a:r>
            <a:r>
              <a:rPr lang="en-US" altLang="zh-CN" i="1" err="1">
                <a:solidFill>
                  <a:srgbClr val="008C87"/>
                </a:solidFill>
                <a:sym typeface="+mn-ea"/>
              </a:rPr>
              <a:t>c</a:t>
            </a:r>
            <a:r>
              <a:rPr lang="en-US" altLang="zh-CN" i="1" baseline="-25000" err="1">
                <a:solidFill>
                  <a:srgbClr val="008C87"/>
                </a:solidFill>
                <a:sym typeface="+mn-ea"/>
              </a:rPr>
              <a:t>j</a:t>
            </a:r>
            <a:r>
              <a:rPr lang="en-US" altLang="zh-CN">
                <a:sym typeface="+mn-ea"/>
              </a:rPr>
              <a:t>. </a:t>
            </a:r>
            <a:r>
              <a:rPr lang="zh-CN" altLang="en-US">
                <a:sym typeface="+mn-ea"/>
              </a:rPr>
              <a:t>以</a:t>
            </a:r>
            <a:r>
              <a:rPr lang="en-US" altLang="zh-CN">
                <a:sym typeface="+mn-ea"/>
              </a:rPr>
              <a:t> </a:t>
            </a:r>
            <a:r>
              <a:rPr lang="en-US" altLang="zh-CN" i="1" err="1">
                <a:solidFill>
                  <a:srgbClr val="008C87"/>
                </a:solidFill>
                <a:sym typeface="+mn-ea"/>
              </a:rPr>
              <a:t>c</a:t>
            </a:r>
            <a:r>
              <a:rPr lang="en-US" altLang="zh-CN" i="1" baseline="-25000" err="1">
                <a:solidFill>
                  <a:srgbClr val="008C87"/>
                </a:solidFill>
                <a:sym typeface="+mn-ea"/>
              </a:rPr>
              <a:t>j </a:t>
            </a:r>
            <a:r>
              <a:rPr lang="zh-CN" altLang="en-US">
                <a:sym typeface="+mn-ea"/>
              </a:rPr>
              <a:t>升序排列</a:t>
            </a:r>
            <a:r>
              <a:rPr lang="en-US" altLang="zh-CN">
                <a:sym typeface="+mn-ea"/>
              </a:rPr>
              <a:t>.</a:t>
            </a:r>
            <a:endParaRPr lang="en-US" altLang="zh-CN"/>
          </a:p>
          <a:p>
            <a:pPr>
              <a:lnSpc>
                <a:spcPct val="90000"/>
              </a:lnSpc>
            </a:pPr>
            <a:r>
              <a:rPr lang="en-US" altLang="zh-CN">
                <a:sym typeface="+mn-ea"/>
              </a:rPr>
              <a:t>[</a:t>
            </a:r>
            <a:r>
              <a:rPr lang="zh-CN" altLang="en-US">
                <a:solidFill>
                  <a:srgbClr val="CE0000"/>
                </a:solidFill>
                <a:sym typeface="+mn-ea"/>
              </a:rPr>
              <a:t>最早结束优先</a:t>
            </a:r>
            <a:r>
              <a:rPr lang="en-US" altLang="zh-CN">
                <a:sym typeface="+mn-ea"/>
              </a:rPr>
              <a:t>] </a:t>
            </a:r>
            <a:r>
              <a:rPr lang="zh-CN" altLang="en-US">
                <a:sym typeface="+mn-ea"/>
              </a:rPr>
              <a:t>对于所有活动，以</a:t>
            </a:r>
            <a:r>
              <a:rPr lang="en-US" altLang="zh-CN">
                <a:sym typeface="+mn-ea"/>
              </a:rPr>
              <a:t> </a:t>
            </a:r>
            <a:r>
              <a:rPr lang="en-US" altLang="zh-CN" i="1" err="1">
                <a:solidFill>
                  <a:srgbClr val="008C87"/>
                </a:solidFill>
                <a:sym typeface="+mn-ea"/>
              </a:rPr>
              <a:t>f</a:t>
            </a:r>
            <a:r>
              <a:rPr lang="en-US" altLang="zh-CN" i="1" baseline="-25000" err="1">
                <a:solidFill>
                  <a:srgbClr val="008C87"/>
                </a:solidFill>
                <a:sym typeface="+mn-ea"/>
              </a:rPr>
              <a:t>j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升序排列</a:t>
            </a:r>
            <a:r>
              <a:rPr lang="en-US" altLang="zh-CN">
                <a:sym typeface="+mn-ea"/>
              </a:rPr>
              <a:t>.</a:t>
            </a:r>
            <a:endParaRPr lang="en-US" altLang="zh-CN" dirty="0">
              <a:sym typeface="+mn-ea"/>
            </a:endParaRPr>
          </a:p>
        </p:txBody>
      </p:sp>
      <p:sp>
        <p:nvSpPr>
          <p:cNvPr id="22529" name="灯片编号占位符 1"/>
          <p:cNvSpPr/>
          <p:nvPr>
            <p:ph type="sldNum" sz="quarter" idx="12"/>
          </p:nvPr>
        </p:nvSpPr>
        <p:spPr/>
        <p:txBody>
          <a:bodyPr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05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05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贪心算法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3" name="灯片编号占位符 1"/>
          <p:cNvSpPr/>
          <p:nvPr>
            <p:ph type="sldNum" sz="quarter" idx="12"/>
          </p:nvPr>
        </p:nvSpPr>
        <p:spPr/>
        <p:txBody>
          <a:bodyPr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05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05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3555" name="文本占位符 399362"/>
          <p:cNvSpPr>
            <a:spLocks noGrp="1"/>
          </p:cNvSpPr>
          <p:nvPr>
            <p:ph idx="1"/>
          </p:nvPr>
        </p:nvSpPr>
        <p:spPr>
          <a:xfrm>
            <a:off x="628650" y="1026318"/>
            <a:ext cx="7886700" cy="3263504"/>
          </a:xfrm>
        </p:spPr>
        <p:txBody>
          <a:bodyPr anchor="t" anchorCtr="0"/>
          <a:p>
            <a:r>
              <a:rPr lang="en-US" altLang="zh-CN"/>
              <a:t>[</a:t>
            </a:r>
            <a:r>
              <a:rPr lang="zh-CN" altLang="en-US">
                <a:solidFill>
                  <a:srgbClr val="CE0000"/>
                </a:solidFill>
                <a:sym typeface="+mn-ea"/>
              </a:rPr>
              <a:t>最早启动优先</a:t>
            </a:r>
            <a:r>
              <a:rPr lang="en-US" altLang="zh-CN"/>
              <a:t>]</a:t>
            </a:r>
            <a:endParaRPr lang="en-US" altLang="zh-CN"/>
          </a:p>
          <a:p>
            <a:endParaRPr lang="en-US" altLang="zh-CN" dirty="0"/>
          </a:p>
          <a:p>
            <a:r>
              <a:rPr lang="en-US" altLang="zh-CN"/>
              <a:t>[</a:t>
            </a:r>
            <a:r>
              <a:rPr lang="zh-CN" altLang="en-US">
                <a:solidFill>
                  <a:srgbClr val="CE0000"/>
                </a:solidFill>
                <a:sym typeface="+mn-ea"/>
              </a:rPr>
              <a:t>最短时长优先</a:t>
            </a:r>
            <a:r>
              <a:rPr lang="en-US" altLang="zh-CN"/>
              <a:t>]</a:t>
            </a:r>
            <a:endParaRPr lang="en-US" altLang="zh-CN"/>
          </a:p>
          <a:p>
            <a:endParaRPr lang="en-US" altLang="zh-CN" dirty="0"/>
          </a:p>
          <a:p>
            <a:r>
              <a:rPr lang="en-US" altLang="zh-CN"/>
              <a:t>[</a:t>
            </a:r>
            <a:r>
              <a:rPr lang="zh-CN" altLang="en-US">
                <a:solidFill>
                  <a:srgbClr val="CE0000"/>
                </a:solidFill>
                <a:sym typeface="+mn-ea"/>
              </a:rPr>
              <a:t>最少冲突优先</a:t>
            </a:r>
            <a:r>
              <a:rPr lang="en-US" altLang="zh-CN"/>
              <a:t>]</a:t>
            </a:r>
            <a:endParaRPr lang="en-US" altLang="zh-CN" dirty="0"/>
          </a:p>
        </p:txBody>
      </p:sp>
      <p:sp>
        <p:nvSpPr>
          <p:cNvPr id="23556" name="直接连接符 399363"/>
          <p:cNvSpPr/>
          <p:nvPr/>
        </p:nvSpPr>
        <p:spPr>
          <a:xfrm>
            <a:off x="4021535" y="1360646"/>
            <a:ext cx="2322909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557" name="直接连接符 399364"/>
          <p:cNvSpPr/>
          <p:nvPr/>
        </p:nvSpPr>
        <p:spPr>
          <a:xfrm>
            <a:off x="4238229" y="1145144"/>
            <a:ext cx="377428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558" name="直接连接符 399365"/>
          <p:cNvSpPr/>
          <p:nvPr/>
        </p:nvSpPr>
        <p:spPr>
          <a:xfrm>
            <a:off x="4832350" y="1145144"/>
            <a:ext cx="432197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559" name="直接连接符 399366"/>
          <p:cNvSpPr/>
          <p:nvPr/>
        </p:nvSpPr>
        <p:spPr>
          <a:xfrm>
            <a:off x="5480050" y="1145144"/>
            <a:ext cx="432197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560" name="直接连接符 399367"/>
          <p:cNvSpPr/>
          <p:nvPr/>
        </p:nvSpPr>
        <p:spPr>
          <a:xfrm>
            <a:off x="4924029" y="1924288"/>
            <a:ext cx="32385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561" name="直接连接符 399368"/>
          <p:cNvSpPr/>
          <p:nvPr/>
        </p:nvSpPr>
        <p:spPr>
          <a:xfrm>
            <a:off x="4438254" y="2086213"/>
            <a:ext cx="594122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562" name="直接连接符 399369"/>
          <p:cNvSpPr/>
          <p:nvPr/>
        </p:nvSpPr>
        <p:spPr>
          <a:xfrm>
            <a:off x="5140722" y="2086213"/>
            <a:ext cx="594122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563" name="直接连接符 399370"/>
          <p:cNvSpPr/>
          <p:nvPr/>
        </p:nvSpPr>
        <p:spPr>
          <a:xfrm>
            <a:off x="3340815" y="2769156"/>
            <a:ext cx="702469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564" name="直接连接符 399371"/>
          <p:cNvSpPr/>
          <p:nvPr/>
        </p:nvSpPr>
        <p:spPr>
          <a:xfrm>
            <a:off x="4474290" y="2769156"/>
            <a:ext cx="702469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565" name="直接连接符 399372"/>
          <p:cNvSpPr/>
          <p:nvPr/>
        </p:nvSpPr>
        <p:spPr>
          <a:xfrm>
            <a:off x="5608955" y="2769156"/>
            <a:ext cx="702469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566" name="直接连接符 399373"/>
          <p:cNvSpPr/>
          <p:nvPr/>
        </p:nvSpPr>
        <p:spPr>
          <a:xfrm>
            <a:off x="6797199" y="2769156"/>
            <a:ext cx="702469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567" name="直接连接符 399374"/>
          <p:cNvSpPr/>
          <p:nvPr/>
        </p:nvSpPr>
        <p:spPr>
          <a:xfrm>
            <a:off x="5068411" y="3093006"/>
            <a:ext cx="702469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568" name="直接连接符 399375"/>
          <p:cNvSpPr/>
          <p:nvPr/>
        </p:nvSpPr>
        <p:spPr>
          <a:xfrm>
            <a:off x="3934936" y="3093006"/>
            <a:ext cx="702469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569" name="直接连接符 399376"/>
          <p:cNvSpPr/>
          <p:nvPr/>
        </p:nvSpPr>
        <p:spPr>
          <a:xfrm>
            <a:off x="3934936" y="3416856"/>
            <a:ext cx="702469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570" name="直接连接符 399377"/>
          <p:cNvSpPr/>
          <p:nvPr/>
        </p:nvSpPr>
        <p:spPr>
          <a:xfrm>
            <a:off x="3934936" y="3740706"/>
            <a:ext cx="702469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571" name="直接连接符 399378"/>
          <p:cNvSpPr/>
          <p:nvPr/>
        </p:nvSpPr>
        <p:spPr>
          <a:xfrm>
            <a:off x="6203077" y="3093006"/>
            <a:ext cx="702469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572" name="直接连接符 399379"/>
          <p:cNvSpPr/>
          <p:nvPr/>
        </p:nvSpPr>
        <p:spPr>
          <a:xfrm>
            <a:off x="6203077" y="3416856"/>
            <a:ext cx="702469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573" name="直接连接符 399380"/>
          <p:cNvSpPr/>
          <p:nvPr/>
        </p:nvSpPr>
        <p:spPr>
          <a:xfrm>
            <a:off x="6203077" y="3687128"/>
            <a:ext cx="702469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反例</a:t>
            </a: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7" name="灯片编号占位符 1"/>
          <p:cNvSpPr/>
          <p:nvPr>
            <p:ph type="sldNum" sz="quarter" idx="12"/>
          </p:nvPr>
        </p:nvSpPr>
        <p:spPr/>
        <p:txBody>
          <a:bodyPr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05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05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sym typeface="+mn-ea"/>
              </a:rPr>
              <a:t>最早结束优先</a:t>
            </a:r>
            <a:endParaRPr lang="en-US" altLang="zh-CN">
              <a:sym typeface="+mn-ea"/>
            </a:endParaRPr>
          </a:p>
        </p:txBody>
      </p:sp>
      <p:sp>
        <p:nvSpPr>
          <p:cNvPr id="16" name="文本占位符 44034"/>
          <p:cNvSpPr txBox="1"/>
          <p:nvPr/>
        </p:nvSpPr>
        <p:spPr>
          <a:xfrm>
            <a:off x="547370" y="939800"/>
            <a:ext cx="3764280" cy="3263265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zh-CN" altLang="en-US">
                <a:sym typeface="+mn-ea"/>
              </a:rPr>
              <a:t>对所有活动以完成时间顺序排列，即</a:t>
            </a:r>
            <a:r>
              <a:rPr lang="en-US" altLang="zh-CN">
                <a:sym typeface="+mn-ea"/>
              </a:rPr>
              <a:t> </a:t>
            </a:r>
            <a:r>
              <a:rPr lang="en-US" altLang="zh-CN" i="1">
                <a:solidFill>
                  <a:srgbClr val="008C87"/>
                </a:solidFill>
                <a:sym typeface="+mn-ea"/>
              </a:rPr>
              <a:t>f</a:t>
            </a:r>
            <a:r>
              <a:rPr lang="en-US" altLang="zh-CN" baseline="-25000">
                <a:solidFill>
                  <a:srgbClr val="008C87"/>
                </a:solidFill>
                <a:sym typeface="+mn-ea"/>
              </a:rPr>
              <a:t>1</a:t>
            </a:r>
            <a:r>
              <a:rPr lang="en-US" altLang="zh-CN">
                <a:solidFill>
                  <a:srgbClr val="008C87"/>
                </a:solidFill>
                <a:sym typeface="+mn-ea"/>
              </a:rPr>
              <a:t> ≤ </a:t>
            </a:r>
            <a:r>
              <a:rPr lang="en-US" altLang="zh-CN" i="1">
                <a:solidFill>
                  <a:srgbClr val="008C87"/>
                </a:solidFill>
                <a:sym typeface="+mn-ea"/>
              </a:rPr>
              <a:t>f</a:t>
            </a:r>
            <a:r>
              <a:rPr lang="en-US" altLang="zh-CN" baseline="-25000">
                <a:solidFill>
                  <a:srgbClr val="008C87"/>
                </a:solidFill>
                <a:sym typeface="+mn-ea"/>
              </a:rPr>
              <a:t>2</a:t>
            </a:r>
            <a:r>
              <a:rPr lang="en-US" altLang="zh-CN">
                <a:solidFill>
                  <a:srgbClr val="008C87"/>
                </a:solidFill>
                <a:sym typeface="+mn-ea"/>
              </a:rPr>
              <a:t> ≤ ... ≤ </a:t>
            </a:r>
            <a:r>
              <a:rPr lang="en-US" altLang="zh-CN" i="1">
                <a:solidFill>
                  <a:srgbClr val="008C87"/>
                </a:solidFill>
                <a:sym typeface="+mn-ea"/>
              </a:rPr>
              <a:t>f</a:t>
            </a:r>
            <a:r>
              <a:rPr lang="en-US" altLang="zh-CN" i="1" baseline="-25000">
                <a:solidFill>
                  <a:srgbClr val="008C87"/>
                </a:solidFill>
                <a:sym typeface="+mn-ea"/>
              </a:rPr>
              <a:t>n</a:t>
            </a:r>
            <a:r>
              <a:rPr lang="en-US" altLang="zh-CN">
                <a:sym typeface="+mn-ea"/>
              </a:rPr>
              <a:t>.</a:t>
            </a:r>
            <a:endParaRPr lang="en-US" altLang="zh-CN"/>
          </a:p>
          <a:p>
            <a:pPr>
              <a:lnSpc>
                <a:spcPct val="90000"/>
              </a:lnSpc>
            </a:pPr>
            <a:r>
              <a:rPr lang="en-US" altLang="zh-CN">
                <a:solidFill>
                  <a:srgbClr val="008C87"/>
                </a:solidFill>
                <a:sym typeface="+mn-ea"/>
              </a:rPr>
              <a:t>A ← φ</a:t>
            </a:r>
            <a:endParaRPr lang="en-US" altLang="zh-CN">
              <a:solidFill>
                <a:srgbClr val="008C87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zh-CN">
                <a:sym typeface="+mn-ea"/>
              </a:rPr>
              <a:t>for </a:t>
            </a:r>
            <a:r>
              <a:rPr lang="en-US" altLang="zh-CN">
                <a:solidFill>
                  <a:srgbClr val="008C87"/>
                </a:solidFill>
                <a:sym typeface="+mn-ea"/>
              </a:rPr>
              <a:t>j = 1</a:t>
            </a:r>
            <a:r>
              <a:rPr lang="en-US" altLang="zh-CN">
                <a:sym typeface="+mn-ea"/>
              </a:rPr>
              <a:t> to </a:t>
            </a:r>
            <a:r>
              <a:rPr lang="en-US" altLang="zh-CN">
                <a:solidFill>
                  <a:srgbClr val="008C87"/>
                </a:solidFill>
                <a:sym typeface="+mn-ea"/>
              </a:rPr>
              <a:t>n</a:t>
            </a:r>
            <a:r>
              <a:rPr lang="en-US" altLang="zh-CN">
                <a:sym typeface="+mn-ea"/>
              </a:rPr>
              <a:t> {</a:t>
            </a:r>
            <a:endParaRPr lang="en-US" altLang="zh-CN"/>
          </a:p>
          <a:p>
            <a:pPr>
              <a:lnSpc>
                <a:spcPct val="90000"/>
              </a:lnSpc>
            </a:pPr>
            <a:r>
              <a:rPr lang="en-US" altLang="zh-CN">
                <a:sym typeface="+mn-ea"/>
              </a:rPr>
              <a:t>     if (</a:t>
            </a:r>
            <a:r>
              <a:rPr lang="zh-CN" altLang="en-US">
                <a:sym typeface="+mn-ea"/>
              </a:rPr>
              <a:t>若活动</a:t>
            </a:r>
            <a:r>
              <a:rPr lang="en-US" altLang="zh-CN">
                <a:sym typeface="+mn-ea"/>
              </a:rPr>
              <a:t> </a:t>
            </a:r>
            <a:r>
              <a:rPr lang="en-US" altLang="zh-CN">
                <a:solidFill>
                  <a:srgbClr val="008C87"/>
                </a:solidFill>
                <a:sym typeface="+mn-ea"/>
              </a:rPr>
              <a:t>j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与</a:t>
            </a:r>
            <a:r>
              <a:rPr lang="en-US" altLang="zh-CN">
                <a:sym typeface="+mn-ea"/>
              </a:rPr>
              <a:t> </a:t>
            </a:r>
            <a:r>
              <a:rPr lang="en-US" altLang="zh-CN">
                <a:solidFill>
                  <a:srgbClr val="008C87"/>
                </a:solidFill>
                <a:sym typeface="+mn-ea"/>
              </a:rPr>
              <a:t>A</a:t>
            </a:r>
            <a:r>
              <a:rPr lang="zh-CN" altLang="en-US">
                <a:sym typeface="+mn-ea"/>
              </a:rPr>
              <a:t>兼容</a:t>
            </a:r>
            <a:r>
              <a:rPr lang="en-US" altLang="zh-CN">
                <a:sym typeface="+mn-ea"/>
              </a:rPr>
              <a:t>)</a:t>
            </a:r>
            <a:endParaRPr lang="en-US" altLang="zh-CN"/>
          </a:p>
          <a:p>
            <a:pPr>
              <a:lnSpc>
                <a:spcPct val="90000"/>
              </a:lnSpc>
            </a:pPr>
            <a:r>
              <a:rPr lang="en-US" altLang="zh-CN">
                <a:solidFill>
                  <a:srgbClr val="008C87"/>
                </a:solidFill>
                <a:sym typeface="+mn-ea"/>
              </a:rPr>
              <a:t>         A ← A ∪ {j}</a:t>
            </a:r>
            <a:endParaRPr lang="en-US" altLang="zh-CN">
              <a:solidFill>
                <a:srgbClr val="008C87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zh-CN">
                <a:sym typeface="+mn-ea"/>
              </a:rPr>
              <a:t>}</a:t>
            </a:r>
            <a:endParaRPr lang="en-US" altLang="zh-CN"/>
          </a:p>
          <a:p>
            <a:pPr>
              <a:lnSpc>
                <a:spcPct val="90000"/>
              </a:lnSpc>
            </a:pPr>
            <a:r>
              <a:rPr lang="en-US" altLang="zh-CN">
                <a:sym typeface="+mn-ea"/>
              </a:rPr>
              <a:t>return </a:t>
            </a:r>
            <a:r>
              <a:rPr lang="en-US" altLang="zh-CN">
                <a:solidFill>
                  <a:srgbClr val="008C87"/>
                </a:solidFill>
                <a:sym typeface="+mn-ea"/>
              </a:rPr>
              <a:t>A</a:t>
            </a:r>
            <a:endParaRPr lang="en-US" altLang="zh-CN">
              <a:solidFill>
                <a:srgbClr val="008C87"/>
              </a:solidFill>
            </a:endParaRPr>
          </a:p>
          <a:p>
            <a:pPr>
              <a:lnSpc>
                <a:spcPct val="90000"/>
              </a:lnSpc>
            </a:pPr>
            <a:endParaRPr lang="en-US" altLang="zh-CN" dirty="0"/>
          </a:p>
        </p:txBody>
      </p:sp>
      <p:sp>
        <p:nvSpPr>
          <p:cNvPr id="2" name="文本占位符 44034"/>
          <p:cNvSpPr txBox="1"/>
          <p:nvPr/>
        </p:nvSpPr>
        <p:spPr>
          <a:xfrm>
            <a:off x="4910455" y="939800"/>
            <a:ext cx="3400425" cy="3263265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endParaRPr lang="en-US" altLang="zh-CN" dirty="0"/>
          </a:p>
          <a:p>
            <a:pPr>
              <a:lnSpc>
                <a:spcPct val="90000"/>
              </a:lnSpc>
            </a:pPr>
            <a:r>
              <a:rPr lang="zh-CN" altLang="en-US">
                <a:solidFill>
                  <a:srgbClr val="CE0000"/>
                </a:solidFill>
                <a:sym typeface="+mn-ea"/>
              </a:rPr>
              <a:t>执行开销</a:t>
            </a:r>
            <a:r>
              <a:rPr lang="en-US" altLang="zh-CN">
                <a:solidFill>
                  <a:srgbClr val="CE0000"/>
                </a:solidFill>
                <a:sym typeface="+mn-ea"/>
              </a:rPr>
              <a:t>.</a:t>
            </a:r>
            <a:r>
              <a:rPr lang="en-US" altLang="zh-CN">
                <a:sym typeface="+mn-ea"/>
              </a:rPr>
              <a:t> </a:t>
            </a:r>
            <a:r>
              <a:rPr lang="en-US" altLang="zh-CN" err="1">
                <a:solidFill>
                  <a:srgbClr val="008C87"/>
                </a:solidFill>
                <a:sym typeface="+mn-ea"/>
              </a:rPr>
              <a:t>O(</a:t>
            </a:r>
            <a:r>
              <a:rPr lang="en-US" altLang="zh-CN" i="1" err="1">
                <a:solidFill>
                  <a:srgbClr val="008C87"/>
                </a:solidFill>
                <a:sym typeface="+mn-ea"/>
              </a:rPr>
              <a:t>n</a:t>
            </a:r>
            <a:r>
              <a:rPr lang="en-US" altLang="zh-CN">
                <a:solidFill>
                  <a:srgbClr val="008C87"/>
                </a:solidFill>
                <a:sym typeface="+mn-ea"/>
              </a:rPr>
              <a:t> log n)</a:t>
            </a:r>
            <a:r>
              <a:rPr lang="en-US" altLang="zh-CN">
                <a:sym typeface="+mn-ea"/>
              </a:rPr>
              <a:t>.</a:t>
            </a:r>
            <a:endParaRPr lang="en-US" altLang="zh-CN"/>
          </a:p>
          <a:p>
            <a:pPr>
              <a:lnSpc>
                <a:spcPct val="90000"/>
              </a:lnSpc>
            </a:pPr>
            <a:r>
              <a:rPr lang="zh-CN" altLang="en-US">
                <a:sym typeface="+mn-ea"/>
              </a:rPr>
              <a:t>注意：令</a:t>
            </a:r>
            <a:r>
              <a:rPr lang="en-US" altLang="zh-CN">
                <a:sym typeface="+mn-ea"/>
              </a:rPr>
              <a:t> </a:t>
            </a:r>
            <a:r>
              <a:rPr lang="en-US" altLang="zh-CN" i="1">
                <a:solidFill>
                  <a:srgbClr val="008C87"/>
                </a:solidFill>
                <a:sym typeface="+mn-ea"/>
              </a:rPr>
              <a:t>j</a:t>
            </a:r>
            <a:r>
              <a:rPr lang="en-US" altLang="zh-CN">
                <a:solidFill>
                  <a:srgbClr val="008C87"/>
                </a:solidFill>
                <a:sym typeface="+mn-ea"/>
              </a:rPr>
              <a:t>*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表示最晚加入</a:t>
            </a:r>
            <a:r>
              <a:rPr lang="en-US" altLang="zh-CN">
                <a:sym typeface="+mn-ea"/>
              </a:rPr>
              <a:t> </a:t>
            </a:r>
            <a:r>
              <a:rPr lang="en-US" altLang="zh-CN">
                <a:solidFill>
                  <a:srgbClr val="008C87"/>
                </a:solidFill>
                <a:sym typeface="+mn-ea"/>
              </a:rPr>
              <a:t>A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的活动</a:t>
            </a:r>
            <a:r>
              <a:rPr lang="en-US" altLang="zh-CN">
                <a:sym typeface="+mn-ea"/>
              </a:rPr>
              <a:t>.</a:t>
            </a:r>
            <a:endParaRPr lang="en-US" altLang="zh-CN"/>
          </a:p>
          <a:p>
            <a:pPr>
              <a:lnSpc>
                <a:spcPct val="90000"/>
              </a:lnSpc>
            </a:pPr>
            <a:r>
              <a:rPr lang="zh-CN" altLang="en-US">
                <a:sym typeface="+mn-ea"/>
              </a:rPr>
              <a:t>若</a:t>
            </a:r>
            <a:r>
              <a:rPr lang="en-US" altLang="zh-CN">
                <a:sym typeface="+mn-ea"/>
              </a:rPr>
              <a:t> </a:t>
            </a:r>
            <a:r>
              <a:rPr lang="en-US" altLang="zh-CN" i="1" err="1">
                <a:solidFill>
                  <a:srgbClr val="008C87"/>
                </a:solidFill>
                <a:sym typeface="+mn-ea"/>
              </a:rPr>
              <a:t>s</a:t>
            </a:r>
            <a:r>
              <a:rPr lang="en-US" altLang="zh-CN" i="1" baseline="-25000" err="1">
                <a:solidFill>
                  <a:srgbClr val="008C87"/>
                </a:solidFill>
                <a:sym typeface="+mn-ea"/>
              </a:rPr>
              <a:t>j</a:t>
            </a:r>
            <a:r>
              <a:rPr lang="en-US" altLang="zh-CN">
                <a:solidFill>
                  <a:srgbClr val="008C87"/>
                </a:solidFill>
                <a:sym typeface="+mn-ea"/>
              </a:rPr>
              <a:t> ≥ </a:t>
            </a:r>
            <a:r>
              <a:rPr lang="en-US" altLang="zh-CN" i="1" err="1">
                <a:solidFill>
                  <a:srgbClr val="008C87"/>
                </a:solidFill>
                <a:sym typeface="+mn-ea"/>
              </a:rPr>
              <a:t>f</a:t>
            </a:r>
            <a:r>
              <a:rPr lang="en-US" altLang="zh-CN" i="1" baseline="-25000" err="1">
                <a:solidFill>
                  <a:srgbClr val="008C87"/>
                </a:solidFill>
                <a:sym typeface="+mn-ea"/>
              </a:rPr>
              <a:t>j</a:t>
            </a:r>
            <a:r>
              <a:rPr lang="en-US" altLang="zh-CN" baseline="-25000">
                <a:solidFill>
                  <a:srgbClr val="008C87"/>
                </a:solidFill>
                <a:sym typeface="+mn-ea"/>
              </a:rPr>
              <a:t>*</a:t>
            </a:r>
            <a:r>
              <a:rPr lang="zh-CN" altLang="en-US">
                <a:sym typeface="+mn-ea"/>
              </a:rPr>
              <a:t>，则</a:t>
            </a:r>
            <a:r>
              <a:rPr lang="zh-CN" altLang="en-US">
                <a:sym typeface="+mn-ea"/>
              </a:rPr>
              <a:t>活动</a:t>
            </a:r>
            <a:r>
              <a:rPr lang="en-US" altLang="zh-CN">
                <a:sym typeface="+mn-ea"/>
              </a:rPr>
              <a:t> </a:t>
            </a:r>
            <a:r>
              <a:rPr lang="en-US" altLang="zh-CN" i="1">
                <a:solidFill>
                  <a:srgbClr val="008C87"/>
                </a:solidFill>
                <a:sym typeface="+mn-ea"/>
              </a:rPr>
              <a:t>j*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与</a:t>
            </a:r>
            <a:r>
              <a:rPr lang="en-US" altLang="zh-CN">
                <a:sym typeface="+mn-ea"/>
              </a:rPr>
              <a:t> </a:t>
            </a:r>
            <a:r>
              <a:rPr lang="en-US" altLang="zh-CN">
                <a:solidFill>
                  <a:srgbClr val="008C87"/>
                </a:solidFill>
                <a:sym typeface="+mn-ea"/>
              </a:rPr>
              <a:t>A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兼容</a:t>
            </a:r>
            <a:endParaRPr lang="en-US" altLang="zh-CN" dirty="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ARTICULATE_SLIDE_THUMBNAIL_REFRESH" val="1"/>
</p:tagLst>
</file>

<file path=ppt/tags/tag10.xml><?xml version="1.0" encoding="utf-8"?>
<p:tagLst xmlns:p="http://schemas.openxmlformats.org/presentationml/2006/main">
  <p:tag name="COMMONDATA" val="eyJoZGlkIjoiM2ExNmU0ODQ1OGFkYmJjNjdiOTViMDY0Y2QyMDA0OTUifQ=="/>
</p:tagLst>
</file>

<file path=ppt/tags/tag2.xml><?xml version="1.0" encoding="utf-8"?>
<p:tagLst xmlns:p="http://schemas.openxmlformats.org/presentationml/2006/main">
  <p:tag name="KSO_WM_UNIT_TABLE_BEAUTIFY" val="smartTable{81d03a68-8565-4af4-bcbd-4c357d21bcef}"/>
  <p:tag name="TABLE_ENDDRAG_ORIGIN_RECT" val="614*90"/>
  <p:tag name="TABLE_ENDDRAG_RECT" val="43*85*614*90"/>
</p:tagLst>
</file>

<file path=ppt/tags/tag3.xml><?xml version="1.0" encoding="utf-8"?>
<p:tagLst xmlns:p="http://schemas.openxmlformats.org/presentationml/2006/main">
  <p:tag name="KSO_WM_UNIT_TABLE_BEAUTIFY" val="smartTable{0054a5a8-8528-440b-9e0f-0fe9eeb92119}"/>
  <p:tag name="TABLE_ENDDRAG_ORIGIN_RECT" val="544*121"/>
  <p:tag name="TABLE_ENDDRAG_RECT" val="67*82*544*121"/>
</p:tagLst>
</file>

<file path=ppt/tags/tag4.xml><?xml version="1.0" encoding="utf-8"?>
<p:tagLst xmlns:p="http://schemas.openxmlformats.org/presentationml/2006/main">
  <p:tag name="KSO_WM_UNIT_TABLE_BEAUTIFY" val="smartTable{0054a5a8-8528-440b-9e0f-0fe9eeb92119}"/>
  <p:tag name="TABLE_ENDDRAG_ORIGIN_RECT" val="544*121"/>
  <p:tag name="TABLE_ENDDRAG_RECT" val="67*82*544*121"/>
</p:tagLst>
</file>

<file path=ppt/tags/tag5.xml><?xml version="1.0" encoding="utf-8"?>
<p:tagLst xmlns:p="http://schemas.openxmlformats.org/presentationml/2006/main">
  <p:tag name="KSO_WM_UNIT_TABLE_BEAUTIFY" val="smartTable{0054a5a8-8528-440b-9e0f-0fe9eeb92119}"/>
  <p:tag name="TABLE_ENDDRAG_ORIGIN_RECT" val="544*121"/>
  <p:tag name="TABLE_ENDDRAG_RECT" val="67*82*544*121"/>
</p:tagLst>
</file>

<file path=ppt/tags/tag6.xml><?xml version="1.0" encoding="utf-8"?>
<p:tagLst xmlns:p="http://schemas.openxmlformats.org/presentationml/2006/main">
  <p:tag name="KSO_WM_UNIT_TABLE_BEAUTIFY" val="smartTable{0054a5a8-8528-440b-9e0f-0fe9eeb92119}"/>
  <p:tag name="TABLE_ENDDRAG_ORIGIN_RECT" val="544*121"/>
  <p:tag name="TABLE_ENDDRAG_RECT" val="67*82*544*121"/>
</p:tagLst>
</file>

<file path=ppt/tags/tag7.xml><?xml version="1.0" encoding="utf-8"?>
<p:tagLst xmlns:p="http://schemas.openxmlformats.org/presentationml/2006/main">
  <p:tag name="KSO_WM_UNIT_TABLE_BEAUTIFY" val="smartTable{0054a5a8-8528-440b-9e0f-0fe9eeb92119}"/>
  <p:tag name="TABLE_ENDDRAG_ORIGIN_RECT" val="544*121"/>
  <p:tag name="TABLE_ENDDRAG_RECT" val="67*82*544*121"/>
</p:tagLst>
</file>

<file path=ppt/tags/tag8.xml><?xml version="1.0" encoding="utf-8"?>
<p:tagLst xmlns:p="http://schemas.openxmlformats.org/presentationml/2006/main">
  <p:tag name="ARTICULATE_SLIDE_THUMBNAIL_REFRESH" val="1"/>
</p:tagLst>
</file>

<file path=ppt/tags/tag9.xml><?xml version="1.0" encoding="utf-8"?>
<p:tagLst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">
  <a:themeElements>
    <a:clrScheme name="1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E36C09"/>
      </a:accent2>
      <a:accent3>
        <a:srgbClr val="586D2C"/>
      </a:accent3>
      <a:accent4>
        <a:srgbClr val="938953"/>
      </a:accent4>
      <a:accent5>
        <a:srgbClr val="518685"/>
      </a:accent5>
      <a:accent6>
        <a:srgbClr val="CC9900"/>
      </a:accent6>
      <a:hlink>
        <a:srgbClr val="0000FF"/>
      </a:hlink>
      <a:folHlink>
        <a:srgbClr val="800080"/>
      </a:folHlink>
    </a:clrScheme>
    <a:fontScheme name="自定义 1">
      <a:majorFont>
        <a:latin typeface="Franklin Gothic Medium"/>
        <a:ea typeface="微软雅黑"/>
        <a:cs typeface=""/>
      </a:majorFont>
      <a:minorFont>
        <a:latin typeface="Franklin Gothic Book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3542</Words>
  <Application>WPS 演示</Application>
  <PresentationFormat>全屏显示(16:9)</PresentationFormat>
  <Paragraphs>550</Paragraphs>
  <Slides>33</Slides>
  <Notes>14</Notes>
  <HiddenSlides>0</HiddenSlides>
  <MMClips>0</MMClips>
  <ScaleCrop>false</ScaleCrop>
  <HeadingPairs>
    <vt:vector size="8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33</vt:i4>
      </vt:variant>
    </vt:vector>
  </HeadingPairs>
  <TitlesOfParts>
    <vt:vector size="57" baseType="lpstr">
      <vt:lpstr>Arial</vt:lpstr>
      <vt:lpstr>宋体</vt:lpstr>
      <vt:lpstr>Wingdings</vt:lpstr>
      <vt:lpstr>微软雅黑</vt:lpstr>
      <vt:lpstr>Britannic Bold</vt:lpstr>
      <vt:lpstr>Arial Rounded MT Bold</vt:lpstr>
      <vt:lpstr>Times New Roman</vt:lpstr>
      <vt:lpstr>Meiryo UI</vt:lpstr>
      <vt:lpstr>Yu Gothic</vt:lpstr>
      <vt:lpstr>黑体</vt:lpstr>
      <vt:lpstr>Arial</vt:lpstr>
      <vt:lpstr>Calibri</vt:lpstr>
      <vt:lpstr>Agency FB</vt:lpstr>
      <vt:lpstr>Adobe 宋体 Std L</vt:lpstr>
      <vt:lpstr>Franklin Gothic Book</vt:lpstr>
      <vt:lpstr>Arial Unicode MS</vt:lpstr>
      <vt:lpstr>Franklin Gothic Medium</vt:lpstr>
      <vt:lpstr>Symbol</vt:lpstr>
      <vt:lpstr>默认设计模板</vt:lpstr>
      <vt:lpstr>2_Office 主题</vt:lpstr>
      <vt:lpstr>Equation.3</vt:lpstr>
      <vt:lpstr>Equation.3</vt:lpstr>
      <vt:lpstr>Equation.3</vt:lpstr>
      <vt:lpstr>Equation.3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yhwu@ecnu.edu.cn</dc:creator>
  <cp:lastModifiedBy>jincheqing</cp:lastModifiedBy>
  <cp:revision>1187</cp:revision>
  <dcterms:created xsi:type="dcterms:W3CDTF">2014-04-28T11:40:00Z</dcterms:created>
  <dcterms:modified xsi:type="dcterms:W3CDTF">2022-06-16T08:19:32Z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51B1F244-CE41-496F-3F3F-3F3F3F3F273F</vt:lpwstr>
  </property>
  <property fmtid="{D5CDD505-2E9C-101B-9397-08002B2CF9AE}" pid="3" name="ArticulatePath">
    <vt:lpwstr>2014甘肃答辩-能力提升工程</vt:lpwstr>
  </property>
  <property fmtid="{D5CDD505-2E9C-101B-9397-08002B2CF9AE}" pid="4" name="KSOProductBuildVer">
    <vt:lpwstr>2052-11.1.0.11744</vt:lpwstr>
  </property>
  <property fmtid="{D5CDD505-2E9C-101B-9397-08002B2CF9AE}" pid="5" name="ICV">
    <vt:lpwstr>3E76A3C092F8457E8774D432A7CB1642</vt:lpwstr>
  </property>
</Properties>
</file>