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0"/>
  </p:handoutMasterIdLst>
  <p:sldIdLst>
    <p:sldId id="1349" r:id="rId4"/>
    <p:sldId id="1354" r:id="rId6"/>
    <p:sldId id="2619" r:id="rId7"/>
    <p:sldId id="2696" r:id="rId8"/>
    <p:sldId id="2697" r:id="rId9"/>
    <p:sldId id="2698" r:id="rId10"/>
    <p:sldId id="2699" r:id="rId11"/>
    <p:sldId id="2700" r:id="rId12"/>
    <p:sldId id="2701" r:id="rId13"/>
    <p:sldId id="2702" r:id="rId14"/>
    <p:sldId id="2703" r:id="rId15"/>
    <p:sldId id="2704" r:id="rId16"/>
    <p:sldId id="2676" r:id="rId17"/>
    <p:sldId id="2677" r:id="rId18"/>
    <p:sldId id="2678" r:id="rId19"/>
    <p:sldId id="2679" r:id="rId20"/>
    <p:sldId id="2680" r:id="rId21"/>
    <p:sldId id="2681" r:id="rId22"/>
    <p:sldId id="2682" r:id="rId23"/>
    <p:sldId id="2683" r:id="rId24"/>
    <p:sldId id="2684" r:id="rId25"/>
    <p:sldId id="2685" r:id="rId26"/>
    <p:sldId id="2686" r:id="rId27"/>
    <p:sldId id="2687" r:id="rId28"/>
    <p:sldId id="2688" r:id="rId29"/>
    <p:sldId id="2689" r:id="rId30"/>
    <p:sldId id="2690" r:id="rId31"/>
    <p:sldId id="2691" r:id="rId32"/>
    <p:sldId id="2692" r:id="rId33"/>
    <p:sldId id="2693" r:id="rId34"/>
    <p:sldId id="2694" r:id="rId35"/>
    <p:sldId id="2695" r:id="rId36"/>
    <p:sldId id="2705" r:id="rId37"/>
    <p:sldId id="2706" r:id="rId38"/>
    <p:sldId id="2707" r:id="rId39"/>
    <p:sldId id="2708" r:id="rId40"/>
    <p:sldId id="2709" r:id="rId41"/>
    <p:sldId id="2710" r:id="rId42"/>
    <p:sldId id="2711" r:id="rId43"/>
    <p:sldId id="2712" r:id="rId44"/>
    <p:sldId id="2713" r:id="rId45"/>
    <p:sldId id="2714" r:id="rId46"/>
    <p:sldId id="2715" r:id="rId47"/>
    <p:sldId id="2716" r:id="rId48"/>
    <p:sldId id="2717" r:id="rId49"/>
  </p:sldIdLst>
  <p:sldSz cx="9144000" cy="5143500" type="screen16x9"/>
  <p:notesSz cx="9144000" cy="6858000"/>
  <p:custDataLst>
    <p:tags r:id="rId5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67"/>
        <p:guide pos="3882"/>
        <p:guide orient="horz" pos="1620"/>
        <p:guide pos="2880"/>
        <p:guide orient="horz" pos="2375"/>
        <p:guide orient="horz" pos="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5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第十五讲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图算法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贪心选择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贪心选择属性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本地最优（贪心）选项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保有一个全局性的最优解</a:t>
            </a:r>
            <a:r>
              <a:rPr lang="en-US" altLang="zh-CN">
                <a:sym typeface="+mn-ea"/>
              </a:rPr>
              <a:t>!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 </a:t>
            </a:r>
            <a:r>
              <a:rPr lang="zh-CN" altLang="en-US">
                <a:sym typeface="+mn-ea"/>
              </a:rPr>
              <a:t>的最小生成树，令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中连接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 </a:t>
            </a:r>
            <a:r>
              <a:rPr lang="zh-CN" altLang="en-US">
                <a:sym typeface="Symbol" panose="05050102010706020507" pitchFamily="18" charset="2"/>
              </a:rPr>
              <a:t>的最小权重的边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贪心选择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假设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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审视在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中从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的路径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与在该路径中跨越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的那条边进行交换，则整体开销会变小</a:t>
            </a:r>
            <a:r>
              <a:rPr lang="en-US" altLang="zh-CN">
                <a:sym typeface="Symbol" panose="05050102010706020507" pitchFamily="18" charset="2"/>
              </a:rPr>
              <a:t>!</a:t>
            </a:r>
            <a:endParaRPr lang="zh-CN" altLang="en-US" dirty="0"/>
          </a:p>
        </p:txBody>
      </p:sp>
      <p:sp>
        <p:nvSpPr>
          <p:cNvPr id="63492" name="椭圆 360451"/>
          <p:cNvSpPr/>
          <p:nvPr/>
        </p:nvSpPr>
        <p:spPr>
          <a:xfrm>
            <a:off x="2628900" y="18859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椭圆 360452"/>
          <p:cNvSpPr/>
          <p:nvPr/>
        </p:nvSpPr>
        <p:spPr>
          <a:xfrm>
            <a:off x="18859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椭圆 360453"/>
          <p:cNvSpPr/>
          <p:nvPr/>
        </p:nvSpPr>
        <p:spPr>
          <a:xfrm>
            <a:off x="2000250" y="15430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5" name="椭圆 360454"/>
          <p:cNvSpPr/>
          <p:nvPr/>
        </p:nvSpPr>
        <p:spPr>
          <a:xfrm>
            <a:off x="20002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椭圆 360455"/>
          <p:cNvSpPr/>
          <p:nvPr/>
        </p:nvSpPr>
        <p:spPr>
          <a:xfrm>
            <a:off x="3657600" y="1828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7" name="椭圆 360456"/>
          <p:cNvSpPr/>
          <p:nvPr/>
        </p:nvSpPr>
        <p:spPr>
          <a:xfrm>
            <a:off x="4057650" y="14859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8" name="椭圆 360457"/>
          <p:cNvSpPr/>
          <p:nvPr/>
        </p:nvSpPr>
        <p:spPr>
          <a:xfrm>
            <a:off x="45720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9" name="椭圆 360458"/>
          <p:cNvSpPr/>
          <p:nvPr/>
        </p:nvSpPr>
        <p:spPr>
          <a:xfrm>
            <a:off x="4171950" y="2971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0" name="椭圆 360459"/>
          <p:cNvSpPr/>
          <p:nvPr/>
        </p:nvSpPr>
        <p:spPr>
          <a:xfrm>
            <a:off x="3714750" y="28575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1" name="椭圆 360460"/>
          <p:cNvSpPr/>
          <p:nvPr/>
        </p:nvSpPr>
        <p:spPr>
          <a:xfrm>
            <a:off x="4686300" y="28575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椭圆 360461"/>
          <p:cNvSpPr/>
          <p:nvPr/>
        </p:nvSpPr>
        <p:spPr>
          <a:xfrm>
            <a:off x="5543550" y="18859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3" name="椭圆 360462"/>
          <p:cNvSpPr/>
          <p:nvPr/>
        </p:nvSpPr>
        <p:spPr>
          <a:xfrm>
            <a:off x="60579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4" name="椭圆 360463"/>
          <p:cNvSpPr/>
          <p:nvPr/>
        </p:nvSpPr>
        <p:spPr>
          <a:xfrm>
            <a:off x="6229350" y="23431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5" name="直接连接符 360464"/>
          <p:cNvSpPr/>
          <p:nvPr/>
        </p:nvSpPr>
        <p:spPr>
          <a:xfrm>
            <a:off x="2800350" y="194310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6" name="直接连接符 360465"/>
          <p:cNvSpPr/>
          <p:nvPr/>
        </p:nvSpPr>
        <p:spPr>
          <a:xfrm>
            <a:off x="3829050" y="1943100"/>
            <a:ext cx="7429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7" name="直接连接符 360466"/>
          <p:cNvSpPr/>
          <p:nvPr/>
        </p:nvSpPr>
        <p:spPr>
          <a:xfrm flipV="1">
            <a:off x="4743450" y="2000250"/>
            <a:ext cx="80010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8" name="直接连接符 360467"/>
          <p:cNvSpPr/>
          <p:nvPr/>
        </p:nvSpPr>
        <p:spPr>
          <a:xfrm>
            <a:off x="5715000" y="2000250"/>
            <a:ext cx="4000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9" name="直接连接符 360469"/>
          <p:cNvSpPr/>
          <p:nvPr/>
        </p:nvSpPr>
        <p:spPr>
          <a:xfrm>
            <a:off x="2171700" y="165735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0" name="直接连接符 360470"/>
          <p:cNvSpPr/>
          <p:nvPr/>
        </p:nvSpPr>
        <p:spPr>
          <a:xfrm>
            <a:off x="2057400" y="200025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1" name="直接连接符 360471"/>
          <p:cNvSpPr/>
          <p:nvPr/>
        </p:nvSpPr>
        <p:spPr>
          <a:xfrm flipV="1">
            <a:off x="2171700" y="2000250"/>
            <a:ext cx="5143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2" name="直接连接符 360472"/>
          <p:cNvSpPr/>
          <p:nvPr/>
        </p:nvSpPr>
        <p:spPr>
          <a:xfrm flipV="1">
            <a:off x="3829050" y="1600200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3" name="直接连接符 360473"/>
          <p:cNvSpPr/>
          <p:nvPr/>
        </p:nvSpPr>
        <p:spPr>
          <a:xfrm>
            <a:off x="4171950" y="2686050"/>
            <a:ext cx="571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4" name="直接连接符 360474"/>
          <p:cNvSpPr/>
          <p:nvPr/>
        </p:nvSpPr>
        <p:spPr>
          <a:xfrm flipH="1">
            <a:off x="3886200" y="268605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5" name="直接连接符 360475"/>
          <p:cNvSpPr/>
          <p:nvPr/>
        </p:nvSpPr>
        <p:spPr>
          <a:xfrm>
            <a:off x="4171950" y="262890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6" name="直接连接符 360476"/>
          <p:cNvSpPr/>
          <p:nvPr/>
        </p:nvSpPr>
        <p:spPr>
          <a:xfrm>
            <a:off x="6172200" y="2057400"/>
            <a:ext cx="1714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7" name="文本框 360477"/>
          <p:cNvSpPr txBox="1"/>
          <p:nvPr/>
        </p:nvSpPr>
        <p:spPr>
          <a:xfrm>
            <a:off x="4057650" y="2228850"/>
            <a:ext cx="252413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8" name="文本框 360478"/>
          <p:cNvSpPr txBox="1"/>
          <p:nvPr/>
        </p:nvSpPr>
        <p:spPr>
          <a:xfrm>
            <a:off x="4572000" y="1657350"/>
            <a:ext cx="239316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9" name="椭圆 360479"/>
          <p:cNvSpPr/>
          <p:nvPr/>
        </p:nvSpPr>
        <p:spPr>
          <a:xfrm>
            <a:off x="5429250" y="14287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0" name="直接连接符 360480"/>
          <p:cNvSpPr/>
          <p:nvPr/>
        </p:nvSpPr>
        <p:spPr>
          <a:xfrm flipH="1" flipV="1">
            <a:off x="5543550" y="1600200"/>
            <a:ext cx="571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1" name="椭圆 360481"/>
          <p:cNvSpPr/>
          <p:nvPr/>
        </p:nvSpPr>
        <p:spPr>
          <a:xfrm>
            <a:off x="4057650" y="25146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2" name="直接连接符 360482"/>
          <p:cNvSpPr/>
          <p:nvPr/>
        </p:nvSpPr>
        <p:spPr>
          <a:xfrm>
            <a:off x="3771900" y="200025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3" name="直接连接符 360483"/>
          <p:cNvSpPr/>
          <p:nvPr/>
        </p:nvSpPr>
        <p:spPr>
          <a:xfrm flipV="1">
            <a:off x="4229100" y="205740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3524" name="椭圆 360484"/>
          <p:cNvSpPr/>
          <p:nvPr/>
        </p:nvSpPr>
        <p:spPr>
          <a:xfrm>
            <a:off x="6629400" y="1828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5" name="椭圆 360485"/>
          <p:cNvSpPr/>
          <p:nvPr/>
        </p:nvSpPr>
        <p:spPr>
          <a:xfrm>
            <a:off x="6743700" y="12573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6" name="椭圆 360486"/>
          <p:cNvSpPr/>
          <p:nvPr/>
        </p:nvSpPr>
        <p:spPr>
          <a:xfrm>
            <a:off x="6800850" y="24574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7" name="直接连接符 360487"/>
          <p:cNvSpPr/>
          <p:nvPr/>
        </p:nvSpPr>
        <p:spPr>
          <a:xfrm flipV="1">
            <a:off x="6229350" y="1885950"/>
            <a:ext cx="4572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8" name="直接连接符 360488"/>
          <p:cNvSpPr/>
          <p:nvPr/>
        </p:nvSpPr>
        <p:spPr>
          <a:xfrm flipH="1">
            <a:off x="6743700" y="13716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9" name="直接连接符 360490"/>
          <p:cNvSpPr/>
          <p:nvPr/>
        </p:nvSpPr>
        <p:spPr>
          <a:xfrm>
            <a:off x="6743700" y="199906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30" name="椭圆 360491"/>
          <p:cNvSpPr/>
          <p:nvPr/>
        </p:nvSpPr>
        <p:spPr>
          <a:xfrm>
            <a:off x="2571750" y="10858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1" name="椭圆 360492"/>
          <p:cNvSpPr/>
          <p:nvPr/>
        </p:nvSpPr>
        <p:spPr>
          <a:xfrm>
            <a:off x="2571750" y="14859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2" name="文本框 360493"/>
          <p:cNvSpPr txBox="1"/>
          <p:nvPr/>
        </p:nvSpPr>
        <p:spPr>
          <a:xfrm>
            <a:off x="2892028" y="971550"/>
            <a:ext cx="76073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3" name="文本框 360494"/>
          <p:cNvSpPr txBox="1"/>
          <p:nvPr/>
        </p:nvSpPr>
        <p:spPr>
          <a:xfrm>
            <a:off x="2914650" y="1371600"/>
            <a:ext cx="47434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Prim 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8010" y="795655"/>
            <a:ext cx="4450080" cy="3552825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4607560" y="906145"/>
            <a:ext cx="3775075" cy="549910"/>
          </a:xfrm>
          <a:prstGeom prst="wedgeRectCallout">
            <a:avLst>
              <a:gd name="adj1" fmla="val -63658"/>
              <a:gd name="adj2" fmla="val 7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u.key</a:t>
            </a:r>
            <a:r>
              <a:rPr lang="zh-CN" altLang="en-US"/>
              <a:t>保存链接</a:t>
            </a:r>
            <a:r>
              <a:rPr lang="en-US" altLang="zh-CN"/>
              <a:t>u</a:t>
            </a:r>
            <a:r>
              <a:rPr lang="zh-CN" altLang="en-US"/>
              <a:t>和树中结点的所有边中最小边的权重。如果不存在这样的边，则为</a:t>
            </a:r>
            <a:r>
              <a:rPr lang="en-US" altLang="zh-CN"/>
              <a:t>∞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4607560" y="1696085"/>
            <a:ext cx="3775075" cy="332105"/>
          </a:xfrm>
          <a:prstGeom prst="wedgeRectCallout">
            <a:avLst>
              <a:gd name="adj1" fmla="val -65155"/>
              <a:gd name="adj2" fmla="val 17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u.π</a:t>
            </a:r>
            <a:r>
              <a:rPr lang="zh-CN" altLang="en-US"/>
              <a:t>保存节点</a:t>
            </a:r>
            <a:r>
              <a:rPr lang="en-US" altLang="zh-CN"/>
              <a:t>u</a:t>
            </a:r>
            <a:r>
              <a:rPr lang="zh-CN" altLang="en-US"/>
              <a:t>在</a:t>
            </a:r>
            <a:r>
              <a:rPr lang="zh-CN" altLang="en-US"/>
              <a:t>树中的父结点</a:t>
            </a:r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4607560" y="2405380"/>
            <a:ext cx="3775075" cy="332105"/>
          </a:xfrm>
          <a:prstGeom prst="wedgeRectCallout">
            <a:avLst>
              <a:gd name="adj1" fmla="val -43742"/>
              <a:gd name="adj2" fmla="val 77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找到待加入生成图的结点</a:t>
            </a:r>
            <a:endParaRPr lang="zh-CN"/>
          </a:p>
        </p:txBody>
      </p:sp>
      <p:sp>
        <p:nvSpPr>
          <p:cNvPr id="7" name="矩形标注 6"/>
          <p:cNvSpPr/>
          <p:nvPr/>
        </p:nvSpPr>
        <p:spPr>
          <a:xfrm>
            <a:off x="6208395" y="3397250"/>
            <a:ext cx="2174240" cy="332105"/>
          </a:xfrm>
          <a:prstGeom prst="wedgeRectCallout">
            <a:avLst>
              <a:gd name="adj1" fmla="val -56746"/>
              <a:gd name="adj2" fmla="val 4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降低相关结点的</a:t>
            </a:r>
            <a:r>
              <a:rPr lang="en-US" altLang="zh-CN"/>
              <a:t>key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椭圆 340995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椭圆 340996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椭圆 340997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椭圆 340998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椭圆 340999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椭圆 341000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椭圆 341001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6" name="椭圆 341002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47" name="直接箭头连接符 341003"/>
          <p:cNvCxnSpPr>
            <a:stCxn id="65546" idx="5"/>
            <a:endCxn id="65540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48" name="直接箭头连接符 341004"/>
          <p:cNvCxnSpPr>
            <a:stCxn id="65546" idx="3"/>
            <a:endCxn id="65539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49" name="直接箭头连接符 341005"/>
          <p:cNvCxnSpPr>
            <a:stCxn id="65539" idx="6"/>
            <a:endCxn id="65540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0" name="直接箭头连接符 341006"/>
          <p:cNvCxnSpPr>
            <a:stCxn id="65542" idx="0"/>
            <a:endCxn id="65539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1" name="直接箭头连接符 341007"/>
          <p:cNvCxnSpPr>
            <a:stCxn id="65542" idx="5"/>
            <a:endCxn id="65545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2" name="直接箭头连接符 341008"/>
          <p:cNvCxnSpPr>
            <a:stCxn id="65545" idx="7"/>
            <a:endCxn id="65543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3" name="直接箭头连接符 341009"/>
          <p:cNvCxnSpPr>
            <a:stCxn id="65543" idx="0"/>
            <a:endCxn id="65540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4" name="直接箭头连接符 341010"/>
          <p:cNvCxnSpPr>
            <a:stCxn id="65543" idx="0"/>
            <a:endCxn id="65540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5" name="直接箭头连接符 341011"/>
          <p:cNvCxnSpPr>
            <a:stCxn id="65543" idx="6"/>
            <a:endCxn id="65544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6" name="曲线连接符 341012"/>
          <p:cNvCxnSpPr>
            <a:stCxn id="65545" idx="0"/>
            <a:endCxn id="65539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57" name="文本框 341013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8" name="文本框 341014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9" name="文本框 341015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0" name="文本框 341016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1" name="文本框 341017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2" name="文本框 341018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3" name="文本框 341019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4" name="文本框 341020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5" name="文本框 341021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6" name="文本框 341022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7" name="文本框 341023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6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8" name="文本框 341024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9" name="文本框 341025"/>
          <p:cNvSpPr txBox="1"/>
          <p:nvPr/>
        </p:nvSpPr>
        <p:spPr>
          <a:xfrm>
            <a:off x="6172200" y="1481138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0" name="文本框 341026"/>
          <p:cNvSpPr txBox="1"/>
          <p:nvPr/>
        </p:nvSpPr>
        <p:spPr>
          <a:xfrm>
            <a:off x="6162675" y="3429000"/>
            <a:ext cx="7829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1" name="文本框 341027"/>
          <p:cNvSpPr txBox="1"/>
          <p:nvPr/>
        </p:nvSpPr>
        <p:spPr>
          <a:xfrm>
            <a:off x="3006328" y="3943350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2" name="文本框 341028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3" name="文本框 341030"/>
          <p:cNvSpPr txBox="1"/>
          <p:nvPr/>
        </p:nvSpPr>
        <p:spPr>
          <a:xfrm>
            <a:off x="4343400" y="3367088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椭圆 370691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椭圆 370692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椭圆 370693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椭圆 370694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椭圆 370695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椭圆 370696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椭圆 370697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椭圆 370698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71" name="直接箭头连接符 370699"/>
          <p:cNvCxnSpPr>
            <a:stCxn id="66570" idx="5"/>
            <a:endCxn id="66564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2" name="直接箭头连接符 370700"/>
          <p:cNvCxnSpPr>
            <a:stCxn id="66570" idx="3"/>
            <a:endCxn id="66563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3" name="直接箭头连接符 370701"/>
          <p:cNvCxnSpPr>
            <a:stCxn id="66563" idx="6"/>
            <a:endCxn id="66564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4" name="直接箭头连接符 370702"/>
          <p:cNvCxnSpPr>
            <a:stCxn id="66566" idx="0"/>
            <a:endCxn id="66563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5" name="直接箭头连接符 370703"/>
          <p:cNvCxnSpPr>
            <a:stCxn id="66566" idx="5"/>
            <a:endCxn id="66569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6" name="直接箭头连接符 370704"/>
          <p:cNvCxnSpPr>
            <a:stCxn id="66569" idx="7"/>
            <a:endCxn id="66567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7" name="直接箭头连接符 370705"/>
          <p:cNvCxnSpPr>
            <a:stCxn id="66567" idx="0"/>
            <a:endCxn id="66564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8" name="直接箭头连接符 370706"/>
          <p:cNvCxnSpPr>
            <a:stCxn id="66567" idx="0"/>
            <a:endCxn id="66564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9" name="直接箭头连接符 370707"/>
          <p:cNvCxnSpPr>
            <a:stCxn id="66567" idx="6"/>
            <a:endCxn id="66568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80" name="曲线连接符 370708"/>
          <p:cNvCxnSpPr>
            <a:stCxn id="66569" idx="0"/>
            <a:endCxn id="66563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81" name="文本框 370709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2" name="文本框 370710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3" name="文本框 370711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4" name="文本框 370712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5" name="文本框 370713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6" name="文本框 370714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7" name="文本框 370715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8" name="文本框 370716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9" name="文本框 370717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0" name="文本框 370718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1" name="文本框 370719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2" name="文本框 370720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3" name="文本框 370721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4" name="文本框 370722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5" name="文本框 370724"/>
          <p:cNvSpPr txBox="1"/>
          <p:nvPr/>
        </p:nvSpPr>
        <p:spPr>
          <a:xfrm>
            <a:off x="6162675" y="3429000"/>
            <a:ext cx="7829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6" name="文本框 370725"/>
          <p:cNvSpPr txBox="1"/>
          <p:nvPr/>
        </p:nvSpPr>
        <p:spPr>
          <a:xfrm>
            <a:off x="3006328" y="3943350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7" name="文本框 370726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椭圆 372739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椭圆 372740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椭圆 372741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椭圆 372742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椭圆 372743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椭圆 372744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椭圆 372745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椭圆 372746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7595" name="直接箭头连接符 372747"/>
          <p:cNvCxnSpPr>
            <a:stCxn id="67594" idx="5"/>
            <a:endCxn id="67588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6" name="直接箭头连接符 372748"/>
          <p:cNvCxnSpPr>
            <a:stCxn id="67594" idx="3"/>
            <a:endCxn id="67587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7" name="直接箭头连接符 372749"/>
          <p:cNvCxnSpPr>
            <a:stCxn id="67587" idx="6"/>
            <a:endCxn id="67588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8" name="直接箭头连接符 372750"/>
          <p:cNvCxnSpPr>
            <a:stCxn id="67590" idx="0"/>
            <a:endCxn id="67587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9" name="直接箭头连接符 372751"/>
          <p:cNvCxnSpPr>
            <a:stCxn id="67590" idx="5"/>
            <a:endCxn id="67593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0" name="直接箭头连接符 372752"/>
          <p:cNvCxnSpPr>
            <a:stCxn id="67593" idx="7"/>
            <a:endCxn id="67591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1" name="直接箭头连接符 372753"/>
          <p:cNvCxnSpPr>
            <a:stCxn id="67591" idx="0"/>
            <a:endCxn id="67588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2" name="直接箭头连接符 372754"/>
          <p:cNvCxnSpPr>
            <a:stCxn id="67591" idx="0"/>
            <a:endCxn id="67588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3" name="直接箭头连接符 372755"/>
          <p:cNvCxnSpPr>
            <a:stCxn id="67591" idx="6"/>
            <a:endCxn id="67592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4" name="曲线连接符 372756"/>
          <p:cNvCxnSpPr>
            <a:stCxn id="67593" idx="0"/>
            <a:endCxn id="67587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05" name="文本框 372757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6" name="文本框 372758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7" name="文本框 372759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8" name="文本框 372760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9" name="文本框 372761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0" name="文本框 372762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1" name="文本框 372763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2" name="文本框 372764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3" name="文本框 372765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4" name="文本框 372766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5" name="文本框 372767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6" name="文本框 372768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7" name="文本框 372769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8" name="文本框 372770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9" name="文本框 372771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20" name="文本框 372772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21" name="文本框 372773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椭圆 376834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椭圆 376835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椭圆 376836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椭圆 376837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椭圆 376838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6" name="椭圆 376839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7" name="椭圆 376840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8" name="椭圆 376841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8619" name="直接箭头连接符 376842"/>
          <p:cNvCxnSpPr>
            <a:stCxn id="68618" idx="5"/>
            <a:endCxn id="68612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0" name="直接箭头连接符 376843"/>
          <p:cNvCxnSpPr>
            <a:stCxn id="68618" idx="3"/>
            <a:endCxn id="68611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1" name="直接箭头连接符 376844"/>
          <p:cNvCxnSpPr>
            <a:stCxn id="68611" idx="6"/>
            <a:endCxn id="68612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2" name="直接箭头连接符 376845"/>
          <p:cNvCxnSpPr>
            <a:stCxn id="68614" idx="0"/>
            <a:endCxn id="68611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3" name="直接箭头连接符 376846"/>
          <p:cNvCxnSpPr>
            <a:stCxn id="68614" idx="5"/>
            <a:endCxn id="68617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4" name="直接箭头连接符 376847"/>
          <p:cNvCxnSpPr>
            <a:stCxn id="68617" idx="7"/>
            <a:endCxn id="68615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5" name="直接箭头连接符 376848"/>
          <p:cNvCxnSpPr>
            <a:stCxn id="68615" idx="0"/>
            <a:endCxn id="68612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6" name="直接箭头连接符 376849"/>
          <p:cNvCxnSpPr>
            <a:stCxn id="68615" idx="0"/>
            <a:endCxn id="68612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7" name="直接箭头连接符 376850"/>
          <p:cNvCxnSpPr>
            <a:stCxn id="68615" idx="6"/>
            <a:endCxn id="68616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8" name="曲线连接符 376851"/>
          <p:cNvCxnSpPr>
            <a:stCxn id="68617" idx="0"/>
            <a:endCxn id="68611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29" name="文本框 376852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0" name="文本框 376853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1" name="文本框 376854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2" name="文本框 376855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3" name="文本框 376856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4" name="文本框 376857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5" name="文本框 376858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6" name="文本框 376859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7" name="文本框 376860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8" name="文本框 376861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9" name="文本框 376862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0" name="文本框 376863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1" name="文本框 376864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2" name="文本框 376865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3" name="文本框 376866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4" name="文本框 376867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5" name="文本框 376868"/>
          <p:cNvSpPr txBox="1"/>
          <p:nvPr/>
        </p:nvSpPr>
        <p:spPr>
          <a:xfrm>
            <a:off x="1603772" y="3376613"/>
            <a:ext cx="8134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椭圆 377858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椭圆 377859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椭圆 377860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椭圆 377861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椭圆 377862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椭圆 377863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椭圆 377864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2" name="椭圆 377865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3" name="直接箭头连接符 377866"/>
          <p:cNvCxnSpPr>
            <a:stCxn id="69642" idx="5"/>
            <a:endCxn id="69636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4" name="直接箭头连接符 377867"/>
          <p:cNvCxnSpPr>
            <a:stCxn id="69642" idx="3"/>
            <a:endCxn id="69635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5" name="直接箭头连接符 377868"/>
          <p:cNvCxnSpPr>
            <a:stCxn id="69635" idx="6"/>
            <a:endCxn id="69636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6" name="直接箭头连接符 377869"/>
          <p:cNvCxnSpPr>
            <a:stCxn id="69638" idx="0"/>
            <a:endCxn id="69635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7" name="直接箭头连接符 377870"/>
          <p:cNvCxnSpPr>
            <a:stCxn id="69638" idx="5"/>
            <a:endCxn id="69641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8" name="直接箭头连接符 377871"/>
          <p:cNvCxnSpPr>
            <a:stCxn id="69641" idx="7"/>
            <a:endCxn id="69639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9" name="直接箭头连接符 377872"/>
          <p:cNvCxnSpPr>
            <a:stCxn id="69639" idx="0"/>
            <a:endCxn id="69636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0" name="直接箭头连接符 377873"/>
          <p:cNvCxnSpPr>
            <a:stCxn id="69639" idx="0"/>
            <a:endCxn id="69636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1" name="直接箭头连接符 377874"/>
          <p:cNvCxnSpPr>
            <a:stCxn id="69639" idx="6"/>
            <a:endCxn id="69640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2" name="曲线连接符 377875"/>
          <p:cNvCxnSpPr>
            <a:stCxn id="69641" idx="0"/>
            <a:endCxn id="69635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53" name="文本框 377876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4" name="文本框 377877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5" name="文本框 377878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6" name="文本框 377879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7" name="文本框 377880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8" name="文本框 377881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9" name="文本框 377882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0" name="文本框 377883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1" name="文本框 377884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2" name="文本框 377885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3" name="文本框 377886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4" name="文本框 377887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5" name="文本框 377888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6" name="文本框 377889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7" name="文本框 377890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8" name="文本框 377891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9" name="文本框 377892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椭圆 378882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椭圆 378883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1" name="椭圆 378884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2" name="椭圆 378885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椭圆 378886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4" name="椭圆 378887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椭圆 378888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6" name="椭圆 378889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0667" name="直接箭头连接符 378890"/>
          <p:cNvCxnSpPr>
            <a:stCxn id="70666" idx="5"/>
            <a:endCxn id="70660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68" name="直接箭头连接符 378891"/>
          <p:cNvCxnSpPr>
            <a:stCxn id="70666" idx="3"/>
            <a:endCxn id="70659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69" name="直接箭头连接符 378892"/>
          <p:cNvCxnSpPr>
            <a:stCxn id="70659" idx="6"/>
            <a:endCxn id="70660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0" name="直接箭头连接符 378893"/>
          <p:cNvCxnSpPr>
            <a:stCxn id="70662" idx="0"/>
            <a:endCxn id="70659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1" name="直接箭头连接符 378894"/>
          <p:cNvCxnSpPr>
            <a:stCxn id="70662" idx="5"/>
            <a:endCxn id="70665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2" name="直接箭头连接符 378895"/>
          <p:cNvCxnSpPr>
            <a:stCxn id="70665" idx="7"/>
            <a:endCxn id="70663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3" name="直接箭头连接符 378896"/>
          <p:cNvCxnSpPr>
            <a:stCxn id="70663" idx="0"/>
            <a:endCxn id="70660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4" name="直接箭头连接符 378897"/>
          <p:cNvCxnSpPr>
            <a:stCxn id="70663" idx="0"/>
            <a:endCxn id="70660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5" name="直接箭头连接符 378898"/>
          <p:cNvCxnSpPr>
            <a:stCxn id="70663" idx="6"/>
            <a:endCxn id="70664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6" name="曲线连接符 378899"/>
          <p:cNvCxnSpPr>
            <a:stCxn id="70665" idx="0"/>
            <a:endCxn id="70659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77" name="文本框 378900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8" name="文本框 378901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9" name="文本框 378902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0" name="文本框 378903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1" name="文本框 378904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2" name="文本框 378905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3" name="文本框 378906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4" name="文本框 378907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5" name="文本框 378908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6" name="文本框 378909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7" name="文本框 378910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8" name="文本框 378911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9" name="文本框 378912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0" name="文本框 378913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1" name="文本框 378914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2" name="文本框 378915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3" name="文本框 378916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椭圆 379906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椭圆 379907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椭圆 379908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椭圆 379909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椭圆 379910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椭圆 379911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椭圆 379912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椭圆 379913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691" name="直接箭头连接符 379914"/>
          <p:cNvCxnSpPr>
            <a:stCxn id="71690" idx="5"/>
            <a:endCxn id="71684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2" name="直接箭头连接符 379915"/>
          <p:cNvCxnSpPr>
            <a:stCxn id="71690" idx="3"/>
            <a:endCxn id="71683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3" name="直接箭头连接符 379916"/>
          <p:cNvCxnSpPr>
            <a:stCxn id="71683" idx="6"/>
            <a:endCxn id="71684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4" name="直接箭头连接符 379917"/>
          <p:cNvCxnSpPr>
            <a:stCxn id="71686" idx="0"/>
            <a:endCxn id="71683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5" name="直接箭头连接符 379918"/>
          <p:cNvCxnSpPr>
            <a:stCxn id="71686" idx="5"/>
            <a:endCxn id="71689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6" name="直接箭头连接符 379919"/>
          <p:cNvCxnSpPr>
            <a:stCxn id="71689" idx="7"/>
            <a:endCxn id="71687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7" name="直接箭头连接符 379920"/>
          <p:cNvCxnSpPr>
            <a:stCxn id="71687" idx="0"/>
            <a:endCxn id="71684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8" name="直接箭头连接符 379921"/>
          <p:cNvCxnSpPr>
            <a:stCxn id="71687" idx="0"/>
            <a:endCxn id="71684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9" name="直接箭头连接符 379922"/>
          <p:cNvCxnSpPr>
            <a:stCxn id="71687" idx="6"/>
            <a:endCxn id="71688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0" name="曲线连接符 379923"/>
          <p:cNvCxnSpPr>
            <a:stCxn id="71689" idx="0"/>
            <a:endCxn id="71683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1" name="文本框 379924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2" name="文本框 379925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3" name="文本框 379926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4" name="文本框 379927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5" name="文本框 379928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6" name="文本框 379929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7" name="文本框 379930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8" name="文本框 379931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9" name="文本框 379932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0" name="文本框 379933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1" name="文本框 379934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2" name="文本框 379935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3" name="文本框 379936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4" name="文本框 379937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5" name="文本框 379938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6" name="文本框 379939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7" name="文本框 379940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图算法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一、图的表示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二、最小生成树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三、最短路径搜索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椭圆 380930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椭圆 380931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椭圆 380932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椭圆 380933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1" name="椭圆 380934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2" name="椭圆 380935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椭圆 380936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4" name="椭圆 380937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2715" name="直接箭头连接符 380938"/>
          <p:cNvCxnSpPr>
            <a:stCxn id="72714" idx="5"/>
            <a:endCxn id="72708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6" name="直接箭头连接符 380939"/>
          <p:cNvCxnSpPr>
            <a:stCxn id="72714" idx="3"/>
            <a:endCxn id="72707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7" name="直接箭头连接符 380940"/>
          <p:cNvCxnSpPr>
            <a:stCxn id="72707" idx="6"/>
            <a:endCxn id="72708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8" name="直接箭头连接符 380941"/>
          <p:cNvCxnSpPr>
            <a:stCxn id="72710" idx="0"/>
            <a:endCxn id="72707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9" name="直接箭头连接符 380942"/>
          <p:cNvCxnSpPr>
            <a:stCxn id="72710" idx="5"/>
            <a:endCxn id="72713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0" name="直接箭头连接符 380943"/>
          <p:cNvCxnSpPr>
            <a:stCxn id="72713" idx="7"/>
            <a:endCxn id="72711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1" name="直接箭头连接符 380944"/>
          <p:cNvCxnSpPr>
            <a:stCxn id="72711" idx="0"/>
            <a:endCxn id="72708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2" name="直接箭头连接符 380945"/>
          <p:cNvCxnSpPr>
            <a:stCxn id="72711" idx="0"/>
            <a:endCxn id="72708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3" name="直接箭头连接符 380946"/>
          <p:cNvCxnSpPr>
            <a:stCxn id="72711" idx="6"/>
            <a:endCxn id="72712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4" name="曲线连接符 380947"/>
          <p:cNvCxnSpPr>
            <a:stCxn id="72713" idx="0"/>
            <a:endCxn id="72707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725" name="文本框 380948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6" name="文本框 380949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7" name="文本框 380950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8" name="文本框 380951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9" name="文本框 380952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0" name="文本框 380953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1" name="文本框 380954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2" name="文本框 380955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3" name="文本框 380956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4" name="文本框 380957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5" name="文本框 380958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6" name="文本框 380959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7" name="文本框 380960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8" name="文本框 380961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9" name="文本框 380962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0" name="文本框 380963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1" name="文本框 380964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文本占位符 381954"/>
          <p:cNvSpPr>
            <a:spLocks noGrp="1"/>
          </p:cNvSpPr>
          <p:nvPr>
            <p:ph idx="1"/>
          </p:nvPr>
        </p:nvSpPr>
        <p:spPr>
          <a:xfrm>
            <a:off x="628650" y="1064418"/>
            <a:ext cx="7886700" cy="3263504"/>
          </a:xfrm>
        </p:spPr>
        <p:txBody>
          <a:bodyPr anchor="t" anchorCtr="0"/>
          <a:p>
            <a:pPr>
              <a:buNone/>
            </a:pPr>
            <a:r>
              <a:rPr lang="zh-CN" altLang="en-US"/>
              <a:t>时间</a:t>
            </a:r>
            <a:r>
              <a:rPr lang="en-US" altLang="zh-CN"/>
              <a:t>= |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/>
              <a:t>|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Extract-Min</a:t>
            </a:r>
            <a:r>
              <a:rPr lang="en-US" altLang="zh-CN">
                <a:sym typeface="Symbol" panose="05050102010706020507" pitchFamily="18" charset="2"/>
              </a:rPr>
              <a:t>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Decrease-Key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/>
          </a:p>
        </p:txBody>
      </p:sp>
      <p:graphicFrame>
        <p:nvGraphicFramePr>
          <p:cNvPr id="381999" name="表格 381998"/>
          <p:cNvGraphicFramePr/>
          <p:nvPr>
            <p:custDataLst>
              <p:tags r:id="rId1"/>
            </p:custDataLst>
          </p:nvPr>
        </p:nvGraphicFramePr>
        <p:xfrm>
          <a:off x="1109345" y="1924050"/>
          <a:ext cx="7406005" cy="177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7365"/>
                <a:gridCol w="1851660"/>
                <a:gridCol w="2068830"/>
                <a:gridCol w="1708150"/>
              </a:tblGrid>
              <a:tr h="421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Q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T(Extract-Min</a:t>
                      </a:r>
                      <a:r>
                        <a:rPr lang="en-US" altLang="zh-CN" sz="1800"/>
                        <a:t>)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/>
                        <a:t>T(Descrease</a:t>
                      </a:r>
                      <a:r>
                        <a:rPr lang="en-US" altLang="zh-CN" sz="1800"/>
                        <a:t>-Key)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(1)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  <a:tr h="4845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二进制堆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  <a:tr h="4838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斐波那契堆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(1)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</a:t>
                      </a:r>
                      <a:r>
                        <a:rPr lang="en-US" altLang="zh-CN" sz="2100" err="1"/>
                        <a:t>VlgV</a:t>
                      </a:r>
                      <a:r>
                        <a:rPr lang="en-US" altLang="zh-CN" sz="2100"/>
                        <a:t> + E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复杂度分析</a:t>
            </a:r>
            <a:endParaRPr 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560" y="3885565"/>
            <a:ext cx="543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/>
              <a:t>使用堆，则</a:t>
            </a:r>
            <a:r>
              <a:rPr lang="en-US" altLang="zh-CN" sz="1800"/>
              <a:t>extract-min</a:t>
            </a:r>
            <a:r>
              <a:rPr lang="zh-CN" altLang="en-US" sz="1800"/>
              <a:t>可以降低到</a:t>
            </a:r>
            <a:r>
              <a:rPr lang="en-US" altLang="zh-CN" sz="1800">
                <a:sym typeface="Symbol" panose="05050102010706020507" pitchFamily="18" charset="2"/>
              </a:rPr>
              <a:t>(</a:t>
            </a:r>
            <a:r>
              <a:rPr lang="en-US" altLang="zh-CN" sz="1800"/>
              <a:t>lg V</a:t>
            </a:r>
            <a:r>
              <a:rPr lang="zh-CN" altLang="en-US" sz="1800"/>
              <a:t>）；</a:t>
            </a:r>
            <a:endParaRPr lang="zh-CN" altLang="en-US" sz="1800"/>
          </a:p>
          <a:p>
            <a:pPr algn="l"/>
            <a:r>
              <a:rPr lang="zh-CN" altLang="en-US" sz="1800"/>
              <a:t>使用斐波那契堆，则</a:t>
            </a:r>
            <a:r>
              <a:rPr lang="en-US" altLang="zh-CN" sz="1800"/>
              <a:t>Descrease-key</a:t>
            </a:r>
            <a:r>
              <a:rPr lang="zh-CN" altLang="en-US" sz="1800"/>
              <a:t>可以降低到</a:t>
            </a:r>
            <a:r>
              <a:rPr lang="en-US" altLang="zh-CN" sz="1800">
                <a:sym typeface="Symbol" panose="05050102010706020507" pitchFamily="18" charset="2"/>
              </a:rPr>
              <a:t>(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  <a:r>
              <a:rPr lang="en-US" altLang="zh-CN" sz="1800"/>
              <a:t>.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文本占位符 34201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buNone/>
            </a:pPr>
            <a:r>
              <a:rPr lang="en-US" altLang="zh-CN"/>
              <a:t>Disjoint-set data structure</a:t>
            </a:r>
            <a:endParaRPr lang="en-US" altLang="zh-CN"/>
          </a:p>
          <a:p>
            <a:pPr>
              <a:buNone/>
            </a:pPr>
            <a:r>
              <a:rPr lang="en-US" altLang="zh-CN"/>
              <a:t>Sets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 = {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, 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/>
              <a:t>intersects 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j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/>
              <a:t>= empty set</a:t>
            </a:r>
            <a:endParaRPr lang="en-US" altLang="zh-CN"/>
          </a:p>
          <a:p>
            <a:pPr>
              <a:buNone/>
            </a:pPr>
            <a:r>
              <a:rPr lang="en-US" altLang="zh-CN"/>
              <a:t>Operations:</a:t>
            </a:r>
            <a:endParaRPr lang="en-US" altLang="zh-CN"/>
          </a:p>
          <a:p>
            <a:r>
              <a:rPr lang="en-US" altLang="zh-CN"/>
              <a:t>Insert(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/>
              <a:t>):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§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 {{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zh-CN" err="1">
                <a:sym typeface="Symbol" panose="05050102010706020507" pitchFamily="18" charset="2"/>
              </a:rPr>
              <a:t>Union(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):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 {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 {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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zh-CN" err="1">
                <a:sym typeface="Symbol" panose="05050102010706020507" pitchFamily="18" charset="2"/>
              </a:rPr>
              <a:t>FindSet(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): return unique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where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i="1" baseline="-25000">
              <a:solidFill>
                <a:schemeClr val="accent2"/>
              </a:solidFill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Kruskal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Kruskal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158875"/>
            <a:ext cx="6082665" cy="2567305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162550" y="1552575"/>
            <a:ext cx="2764790" cy="469265"/>
          </a:xfrm>
          <a:prstGeom prst="wedgeRectCallout">
            <a:avLst>
              <a:gd name="adj1" fmla="val -62356"/>
              <a:gd name="adj2" fmla="val 39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为每个结点创建一个集合</a:t>
            </a:r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6720205" y="2151380"/>
            <a:ext cx="2263775" cy="339725"/>
          </a:xfrm>
          <a:prstGeom prst="wedgeRectCallout">
            <a:avLst>
              <a:gd name="adj1" fmla="val -62706"/>
              <a:gd name="adj2" fmla="val 3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将所有边按权重升序排列</a:t>
            </a:r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5162550" y="2924810"/>
            <a:ext cx="2263775" cy="476885"/>
          </a:xfrm>
          <a:prstGeom prst="wedgeRectCallout">
            <a:avLst>
              <a:gd name="adj1" fmla="val -62706"/>
              <a:gd name="adj2" fmla="val 3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若给定边的两个顶点不在同一个集合之中，则合并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椭圆 369667"/>
          <p:cNvSpPr/>
          <p:nvPr/>
        </p:nvSpPr>
        <p:spPr>
          <a:xfrm>
            <a:off x="2171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椭圆 369668"/>
          <p:cNvSpPr/>
          <p:nvPr/>
        </p:nvSpPr>
        <p:spPr>
          <a:xfrm>
            <a:off x="4457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椭圆 369669"/>
          <p:cNvSpPr/>
          <p:nvPr/>
        </p:nvSpPr>
        <p:spPr>
          <a:xfrm>
            <a:off x="645795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6" name="椭圆 369670"/>
          <p:cNvSpPr/>
          <p:nvPr/>
        </p:nvSpPr>
        <p:spPr>
          <a:xfrm>
            <a:off x="2171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椭圆 369671"/>
          <p:cNvSpPr/>
          <p:nvPr/>
        </p:nvSpPr>
        <p:spPr>
          <a:xfrm>
            <a:off x="4457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8" name="椭圆 369672"/>
          <p:cNvSpPr/>
          <p:nvPr/>
        </p:nvSpPr>
        <p:spPr>
          <a:xfrm>
            <a:off x="645795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9" name="椭圆 369673"/>
          <p:cNvSpPr/>
          <p:nvPr/>
        </p:nvSpPr>
        <p:spPr>
          <a:xfrm>
            <a:off x="3314700" y="36576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0" name="椭圆 369674"/>
          <p:cNvSpPr/>
          <p:nvPr/>
        </p:nvSpPr>
        <p:spPr>
          <a:xfrm>
            <a:off x="3314700" y="14287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811" name="直接箭头连接符 369675"/>
          <p:cNvCxnSpPr>
            <a:stCxn id="76810" idx="5"/>
            <a:endCxn id="76804" idx="1"/>
          </p:cNvCxnSpPr>
          <p:nvPr/>
        </p:nvCxnSpPr>
        <p:spPr>
          <a:xfrm>
            <a:off x="3656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2" name="直接箭头连接符 369676"/>
          <p:cNvCxnSpPr>
            <a:stCxn id="76810" idx="3"/>
            <a:endCxn id="76803" idx="7"/>
          </p:cNvCxnSpPr>
          <p:nvPr/>
        </p:nvCxnSpPr>
        <p:spPr>
          <a:xfrm flipH="1">
            <a:off x="2513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3" name="直接箭头连接符 369677"/>
          <p:cNvCxnSpPr>
            <a:stCxn id="76803" idx="6"/>
            <a:endCxn id="76804" idx="2"/>
          </p:cNvCxnSpPr>
          <p:nvPr/>
        </p:nvCxnSpPr>
        <p:spPr>
          <a:xfrm>
            <a:off x="2586038" y="21431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4" name="直接箭头连接符 369678"/>
          <p:cNvCxnSpPr>
            <a:stCxn id="76806" idx="0"/>
            <a:endCxn id="76803" idx="4"/>
          </p:cNvCxnSpPr>
          <p:nvPr/>
        </p:nvCxnSpPr>
        <p:spPr>
          <a:xfrm flipV="1">
            <a:off x="2371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5" name="直接箭头连接符 369679"/>
          <p:cNvCxnSpPr>
            <a:stCxn id="76806" idx="5"/>
            <a:endCxn id="76809" idx="1"/>
          </p:cNvCxnSpPr>
          <p:nvPr/>
        </p:nvCxnSpPr>
        <p:spPr>
          <a:xfrm>
            <a:off x="2513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6" name="直接箭头连接符 369680"/>
          <p:cNvCxnSpPr>
            <a:stCxn id="76809" idx="7"/>
            <a:endCxn id="76807" idx="3"/>
          </p:cNvCxnSpPr>
          <p:nvPr/>
        </p:nvCxnSpPr>
        <p:spPr>
          <a:xfrm flipV="1">
            <a:off x="3656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7" name="直接箭头连接符 369681"/>
          <p:cNvCxnSpPr>
            <a:stCxn id="76807" idx="0"/>
            <a:endCxn id="76804" idx="4"/>
          </p:cNvCxnSpPr>
          <p:nvPr/>
        </p:nvCxnSpPr>
        <p:spPr>
          <a:xfrm flipV="1">
            <a:off x="4657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8" name="直接箭头连接符 369682"/>
          <p:cNvCxnSpPr>
            <a:stCxn id="76807" idx="0"/>
            <a:endCxn id="76804" idx="4"/>
          </p:cNvCxnSpPr>
          <p:nvPr/>
        </p:nvCxnSpPr>
        <p:spPr>
          <a:xfrm>
            <a:off x="4857750" y="21145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9" name="直接箭头连接符 369683"/>
          <p:cNvCxnSpPr>
            <a:stCxn id="76807" idx="6"/>
            <a:endCxn id="76808" idx="2"/>
          </p:cNvCxnSpPr>
          <p:nvPr/>
        </p:nvCxnSpPr>
        <p:spPr>
          <a:xfrm>
            <a:off x="4872038" y="33432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20" name="曲线连接符 369684"/>
          <p:cNvCxnSpPr>
            <a:stCxn id="76809" idx="0"/>
            <a:endCxn id="76803" idx="5"/>
          </p:cNvCxnSpPr>
          <p:nvPr/>
        </p:nvCxnSpPr>
        <p:spPr>
          <a:xfrm rot="5400000" flipH="1">
            <a:off x="2341960" y="24705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21" name="文本框 369685"/>
          <p:cNvSpPr txBox="1"/>
          <p:nvPr/>
        </p:nvSpPr>
        <p:spPr>
          <a:xfrm>
            <a:off x="2049304" y="25253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2" name="文本框 369686"/>
          <p:cNvSpPr txBox="1"/>
          <p:nvPr/>
        </p:nvSpPr>
        <p:spPr>
          <a:xfrm>
            <a:off x="3020854" y="27432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3" name="文本框 369687"/>
          <p:cNvSpPr txBox="1"/>
          <p:nvPr/>
        </p:nvSpPr>
        <p:spPr>
          <a:xfrm>
            <a:off x="2777966" y="35433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4" name="文本框 369688"/>
          <p:cNvSpPr txBox="1"/>
          <p:nvPr/>
        </p:nvSpPr>
        <p:spPr>
          <a:xfrm>
            <a:off x="2777966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5" name="文本框 369689"/>
          <p:cNvSpPr txBox="1"/>
          <p:nvPr/>
        </p:nvSpPr>
        <p:spPr>
          <a:xfrm>
            <a:off x="4030504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6" name="文本框 369690"/>
          <p:cNvSpPr txBox="1"/>
          <p:nvPr/>
        </p:nvSpPr>
        <p:spPr>
          <a:xfrm>
            <a:off x="3349466" y="18788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7" name="文本框 369691"/>
          <p:cNvSpPr txBox="1"/>
          <p:nvPr/>
        </p:nvSpPr>
        <p:spPr>
          <a:xfrm>
            <a:off x="4659154" y="25598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8" name="文本框 369692"/>
          <p:cNvSpPr txBox="1"/>
          <p:nvPr/>
        </p:nvSpPr>
        <p:spPr>
          <a:xfrm>
            <a:off x="5516404" y="18859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9" name="文本框 369693"/>
          <p:cNvSpPr txBox="1"/>
          <p:nvPr/>
        </p:nvSpPr>
        <p:spPr>
          <a:xfrm>
            <a:off x="5473541" y="30741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30" name="文本框 369694"/>
          <p:cNvSpPr txBox="1"/>
          <p:nvPr/>
        </p:nvSpPr>
        <p:spPr>
          <a:xfrm>
            <a:off x="3968591" y="35623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31" name="文本框 369695"/>
          <p:cNvSpPr txBox="1"/>
          <p:nvPr/>
        </p:nvSpPr>
        <p:spPr>
          <a:xfrm>
            <a:off x="2171700" y="4229100"/>
            <a:ext cx="23837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椭圆 362499"/>
          <p:cNvSpPr/>
          <p:nvPr/>
        </p:nvSpPr>
        <p:spPr>
          <a:xfrm>
            <a:off x="2171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椭圆 362500"/>
          <p:cNvSpPr/>
          <p:nvPr/>
        </p:nvSpPr>
        <p:spPr>
          <a:xfrm>
            <a:off x="4457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椭圆 362501"/>
          <p:cNvSpPr/>
          <p:nvPr/>
        </p:nvSpPr>
        <p:spPr>
          <a:xfrm>
            <a:off x="645795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0" name="椭圆 362502"/>
          <p:cNvSpPr/>
          <p:nvPr/>
        </p:nvSpPr>
        <p:spPr>
          <a:xfrm>
            <a:off x="2171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1" name="椭圆 362503"/>
          <p:cNvSpPr/>
          <p:nvPr/>
        </p:nvSpPr>
        <p:spPr>
          <a:xfrm>
            <a:off x="4457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椭圆 362504"/>
          <p:cNvSpPr/>
          <p:nvPr/>
        </p:nvSpPr>
        <p:spPr>
          <a:xfrm>
            <a:off x="645795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3" name="椭圆 362505"/>
          <p:cNvSpPr/>
          <p:nvPr/>
        </p:nvSpPr>
        <p:spPr>
          <a:xfrm>
            <a:off x="3314700" y="36576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4" name="椭圆 362506"/>
          <p:cNvSpPr/>
          <p:nvPr/>
        </p:nvSpPr>
        <p:spPr>
          <a:xfrm>
            <a:off x="3314700" y="14287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7835" name="直接箭头连接符 362507"/>
          <p:cNvCxnSpPr>
            <a:stCxn id="77834" idx="5"/>
            <a:endCxn id="77828" idx="1"/>
          </p:cNvCxnSpPr>
          <p:nvPr/>
        </p:nvCxnSpPr>
        <p:spPr>
          <a:xfrm>
            <a:off x="3656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6" name="直接箭头连接符 362508"/>
          <p:cNvCxnSpPr>
            <a:stCxn id="77834" idx="3"/>
            <a:endCxn id="77827" idx="7"/>
          </p:cNvCxnSpPr>
          <p:nvPr/>
        </p:nvCxnSpPr>
        <p:spPr>
          <a:xfrm flipH="1">
            <a:off x="2513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7" name="直接箭头连接符 362509"/>
          <p:cNvCxnSpPr>
            <a:stCxn id="77827" idx="6"/>
            <a:endCxn id="77828" idx="2"/>
          </p:cNvCxnSpPr>
          <p:nvPr/>
        </p:nvCxnSpPr>
        <p:spPr>
          <a:xfrm>
            <a:off x="2586038" y="21431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8" name="直接箭头连接符 362510"/>
          <p:cNvCxnSpPr>
            <a:stCxn id="77830" idx="0"/>
            <a:endCxn id="77827" idx="4"/>
          </p:cNvCxnSpPr>
          <p:nvPr/>
        </p:nvCxnSpPr>
        <p:spPr>
          <a:xfrm flipV="1">
            <a:off x="2371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9" name="直接箭头连接符 362511"/>
          <p:cNvCxnSpPr>
            <a:stCxn id="77830" idx="5"/>
            <a:endCxn id="77833" idx="1"/>
          </p:cNvCxnSpPr>
          <p:nvPr/>
        </p:nvCxnSpPr>
        <p:spPr>
          <a:xfrm>
            <a:off x="2513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0" name="直接箭头连接符 362512"/>
          <p:cNvCxnSpPr>
            <a:stCxn id="77833" idx="7"/>
            <a:endCxn id="77831" idx="3"/>
          </p:cNvCxnSpPr>
          <p:nvPr/>
        </p:nvCxnSpPr>
        <p:spPr>
          <a:xfrm flipV="1">
            <a:off x="3656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1" name="直接箭头连接符 362513"/>
          <p:cNvCxnSpPr>
            <a:stCxn id="77831" idx="0"/>
            <a:endCxn id="77828" idx="4"/>
          </p:cNvCxnSpPr>
          <p:nvPr/>
        </p:nvCxnSpPr>
        <p:spPr>
          <a:xfrm flipV="1">
            <a:off x="4657725" y="23574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2" name="直接箭头连接符 362514"/>
          <p:cNvCxnSpPr>
            <a:stCxn id="77831" idx="0"/>
            <a:endCxn id="77828" idx="4"/>
          </p:cNvCxnSpPr>
          <p:nvPr/>
        </p:nvCxnSpPr>
        <p:spPr>
          <a:xfrm>
            <a:off x="4857750" y="21145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3" name="直接箭头连接符 362515"/>
          <p:cNvCxnSpPr>
            <a:stCxn id="77831" idx="6"/>
            <a:endCxn id="77832" idx="2"/>
          </p:cNvCxnSpPr>
          <p:nvPr/>
        </p:nvCxnSpPr>
        <p:spPr>
          <a:xfrm>
            <a:off x="4872038" y="33432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4" name="曲线连接符 362516"/>
          <p:cNvCxnSpPr>
            <a:stCxn id="77833" idx="0"/>
            <a:endCxn id="77827" idx="5"/>
          </p:cNvCxnSpPr>
          <p:nvPr/>
        </p:nvCxnSpPr>
        <p:spPr>
          <a:xfrm rot="5400000" flipH="1">
            <a:off x="2341960" y="24705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45" name="文本框 362517"/>
          <p:cNvSpPr txBox="1"/>
          <p:nvPr/>
        </p:nvSpPr>
        <p:spPr>
          <a:xfrm>
            <a:off x="2049304" y="25253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6" name="文本框 362518"/>
          <p:cNvSpPr txBox="1"/>
          <p:nvPr/>
        </p:nvSpPr>
        <p:spPr>
          <a:xfrm>
            <a:off x="3020854" y="27432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7" name="文本框 362519"/>
          <p:cNvSpPr txBox="1"/>
          <p:nvPr/>
        </p:nvSpPr>
        <p:spPr>
          <a:xfrm>
            <a:off x="2777966" y="35433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8" name="文本框 362520"/>
          <p:cNvSpPr txBox="1"/>
          <p:nvPr/>
        </p:nvSpPr>
        <p:spPr>
          <a:xfrm>
            <a:off x="2777966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9" name="文本框 362521"/>
          <p:cNvSpPr txBox="1"/>
          <p:nvPr/>
        </p:nvSpPr>
        <p:spPr>
          <a:xfrm>
            <a:off x="4030504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0" name="文本框 362522"/>
          <p:cNvSpPr txBox="1"/>
          <p:nvPr/>
        </p:nvSpPr>
        <p:spPr>
          <a:xfrm>
            <a:off x="3349466" y="18788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1" name="文本框 362523"/>
          <p:cNvSpPr txBox="1"/>
          <p:nvPr/>
        </p:nvSpPr>
        <p:spPr>
          <a:xfrm>
            <a:off x="4659154" y="25598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2" name="文本框 362524"/>
          <p:cNvSpPr txBox="1"/>
          <p:nvPr/>
        </p:nvSpPr>
        <p:spPr>
          <a:xfrm>
            <a:off x="5516404" y="18859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3" name="文本框 362525"/>
          <p:cNvSpPr txBox="1"/>
          <p:nvPr/>
        </p:nvSpPr>
        <p:spPr>
          <a:xfrm>
            <a:off x="5473541" y="30741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4" name="文本框 362526"/>
          <p:cNvSpPr txBox="1"/>
          <p:nvPr/>
        </p:nvSpPr>
        <p:spPr>
          <a:xfrm>
            <a:off x="3968591" y="35623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5" name="文本框 362527"/>
          <p:cNvSpPr txBox="1"/>
          <p:nvPr/>
        </p:nvSpPr>
        <p:spPr>
          <a:xfrm>
            <a:off x="2171700" y="4229100"/>
            <a:ext cx="22555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椭圆 363523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椭圆 363524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椭圆 363525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椭圆 363526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5" name="椭圆 363527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6" name="椭圆 363528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椭圆 363529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8" name="椭圆 363530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8859" name="直接箭头连接符 363531"/>
          <p:cNvCxnSpPr>
            <a:stCxn id="78858" idx="5"/>
            <a:endCxn id="78852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0" name="直接箭头连接符 363532"/>
          <p:cNvCxnSpPr>
            <a:stCxn id="78858" idx="3"/>
            <a:endCxn id="78851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1" name="直接箭头连接符 363533"/>
          <p:cNvCxnSpPr>
            <a:stCxn id="78851" idx="6"/>
            <a:endCxn id="78852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2" name="直接箭头连接符 363534"/>
          <p:cNvCxnSpPr>
            <a:stCxn id="78854" idx="0"/>
            <a:endCxn id="78851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3" name="直接箭头连接符 363535"/>
          <p:cNvCxnSpPr>
            <a:stCxn id="78854" idx="5"/>
            <a:endCxn id="78857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4" name="直接箭头连接符 363536"/>
          <p:cNvCxnSpPr>
            <a:stCxn id="78857" idx="7"/>
            <a:endCxn id="78855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5" name="直接箭头连接符 363537"/>
          <p:cNvCxnSpPr>
            <a:stCxn id="78855" idx="0"/>
            <a:endCxn id="78852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6" name="直接箭头连接符 363538"/>
          <p:cNvCxnSpPr>
            <a:stCxn id="78855" idx="0"/>
            <a:endCxn id="78852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7" name="直接箭头连接符 363539"/>
          <p:cNvCxnSpPr>
            <a:stCxn id="78855" idx="6"/>
            <a:endCxn id="78856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8" name="曲线连接符 363540"/>
          <p:cNvCxnSpPr>
            <a:stCxn id="78857" idx="0"/>
            <a:endCxn id="78851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69" name="文本框 363541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0" name="文本框 363542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1" name="文本框 363543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2" name="文本框 363544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3" name="文本框 363545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4" name="文本框 363546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5" name="文本框 363547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6" name="文本框 363548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7" name="文本框 363549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8" name="文本框 363550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9" name="文本框 363551"/>
          <p:cNvSpPr txBox="1"/>
          <p:nvPr/>
        </p:nvSpPr>
        <p:spPr>
          <a:xfrm>
            <a:off x="2171700" y="4229100"/>
            <a:ext cx="212725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椭圆 364547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椭圆 364548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椭圆 364549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8" name="椭圆 364550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椭圆 364551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椭圆 364552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1" name="椭圆 364553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2" name="椭圆 364554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9883" name="直接箭头连接符 364555"/>
          <p:cNvCxnSpPr>
            <a:stCxn id="79882" idx="5"/>
            <a:endCxn id="79876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4" name="直接箭头连接符 364556"/>
          <p:cNvCxnSpPr>
            <a:stCxn id="79882" idx="3"/>
            <a:endCxn id="79875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5" name="直接箭头连接符 364557"/>
          <p:cNvCxnSpPr>
            <a:stCxn id="79875" idx="6"/>
            <a:endCxn id="79876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6" name="直接箭头连接符 364558"/>
          <p:cNvCxnSpPr>
            <a:stCxn id="79878" idx="0"/>
            <a:endCxn id="79875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7" name="直接箭头连接符 364559"/>
          <p:cNvCxnSpPr>
            <a:stCxn id="79878" idx="5"/>
            <a:endCxn id="79881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8" name="直接箭头连接符 364560"/>
          <p:cNvCxnSpPr>
            <a:stCxn id="79881" idx="7"/>
            <a:endCxn id="79879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9" name="直接箭头连接符 364561"/>
          <p:cNvCxnSpPr>
            <a:stCxn id="79879" idx="0"/>
            <a:endCxn id="79876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0" name="直接箭头连接符 364562"/>
          <p:cNvCxnSpPr>
            <a:stCxn id="79879" idx="0"/>
            <a:endCxn id="79876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1" name="直接箭头连接符 364563"/>
          <p:cNvCxnSpPr>
            <a:stCxn id="79879" idx="6"/>
            <a:endCxn id="79880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2" name="曲线连接符 364564"/>
          <p:cNvCxnSpPr>
            <a:stCxn id="79881" idx="0"/>
            <a:endCxn id="79875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93" name="文本框 364565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4" name="文本框 364566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5" name="文本框 364567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6" name="文本框 364568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7" name="文本框 364569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8" name="文本框 364570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9" name="文本框 364571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0" name="文本框 364572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1" name="文本框 364573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2" name="文本框 364574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3" name="文本框 364575"/>
          <p:cNvSpPr txBox="1"/>
          <p:nvPr/>
        </p:nvSpPr>
        <p:spPr>
          <a:xfrm>
            <a:off x="2171700" y="4229100"/>
            <a:ext cx="19989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椭圆 365571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椭圆 365572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椭圆 365573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椭圆 365574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椭圆 365575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4" name="椭圆 365576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5" name="椭圆 365577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6" name="椭圆 365578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0907" name="直接箭头连接符 365579"/>
          <p:cNvCxnSpPr>
            <a:stCxn id="80906" idx="5"/>
            <a:endCxn id="80900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08" name="直接箭头连接符 365580"/>
          <p:cNvCxnSpPr>
            <a:stCxn id="80906" idx="3"/>
            <a:endCxn id="80899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09" name="直接箭头连接符 365581"/>
          <p:cNvCxnSpPr>
            <a:stCxn id="80899" idx="6"/>
            <a:endCxn id="80900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0" name="直接箭头连接符 365582"/>
          <p:cNvCxnSpPr>
            <a:stCxn id="80902" idx="0"/>
            <a:endCxn id="80899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1" name="直接箭头连接符 365583"/>
          <p:cNvCxnSpPr>
            <a:stCxn id="80902" idx="5"/>
            <a:endCxn id="80905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2" name="直接箭头连接符 365584"/>
          <p:cNvCxnSpPr>
            <a:stCxn id="80905" idx="7"/>
            <a:endCxn id="80903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3" name="直接箭头连接符 365585"/>
          <p:cNvCxnSpPr>
            <a:stCxn id="80903" idx="0"/>
            <a:endCxn id="80900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4" name="直接箭头连接符 365586"/>
          <p:cNvCxnSpPr>
            <a:stCxn id="80903" idx="0"/>
            <a:endCxn id="80900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5" name="直接箭头连接符 365587"/>
          <p:cNvCxnSpPr>
            <a:stCxn id="80903" idx="6"/>
            <a:endCxn id="80904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6" name="曲线连接符 365588"/>
          <p:cNvCxnSpPr>
            <a:stCxn id="80905" idx="0"/>
            <a:endCxn id="80899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17" name="文本框 365589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8" name="文本框 365590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9" name="文本框 365591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0" name="文本框 365592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1" name="文本框 365593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2" name="文本框 365594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3" name="文本框 365595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4" name="文本框 365596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5" name="文本框 365597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6" name="文本框 365598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7" name="文本框 365599"/>
          <p:cNvSpPr txBox="1"/>
          <p:nvPr/>
        </p:nvSpPr>
        <p:spPr>
          <a:xfrm>
            <a:off x="2171700" y="4229100"/>
            <a:ext cx="187071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椭圆 366595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椭圆 366596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5" name="椭圆 366597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椭圆 366598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7" name="椭圆 366599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8" name="椭圆 366600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9" name="椭圆 366601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椭圆 366602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1931" name="直接箭头连接符 366603"/>
          <p:cNvCxnSpPr>
            <a:stCxn id="81930" idx="5"/>
            <a:endCxn id="81924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2" name="直接箭头连接符 366604"/>
          <p:cNvCxnSpPr>
            <a:stCxn id="81930" idx="3"/>
            <a:endCxn id="81923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3" name="直接箭头连接符 366605"/>
          <p:cNvCxnSpPr>
            <a:stCxn id="81923" idx="6"/>
            <a:endCxn id="81924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4" name="直接箭头连接符 366606"/>
          <p:cNvCxnSpPr>
            <a:stCxn id="81926" idx="0"/>
            <a:endCxn id="81923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5" name="直接箭头连接符 366607"/>
          <p:cNvCxnSpPr>
            <a:stCxn id="81926" idx="5"/>
            <a:endCxn id="81929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6" name="直接箭头连接符 366608"/>
          <p:cNvCxnSpPr>
            <a:stCxn id="81929" idx="7"/>
            <a:endCxn id="81927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7" name="直接箭头连接符 366609"/>
          <p:cNvCxnSpPr>
            <a:stCxn id="81927" idx="0"/>
            <a:endCxn id="81924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8" name="直接箭头连接符 366610"/>
          <p:cNvCxnSpPr>
            <a:stCxn id="81927" idx="0"/>
            <a:endCxn id="81924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9" name="直接箭头连接符 366611"/>
          <p:cNvCxnSpPr>
            <a:stCxn id="81927" idx="6"/>
            <a:endCxn id="81928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40" name="曲线连接符 366612"/>
          <p:cNvCxnSpPr>
            <a:stCxn id="81929" idx="0"/>
            <a:endCxn id="81923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41" name="文本框 366613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2" name="文本框 366614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3" name="文本框 366615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4" name="文本框 366616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5" name="文本框 366617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6" name="文本框 366618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7" name="文本框 366619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8" name="文本框 366620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9" name="文本框 366621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0" name="文本框 366622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1" name="文本框 366623"/>
          <p:cNvSpPr txBox="1"/>
          <p:nvPr/>
        </p:nvSpPr>
        <p:spPr>
          <a:xfrm>
            <a:off x="2171700" y="4229100"/>
            <a:ext cx="17424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图的表示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结点的集合</a:t>
            </a: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边的集合</a:t>
            </a:r>
            <a:r>
              <a:rPr lang="en-US" altLang="zh-CN">
                <a:sym typeface="+mn-ea"/>
              </a:rPr>
              <a:t> =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zh-CN" altLang="en-US">
                <a:sym typeface="+mn-ea"/>
              </a:rPr>
              <a:t>的子集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如果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是连通图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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 1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lg|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| = (lg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endParaRPr lang="en-US" altLang="zh-CN" dirty="0"/>
          </a:p>
        </p:txBody>
      </p:sp>
      <p:sp>
        <p:nvSpPr>
          <p:cNvPr id="52228" name="椭圆 332803"/>
          <p:cNvSpPr/>
          <p:nvPr/>
        </p:nvSpPr>
        <p:spPr>
          <a:xfrm>
            <a:off x="6478270" y="185737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椭圆 332804"/>
          <p:cNvSpPr/>
          <p:nvPr/>
        </p:nvSpPr>
        <p:spPr>
          <a:xfrm>
            <a:off x="6535420" y="28289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椭圆 332805"/>
          <p:cNvSpPr/>
          <p:nvPr/>
        </p:nvSpPr>
        <p:spPr>
          <a:xfrm>
            <a:off x="5449570" y="24860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椭圆 332806"/>
          <p:cNvSpPr/>
          <p:nvPr/>
        </p:nvSpPr>
        <p:spPr>
          <a:xfrm>
            <a:off x="7678420" y="23717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2232" name="直接箭头连接符 332807"/>
          <p:cNvCxnSpPr>
            <a:stCxn id="52228" idx="2"/>
            <a:endCxn id="52230" idx="7"/>
          </p:cNvCxnSpPr>
          <p:nvPr/>
        </p:nvCxnSpPr>
        <p:spPr>
          <a:xfrm flipH="1">
            <a:off x="5790883" y="2057400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3" name="直接箭头连接符 332808"/>
          <p:cNvCxnSpPr>
            <a:stCxn id="52230" idx="5"/>
            <a:endCxn id="52229" idx="2"/>
          </p:cNvCxnSpPr>
          <p:nvPr/>
        </p:nvCxnSpPr>
        <p:spPr>
          <a:xfrm>
            <a:off x="5791280" y="2827417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4" name="直接箭头连接符 332809"/>
          <p:cNvCxnSpPr>
            <a:stCxn id="52228" idx="4"/>
            <a:endCxn id="52229" idx="0"/>
          </p:cNvCxnSpPr>
          <p:nvPr/>
        </p:nvCxnSpPr>
        <p:spPr>
          <a:xfrm>
            <a:off x="6678295" y="2257108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5" name="直接箭头连接符 332810"/>
          <p:cNvCxnSpPr>
            <a:stCxn id="52231" idx="3"/>
            <a:endCxn id="52229" idx="6"/>
          </p:cNvCxnSpPr>
          <p:nvPr/>
        </p:nvCxnSpPr>
        <p:spPr>
          <a:xfrm flipH="1">
            <a:off x="6935392" y="2713117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椭圆 367619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椭圆 367620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椭圆 367621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椭圆 367622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1" name="椭圆 367623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椭圆 367624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椭圆 367625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4" name="椭圆 367626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2955" name="直接箭头连接符 367627"/>
          <p:cNvCxnSpPr>
            <a:stCxn id="82954" idx="5"/>
            <a:endCxn id="82948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6" name="直接箭头连接符 367628"/>
          <p:cNvCxnSpPr>
            <a:stCxn id="82954" idx="3"/>
            <a:endCxn id="82947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7" name="直接箭头连接符 367629"/>
          <p:cNvCxnSpPr>
            <a:stCxn id="82947" idx="6"/>
            <a:endCxn id="82948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8" name="直接箭头连接符 367630"/>
          <p:cNvCxnSpPr>
            <a:stCxn id="82950" idx="0"/>
            <a:endCxn id="82947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9" name="直接箭头连接符 367631"/>
          <p:cNvCxnSpPr>
            <a:stCxn id="82950" idx="5"/>
            <a:endCxn id="82953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0" name="直接箭头连接符 367632"/>
          <p:cNvCxnSpPr>
            <a:stCxn id="82953" idx="7"/>
            <a:endCxn id="82951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1" name="直接箭头连接符 367633"/>
          <p:cNvCxnSpPr>
            <a:stCxn id="82951" idx="0"/>
            <a:endCxn id="82948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2" name="直接箭头连接符 367634"/>
          <p:cNvCxnSpPr>
            <a:stCxn id="82951" idx="0"/>
            <a:endCxn id="82948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3" name="直接箭头连接符 367635"/>
          <p:cNvCxnSpPr>
            <a:stCxn id="82951" idx="6"/>
            <a:endCxn id="82952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4" name="曲线连接符 367636"/>
          <p:cNvCxnSpPr>
            <a:stCxn id="82953" idx="0"/>
            <a:endCxn id="82947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65" name="文本框 367637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6" name="文本框 367638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7" name="文本框 367639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8" name="文本框 367640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9" name="文本框 367641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0" name="文本框 367642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1" name="文本框 367643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2" name="文本框 367644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3" name="文本框 367645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4" name="文本框 367646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5" name="文本框 367647"/>
          <p:cNvSpPr txBox="1"/>
          <p:nvPr/>
        </p:nvSpPr>
        <p:spPr>
          <a:xfrm>
            <a:off x="2171700" y="4229100"/>
            <a:ext cx="161417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椭圆 368643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椭圆 368644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椭圆 368645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4" name="椭圆 368646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椭圆 368647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椭圆 368648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7" name="椭圆 368649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8" name="椭圆 368650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3979" name="直接箭头连接符 368651"/>
          <p:cNvCxnSpPr>
            <a:stCxn id="83978" idx="5"/>
            <a:endCxn id="83972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0" name="直接箭头连接符 368652"/>
          <p:cNvCxnSpPr>
            <a:stCxn id="83978" idx="3"/>
            <a:endCxn id="83971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1" name="直接箭头连接符 368653"/>
          <p:cNvCxnSpPr>
            <a:stCxn id="83971" idx="6"/>
            <a:endCxn id="83972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2" name="直接箭头连接符 368654"/>
          <p:cNvCxnSpPr>
            <a:stCxn id="83974" idx="0"/>
            <a:endCxn id="83971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3" name="直接箭头连接符 368655"/>
          <p:cNvCxnSpPr>
            <a:stCxn id="83974" idx="5"/>
            <a:endCxn id="83977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4" name="直接箭头连接符 368656"/>
          <p:cNvCxnSpPr>
            <a:stCxn id="83977" idx="7"/>
            <a:endCxn id="83975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5" name="直接箭头连接符 368657"/>
          <p:cNvCxnSpPr>
            <a:stCxn id="83975" idx="0"/>
            <a:endCxn id="83972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6" name="直接箭头连接符 368658"/>
          <p:cNvCxnSpPr>
            <a:stCxn id="83975" idx="0"/>
            <a:endCxn id="83972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7" name="直接箭头连接符 368659"/>
          <p:cNvCxnSpPr>
            <a:stCxn id="83975" idx="6"/>
            <a:endCxn id="83976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8" name="曲线连接符 368660"/>
          <p:cNvCxnSpPr>
            <a:stCxn id="83977" idx="0"/>
            <a:endCxn id="83971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89" name="文本框 368661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0" name="文本框 368662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1" name="文本框 368663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2" name="文本框 368664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3" name="文本框 368665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4" name="文本框 368666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5" name="文本框 368667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6" name="文本框 368668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7" name="文本框 368669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8" name="文本框 368670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9" name="文本框 368671"/>
          <p:cNvSpPr txBox="1"/>
          <p:nvPr/>
        </p:nvSpPr>
        <p:spPr>
          <a:xfrm>
            <a:off x="2171700" y="4229100"/>
            <a:ext cx="14859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文本占位符 382978"/>
          <p:cNvSpPr>
            <a:spLocks noGrp="1"/>
          </p:cNvSpPr>
          <p:nvPr>
            <p:ph idx="1"/>
          </p:nvPr>
        </p:nvSpPr>
        <p:spPr>
          <a:xfrm>
            <a:off x="1318260" y="971550"/>
            <a:ext cx="6863080" cy="3429000"/>
          </a:xfrm>
        </p:spPr>
        <p:txBody>
          <a:bodyPr anchor="t" anchorCtr="0"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zh-CN" altLang="en-US"/>
              <a:t>对边排序</a:t>
            </a:r>
            <a:r>
              <a:rPr lang="en-US" altLang="zh-CN"/>
              <a:t>: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  lg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  lg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因为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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插入操作执行次数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err="1">
                <a:sym typeface="Symbol" panose="05050102010706020507" pitchFamily="18" charset="2"/>
              </a:rPr>
              <a:t> FindSet</a:t>
            </a:r>
            <a:r>
              <a:rPr lang="zh-CN" altLang="en-US" err="1">
                <a:sym typeface="Symbol" panose="05050102010706020507" pitchFamily="18" charset="2"/>
              </a:rPr>
              <a:t>调用次数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Union</a:t>
            </a:r>
            <a:r>
              <a:rPr lang="zh-CN" altLang="en-US">
                <a:sym typeface="Symbol" panose="05050102010706020507" pitchFamily="18" charset="2"/>
              </a:rPr>
              <a:t>调用次数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Symbol" panose="05050102010706020507" pitchFamily="18" charset="2"/>
              </a:rPr>
              <a:t>因此，在使用最好数据结构的情况下，时间开销是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>
                <a:sym typeface="Symbol" panose="05050102010706020507" pitchFamily="18" charset="2"/>
              </a:rPr>
              <a:t> 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个集合上执行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个操作</a:t>
            </a:r>
            <a:r>
              <a:rPr lang="zh-CN" altLang="en-US">
                <a:sym typeface="Symbol" panose="05050102010706020507" pitchFamily="18" charset="2"/>
              </a:rPr>
              <a:t>，时间开销为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函数参见第</a:t>
            </a:r>
            <a:r>
              <a:rPr lang="en-US" altLang="zh-CN">
                <a:sym typeface="Symbol" panose="05050102010706020507" pitchFamily="18" charset="2"/>
              </a:rPr>
              <a:t>21</a:t>
            </a:r>
            <a:r>
              <a:rPr lang="zh-CN" altLang="en-US">
                <a:sym typeface="Symbol" panose="05050102010706020507" pitchFamily="18" charset="2"/>
              </a:rPr>
              <a:t>章（书本第</a:t>
            </a:r>
            <a:r>
              <a:rPr lang="en-US" altLang="zh-CN">
                <a:sym typeface="Symbol" panose="05050102010706020507" pitchFamily="18" charset="2"/>
              </a:rPr>
              <a:t>335</a:t>
            </a:r>
            <a:r>
              <a:rPr lang="zh-CN" altLang="en-US">
                <a:sym typeface="Symbol" panose="05050102010706020507" pitchFamily="18" charset="2"/>
              </a:rPr>
              <a:t>页）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增长非常缓慢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但不是常数</a:t>
            </a:r>
            <a:r>
              <a:rPr lang="en-US" altLang="zh-CN">
                <a:sym typeface="Symbol" panose="05050102010706020507" pitchFamily="18" charset="2"/>
              </a:rPr>
              <a:t>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运行时间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单源最短路径问题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从一个给定的源结点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ym typeface="Symbol" panose="05050102010706020507" pitchFamily="18" charset="2"/>
              </a:rPr>
              <a:t>, </a:t>
            </a:r>
            <a:r>
              <a:rPr lang="zh-CN" altLang="en-US" sz="2100">
                <a:sym typeface="Symbol" panose="05050102010706020507" pitchFamily="18" charset="2"/>
              </a:rPr>
              <a:t>针对所有节点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sz="2100">
                <a:sym typeface="Symbol" panose="05050102010706020507" pitchFamily="18" charset="2"/>
              </a:rPr>
              <a:t>找到最短路径的权重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100">
                <a:sym typeface="Symbol" panose="05050102010706020507" pitchFamily="18" charset="2"/>
              </a:rPr>
              <a:t> .</a:t>
            </a:r>
            <a:endParaRPr lang="en-US" altLang="zh-CN" sz="210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100">
                <a:sym typeface="Symbol" panose="05050102010706020507" pitchFamily="18" charset="2"/>
              </a:rPr>
              <a:t>这里，假设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  0</a:t>
            </a:r>
            <a:r>
              <a:rPr lang="en-US" altLang="zh-CN" sz="2100">
                <a:sym typeface="Symbol" panose="05050102010706020507" pitchFamily="18" charset="2"/>
              </a:rPr>
              <a:t>, so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  </a:t>
            </a:r>
            <a:r>
              <a:rPr lang="en-US" altLang="zh-CN" sz="2100">
                <a:sym typeface="Symbol" panose="05050102010706020507" pitchFamily="18" charset="2"/>
              </a:rPr>
              <a:t>.</a:t>
            </a:r>
            <a:endParaRPr lang="en-US" altLang="zh-CN" sz="210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1600200" y="1028700"/>
            <a:ext cx="5829300" cy="3429000"/>
          </a:xfrm>
        </p:spPr>
        <p:txBody>
          <a:bodyPr/>
          <a:p>
            <a:endParaRPr dirty="0"/>
          </a:p>
        </p:txBody>
      </p:sp>
      <p:grpSp>
        <p:nvGrpSpPr>
          <p:cNvPr id="394383" name="组合 394382"/>
          <p:cNvGrpSpPr/>
          <p:nvPr/>
        </p:nvGrpSpPr>
        <p:grpSpPr>
          <a:xfrm>
            <a:off x="1657350" y="1543050"/>
            <a:ext cx="2283619" cy="1707356"/>
            <a:chOff x="432" y="1296"/>
            <a:chExt cx="1918" cy="1434"/>
          </a:xfrm>
        </p:grpSpPr>
        <p:sp>
          <p:nvSpPr>
            <p:cNvPr id="394244" name="椭圆 394243"/>
            <p:cNvSpPr/>
            <p:nvPr/>
          </p:nvSpPr>
          <p:spPr>
            <a:xfrm>
              <a:off x="432" y="1957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5" name="椭圆 394244"/>
            <p:cNvSpPr/>
            <p:nvPr/>
          </p:nvSpPr>
          <p:spPr>
            <a:xfrm>
              <a:off x="1046" y="1421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6" name="椭圆 394245"/>
            <p:cNvSpPr/>
            <p:nvPr/>
          </p:nvSpPr>
          <p:spPr>
            <a:xfrm>
              <a:off x="1094" y="2406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7" name="椭圆 394246"/>
            <p:cNvSpPr/>
            <p:nvPr/>
          </p:nvSpPr>
          <p:spPr>
            <a:xfrm>
              <a:off x="1910" y="1417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8" name="椭圆 394247"/>
            <p:cNvSpPr/>
            <p:nvPr/>
          </p:nvSpPr>
          <p:spPr>
            <a:xfrm>
              <a:off x="1910" y="2419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9" name="直接连接符 394248"/>
            <p:cNvSpPr/>
            <p:nvPr/>
          </p:nvSpPr>
          <p:spPr>
            <a:xfrm flipV="1">
              <a:off x="614" y="1606"/>
              <a:ext cx="48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0" name="直接连接符 394249"/>
            <p:cNvSpPr/>
            <p:nvPr/>
          </p:nvSpPr>
          <p:spPr>
            <a:xfrm>
              <a:off x="614" y="2182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1" name="直接连接符 394250"/>
            <p:cNvSpPr/>
            <p:nvPr/>
          </p:nvSpPr>
          <p:spPr>
            <a:xfrm>
              <a:off x="1286" y="155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2" name="直接连接符 394251"/>
            <p:cNvSpPr/>
            <p:nvPr/>
          </p:nvSpPr>
          <p:spPr>
            <a:xfrm>
              <a:off x="1286" y="256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7" name="任意多边形 394256"/>
            <p:cNvSpPr/>
            <p:nvPr/>
          </p:nvSpPr>
          <p:spPr>
            <a:xfrm>
              <a:off x="1094" y="165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58" name="任意多边形 394257"/>
            <p:cNvSpPr/>
            <p:nvPr/>
          </p:nvSpPr>
          <p:spPr>
            <a:xfrm>
              <a:off x="1238" y="165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59" name="任意多边形 394258"/>
            <p:cNvSpPr/>
            <p:nvPr/>
          </p:nvSpPr>
          <p:spPr>
            <a:xfrm>
              <a:off x="1958" y="165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60" name="任意多边形 394259"/>
            <p:cNvSpPr/>
            <p:nvPr/>
          </p:nvSpPr>
          <p:spPr>
            <a:xfrm>
              <a:off x="2054" y="165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61" name="文本框 394260"/>
            <p:cNvSpPr txBox="1"/>
            <p:nvPr/>
          </p:nvSpPr>
          <p:spPr>
            <a:xfrm>
              <a:off x="566" y="1632"/>
              <a:ext cx="26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2" name="文本框 394261"/>
            <p:cNvSpPr txBox="1"/>
            <p:nvPr/>
          </p:nvSpPr>
          <p:spPr>
            <a:xfrm>
              <a:off x="1468" y="1296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3" name="文本框 394262"/>
            <p:cNvSpPr txBox="1"/>
            <p:nvPr/>
          </p:nvSpPr>
          <p:spPr>
            <a:xfrm>
              <a:off x="604" y="2256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4" name="文本框 394263"/>
            <p:cNvSpPr txBox="1"/>
            <p:nvPr/>
          </p:nvSpPr>
          <p:spPr>
            <a:xfrm>
              <a:off x="902" y="1872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5" name="文本框 394264"/>
            <p:cNvSpPr txBox="1"/>
            <p:nvPr/>
          </p:nvSpPr>
          <p:spPr>
            <a:xfrm>
              <a:off x="1324" y="1872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6" name="文本框 394265"/>
            <p:cNvSpPr txBox="1"/>
            <p:nvPr/>
          </p:nvSpPr>
          <p:spPr>
            <a:xfrm>
              <a:off x="1766" y="1894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7" name="文本框 394266"/>
            <p:cNvSpPr txBox="1"/>
            <p:nvPr/>
          </p:nvSpPr>
          <p:spPr>
            <a:xfrm>
              <a:off x="2140" y="1894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8" name="文本框 394267"/>
            <p:cNvSpPr txBox="1"/>
            <p:nvPr/>
          </p:nvSpPr>
          <p:spPr>
            <a:xfrm>
              <a:off x="1506" y="2518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4288" name="表格 394287"/>
          <p:cNvGraphicFramePr/>
          <p:nvPr/>
        </p:nvGraphicFramePr>
        <p:xfrm>
          <a:off x="4743450" y="1638300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B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10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89" name="表格 394288"/>
          <p:cNvGraphicFramePr/>
          <p:nvPr/>
        </p:nvGraphicFramePr>
        <p:xfrm>
          <a:off x="6286500" y="162639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C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3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299" name="文本框 394298"/>
          <p:cNvSpPr txBox="1"/>
          <p:nvPr/>
        </p:nvSpPr>
        <p:spPr>
          <a:xfrm>
            <a:off x="4102894" y="1626394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00" name="直接连接符 394299"/>
          <p:cNvSpPr/>
          <p:nvPr/>
        </p:nvSpPr>
        <p:spPr>
          <a:xfrm>
            <a:off x="4343400" y="1797844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01" name="直接连接符 394300"/>
          <p:cNvSpPr/>
          <p:nvPr/>
        </p:nvSpPr>
        <p:spPr>
          <a:xfrm>
            <a:off x="5715000" y="1797844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02" name="表格 394301"/>
          <p:cNvGraphicFramePr/>
          <p:nvPr/>
        </p:nvGraphicFramePr>
        <p:xfrm>
          <a:off x="4755356" y="2152650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C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1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12" name="表格 394311"/>
          <p:cNvGraphicFramePr/>
          <p:nvPr/>
        </p:nvGraphicFramePr>
        <p:xfrm>
          <a:off x="6298406" y="214074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D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2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22" name="文本框 394321"/>
          <p:cNvSpPr txBox="1"/>
          <p:nvPr/>
        </p:nvSpPr>
        <p:spPr>
          <a:xfrm>
            <a:off x="4114800" y="2140744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23" name="直接连接符 394322"/>
          <p:cNvSpPr/>
          <p:nvPr/>
        </p:nvSpPr>
        <p:spPr>
          <a:xfrm>
            <a:off x="4355306" y="2312194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24" name="直接连接符 394323"/>
          <p:cNvSpPr/>
          <p:nvPr/>
        </p:nvSpPr>
        <p:spPr>
          <a:xfrm>
            <a:off x="5726906" y="2312194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25" name="表格 394324"/>
          <p:cNvGraphicFramePr/>
          <p:nvPr/>
        </p:nvGraphicFramePr>
        <p:xfrm>
          <a:off x="4755356" y="2656285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B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4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35" name="表格 394334"/>
          <p:cNvGraphicFramePr/>
          <p:nvPr/>
        </p:nvGraphicFramePr>
        <p:xfrm>
          <a:off x="6298406" y="2644378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E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2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45" name="文本框 394344"/>
          <p:cNvSpPr txBox="1"/>
          <p:nvPr/>
        </p:nvSpPr>
        <p:spPr>
          <a:xfrm>
            <a:off x="4114800" y="2644378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46" name="直接连接符 394345"/>
          <p:cNvSpPr/>
          <p:nvPr/>
        </p:nvSpPr>
        <p:spPr>
          <a:xfrm>
            <a:off x="4355306" y="2815829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47" name="直接连接符 394346"/>
          <p:cNvSpPr/>
          <p:nvPr/>
        </p:nvSpPr>
        <p:spPr>
          <a:xfrm>
            <a:off x="5726906" y="2815829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58" name="表格 394357"/>
          <p:cNvGraphicFramePr/>
          <p:nvPr/>
        </p:nvGraphicFramePr>
        <p:xfrm>
          <a:off x="4743450" y="316944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E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7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68" name="文本框 394367"/>
          <p:cNvSpPr txBox="1"/>
          <p:nvPr/>
        </p:nvSpPr>
        <p:spPr>
          <a:xfrm>
            <a:off x="4114800" y="3169444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69" name="直接连接符 394368"/>
          <p:cNvSpPr/>
          <p:nvPr/>
        </p:nvSpPr>
        <p:spPr>
          <a:xfrm>
            <a:off x="4343400" y="3351610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71" name="表格 394370"/>
          <p:cNvGraphicFramePr/>
          <p:nvPr/>
        </p:nvGraphicFramePr>
        <p:xfrm>
          <a:off x="4743450" y="368379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D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6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81" name="文本框 394380"/>
          <p:cNvSpPr txBox="1"/>
          <p:nvPr/>
        </p:nvSpPr>
        <p:spPr>
          <a:xfrm>
            <a:off x="4114800" y="3683794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E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82" name="直接连接符 394381"/>
          <p:cNvSpPr/>
          <p:nvPr/>
        </p:nvSpPr>
        <p:spPr>
          <a:xfrm>
            <a:off x="4343400" y="3865960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临近链表的表示方式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/>
              <a:t>一个数据结构，维护集合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 </a:t>
            </a:r>
            <a:r>
              <a:rPr lang="zh-CN" altLang="en-US"/>
              <a:t>中的元素，每个元素附加值</a:t>
            </a:r>
            <a:r>
              <a:rPr lang="en-US" altLang="zh-CN"/>
              <a:t> (key), </a:t>
            </a:r>
            <a:endParaRPr lang="en-US" altLang="zh-CN"/>
          </a:p>
          <a:p>
            <a:pPr>
              <a:buNone/>
            </a:pPr>
            <a:r>
              <a:rPr lang="zh-CN" altLang="en-US"/>
              <a:t>支持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Insert(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): </a:t>
            </a:r>
            <a:r>
              <a:rPr lang="zh-CN" altLang="en-US"/>
              <a:t>将元素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</a:t>
            </a:r>
            <a:r>
              <a:rPr lang="zh-CN" altLang="en-US"/>
              <a:t>插入到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Minimum(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): </a:t>
            </a:r>
            <a:r>
              <a:rPr lang="zh-CN" altLang="en-US"/>
              <a:t>返回最小</a:t>
            </a:r>
            <a:r>
              <a:rPr lang="en-US" altLang="zh-CN"/>
              <a:t>key</a:t>
            </a:r>
            <a:r>
              <a:rPr lang="zh-CN" altLang="en-US"/>
              <a:t>的元素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Extract-Min(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): </a:t>
            </a:r>
            <a:r>
              <a:rPr lang="zh-CN" altLang="en-US"/>
              <a:t>返回最小</a:t>
            </a:r>
            <a:r>
              <a:rPr lang="en-US" altLang="zh-CN"/>
              <a:t>key</a:t>
            </a:r>
            <a:r>
              <a:rPr lang="zh-CN" altLang="en-US"/>
              <a:t>的元素，并且去除该元素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Decrease-Key(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/>
              <a:t>): </a:t>
            </a:r>
            <a:r>
              <a:rPr lang="zh-CN" altLang="en-US"/>
              <a:t>将元素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x </a:t>
            </a:r>
            <a:r>
              <a:rPr lang="zh-CN" altLang="en-US"/>
              <a:t>的</a:t>
            </a:r>
            <a:r>
              <a:rPr lang="en-US" altLang="zh-CN"/>
              <a:t> key </a:t>
            </a:r>
            <a:r>
              <a:rPr lang="zh-CN" altLang="en-US"/>
              <a:t>降低到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最小优先级队列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占位符 28674"/>
          <p:cNvSpPr txBox="1"/>
          <p:nvPr/>
        </p:nvSpPr>
        <p:spPr>
          <a:xfrm>
            <a:off x="625475" y="1041400"/>
            <a:ext cx="75717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想法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仅仅对于非负权重有效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+mn-ea"/>
              </a:rPr>
              <a:t>维护集合结点集合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开始的最短路径已知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+mn-ea"/>
              </a:rPr>
              <a:t>在每个步骤，将节点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ym typeface="+mn-ea"/>
              </a:rPr>
              <a:t>加入到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，其从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的最小距离被估计是最小的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Symbol" panose="05050102010706020507" pitchFamily="18" charset="2"/>
              </a:rPr>
              <a:t>更新到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zh-CN" altLang="en-US">
                <a:sym typeface="Symbol" panose="05050102010706020507" pitchFamily="18" charset="2"/>
              </a:rPr>
              <a:t>的距离估计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1134110"/>
            <a:ext cx="4323080" cy="26803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grpSp>
        <p:nvGrpSpPr>
          <p:cNvPr id="395320" name="组合 395319"/>
          <p:cNvGrpSpPr/>
          <p:nvPr/>
        </p:nvGrpSpPr>
        <p:grpSpPr>
          <a:xfrm>
            <a:off x="1600200" y="1314450"/>
            <a:ext cx="2513409" cy="2737247"/>
            <a:chOff x="384" y="1104"/>
            <a:chExt cx="2111" cy="2299"/>
          </a:xfrm>
        </p:grpSpPr>
        <p:sp>
          <p:nvSpPr>
            <p:cNvPr id="395269" name="椭圆 395268"/>
            <p:cNvSpPr/>
            <p:nvPr/>
          </p:nvSpPr>
          <p:spPr>
            <a:xfrm>
              <a:off x="548" y="2222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0" name="椭圆 395269"/>
            <p:cNvSpPr/>
            <p:nvPr/>
          </p:nvSpPr>
          <p:spPr>
            <a:xfrm>
              <a:off x="1162" y="1686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1210" y="2671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2" name="椭圆 395271"/>
            <p:cNvSpPr/>
            <p:nvPr/>
          </p:nvSpPr>
          <p:spPr>
            <a:xfrm>
              <a:off x="2026" y="1682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3" name="椭圆 395272"/>
            <p:cNvSpPr/>
            <p:nvPr/>
          </p:nvSpPr>
          <p:spPr>
            <a:xfrm>
              <a:off x="2026" y="2684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4" name="直接连接符 395273"/>
            <p:cNvSpPr/>
            <p:nvPr/>
          </p:nvSpPr>
          <p:spPr>
            <a:xfrm flipV="1">
              <a:off x="730" y="1916"/>
              <a:ext cx="48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5" name="直接连接符 395274"/>
            <p:cNvSpPr/>
            <p:nvPr/>
          </p:nvSpPr>
          <p:spPr>
            <a:xfrm>
              <a:off x="730" y="2492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6" name="直接连接符 395275"/>
            <p:cNvSpPr/>
            <p:nvPr/>
          </p:nvSpPr>
          <p:spPr>
            <a:xfrm>
              <a:off x="1402" y="186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7" name="直接连接符 395276"/>
            <p:cNvSpPr/>
            <p:nvPr/>
          </p:nvSpPr>
          <p:spPr>
            <a:xfrm>
              <a:off x="1402" y="287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8" name="任意多边形 395277"/>
            <p:cNvSpPr/>
            <p:nvPr/>
          </p:nvSpPr>
          <p:spPr>
            <a:xfrm>
              <a:off x="1210" y="196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79" name="任意多边形 395278"/>
            <p:cNvSpPr/>
            <p:nvPr/>
          </p:nvSpPr>
          <p:spPr>
            <a:xfrm>
              <a:off x="1354" y="196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0" name="任意多边形 395279"/>
            <p:cNvSpPr/>
            <p:nvPr/>
          </p:nvSpPr>
          <p:spPr>
            <a:xfrm>
              <a:off x="2074" y="196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1" name="任意多边形 395280"/>
            <p:cNvSpPr/>
            <p:nvPr/>
          </p:nvSpPr>
          <p:spPr>
            <a:xfrm>
              <a:off x="2170" y="196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2" name="文本框 395281"/>
            <p:cNvSpPr txBox="1"/>
            <p:nvPr/>
          </p:nvSpPr>
          <p:spPr>
            <a:xfrm>
              <a:off x="682" y="1942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3" name="文本框 395282"/>
            <p:cNvSpPr txBox="1"/>
            <p:nvPr/>
          </p:nvSpPr>
          <p:spPr>
            <a:xfrm>
              <a:off x="1584" y="160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4" name="文本框 395283"/>
            <p:cNvSpPr txBox="1"/>
            <p:nvPr/>
          </p:nvSpPr>
          <p:spPr>
            <a:xfrm>
              <a:off x="720" y="256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5" name="文本框 395284"/>
            <p:cNvSpPr txBox="1"/>
            <p:nvPr/>
          </p:nvSpPr>
          <p:spPr>
            <a:xfrm>
              <a:off x="1018" y="218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6" name="文本框 395285"/>
            <p:cNvSpPr txBox="1"/>
            <p:nvPr/>
          </p:nvSpPr>
          <p:spPr>
            <a:xfrm>
              <a:off x="1440" y="218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7" name="文本框 395286"/>
            <p:cNvSpPr txBox="1"/>
            <p:nvPr/>
          </p:nvSpPr>
          <p:spPr>
            <a:xfrm>
              <a:off x="1882" y="22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8" name="文本框 395287"/>
            <p:cNvSpPr txBox="1"/>
            <p:nvPr/>
          </p:nvSpPr>
          <p:spPr>
            <a:xfrm>
              <a:off x="2256" y="22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9" name="文本框 395288"/>
            <p:cNvSpPr txBox="1"/>
            <p:nvPr/>
          </p:nvSpPr>
          <p:spPr>
            <a:xfrm>
              <a:off x="1622" y="28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0" name="文本框 395289"/>
            <p:cNvSpPr txBox="1"/>
            <p:nvPr/>
          </p:nvSpPr>
          <p:spPr>
            <a:xfrm>
              <a:off x="404" y="1462"/>
              <a:ext cx="51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s = A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1" name="文本框 395290"/>
            <p:cNvSpPr txBox="1"/>
            <p:nvPr/>
          </p:nvSpPr>
          <p:spPr>
            <a:xfrm>
              <a:off x="384" y="211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2" name="文本框 395291"/>
            <p:cNvSpPr txBox="1"/>
            <p:nvPr/>
          </p:nvSpPr>
          <p:spPr>
            <a:xfrm>
              <a:off x="1162" y="1484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3" name="直接连接符 395292"/>
            <p:cNvSpPr/>
            <p:nvPr/>
          </p:nvSpPr>
          <p:spPr>
            <a:xfrm>
              <a:off x="1172" y="165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4" name="文本框 395293"/>
            <p:cNvSpPr txBox="1"/>
            <p:nvPr/>
          </p:nvSpPr>
          <p:spPr>
            <a:xfrm>
              <a:off x="2023" y="1510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5" name="直接连接符 395294"/>
            <p:cNvSpPr/>
            <p:nvPr/>
          </p:nvSpPr>
          <p:spPr>
            <a:xfrm>
              <a:off x="2033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6" name="文本框 395295"/>
            <p:cNvSpPr txBox="1"/>
            <p:nvPr/>
          </p:nvSpPr>
          <p:spPr>
            <a:xfrm>
              <a:off x="2036" y="2902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7" name="直接连接符 395296"/>
            <p:cNvSpPr/>
            <p:nvPr/>
          </p:nvSpPr>
          <p:spPr>
            <a:xfrm>
              <a:off x="2046" y="307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8" name="文本框 395297"/>
            <p:cNvSpPr txBox="1"/>
            <p:nvPr/>
          </p:nvSpPr>
          <p:spPr>
            <a:xfrm>
              <a:off x="1220" y="2902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>
              <a:off x="1230" y="307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0" name="文本框 395299"/>
            <p:cNvSpPr txBox="1"/>
            <p:nvPr/>
          </p:nvSpPr>
          <p:spPr>
            <a:xfrm>
              <a:off x="1220" y="312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1" name="文本框 395300"/>
            <p:cNvSpPr txBox="1"/>
            <p:nvPr/>
          </p:nvSpPr>
          <p:spPr>
            <a:xfrm>
              <a:off x="2074" y="312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2" name="文本框 395301"/>
            <p:cNvSpPr txBox="1"/>
            <p:nvPr/>
          </p:nvSpPr>
          <p:spPr>
            <a:xfrm>
              <a:off x="1124" y="1344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3" name="文本框 395302"/>
            <p:cNvSpPr txBox="1"/>
            <p:nvPr/>
          </p:nvSpPr>
          <p:spPr>
            <a:xfrm>
              <a:off x="1172" y="11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4" name="文本框 395303"/>
            <p:cNvSpPr txBox="1"/>
            <p:nvPr/>
          </p:nvSpPr>
          <p:spPr>
            <a:xfrm>
              <a:off x="1978" y="1344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5" name="文本框 395304"/>
            <p:cNvSpPr txBox="1"/>
            <p:nvPr/>
          </p:nvSpPr>
          <p:spPr>
            <a:xfrm>
              <a:off x="2036" y="11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6" name="直接连接符 395305"/>
            <p:cNvSpPr/>
            <p:nvPr/>
          </p:nvSpPr>
          <p:spPr>
            <a:xfrm>
              <a:off x="1152" y="14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7" name="直接连接符 395306"/>
            <p:cNvSpPr/>
            <p:nvPr/>
          </p:nvSpPr>
          <p:spPr>
            <a:xfrm>
              <a:off x="2016" y="14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5308" name="文本框 395307"/>
          <p:cNvSpPr txBox="1"/>
          <p:nvPr/>
        </p:nvSpPr>
        <p:spPr>
          <a:xfrm>
            <a:off x="4572000" y="1402556"/>
            <a:ext cx="252412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Q:     A      B      C      D      E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5309" name="文本框 395308"/>
          <p:cNvSpPr txBox="1"/>
          <p:nvPr/>
        </p:nvSpPr>
        <p:spPr>
          <a:xfrm>
            <a:off x="4572000" y="1766888"/>
            <a:ext cx="254571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d: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0" name="矩形 395309"/>
          <p:cNvSpPr/>
          <p:nvPr/>
        </p:nvSpPr>
        <p:spPr>
          <a:xfrm>
            <a:off x="5086350" y="177165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1" name="文本框 395310"/>
          <p:cNvSpPr txBox="1"/>
          <p:nvPr/>
        </p:nvSpPr>
        <p:spPr>
          <a:xfrm>
            <a:off x="5486400" y="2171700"/>
            <a:ext cx="174244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3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2" name="矩形 395311"/>
          <p:cNvSpPr/>
          <p:nvPr/>
        </p:nvSpPr>
        <p:spPr>
          <a:xfrm>
            <a:off x="6000750" y="217170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3" name="文本框 395312"/>
          <p:cNvSpPr txBox="1"/>
          <p:nvPr/>
        </p:nvSpPr>
        <p:spPr>
          <a:xfrm>
            <a:off x="5486400" y="2571750"/>
            <a:ext cx="16992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4" name="矩形 395313"/>
          <p:cNvSpPr/>
          <p:nvPr/>
        </p:nvSpPr>
        <p:spPr>
          <a:xfrm>
            <a:off x="7029450" y="257175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5" name="文本框 395314"/>
          <p:cNvSpPr txBox="1"/>
          <p:nvPr/>
        </p:nvSpPr>
        <p:spPr>
          <a:xfrm>
            <a:off x="5486400" y="2971800"/>
            <a:ext cx="15976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6" name="矩形 395315"/>
          <p:cNvSpPr/>
          <p:nvPr/>
        </p:nvSpPr>
        <p:spPr>
          <a:xfrm>
            <a:off x="5543550" y="2967038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8" name="文本框 395317"/>
          <p:cNvSpPr txBox="1"/>
          <p:nvPr/>
        </p:nvSpPr>
        <p:spPr>
          <a:xfrm>
            <a:off x="5486400" y="3314700"/>
            <a:ext cx="155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9" name="文本框 395318"/>
          <p:cNvSpPr txBox="1"/>
          <p:nvPr/>
        </p:nvSpPr>
        <p:spPr>
          <a:xfrm>
            <a:off x="4629150" y="3745706"/>
            <a:ext cx="180149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S = {A, C, E, B, D}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9" grpId="0"/>
      <p:bldP spid="395311" grpId="0"/>
      <p:bldP spid="395313" grpId="0"/>
      <p:bldP spid="395315" grpId="0"/>
      <p:bldP spid="395318" grpId="0"/>
      <p:bldP spid="3953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428750" y="1143000"/>
            <a:ext cx="6343650" cy="3429000"/>
          </a:xfrm>
        </p:spPr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Lemma:</a:t>
            </a:r>
            <a:r>
              <a:rPr lang="en-US" altLang="zh-CN"/>
              <a:t> Invariant: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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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at all times.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Proof:</a:t>
            </a:r>
            <a:endParaRPr lang="en-US" altLang="zh-CN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u="sng">
                <a:sym typeface="Symbol" panose="05050102010706020507" pitchFamily="18" charset="2"/>
              </a:rPr>
              <a:t>Init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+ </a:t>
            </a:r>
            <a:r>
              <a:rPr lang="en-US" altLang="zh-CN">
                <a:sym typeface="Symbol" panose="05050102010706020507" pitchFamily="18" charset="2"/>
              </a:rPr>
              <a:t>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 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 so OK.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90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Suppose invariant fails, that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is the first vertex with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is the vertex that cause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 to change by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).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图的表示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图包括有向图和无向图</a:t>
            </a:r>
            <a:endParaRPr lang="en-US" altLang="zh-CN" i="1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考虑顶点集合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{1,2,…,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 “</a:t>
            </a:r>
            <a:r>
              <a:rPr lang="zh-CN" altLang="en-US">
                <a:sym typeface="+mn-ea"/>
              </a:rPr>
              <a:t>邻接矩阵</a:t>
            </a:r>
            <a:r>
              <a:rPr lang="en-US" altLang="zh-CN">
                <a:sym typeface="+mn-ea"/>
              </a:rPr>
              <a:t>”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[1..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1..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53252" name="椭圆 333827"/>
          <p:cNvSpPr/>
          <p:nvPr/>
        </p:nvSpPr>
        <p:spPr>
          <a:xfrm>
            <a:off x="3981450" y="113919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椭圆 333828"/>
          <p:cNvSpPr/>
          <p:nvPr/>
        </p:nvSpPr>
        <p:spPr>
          <a:xfrm>
            <a:off x="4038600" y="21107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椭圆 333829"/>
          <p:cNvSpPr/>
          <p:nvPr/>
        </p:nvSpPr>
        <p:spPr>
          <a:xfrm>
            <a:off x="2952750" y="17678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椭圆 333830"/>
          <p:cNvSpPr/>
          <p:nvPr/>
        </p:nvSpPr>
        <p:spPr>
          <a:xfrm>
            <a:off x="5181600" y="16535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256" name="直接箭头连接符 333831"/>
          <p:cNvCxnSpPr>
            <a:stCxn id="53252" idx="2"/>
            <a:endCxn id="53254" idx="7"/>
          </p:cNvCxnSpPr>
          <p:nvPr/>
        </p:nvCxnSpPr>
        <p:spPr>
          <a:xfrm flipH="1">
            <a:off x="3294063" y="1339215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7" name="直接箭头连接符 333832"/>
          <p:cNvCxnSpPr>
            <a:stCxn id="53254" idx="5"/>
            <a:endCxn id="53253" idx="2"/>
          </p:cNvCxnSpPr>
          <p:nvPr/>
        </p:nvCxnSpPr>
        <p:spPr>
          <a:xfrm>
            <a:off x="3294460" y="2109232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8" name="直接箭头连接符 333833"/>
          <p:cNvCxnSpPr>
            <a:stCxn id="53252" idx="4"/>
            <a:endCxn id="53253" idx="0"/>
          </p:cNvCxnSpPr>
          <p:nvPr/>
        </p:nvCxnSpPr>
        <p:spPr>
          <a:xfrm>
            <a:off x="4181475" y="1538923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9" name="直接箭头连接符 333834"/>
          <p:cNvCxnSpPr>
            <a:stCxn id="53255" idx="3"/>
            <a:endCxn id="53253" idx="6"/>
          </p:cNvCxnSpPr>
          <p:nvPr/>
        </p:nvCxnSpPr>
        <p:spPr>
          <a:xfrm flipH="1">
            <a:off x="4438572" y="1994932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3260" name="对象 333835"/>
          <p:cNvGraphicFramePr/>
          <p:nvPr/>
        </p:nvGraphicFramePr>
        <p:xfrm>
          <a:off x="2628900" y="3829050"/>
          <a:ext cx="1371600" cy="86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23900" imgH="457200" progId="Equation.3">
                  <p:embed/>
                </p:oleObj>
              </mc:Choice>
              <mc:Fallback>
                <p:oleObj name="" r:id="rId1" imgW="7239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0" y="3829050"/>
                        <a:ext cx="1371600" cy="865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文本框 333836"/>
          <p:cNvSpPr txBox="1"/>
          <p:nvPr/>
        </p:nvSpPr>
        <p:spPr>
          <a:xfrm>
            <a:off x="4160044" y="3886200"/>
            <a:ext cx="10788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62" name="文本框 333837"/>
          <p:cNvSpPr txBox="1"/>
          <p:nvPr/>
        </p:nvSpPr>
        <p:spPr>
          <a:xfrm>
            <a:off x="4171950" y="4286250"/>
            <a:ext cx="10788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32034" name="表格 332033"/>
          <p:cNvGraphicFramePr/>
          <p:nvPr>
            <p:custDataLst>
              <p:tags r:id="rId3"/>
            </p:custDataLst>
          </p:nvPr>
        </p:nvGraphicFramePr>
        <p:xfrm>
          <a:off x="6057900" y="1217930"/>
          <a:ext cx="2857500" cy="20224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</a:tblGrid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 i="1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=1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 i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=1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74030" y="3829050"/>
            <a:ext cx="352869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zh-CN" altLang="en-US" sz="1600">
                <a:sym typeface="Symbol" panose="05050102010706020507" pitchFamily="18" charset="2"/>
              </a:rPr>
              <a:t>邻接矩阵适合稠密</a:t>
            </a:r>
            <a:r>
              <a:rPr lang="zh-CN" sz="1600">
                <a:sym typeface="Symbol" panose="05050102010706020507" pitchFamily="18" charset="2"/>
              </a:rPr>
              <a:t>图（</a:t>
            </a:r>
            <a:r>
              <a:rPr lang="en-US" altLang="zh-CN" sz="1600">
                <a:sym typeface="Symbol" panose="05050102010706020507" pitchFamily="18" charset="2"/>
              </a:rPr>
              <a:t>|E|</a:t>
            </a:r>
            <a:r>
              <a:rPr lang="zh-CN" altLang="en-US" sz="1600">
                <a:sym typeface="Symbol" panose="05050102010706020507" pitchFamily="18" charset="2"/>
              </a:rPr>
              <a:t>接近</a:t>
            </a:r>
            <a:r>
              <a:rPr lang="en-US" altLang="zh-CN" sz="1600">
                <a:sym typeface="Symbol" panose="05050102010706020507" pitchFamily="18" charset="2"/>
              </a:rPr>
              <a:t>|V|</a:t>
            </a:r>
            <a:r>
              <a:rPr lang="en-US" altLang="zh-CN" sz="1600" baseline="30000">
                <a:sym typeface="Symbol" panose="05050102010706020507" pitchFamily="18" charset="2"/>
              </a:rPr>
              <a:t>2</a:t>
            </a:r>
            <a:r>
              <a:rPr lang="zh-CN" sz="1600">
                <a:sym typeface="Symbol" panose="05050102010706020507" pitchFamily="18" charset="2"/>
              </a:rPr>
              <a:t>）</a:t>
            </a:r>
            <a:endParaRPr lang="zh-CN" sz="16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xfrm>
            <a:off x="1428750" y="1143000"/>
            <a:ext cx="6400800" cy="3429000"/>
          </a:xfrm>
        </p:spPr>
        <p:txBody>
          <a:bodyPr/>
          <a:p>
            <a:pPr>
              <a:buNone/>
            </a:pPr>
            <a:r>
              <a:rPr lang="en-US" altLang="zh-CN"/>
              <a:t>Then  </a:t>
            </a:r>
            <a:endParaRPr lang="en-US" altLang="zh-CN"/>
          </a:p>
          <a:p>
            <a:pPr>
              <a:buNone/>
            </a:pP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               supposition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triangle inequality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shortest path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ym typeface="Symbol" panose="05050102010706020507" pitchFamily="18" charset="2"/>
              </a:rPr>
              <a:t> specific path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  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1950">
                <a:sym typeface="Symbol" panose="05050102010706020507" pitchFamily="18" charset="2"/>
              </a:rPr>
              <a:t> is first violation, so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90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contradiction!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charRg st="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5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charRg st="5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6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charRg st="166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23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charRg st="236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1003300" y="971550"/>
            <a:ext cx="6483350" cy="3771900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</a:rPr>
              <a:t>定理</a:t>
            </a:r>
            <a:r>
              <a:rPr lang="en-US" altLang="zh-CN">
                <a:solidFill>
                  <a:srgbClr val="CE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当</a:t>
            </a:r>
            <a:r>
              <a:rPr lang="en-US" altLang="zh-CN"/>
              <a:t>Dijkstra</a:t>
            </a:r>
            <a:r>
              <a:rPr lang="zh-CN" altLang="en-US"/>
              <a:t>算法终止时，对于所有节点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zh-CN" altLang="en-US"/>
              <a:t>，我们有</a:t>
            </a:r>
            <a:r>
              <a:rPr lang="en-US" altLang="zh-CN" i="1">
                <a:solidFill>
                  <a:srgbClr val="008C87"/>
                </a:solidFill>
              </a:rPr>
              <a:t>v.d</a:t>
            </a:r>
            <a:r>
              <a:rPr lang="en-US" altLang="zh-CN">
                <a:solidFill>
                  <a:srgbClr val="008C87"/>
                </a:solidFill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v.d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一旦加入到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之后，就不再改变。因此，足以证明在增加时候的正确性。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Symbol" panose="05050102010706020507" pitchFamily="18" charset="2"/>
              </a:rPr>
              <a:t>假设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首个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即将加入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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的节点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zh-CN" altLang="en-US">
                <a:sym typeface="Symbol" panose="05050102010706020507" pitchFamily="18" charset="2"/>
              </a:rPr>
              <a:t>则，基于前面的引理，可知：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&gt;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的最短路径</a:t>
            </a:r>
            <a:r>
              <a:rPr lang="en-US" altLang="zh-CN">
                <a:sym typeface="Symbol" panose="05050102010706020507" pitchFamily="18" charset="2"/>
              </a:rPr>
              <a:t> 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考虑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中的</a:t>
            </a: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首个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位置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zh-CN" altLang="en-US">
                <a:sym typeface="Symbol" panose="05050102010706020507" pitchFamily="18" charset="2"/>
              </a:rPr>
              <a:t>通过边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是在</a:t>
            </a:r>
            <a:r>
              <a:rPr lang="en-US" altLang="zh-CN">
                <a:sym typeface="Symbol" panose="05050102010706020507" pitchFamily="18" charset="2"/>
              </a:rPr>
              <a:t>V-S</a:t>
            </a:r>
            <a:r>
              <a:rPr lang="zh-CN" altLang="en-US">
                <a:sym typeface="Symbol" panose="05050102010706020507" pitchFamily="18" charset="2"/>
              </a:rPr>
              <a:t>中沿着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zh-CN" altLang="en-US">
                <a:sym typeface="Symbol" panose="05050102010706020507" pitchFamily="18" charset="2"/>
              </a:rPr>
              <a:t>的首个节点</a:t>
            </a:r>
            <a:r>
              <a:rPr lang="en-US" altLang="zh-CN">
                <a:sym typeface="Symbol" panose="05050102010706020507" pitchFamily="18" charset="2"/>
              </a:rPr>
              <a:t>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是沿着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zh-CN" altLang="en-US" i="1">
                <a:solidFill>
                  <a:srgbClr val="008C87"/>
                </a:solidFill>
                <a:sym typeface="Symbol" panose="05050102010706020507" pitchFamily="18" charset="2"/>
              </a:rPr>
              <a:t>的前序节点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9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charRg st="96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177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charRg st="177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25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charRg st="256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29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charRg st="291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345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8339">
                                            <p:txEl>
                                              <p:charRg st="345" end="3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394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8339">
                                            <p:txEl>
                                              <p:charRg st="394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Because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 is first violation,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/>
              <a:t>.</a:t>
            </a:r>
            <a:endParaRPr lang="en-US" altLang="zh-CN"/>
          </a:p>
          <a:p>
            <a:pPr>
              <a:buNone/>
            </a:pPr>
            <a:r>
              <a:rPr lang="en-US" altLang="zh-CN"/>
              <a:t>When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was added to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, we relaxed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set </a:t>
            </a:r>
            <a:endParaRPr lang="en-US" altLang="zh-CN"/>
          </a:p>
          <a:p>
            <a:pPr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+ </a:t>
            </a:r>
            <a:r>
              <a:rPr lang="en-US" altLang="zh-CN" i="1">
                <a:solidFill>
                  <a:srgbClr val="008C87"/>
                </a:solidFill>
              </a:rPr>
              <a:t>w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/>
              <a:t>because subpaths of shortest path are shortest paths</a:t>
            </a:r>
            <a:endParaRPr lang="en-US" altLang="zh-CN"/>
          </a:p>
          <a:p>
            <a:pPr>
              <a:buNone/>
            </a:pPr>
            <a:r>
              <a:rPr lang="en-US" altLang="zh-CN"/>
              <a:t>Thus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grpSp>
        <p:nvGrpSpPr>
          <p:cNvPr id="399378" name="组合 399377"/>
          <p:cNvGrpSpPr/>
          <p:nvPr/>
        </p:nvGrpSpPr>
        <p:grpSpPr>
          <a:xfrm>
            <a:off x="1800225" y="1028700"/>
            <a:ext cx="3171825" cy="1676400"/>
            <a:chOff x="552" y="864"/>
            <a:chExt cx="2664" cy="1408"/>
          </a:xfrm>
        </p:grpSpPr>
        <p:sp>
          <p:nvSpPr>
            <p:cNvPr id="399364" name="椭圆 399363"/>
            <p:cNvSpPr/>
            <p:nvPr/>
          </p:nvSpPr>
          <p:spPr>
            <a:xfrm>
              <a:off x="864" y="1653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5" name="椭圆 399364"/>
            <p:cNvSpPr/>
            <p:nvPr/>
          </p:nvSpPr>
          <p:spPr>
            <a:xfrm>
              <a:off x="1758" y="1749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2430" y="1845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006" y="1125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9" name="任意多边形 399368"/>
            <p:cNvSpPr/>
            <p:nvPr/>
          </p:nvSpPr>
          <p:spPr>
            <a:xfrm>
              <a:off x="1070" y="1681"/>
              <a:ext cx="717" cy="312"/>
            </a:xfrm>
            <a:custGeom>
              <a:avLst/>
              <a:gdLst/>
              <a:ahLst/>
              <a:cxnLst/>
              <a:pathLst>
                <a:path w="717" h="312">
                  <a:moveTo>
                    <a:pt x="0" y="153"/>
                  </a:moveTo>
                  <a:cubicBezTo>
                    <a:pt x="16" y="129"/>
                    <a:pt x="38" y="109"/>
                    <a:pt x="47" y="82"/>
                  </a:cubicBezTo>
                  <a:cubicBezTo>
                    <a:pt x="51" y="70"/>
                    <a:pt x="53" y="58"/>
                    <a:pt x="58" y="47"/>
                  </a:cubicBezTo>
                  <a:cubicBezTo>
                    <a:pt x="64" y="34"/>
                    <a:pt x="70" y="20"/>
                    <a:pt x="82" y="12"/>
                  </a:cubicBezTo>
                  <a:cubicBezTo>
                    <a:pt x="95" y="3"/>
                    <a:pt x="113" y="4"/>
                    <a:pt x="129" y="0"/>
                  </a:cubicBezTo>
                  <a:cubicBezTo>
                    <a:pt x="176" y="12"/>
                    <a:pt x="207" y="20"/>
                    <a:pt x="247" y="47"/>
                  </a:cubicBezTo>
                  <a:cubicBezTo>
                    <a:pt x="307" y="137"/>
                    <a:pt x="266" y="121"/>
                    <a:pt x="364" y="106"/>
                  </a:cubicBezTo>
                  <a:cubicBezTo>
                    <a:pt x="448" y="77"/>
                    <a:pt x="430" y="57"/>
                    <a:pt x="446" y="129"/>
                  </a:cubicBezTo>
                  <a:cubicBezTo>
                    <a:pt x="450" y="149"/>
                    <a:pt x="454" y="168"/>
                    <a:pt x="458" y="188"/>
                  </a:cubicBezTo>
                  <a:cubicBezTo>
                    <a:pt x="433" y="312"/>
                    <a:pt x="441" y="284"/>
                    <a:pt x="576" y="270"/>
                  </a:cubicBezTo>
                  <a:cubicBezTo>
                    <a:pt x="701" y="238"/>
                    <a:pt x="545" y="270"/>
                    <a:pt x="670" y="270"/>
                  </a:cubicBezTo>
                  <a:cubicBezTo>
                    <a:pt x="686" y="270"/>
                    <a:pt x="717" y="258"/>
                    <a:pt x="717" y="258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0" name="直接连接符 399369"/>
            <p:cNvSpPr/>
            <p:nvPr/>
          </p:nvSpPr>
          <p:spPr>
            <a:xfrm>
              <a:off x="1968" y="1909"/>
              <a:ext cx="480" cy="4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371" name="任意多边形 399370"/>
            <p:cNvSpPr/>
            <p:nvPr/>
          </p:nvSpPr>
          <p:spPr>
            <a:xfrm>
              <a:off x="2276" y="1069"/>
              <a:ext cx="722" cy="823"/>
            </a:xfrm>
            <a:custGeom>
              <a:avLst/>
              <a:gdLst/>
              <a:ahLst/>
              <a:cxnLst/>
              <a:pathLst>
                <a:path w="722" h="823">
                  <a:moveTo>
                    <a:pt x="310" y="823"/>
                  </a:moveTo>
                  <a:cubicBezTo>
                    <a:pt x="396" y="795"/>
                    <a:pt x="420" y="785"/>
                    <a:pt x="451" y="694"/>
                  </a:cubicBezTo>
                  <a:cubicBezTo>
                    <a:pt x="443" y="671"/>
                    <a:pt x="445" y="641"/>
                    <a:pt x="428" y="624"/>
                  </a:cubicBezTo>
                  <a:cubicBezTo>
                    <a:pt x="343" y="539"/>
                    <a:pt x="237" y="541"/>
                    <a:pt x="122" y="529"/>
                  </a:cubicBezTo>
                  <a:cubicBezTo>
                    <a:pt x="75" y="514"/>
                    <a:pt x="51" y="493"/>
                    <a:pt x="16" y="459"/>
                  </a:cubicBezTo>
                  <a:cubicBezTo>
                    <a:pt x="12" y="447"/>
                    <a:pt x="0" y="436"/>
                    <a:pt x="4" y="424"/>
                  </a:cubicBezTo>
                  <a:cubicBezTo>
                    <a:pt x="16" y="387"/>
                    <a:pt x="78" y="364"/>
                    <a:pt x="110" y="353"/>
                  </a:cubicBezTo>
                  <a:cubicBezTo>
                    <a:pt x="118" y="341"/>
                    <a:pt x="132" y="332"/>
                    <a:pt x="134" y="318"/>
                  </a:cubicBezTo>
                  <a:cubicBezTo>
                    <a:pt x="136" y="306"/>
                    <a:pt x="125" y="295"/>
                    <a:pt x="122" y="283"/>
                  </a:cubicBezTo>
                  <a:cubicBezTo>
                    <a:pt x="109" y="240"/>
                    <a:pt x="90" y="207"/>
                    <a:pt x="75" y="165"/>
                  </a:cubicBezTo>
                  <a:cubicBezTo>
                    <a:pt x="99" y="161"/>
                    <a:pt x="135" y="174"/>
                    <a:pt x="146" y="153"/>
                  </a:cubicBezTo>
                  <a:cubicBezTo>
                    <a:pt x="189" y="67"/>
                    <a:pt x="70" y="38"/>
                    <a:pt x="181" y="0"/>
                  </a:cubicBezTo>
                  <a:cubicBezTo>
                    <a:pt x="236" y="4"/>
                    <a:pt x="291" y="2"/>
                    <a:pt x="345" y="12"/>
                  </a:cubicBezTo>
                  <a:cubicBezTo>
                    <a:pt x="364" y="15"/>
                    <a:pt x="430" y="62"/>
                    <a:pt x="451" y="71"/>
                  </a:cubicBezTo>
                  <a:cubicBezTo>
                    <a:pt x="474" y="81"/>
                    <a:pt x="498" y="87"/>
                    <a:pt x="522" y="95"/>
                  </a:cubicBezTo>
                  <a:cubicBezTo>
                    <a:pt x="534" y="99"/>
                    <a:pt x="557" y="106"/>
                    <a:pt x="557" y="106"/>
                  </a:cubicBezTo>
                  <a:cubicBezTo>
                    <a:pt x="565" y="118"/>
                    <a:pt x="569" y="133"/>
                    <a:pt x="580" y="142"/>
                  </a:cubicBezTo>
                  <a:cubicBezTo>
                    <a:pt x="590" y="150"/>
                    <a:pt x="605" y="147"/>
                    <a:pt x="616" y="153"/>
                  </a:cubicBezTo>
                  <a:cubicBezTo>
                    <a:pt x="655" y="172"/>
                    <a:pt x="676" y="189"/>
                    <a:pt x="722" y="189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2" name="任意多边形 399371"/>
            <p:cNvSpPr/>
            <p:nvPr/>
          </p:nvSpPr>
          <p:spPr>
            <a:xfrm>
              <a:off x="552" y="864"/>
              <a:ext cx="2143" cy="1408"/>
            </a:xfrm>
            <a:custGeom>
              <a:avLst/>
              <a:gdLst/>
              <a:ahLst/>
              <a:cxnLst/>
              <a:pathLst>
                <a:path w="2143" h="1408">
                  <a:moveTo>
                    <a:pt x="753" y="1369"/>
                  </a:moveTo>
                  <a:cubicBezTo>
                    <a:pt x="623" y="1391"/>
                    <a:pt x="500" y="1364"/>
                    <a:pt x="377" y="1322"/>
                  </a:cubicBezTo>
                  <a:cubicBezTo>
                    <a:pt x="335" y="1308"/>
                    <a:pt x="289" y="1312"/>
                    <a:pt x="247" y="1299"/>
                  </a:cubicBezTo>
                  <a:cubicBezTo>
                    <a:pt x="162" y="1273"/>
                    <a:pt x="184" y="1280"/>
                    <a:pt x="106" y="1228"/>
                  </a:cubicBezTo>
                  <a:cubicBezTo>
                    <a:pt x="94" y="1220"/>
                    <a:pt x="71" y="1205"/>
                    <a:pt x="71" y="1205"/>
                  </a:cubicBezTo>
                  <a:cubicBezTo>
                    <a:pt x="56" y="1159"/>
                    <a:pt x="36" y="1111"/>
                    <a:pt x="24" y="1064"/>
                  </a:cubicBezTo>
                  <a:cubicBezTo>
                    <a:pt x="16" y="1033"/>
                    <a:pt x="0" y="970"/>
                    <a:pt x="0" y="970"/>
                  </a:cubicBezTo>
                  <a:cubicBezTo>
                    <a:pt x="13" y="846"/>
                    <a:pt x="49" y="662"/>
                    <a:pt x="106" y="546"/>
                  </a:cubicBezTo>
                  <a:cubicBezTo>
                    <a:pt x="123" y="511"/>
                    <a:pt x="149" y="477"/>
                    <a:pt x="165" y="441"/>
                  </a:cubicBezTo>
                  <a:cubicBezTo>
                    <a:pt x="214" y="330"/>
                    <a:pt x="203" y="309"/>
                    <a:pt x="318" y="253"/>
                  </a:cubicBezTo>
                  <a:cubicBezTo>
                    <a:pt x="350" y="221"/>
                    <a:pt x="382" y="200"/>
                    <a:pt x="424" y="182"/>
                  </a:cubicBezTo>
                  <a:cubicBezTo>
                    <a:pt x="447" y="172"/>
                    <a:pt x="471" y="166"/>
                    <a:pt x="494" y="158"/>
                  </a:cubicBezTo>
                  <a:cubicBezTo>
                    <a:pt x="506" y="154"/>
                    <a:pt x="529" y="147"/>
                    <a:pt x="529" y="147"/>
                  </a:cubicBezTo>
                  <a:cubicBezTo>
                    <a:pt x="587" y="108"/>
                    <a:pt x="624" y="112"/>
                    <a:pt x="694" y="88"/>
                  </a:cubicBezTo>
                  <a:cubicBezTo>
                    <a:pt x="954" y="0"/>
                    <a:pt x="1196" y="23"/>
                    <a:pt x="1482" y="17"/>
                  </a:cubicBezTo>
                  <a:cubicBezTo>
                    <a:pt x="1626" y="25"/>
                    <a:pt x="1695" y="37"/>
                    <a:pt x="1823" y="53"/>
                  </a:cubicBezTo>
                  <a:cubicBezTo>
                    <a:pt x="1916" y="82"/>
                    <a:pt x="2013" y="92"/>
                    <a:pt x="2105" y="123"/>
                  </a:cubicBezTo>
                  <a:cubicBezTo>
                    <a:pt x="2143" y="180"/>
                    <a:pt x="2132" y="147"/>
                    <a:pt x="2116" y="241"/>
                  </a:cubicBezTo>
                  <a:cubicBezTo>
                    <a:pt x="2093" y="380"/>
                    <a:pt x="2117" y="335"/>
                    <a:pt x="2069" y="405"/>
                  </a:cubicBezTo>
                  <a:cubicBezTo>
                    <a:pt x="2042" y="492"/>
                    <a:pt x="2027" y="588"/>
                    <a:pt x="1975" y="664"/>
                  </a:cubicBezTo>
                  <a:cubicBezTo>
                    <a:pt x="1947" y="748"/>
                    <a:pt x="1966" y="714"/>
                    <a:pt x="1928" y="770"/>
                  </a:cubicBezTo>
                  <a:cubicBezTo>
                    <a:pt x="1904" y="847"/>
                    <a:pt x="1938" y="765"/>
                    <a:pt x="1881" y="829"/>
                  </a:cubicBezTo>
                  <a:cubicBezTo>
                    <a:pt x="1862" y="850"/>
                    <a:pt x="1857" y="883"/>
                    <a:pt x="1834" y="899"/>
                  </a:cubicBezTo>
                  <a:cubicBezTo>
                    <a:pt x="1811" y="915"/>
                    <a:pt x="1764" y="946"/>
                    <a:pt x="1764" y="946"/>
                  </a:cubicBezTo>
                  <a:cubicBezTo>
                    <a:pt x="1737" y="986"/>
                    <a:pt x="1711" y="1013"/>
                    <a:pt x="1670" y="1040"/>
                  </a:cubicBezTo>
                  <a:cubicBezTo>
                    <a:pt x="1638" y="1133"/>
                    <a:pt x="1686" y="1024"/>
                    <a:pt x="1623" y="1087"/>
                  </a:cubicBezTo>
                  <a:cubicBezTo>
                    <a:pt x="1560" y="1150"/>
                    <a:pt x="1669" y="1102"/>
                    <a:pt x="1576" y="1134"/>
                  </a:cubicBezTo>
                  <a:cubicBezTo>
                    <a:pt x="1550" y="1210"/>
                    <a:pt x="1586" y="1136"/>
                    <a:pt x="1529" y="1181"/>
                  </a:cubicBezTo>
                  <a:cubicBezTo>
                    <a:pt x="1518" y="1190"/>
                    <a:pt x="1516" y="1207"/>
                    <a:pt x="1505" y="1216"/>
                  </a:cubicBezTo>
                  <a:cubicBezTo>
                    <a:pt x="1484" y="1234"/>
                    <a:pt x="1435" y="1263"/>
                    <a:pt x="1435" y="1263"/>
                  </a:cubicBezTo>
                  <a:cubicBezTo>
                    <a:pt x="1379" y="1346"/>
                    <a:pt x="1446" y="1263"/>
                    <a:pt x="1376" y="1310"/>
                  </a:cubicBezTo>
                  <a:cubicBezTo>
                    <a:pt x="1351" y="1327"/>
                    <a:pt x="1338" y="1362"/>
                    <a:pt x="1305" y="1369"/>
                  </a:cubicBezTo>
                  <a:cubicBezTo>
                    <a:pt x="1267" y="1377"/>
                    <a:pt x="995" y="1393"/>
                    <a:pt x="988" y="1393"/>
                  </a:cubicBezTo>
                  <a:cubicBezTo>
                    <a:pt x="902" y="1408"/>
                    <a:pt x="834" y="1397"/>
                    <a:pt x="753" y="13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3" name="文本框 399372"/>
            <p:cNvSpPr txBox="1"/>
            <p:nvPr/>
          </p:nvSpPr>
          <p:spPr>
            <a:xfrm>
              <a:off x="998" y="1071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374" name="文本框 399373"/>
          <p:cNvSpPr txBox="1"/>
          <p:nvPr/>
        </p:nvSpPr>
        <p:spPr>
          <a:xfrm>
            <a:off x="3418285" y="4572000"/>
            <a:ext cx="64198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sub-path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75" name="文本框 399374"/>
          <p:cNvSpPr txBox="1"/>
          <p:nvPr/>
        </p:nvSpPr>
        <p:spPr>
          <a:xfrm>
            <a:off x="4560094" y="4545806"/>
            <a:ext cx="10375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previous lemma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76" name="直接连接符 399375"/>
          <p:cNvSpPr/>
          <p:nvPr/>
        </p:nvSpPr>
        <p:spPr>
          <a:xfrm flipV="1">
            <a:off x="3829050" y="4457700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377" name="直接连接符 399376"/>
          <p:cNvSpPr/>
          <p:nvPr/>
        </p:nvSpPr>
        <p:spPr>
          <a:xfrm flipH="1" flipV="1">
            <a:off x="4857750" y="4457700"/>
            <a:ext cx="1143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But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>
                <a:solidFill>
                  <a:srgbClr val="008C87"/>
                </a:solidFill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 by Dijkstra’s choice of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So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].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        Contradiction!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00391" name="文本框 400390"/>
          <p:cNvSpPr txBox="1"/>
          <p:nvPr/>
        </p:nvSpPr>
        <p:spPr>
          <a:xfrm>
            <a:off x="5943600" y="1543050"/>
            <a:ext cx="1137920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Emphasizes need 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1050">
                <a:solidFill>
                  <a:srgbClr val="CE0000"/>
                </a:solidFill>
                <a:latin typeface="Times New Roman" panose="02020603050405020304" pitchFamily="18" charset="0"/>
              </a:rPr>
              <a:t>greedy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 step.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657350" y="914400"/>
            <a:ext cx="5829300" cy="3829050"/>
          </a:xfrm>
        </p:spPr>
        <p:txBody>
          <a:bodyPr/>
          <a:p>
            <a:pPr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 </a:t>
            </a:r>
            <a:r>
              <a:rPr lang="en-US" altLang="zh-CN">
                <a:sym typeface="Symbol" panose="05050102010706020507" pitchFamily="18" charset="2"/>
              </a:rPr>
              <a:t> for each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 {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while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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 Extract-Min(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 {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</a:t>
            </a:r>
            <a:r>
              <a:rPr lang="en-US" altLang="zh-CN" b="1">
                <a:sym typeface="Symbol" panose="05050102010706020507" pitchFamily="18" charset="2"/>
              </a:rPr>
              <a:t>   for</a:t>
            </a:r>
            <a:r>
              <a:rPr lang="en-US" altLang="zh-CN">
                <a:sym typeface="Symbol" panose="05050102010706020507" pitchFamily="18" charset="2"/>
              </a:rPr>
              <a:t> each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Adj[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if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&gt;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</a:t>
            </a:r>
            <a:r>
              <a:rPr lang="en-US" altLang="zh-CN" b="1">
                <a:sym typeface="Symbol" panose="05050102010706020507" pitchFamily="18" charset="2"/>
              </a:rPr>
              <a:t>then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sp>
        <p:nvSpPr>
          <p:cNvPr id="401412" name="文本框 401411"/>
          <p:cNvSpPr txBox="1"/>
          <p:nvPr/>
        </p:nvSpPr>
        <p:spPr>
          <a:xfrm>
            <a:off x="1200150" y="2628900"/>
            <a:ext cx="63944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1050">
                <a:latin typeface="Times New Roman" panose="02020603050405020304" pitchFamily="18" charset="0"/>
              </a:rPr>
              <a:t> 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times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5" name="任意多边形 401414"/>
          <p:cNvSpPr/>
          <p:nvPr/>
        </p:nvSpPr>
        <p:spPr>
          <a:xfrm>
            <a:off x="1771650" y="1543050"/>
            <a:ext cx="391716" cy="2378869"/>
          </a:xfrm>
          <a:custGeom>
            <a:avLst/>
            <a:gdLst/>
            <a:ahLst/>
            <a:cxnLst/>
            <a:pathLst>
              <a:path w="329" h="1998">
                <a:moveTo>
                  <a:pt x="141" y="0"/>
                </a:moveTo>
                <a:cubicBezTo>
                  <a:pt x="66" y="49"/>
                  <a:pt x="33" y="44"/>
                  <a:pt x="0" y="141"/>
                </a:cubicBezTo>
                <a:cubicBezTo>
                  <a:pt x="4" y="188"/>
                  <a:pt x="4" y="274"/>
                  <a:pt x="24" y="329"/>
                </a:cubicBezTo>
                <a:cubicBezTo>
                  <a:pt x="47" y="391"/>
                  <a:pt x="45" y="357"/>
                  <a:pt x="59" y="411"/>
                </a:cubicBezTo>
                <a:cubicBezTo>
                  <a:pt x="93" y="544"/>
                  <a:pt x="126" y="677"/>
                  <a:pt x="153" y="811"/>
                </a:cubicBezTo>
                <a:cubicBezTo>
                  <a:pt x="146" y="924"/>
                  <a:pt x="152" y="1147"/>
                  <a:pt x="35" y="1222"/>
                </a:cubicBezTo>
                <a:cubicBezTo>
                  <a:pt x="91" y="1259"/>
                  <a:pt x="96" y="1286"/>
                  <a:pt x="118" y="1352"/>
                </a:cubicBezTo>
                <a:cubicBezTo>
                  <a:pt x="122" y="1364"/>
                  <a:pt x="129" y="1387"/>
                  <a:pt x="129" y="1387"/>
                </a:cubicBezTo>
                <a:cubicBezTo>
                  <a:pt x="135" y="1562"/>
                  <a:pt x="97" y="1754"/>
                  <a:pt x="200" y="1904"/>
                </a:cubicBezTo>
                <a:cubicBezTo>
                  <a:pt x="204" y="1916"/>
                  <a:pt x="203" y="1931"/>
                  <a:pt x="212" y="1940"/>
                </a:cubicBezTo>
                <a:cubicBezTo>
                  <a:pt x="238" y="1967"/>
                  <a:pt x="288" y="1998"/>
                  <a:pt x="329" y="199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6" name="任意多边形 401415"/>
          <p:cNvSpPr/>
          <p:nvPr/>
        </p:nvSpPr>
        <p:spPr>
          <a:xfrm>
            <a:off x="2108597" y="2164556"/>
            <a:ext cx="2225278" cy="685800"/>
          </a:xfrm>
          <a:custGeom>
            <a:avLst/>
            <a:gdLst/>
            <a:ahLst/>
            <a:cxnLst/>
            <a:pathLst>
              <a:path w="1869" h="576">
                <a:moveTo>
                  <a:pt x="0" y="576"/>
                </a:moveTo>
                <a:cubicBezTo>
                  <a:pt x="15" y="532"/>
                  <a:pt x="26" y="501"/>
                  <a:pt x="47" y="459"/>
                </a:cubicBezTo>
                <a:cubicBezTo>
                  <a:pt x="53" y="448"/>
                  <a:pt x="51" y="433"/>
                  <a:pt x="59" y="423"/>
                </a:cubicBezTo>
                <a:cubicBezTo>
                  <a:pt x="110" y="357"/>
                  <a:pt x="189" y="284"/>
                  <a:pt x="270" y="259"/>
                </a:cubicBezTo>
                <a:cubicBezTo>
                  <a:pt x="282" y="251"/>
                  <a:pt x="293" y="241"/>
                  <a:pt x="306" y="235"/>
                </a:cubicBezTo>
                <a:cubicBezTo>
                  <a:pt x="328" y="225"/>
                  <a:pt x="376" y="212"/>
                  <a:pt x="376" y="212"/>
                </a:cubicBezTo>
                <a:cubicBezTo>
                  <a:pt x="482" y="142"/>
                  <a:pt x="493" y="154"/>
                  <a:pt x="635" y="141"/>
                </a:cubicBezTo>
                <a:cubicBezTo>
                  <a:pt x="825" y="102"/>
                  <a:pt x="1018" y="103"/>
                  <a:pt x="1211" y="94"/>
                </a:cubicBezTo>
                <a:cubicBezTo>
                  <a:pt x="1368" y="87"/>
                  <a:pt x="1681" y="71"/>
                  <a:pt x="1681" y="71"/>
                </a:cubicBezTo>
                <a:cubicBezTo>
                  <a:pt x="1720" y="67"/>
                  <a:pt x="1869" y="75"/>
                  <a:pt x="1869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arrow" w="med" len="med"/>
            <a:tailEnd type="arrow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7" name="任意多边形 401416"/>
          <p:cNvSpPr/>
          <p:nvPr/>
        </p:nvSpPr>
        <p:spPr>
          <a:xfrm>
            <a:off x="2906316" y="3284935"/>
            <a:ext cx="332184" cy="821531"/>
          </a:xfrm>
          <a:custGeom>
            <a:avLst/>
            <a:gdLst/>
            <a:ahLst/>
            <a:cxnLst/>
            <a:pathLst>
              <a:path w="279" h="690">
                <a:moveTo>
                  <a:pt x="200" y="0"/>
                </a:moveTo>
                <a:cubicBezTo>
                  <a:pt x="114" y="28"/>
                  <a:pt x="153" y="17"/>
                  <a:pt x="82" y="35"/>
                </a:cubicBezTo>
                <a:cubicBezTo>
                  <a:pt x="3" y="114"/>
                  <a:pt x="22" y="74"/>
                  <a:pt x="0" y="141"/>
                </a:cubicBezTo>
                <a:cubicBezTo>
                  <a:pt x="14" y="210"/>
                  <a:pt x="36" y="255"/>
                  <a:pt x="94" y="293"/>
                </a:cubicBezTo>
                <a:cubicBezTo>
                  <a:pt x="107" y="331"/>
                  <a:pt x="128" y="361"/>
                  <a:pt x="141" y="399"/>
                </a:cubicBezTo>
                <a:cubicBezTo>
                  <a:pt x="133" y="411"/>
                  <a:pt x="130" y="427"/>
                  <a:pt x="118" y="434"/>
                </a:cubicBezTo>
                <a:cubicBezTo>
                  <a:pt x="97" y="447"/>
                  <a:pt x="47" y="458"/>
                  <a:pt x="47" y="458"/>
                </a:cubicBezTo>
                <a:cubicBezTo>
                  <a:pt x="86" y="535"/>
                  <a:pt x="101" y="632"/>
                  <a:pt x="176" y="681"/>
                </a:cubicBezTo>
                <a:cubicBezTo>
                  <a:pt x="265" y="669"/>
                  <a:pt x="279" y="690"/>
                  <a:pt x="247" y="65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8" name="文本框 401417"/>
          <p:cNvSpPr txBox="1"/>
          <p:nvPr/>
        </p:nvSpPr>
        <p:spPr>
          <a:xfrm>
            <a:off x="2072879" y="3429000"/>
            <a:ext cx="727075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degree(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050">
                <a:latin typeface="Times New Roman" panose="02020603050405020304" pitchFamily="18" charset="0"/>
              </a:rPr>
              <a:t> </a:t>
            </a:r>
            <a:endParaRPr lang="en-US" altLang="zh-CN" sz="1050">
              <a:latin typeface="Times New Roman" panose="02020603050405020304" pitchFamily="18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times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9" name="文本框 401418"/>
          <p:cNvSpPr txBox="1"/>
          <p:nvPr/>
        </p:nvSpPr>
        <p:spPr>
          <a:xfrm>
            <a:off x="2514600" y="4198144"/>
            <a:ext cx="306387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Decrease-Key</a:t>
            </a:r>
            <a:r>
              <a:rPr lang="en-US" altLang="zh-CN" sz="1050">
                <a:latin typeface="Times New Roman" panose="02020603050405020304" pitchFamily="18" charset="0"/>
              </a:rPr>
              <a:t>: 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worst-case aggregate analysis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2" name="任意多边形 401421"/>
          <p:cNvSpPr/>
          <p:nvPr/>
        </p:nvSpPr>
        <p:spPr>
          <a:xfrm>
            <a:off x="3927872" y="3862388"/>
            <a:ext cx="1109663" cy="448866"/>
          </a:xfrm>
          <a:custGeom>
            <a:avLst/>
            <a:gdLst/>
            <a:ahLst/>
            <a:cxnLst/>
            <a:pathLst>
              <a:path w="932" h="377">
                <a:moveTo>
                  <a:pt x="0" y="377"/>
                </a:moveTo>
                <a:cubicBezTo>
                  <a:pt x="66" y="360"/>
                  <a:pt x="136" y="350"/>
                  <a:pt x="200" y="330"/>
                </a:cubicBezTo>
                <a:cubicBezTo>
                  <a:pt x="241" y="302"/>
                  <a:pt x="271" y="297"/>
                  <a:pt x="318" y="283"/>
                </a:cubicBezTo>
                <a:cubicBezTo>
                  <a:pt x="435" y="248"/>
                  <a:pt x="551" y="205"/>
                  <a:pt x="670" y="177"/>
                </a:cubicBezTo>
                <a:cubicBezTo>
                  <a:pt x="718" y="145"/>
                  <a:pt x="745" y="145"/>
                  <a:pt x="800" y="130"/>
                </a:cubicBezTo>
                <a:cubicBezTo>
                  <a:pt x="824" y="124"/>
                  <a:pt x="847" y="114"/>
                  <a:pt x="870" y="106"/>
                </a:cubicBezTo>
                <a:cubicBezTo>
                  <a:pt x="882" y="102"/>
                  <a:pt x="905" y="94"/>
                  <a:pt x="905" y="94"/>
                </a:cubicBezTo>
                <a:cubicBezTo>
                  <a:pt x="932" y="16"/>
                  <a:pt x="929" y="49"/>
                  <a:pt x="929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/>
              <a:t>时间</a:t>
            </a:r>
            <a:r>
              <a:rPr lang="en-US" altLang="zh-CN"/>
              <a:t>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Extract-Min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Decrease-Key</a:t>
            </a:r>
            <a:endParaRPr lang="en-US" altLang="zh-CN" baseline="-25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  (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Prim’s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最小生成树算法相同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02442" name="组合 402441"/>
          <p:cNvGrpSpPr/>
          <p:nvPr/>
        </p:nvGrpSpPr>
        <p:grpSpPr>
          <a:xfrm>
            <a:off x="1731169" y="2286000"/>
            <a:ext cx="5314950" cy="1207294"/>
            <a:chOff x="494" y="1920"/>
            <a:chExt cx="4464" cy="1014"/>
          </a:xfrm>
        </p:grpSpPr>
        <p:sp>
          <p:nvSpPr>
            <p:cNvPr id="402437" name="文本框 402436"/>
            <p:cNvSpPr txBox="1"/>
            <p:nvPr/>
          </p:nvSpPr>
          <p:spPr>
            <a:xfrm>
              <a:off x="532" y="1975"/>
              <a:ext cx="841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array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binary heap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Fibonocci heap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38" name="文本框 402437"/>
            <p:cNvSpPr txBox="1"/>
            <p:nvPr/>
          </p:nvSpPr>
          <p:spPr>
            <a:xfrm>
              <a:off x="1886" y="1920"/>
              <a:ext cx="1123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Extract-Min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 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amortized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39" name="文本框 402438"/>
            <p:cNvSpPr txBox="1"/>
            <p:nvPr/>
          </p:nvSpPr>
          <p:spPr>
            <a:xfrm>
              <a:off x="2990" y="1920"/>
              <a:ext cx="1250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Decrease-Key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amortized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0" name="文本框 402439"/>
            <p:cNvSpPr txBox="1"/>
            <p:nvPr/>
          </p:nvSpPr>
          <p:spPr>
            <a:xfrm>
              <a:off x="4142" y="1920"/>
              <a:ext cx="723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Total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 baseline="300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worst case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1" name="直接连接符 402440"/>
            <p:cNvSpPr/>
            <p:nvPr/>
          </p:nvSpPr>
          <p:spPr>
            <a:xfrm>
              <a:off x="494" y="2304"/>
              <a:ext cx="4464" cy="0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稀疏图的表示</a:t>
            </a:r>
            <a:endParaRPr lang="zh-CN" altLang="en-US" dirty="0"/>
          </a:p>
        </p:txBody>
      </p:sp>
      <p:sp>
        <p:nvSpPr>
          <p:cNvPr id="55299" name="文本占位符 334850"/>
          <p:cNvSpPr>
            <a:spLocks noGrp="1"/>
          </p:cNvSpPr>
          <p:nvPr>
            <p:ph idx="1"/>
          </p:nvPr>
        </p:nvSpPr>
        <p:spPr>
          <a:xfrm>
            <a:off x="628650" y="1369060"/>
            <a:ext cx="3917315" cy="3263265"/>
          </a:xfrm>
        </p:spPr>
        <p:txBody>
          <a:bodyPr anchor="t" anchorCtr="0"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r>
              <a:rPr lang="zh-CN" altLang="en-US" sz="2000"/>
              <a:t>邻接链表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开销</a:t>
            </a:r>
            <a:r>
              <a:rPr lang="en-US" altLang="zh-CN" sz="2000">
                <a:sym typeface="Symbol" panose="05050102010706020507" pitchFamily="18" charset="2"/>
              </a:rPr>
              <a:t>  </a:t>
            </a:r>
            <a:r>
              <a:rPr lang="zh-CN" altLang="en-US" sz="2000">
                <a:sym typeface="Symbol" panose="05050102010706020507" pitchFamily="18" charset="2"/>
              </a:rPr>
              <a:t>针对稀疏图</a:t>
            </a:r>
            <a:endParaRPr lang="en-US" altLang="zh-CN" sz="200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>
                <a:sym typeface="Symbol" panose="05050102010706020507" pitchFamily="18" charset="2"/>
              </a:rPr>
              <a:t>对于每个结点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>
                <a:sym typeface="Symbol" panose="05050102010706020507" pitchFamily="18" charset="2"/>
              </a:rPr>
              <a:t>保留一个链表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olidFill>
                  <a:schemeClr val="accent2"/>
                </a:solidFill>
                <a:sym typeface="Symbol" panose="05050102010706020507" pitchFamily="18" charset="2"/>
              </a:rPr>
              <a:t>Adj[</a:t>
            </a:r>
            <a:r>
              <a:rPr lang="en-US" altLang="zh-CN" sz="2000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，记录所有与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zh-CN" altLang="en-US" sz="2000">
                <a:sym typeface="Symbol" panose="05050102010706020507" pitchFamily="18" charset="2"/>
              </a:rPr>
              <a:t>相邻的结点</a:t>
            </a:r>
            <a:r>
              <a:rPr lang="en-US" altLang="zh-CN" sz="2000">
                <a:sym typeface="Symbol" panose="05050102010706020507" pitchFamily="18" charset="2"/>
              </a:rPr>
              <a:t>.</a:t>
            </a:r>
            <a:endParaRPr lang="en-US" altLang="zh-CN" sz="2000">
              <a:sym typeface="Symbol" panose="05050102010706020507" pitchFamily="18" charset="2"/>
            </a:endParaRPr>
          </a:p>
        </p:txBody>
      </p:sp>
      <p:sp>
        <p:nvSpPr>
          <p:cNvPr id="55300" name="椭圆 334851"/>
          <p:cNvSpPr/>
          <p:nvPr/>
        </p:nvSpPr>
        <p:spPr>
          <a:xfrm>
            <a:off x="2181225" y="95885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椭圆 334852"/>
          <p:cNvSpPr/>
          <p:nvPr/>
        </p:nvSpPr>
        <p:spPr>
          <a:xfrm>
            <a:off x="2238375" y="19304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椭圆 334853"/>
          <p:cNvSpPr/>
          <p:nvPr/>
        </p:nvSpPr>
        <p:spPr>
          <a:xfrm>
            <a:off x="1152525" y="15875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椭圆 334854"/>
          <p:cNvSpPr/>
          <p:nvPr/>
        </p:nvSpPr>
        <p:spPr>
          <a:xfrm>
            <a:off x="3381375" y="14732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304" name="直接箭头连接符 334855"/>
          <p:cNvCxnSpPr>
            <a:stCxn id="55300" idx="2"/>
            <a:endCxn id="55302" idx="7"/>
          </p:cNvCxnSpPr>
          <p:nvPr/>
        </p:nvCxnSpPr>
        <p:spPr>
          <a:xfrm flipH="1">
            <a:off x="1493838" y="1158875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5" name="直接箭头连接符 334856"/>
          <p:cNvCxnSpPr>
            <a:stCxn id="55302" idx="5"/>
            <a:endCxn id="55301" idx="2"/>
          </p:cNvCxnSpPr>
          <p:nvPr/>
        </p:nvCxnSpPr>
        <p:spPr>
          <a:xfrm>
            <a:off x="1494235" y="1928892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6" name="直接箭头连接符 334857"/>
          <p:cNvCxnSpPr>
            <a:stCxn id="55300" idx="4"/>
            <a:endCxn id="55301" idx="0"/>
          </p:cNvCxnSpPr>
          <p:nvPr/>
        </p:nvCxnSpPr>
        <p:spPr>
          <a:xfrm>
            <a:off x="2381250" y="1358583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7" name="直接箭头连接符 334858"/>
          <p:cNvCxnSpPr>
            <a:stCxn id="55303" idx="3"/>
            <a:endCxn id="55301" idx="6"/>
          </p:cNvCxnSpPr>
          <p:nvPr/>
        </p:nvCxnSpPr>
        <p:spPr>
          <a:xfrm flipH="1">
            <a:off x="2638347" y="1814592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23" name="文本占位符 335874"/>
          <p:cNvSpPr>
            <a:spLocks noGrp="1"/>
          </p:cNvSpPr>
          <p:nvPr/>
        </p:nvSpPr>
        <p:spPr>
          <a:xfrm>
            <a:off x="4895215" y="958850"/>
            <a:ext cx="4248785" cy="3263265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Adj[1] = {2, 3}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Adj[2] = {3}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Adj[3] = {}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Adj[4] ={3}</a:t>
            </a:r>
            <a:endParaRPr lang="en-US" altLang="zh-CN">
              <a:solidFill>
                <a:schemeClr val="accent2"/>
              </a:solidFill>
            </a:endParaRPr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Adj[v]</a:t>
            </a:r>
            <a:r>
              <a:rPr lang="zh-CN" altLang="en-US"/>
              <a:t>的含义要清楚。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生成树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给定无向连通图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权重函数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: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endParaRPr lang="en-US" altLang="zh-CN" i="1">
              <a:solidFill>
                <a:schemeClr val="accent2"/>
              </a:solidFill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生成树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T</a:t>
            </a:r>
            <a:r>
              <a:rPr lang="zh-CN" altLang="en-US">
                <a:sym typeface="Symbol" panose="05050102010706020507" pitchFamily="18" charset="2"/>
              </a:rPr>
              <a:t>连接所有结点的树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该图的生成树是什么</a:t>
            </a:r>
            <a:r>
              <a:rPr lang="en-US" altLang="zh-CN">
                <a:sym typeface="Symbol" panose="05050102010706020507" pitchFamily="18" charset="2"/>
              </a:rPr>
              <a:t>?</a:t>
            </a:r>
            <a:endParaRPr lang="en-US" altLang="zh-CN" dirty="0"/>
          </a:p>
        </p:txBody>
      </p:sp>
      <p:sp>
        <p:nvSpPr>
          <p:cNvPr id="58372" name="椭圆 337923"/>
          <p:cNvSpPr/>
          <p:nvPr/>
        </p:nvSpPr>
        <p:spPr>
          <a:xfrm>
            <a:off x="310261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椭圆 337924"/>
          <p:cNvSpPr/>
          <p:nvPr/>
        </p:nvSpPr>
        <p:spPr>
          <a:xfrm>
            <a:off x="538861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4" name="椭圆 337925"/>
          <p:cNvSpPr/>
          <p:nvPr/>
        </p:nvSpPr>
        <p:spPr>
          <a:xfrm>
            <a:off x="738886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椭圆 337926"/>
          <p:cNvSpPr/>
          <p:nvPr/>
        </p:nvSpPr>
        <p:spPr>
          <a:xfrm>
            <a:off x="310261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椭圆 337927"/>
          <p:cNvSpPr/>
          <p:nvPr/>
        </p:nvSpPr>
        <p:spPr>
          <a:xfrm>
            <a:off x="538861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椭圆 337928"/>
          <p:cNvSpPr/>
          <p:nvPr/>
        </p:nvSpPr>
        <p:spPr>
          <a:xfrm>
            <a:off x="738886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8" name="椭圆 337929"/>
          <p:cNvSpPr/>
          <p:nvPr/>
        </p:nvSpPr>
        <p:spPr>
          <a:xfrm>
            <a:off x="4245610" y="33978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9" name="椭圆 337930"/>
          <p:cNvSpPr/>
          <p:nvPr/>
        </p:nvSpPr>
        <p:spPr>
          <a:xfrm>
            <a:off x="4245610" y="15690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80" name="直接箭头连接符 337931"/>
          <p:cNvCxnSpPr>
            <a:stCxn id="58379" idx="5"/>
            <a:endCxn id="58373" idx="1"/>
          </p:cNvCxnSpPr>
          <p:nvPr/>
        </p:nvCxnSpPr>
        <p:spPr>
          <a:xfrm>
            <a:off x="4587320" y="191047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1" name="直接箭头连接符 337932"/>
          <p:cNvCxnSpPr>
            <a:stCxn id="58379" idx="3"/>
            <a:endCxn id="58372" idx="7"/>
          </p:cNvCxnSpPr>
          <p:nvPr/>
        </p:nvCxnSpPr>
        <p:spPr>
          <a:xfrm flipH="1">
            <a:off x="3444161" y="191047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2" name="直接箭头连接符 337933"/>
          <p:cNvCxnSpPr>
            <a:stCxn id="58372" idx="6"/>
            <a:endCxn id="58373" idx="2"/>
          </p:cNvCxnSpPr>
          <p:nvPr/>
        </p:nvCxnSpPr>
        <p:spPr>
          <a:xfrm>
            <a:off x="3502343" y="2283460"/>
            <a:ext cx="188595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3" name="直接箭头连接符 337934"/>
          <p:cNvCxnSpPr>
            <a:stCxn id="58375" idx="0"/>
            <a:endCxn id="58372" idx="4"/>
          </p:cNvCxnSpPr>
          <p:nvPr/>
        </p:nvCxnSpPr>
        <p:spPr>
          <a:xfrm flipV="1">
            <a:off x="3302635" y="248316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4" name="直接箭头连接符 337935"/>
          <p:cNvCxnSpPr>
            <a:stCxn id="58375" idx="5"/>
            <a:endCxn id="58378" idx="1"/>
          </p:cNvCxnSpPr>
          <p:nvPr/>
        </p:nvCxnSpPr>
        <p:spPr>
          <a:xfrm>
            <a:off x="3444320" y="3282077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5" name="直接箭头连接符 337936"/>
          <p:cNvCxnSpPr>
            <a:stCxn id="58378" idx="7"/>
            <a:endCxn id="58376" idx="3"/>
          </p:cNvCxnSpPr>
          <p:nvPr/>
        </p:nvCxnSpPr>
        <p:spPr>
          <a:xfrm flipV="1">
            <a:off x="4587320" y="3282553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6" name="直接箭头连接符 337937"/>
          <p:cNvCxnSpPr>
            <a:stCxn id="58376" idx="0"/>
            <a:endCxn id="58373" idx="4"/>
          </p:cNvCxnSpPr>
          <p:nvPr/>
        </p:nvCxnSpPr>
        <p:spPr>
          <a:xfrm flipV="1">
            <a:off x="5588635" y="248316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7" name="直接箭头连接符 337938"/>
          <p:cNvCxnSpPr>
            <a:stCxn id="58373" idx="6"/>
            <a:endCxn id="58374" idx="2"/>
          </p:cNvCxnSpPr>
          <p:nvPr/>
        </p:nvCxnSpPr>
        <p:spPr>
          <a:xfrm>
            <a:off x="5788343" y="228346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8" name="直接箭头连接符 337939"/>
          <p:cNvCxnSpPr>
            <a:stCxn id="58376" idx="6"/>
            <a:endCxn id="58377" idx="2"/>
          </p:cNvCxnSpPr>
          <p:nvPr/>
        </p:nvCxnSpPr>
        <p:spPr>
          <a:xfrm>
            <a:off x="5788343" y="314071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89" name="文本框 337941"/>
          <p:cNvSpPr txBox="1"/>
          <p:nvPr/>
        </p:nvSpPr>
        <p:spPr>
          <a:xfrm>
            <a:off x="2980214" y="2665651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0" name="文本框 337942"/>
          <p:cNvSpPr txBox="1"/>
          <p:nvPr/>
        </p:nvSpPr>
        <p:spPr>
          <a:xfrm>
            <a:off x="3999389" y="28835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1" name="文本框 337943"/>
          <p:cNvSpPr txBox="1"/>
          <p:nvPr/>
        </p:nvSpPr>
        <p:spPr>
          <a:xfrm>
            <a:off x="3708876" y="33407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2" name="文本框 337944"/>
          <p:cNvSpPr txBox="1"/>
          <p:nvPr/>
        </p:nvSpPr>
        <p:spPr>
          <a:xfrm>
            <a:off x="3708876" y="17405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3" name="文本框 337945"/>
          <p:cNvSpPr txBox="1"/>
          <p:nvPr/>
        </p:nvSpPr>
        <p:spPr>
          <a:xfrm>
            <a:off x="4913789" y="1740535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4" name="文本框 337946"/>
          <p:cNvSpPr txBox="1"/>
          <p:nvPr/>
        </p:nvSpPr>
        <p:spPr>
          <a:xfrm>
            <a:off x="4280376" y="2019141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5" name="文本框 337947"/>
          <p:cNvSpPr txBox="1"/>
          <p:nvPr/>
        </p:nvSpPr>
        <p:spPr>
          <a:xfrm>
            <a:off x="5590064" y="2700179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6" name="文本框 337948"/>
          <p:cNvSpPr txBox="1"/>
          <p:nvPr/>
        </p:nvSpPr>
        <p:spPr>
          <a:xfrm>
            <a:off x="6447314" y="202628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7" name="文本框 337949"/>
          <p:cNvSpPr txBox="1"/>
          <p:nvPr/>
        </p:nvSpPr>
        <p:spPr>
          <a:xfrm>
            <a:off x="6404451" y="3214529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8" name="文本框 337950"/>
          <p:cNvSpPr txBox="1"/>
          <p:nvPr/>
        </p:nvSpPr>
        <p:spPr>
          <a:xfrm>
            <a:off x="4851876" y="3359785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99" name="直接箭头连接符 337951"/>
          <p:cNvCxnSpPr>
            <a:stCxn id="58372" idx="5"/>
            <a:endCxn id="58378" idx="1"/>
          </p:cNvCxnSpPr>
          <p:nvPr/>
        </p:nvCxnSpPr>
        <p:spPr>
          <a:xfrm>
            <a:off x="3444320" y="2424827"/>
            <a:ext cx="859790" cy="10312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最小生成树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连接所有结点，并且最小化下式</a:t>
            </a: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下图的最小生成树是什么</a:t>
            </a:r>
            <a:r>
              <a:rPr lang="en-US" altLang="zh-CN">
                <a:sym typeface="+mn-ea"/>
              </a:rPr>
              <a:t>?</a:t>
            </a:r>
            <a:endParaRPr lang="en-US" altLang="zh-CN" dirty="0"/>
          </a:p>
        </p:txBody>
      </p:sp>
      <p:graphicFrame>
        <p:nvGraphicFramePr>
          <p:cNvPr id="59396" name="对象 338947"/>
          <p:cNvGraphicFramePr/>
          <p:nvPr/>
        </p:nvGraphicFramePr>
        <p:xfrm>
          <a:off x="4565015" y="970836"/>
          <a:ext cx="2000250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67130" imgH="355600" progId="Equation.3">
                  <p:embed/>
                </p:oleObj>
              </mc:Choice>
              <mc:Fallback>
                <p:oleObj name="" r:id="rId1" imgW="1167130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5015" y="970836"/>
                        <a:ext cx="2000250" cy="6084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椭圆 338948"/>
          <p:cNvSpPr/>
          <p:nvPr/>
        </p:nvSpPr>
        <p:spPr>
          <a:xfrm>
            <a:off x="79121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" name="椭圆 338949"/>
          <p:cNvSpPr/>
          <p:nvPr/>
        </p:nvSpPr>
        <p:spPr>
          <a:xfrm>
            <a:off x="307721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9" name="椭圆 338950"/>
          <p:cNvSpPr/>
          <p:nvPr/>
        </p:nvSpPr>
        <p:spPr>
          <a:xfrm>
            <a:off x="507746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0" name="椭圆 338951"/>
          <p:cNvSpPr/>
          <p:nvPr/>
        </p:nvSpPr>
        <p:spPr>
          <a:xfrm>
            <a:off x="79121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1" name="椭圆 338952"/>
          <p:cNvSpPr/>
          <p:nvPr/>
        </p:nvSpPr>
        <p:spPr>
          <a:xfrm>
            <a:off x="307721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2" name="椭圆 338953"/>
          <p:cNvSpPr/>
          <p:nvPr/>
        </p:nvSpPr>
        <p:spPr>
          <a:xfrm>
            <a:off x="507746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3" name="椭圆 338954"/>
          <p:cNvSpPr/>
          <p:nvPr/>
        </p:nvSpPr>
        <p:spPr>
          <a:xfrm>
            <a:off x="1934210" y="37776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4" name="椭圆 338955"/>
          <p:cNvSpPr/>
          <p:nvPr/>
        </p:nvSpPr>
        <p:spPr>
          <a:xfrm>
            <a:off x="1934210" y="19488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405" name="直接箭头连接符 338956"/>
          <p:cNvCxnSpPr>
            <a:stCxn id="59404" idx="5"/>
            <a:endCxn id="59398" idx="1"/>
          </p:cNvCxnSpPr>
          <p:nvPr/>
        </p:nvCxnSpPr>
        <p:spPr>
          <a:xfrm>
            <a:off x="2275920" y="229020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6" name="直接箭头连接符 338957"/>
          <p:cNvCxnSpPr>
            <a:stCxn id="59404" idx="3"/>
            <a:endCxn id="59397" idx="7"/>
          </p:cNvCxnSpPr>
          <p:nvPr/>
        </p:nvCxnSpPr>
        <p:spPr>
          <a:xfrm flipH="1">
            <a:off x="1132761" y="229020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7" name="直接箭头连接符 338958"/>
          <p:cNvCxnSpPr>
            <a:stCxn id="59397" idx="6"/>
            <a:endCxn id="59398" idx="2"/>
          </p:cNvCxnSpPr>
          <p:nvPr/>
        </p:nvCxnSpPr>
        <p:spPr>
          <a:xfrm>
            <a:off x="1190943" y="2663190"/>
            <a:ext cx="188595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8" name="直接箭头连接符 338959"/>
          <p:cNvCxnSpPr>
            <a:stCxn id="59400" idx="0"/>
            <a:endCxn id="59397" idx="4"/>
          </p:cNvCxnSpPr>
          <p:nvPr/>
        </p:nvCxnSpPr>
        <p:spPr>
          <a:xfrm flipV="1">
            <a:off x="991235" y="286289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9" name="直接箭头连接符 338960"/>
          <p:cNvCxnSpPr>
            <a:stCxn id="59400" idx="5"/>
            <a:endCxn id="59403" idx="1"/>
          </p:cNvCxnSpPr>
          <p:nvPr/>
        </p:nvCxnSpPr>
        <p:spPr>
          <a:xfrm>
            <a:off x="1132920" y="3661807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0" name="直接箭头连接符 338961"/>
          <p:cNvCxnSpPr>
            <a:stCxn id="59403" idx="7"/>
            <a:endCxn id="59401" idx="3"/>
          </p:cNvCxnSpPr>
          <p:nvPr/>
        </p:nvCxnSpPr>
        <p:spPr>
          <a:xfrm flipV="1">
            <a:off x="2275920" y="3662283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1" name="直接箭头连接符 338962"/>
          <p:cNvCxnSpPr>
            <a:stCxn id="59401" idx="0"/>
            <a:endCxn id="59398" idx="4"/>
          </p:cNvCxnSpPr>
          <p:nvPr/>
        </p:nvCxnSpPr>
        <p:spPr>
          <a:xfrm flipV="1">
            <a:off x="3277235" y="286289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2" name="直接箭头连接符 338963"/>
          <p:cNvCxnSpPr>
            <a:stCxn id="59398" idx="6"/>
            <a:endCxn id="59399" idx="2"/>
          </p:cNvCxnSpPr>
          <p:nvPr/>
        </p:nvCxnSpPr>
        <p:spPr>
          <a:xfrm>
            <a:off x="3476943" y="266319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3" name="直接箭头连接符 338964"/>
          <p:cNvCxnSpPr>
            <a:stCxn id="59401" idx="6"/>
            <a:endCxn id="59402" idx="2"/>
          </p:cNvCxnSpPr>
          <p:nvPr/>
        </p:nvCxnSpPr>
        <p:spPr>
          <a:xfrm>
            <a:off x="3476943" y="352044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14" name="文本框 338965"/>
          <p:cNvSpPr txBox="1"/>
          <p:nvPr/>
        </p:nvSpPr>
        <p:spPr>
          <a:xfrm>
            <a:off x="662464" y="3045381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5" name="文本框 338966"/>
          <p:cNvSpPr txBox="1"/>
          <p:nvPr/>
        </p:nvSpPr>
        <p:spPr>
          <a:xfrm>
            <a:off x="1684814" y="32632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6" name="文本框 338967"/>
          <p:cNvSpPr txBox="1"/>
          <p:nvPr/>
        </p:nvSpPr>
        <p:spPr>
          <a:xfrm>
            <a:off x="1394301" y="37204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7" name="文本框 338968"/>
          <p:cNvSpPr txBox="1"/>
          <p:nvPr/>
        </p:nvSpPr>
        <p:spPr>
          <a:xfrm>
            <a:off x="1394301" y="21202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8" name="文本框 338969"/>
          <p:cNvSpPr txBox="1"/>
          <p:nvPr/>
        </p:nvSpPr>
        <p:spPr>
          <a:xfrm>
            <a:off x="2596039" y="2120265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9" name="文本框 338970"/>
          <p:cNvSpPr txBox="1"/>
          <p:nvPr/>
        </p:nvSpPr>
        <p:spPr>
          <a:xfrm>
            <a:off x="1965801" y="2398871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0" name="文本框 338971"/>
          <p:cNvSpPr txBox="1"/>
          <p:nvPr/>
        </p:nvSpPr>
        <p:spPr>
          <a:xfrm>
            <a:off x="3275489" y="3079909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1" name="文本框 338972"/>
          <p:cNvSpPr txBox="1"/>
          <p:nvPr/>
        </p:nvSpPr>
        <p:spPr>
          <a:xfrm>
            <a:off x="4132739" y="240601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2" name="文本框 338973"/>
          <p:cNvSpPr txBox="1"/>
          <p:nvPr/>
        </p:nvSpPr>
        <p:spPr>
          <a:xfrm>
            <a:off x="4086701" y="3594259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3" name="文本框 338974"/>
          <p:cNvSpPr txBox="1"/>
          <p:nvPr/>
        </p:nvSpPr>
        <p:spPr>
          <a:xfrm>
            <a:off x="2534126" y="3739515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424" name="直接箭头连接符 338975"/>
          <p:cNvCxnSpPr>
            <a:stCxn id="59397" idx="5"/>
            <a:endCxn id="59403" idx="1"/>
          </p:cNvCxnSpPr>
          <p:nvPr/>
        </p:nvCxnSpPr>
        <p:spPr>
          <a:xfrm>
            <a:off x="1132920" y="2804557"/>
            <a:ext cx="859790" cy="10312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注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部分边没有画全</a:t>
            </a:r>
            <a:r>
              <a:rPr lang="en-US" altLang="zh-CN">
                <a:sym typeface="+mn-ea"/>
              </a:rPr>
              <a:t>):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移除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划分成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声明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err="1">
                <a:sym typeface="+mn-ea"/>
              </a:rPr>
              <a:t> </a:t>
            </a:r>
            <a:r>
              <a:rPr lang="zh-CN" altLang="en-US" err="1">
                <a:sym typeface="+mn-ea"/>
              </a:rPr>
              <a:t>的最小生成树，也是仅包含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的结点的一个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的子图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ym typeface="+mn-ea"/>
              </a:rPr>
              <a:t>    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=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 </a:t>
            </a:r>
            <a:r>
              <a:rPr lang="zh-CN" altLang="en-US">
                <a:sym typeface="+mn-ea"/>
              </a:rPr>
              <a:t>中的结点</a:t>
            </a:r>
            <a:endParaRPr lang="en-US" altLang="zh-CN" baseline="-25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ym typeface="+mn-ea"/>
              </a:rPr>
              <a:t>    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=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: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的最小生成树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graphicFrame>
        <p:nvGraphicFramePr>
          <p:cNvPr id="59396" name="对象 338947"/>
          <p:cNvGraphicFramePr/>
          <p:nvPr/>
        </p:nvGraphicFramePr>
        <p:xfrm>
          <a:off x="3886200" y="877491"/>
          <a:ext cx="2000250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67130" imgH="355600" progId="Equation.3">
                  <p:embed/>
                </p:oleObj>
              </mc:Choice>
              <mc:Fallback>
                <p:oleObj name="" r:id="rId1" imgW="1167130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877491"/>
                        <a:ext cx="2000250" cy="6084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椭圆 357379"/>
          <p:cNvSpPr/>
          <p:nvPr/>
        </p:nvSpPr>
        <p:spPr>
          <a:xfrm>
            <a:off x="262890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椭圆 357380"/>
          <p:cNvSpPr/>
          <p:nvPr/>
        </p:nvSpPr>
        <p:spPr>
          <a:xfrm>
            <a:off x="18859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椭圆 357381"/>
          <p:cNvSpPr/>
          <p:nvPr/>
        </p:nvSpPr>
        <p:spPr>
          <a:xfrm>
            <a:off x="2000250" y="15430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椭圆 357382"/>
          <p:cNvSpPr/>
          <p:nvPr/>
        </p:nvSpPr>
        <p:spPr>
          <a:xfrm>
            <a:off x="20002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椭圆 357383"/>
          <p:cNvSpPr/>
          <p:nvPr/>
        </p:nvSpPr>
        <p:spPr>
          <a:xfrm>
            <a:off x="3657600" y="18288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5" name="椭圆 357384"/>
          <p:cNvSpPr/>
          <p:nvPr/>
        </p:nvSpPr>
        <p:spPr>
          <a:xfrm>
            <a:off x="4057650" y="14859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6" name="椭圆 357385"/>
          <p:cNvSpPr/>
          <p:nvPr/>
        </p:nvSpPr>
        <p:spPr>
          <a:xfrm>
            <a:off x="45720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椭圆 357386"/>
          <p:cNvSpPr/>
          <p:nvPr/>
        </p:nvSpPr>
        <p:spPr>
          <a:xfrm>
            <a:off x="4686300" y="24003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椭圆 357387"/>
          <p:cNvSpPr/>
          <p:nvPr/>
        </p:nvSpPr>
        <p:spPr>
          <a:xfrm>
            <a:off x="422910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9" name="椭圆 357388"/>
          <p:cNvSpPr/>
          <p:nvPr/>
        </p:nvSpPr>
        <p:spPr>
          <a:xfrm>
            <a:off x="52006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0" name="椭圆 357389"/>
          <p:cNvSpPr/>
          <p:nvPr/>
        </p:nvSpPr>
        <p:spPr>
          <a:xfrm>
            <a:off x="55435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1" name="椭圆 357390"/>
          <p:cNvSpPr/>
          <p:nvPr/>
        </p:nvSpPr>
        <p:spPr>
          <a:xfrm>
            <a:off x="60579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椭圆 357391"/>
          <p:cNvSpPr/>
          <p:nvPr/>
        </p:nvSpPr>
        <p:spPr>
          <a:xfrm>
            <a:off x="6572250" y="18288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3" name="椭圆 357392"/>
          <p:cNvSpPr/>
          <p:nvPr/>
        </p:nvSpPr>
        <p:spPr>
          <a:xfrm>
            <a:off x="7143750" y="17145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4" name="椭圆 357393"/>
          <p:cNvSpPr/>
          <p:nvPr/>
        </p:nvSpPr>
        <p:spPr>
          <a:xfrm>
            <a:off x="7258050" y="1143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5" name="椭圆 357394"/>
          <p:cNvSpPr/>
          <p:nvPr/>
        </p:nvSpPr>
        <p:spPr>
          <a:xfrm>
            <a:off x="7029450" y="22288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6" name="椭圆 357395"/>
          <p:cNvSpPr/>
          <p:nvPr/>
        </p:nvSpPr>
        <p:spPr>
          <a:xfrm>
            <a:off x="6229350" y="23431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7" name="直接连接符 357396"/>
          <p:cNvSpPr/>
          <p:nvPr/>
        </p:nvSpPr>
        <p:spPr>
          <a:xfrm>
            <a:off x="2800350" y="194310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8" name="直接连接符 357397"/>
          <p:cNvSpPr/>
          <p:nvPr/>
        </p:nvSpPr>
        <p:spPr>
          <a:xfrm>
            <a:off x="3829050" y="1943100"/>
            <a:ext cx="7429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9" name="直接连接符 357398"/>
          <p:cNvSpPr/>
          <p:nvPr/>
        </p:nvSpPr>
        <p:spPr>
          <a:xfrm flipV="1">
            <a:off x="4743450" y="2000250"/>
            <a:ext cx="80010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40" name="直接连接符 357399"/>
          <p:cNvSpPr/>
          <p:nvPr/>
        </p:nvSpPr>
        <p:spPr>
          <a:xfrm>
            <a:off x="5715000" y="2000250"/>
            <a:ext cx="4000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1" name="直接连接符 357400"/>
          <p:cNvSpPr/>
          <p:nvPr/>
        </p:nvSpPr>
        <p:spPr>
          <a:xfrm flipV="1">
            <a:off x="6229350" y="1943100"/>
            <a:ext cx="3429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2" name="直接连接符 357401"/>
          <p:cNvSpPr/>
          <p:nvPr/>
        </p:nvSpPr>
        <p:spPr>
          <a:xfrm flipV="1">
            <a:off x="6743700" y="1771650"/>
            <a:ext cx="4572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3" name="直接连接符 357402"/>
          <p:cNvSpPr/>
          <p:nvPr/>
        </p:nvSpPr>
        <p:spPr>
          <a:xfrm>
            <a:off x="2171700" y="165735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4" name="直接连接符 357403"/>
          <p:cNvSpPr/>
          <p:nvPr/>
        </p:nvSpPr>
        <p:spPr>
          <a:xfrm>
            <a:off x="2057400" y="200025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5" name="直接连接符 357404"/>
          <p:cNvSpPr/>
          <p:nvPr/>
        </p:nvSpPr>
        <p:spPr>
          <a:xfrm flipV="1">
            <a:off x="2171700" y="2000250"/>
            <a:ext cx="5143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6" name="直接连接符 357405"/>
          <p:cNvSpPr/>
          <p:nvPr/>
        </p:nvSpPr>
        <p:spPr>
          <a:xfrm flipV="1">
            <a:off x="3829050" y="1600200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7" name="直接连接符 357406"/>
          <p:cNvSpPr/>
          <p:nvPr/>
        </p:nvSpPr>
        <p:spPr>
          <a:xfrm>
            <a:off x="4686300" y="2114550"/>
            <a:ext cx="571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8" name="直接连接符 357407"/>
          <p:cNvSpPr/>
          <p:nvPr/>
        </p:nvSpPr>
        <p:spPr>
          <a:xfrm flipH="1">
            <a:off x="4400550" y="211455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9" name="直接连接符 357408"/>
          <p:cNvSpPr/>
          <p:nvPr/>
        </p:nvSpPr>
        <p:spPr>
          <a:xfrm>
            <a:off x="4686300" y="205740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0" name="直接连接符 357409"/>
          <p:cNvSpPr/>
          <p:nvPr/>
        </p:nvSpPr>
        <p:spPr>
          <a:xfrm>
            <a:off x="6172200" y="2057400"/>
            <a:ext cx="1714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1" name="直接连接符 357410"/>
          <p:cNvSpPr/>
          <p:nvPr/>
        </p:nvSpPr>
        <p:spPr>
          <a:xfrm flipH="1">
            <a:off x="7258050" y="12573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2" name="直接连接符 357411"/>
          <p:cNvSpPr/>
          <p:nvPr/>
        </p:nvSpPr>
        <p:spPr>
          <a:xfrm flipH="1">
            <a:off x="7086600" y="18288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3" name="文本框 357412"/>
          <p:cNvSpPr txBox="1"/>
          <p:nvPr/>
        </p:nvSpPr>
        <p:spPr>
          <a:xfrm>
            <a:off x="4617244" y="1688306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4" name="文本框 357413"/>
          <p:cNvSpPr txBox="1"/>
          <p:nvPr/>
        </p:nvSpPr>
        <p:spPr>
          <a:xfrm>
            <a:off x="5372100" y="1657350"/>
            <a:ext cx="26162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5" name="椭圆 357414"/>
          <p:cNvSpPr/>
          <p:nvPr/>
        </p:nvSpPr>
        <p:spPr>
          <a:xfrm>
            <a:off x="5429250" y="14287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6" name="直接连接符 357415"/>
          <p:cNvSpPr/>
          <p:nvPr/>
        </p:nvSpPr>
        <p:spPr>
          <a:xfrm flipH="1" flipV="1">
            <a:off x="5543550" y="1600200"/>
            <a:ext cx="571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u,v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不可能有比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更好的子树了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否则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不会成为最优结果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err="1">
                <a:sym typeface="Symbol" panose="05050102010706020507" pitchFamily="18" charset="2"/>
              </a:rPr>
              <a:t>(</a:t>
            </a:r>
            <a:r>
              <a:rPr lang="zh-CN" altLang="en-US" err="1">
                <a:sym typeface="Symbol" panose="05050102010706020507" pitchFamily="18" charset="2"/>
              </a:rPr>
              <a:t>重合子问题</a:t>
            </a:r>
            <a:r>
              <a:rPr lang="en-US" altLang="zh-CN">
                <a:sym typeface="Symbol" panose="05050102010706020507" pitchFamily="18" charset="2"/>
              </a:rPr>
              <a:t>? </a:t>
            </a:r>
            <a:r>
              <a:rPr lang="zh-CN" altLang="en-US">
                <a:sym typeface="Symbol" panose="05050102010706020507" pitchFamily="18" charset="2"/>
              </a:rPr>
              <a:t>动态规划</a:t>
            </a:r>
            <a:r>
              <a:rPr lang="en-US" altLang="zh-CN">
                <a:sym typeface="Symbol" panose="05050102010706020507" pitchFamily="18" charset="2"/>
              </a:rPr>
              <a:t>? </a:t>
            </a:r>
            <a:r>
              <a:rPr lang="zh-CN" altLang="en-US">
                <a:sym typeface="Symbol" panose="05050102010706020507" pitchFamily="18" charset="2"/>
              </a:rPr>
              <a:t>是的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但是</a:t>
            </a:r>
            <a:r>
              <a:rPr lang="en-US" altLang="zh-CN">
                <a:sym typeface="Symbol" panose="05050102010706020507" pitchFamily="18" charset="2"/>
              </a:rPr>
              <a:t>…)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TABLE_BEAUTIFY" val="smartTable{ad6892dc-2023-455b-9560-979825236a3f}"/>
</p:tagLst>
</file>

<file path=ppt/tags/tag3.xml><?xml version="1.0" encoding="utf-8"?>
<p:tagLst xmlns:p="http://schemas.openxmlformats.org/presentationml/2006/main">
  <p:tag name="KSO_WM_UNIT_PLACING_PICTURE_USER_VIEWPORT" val="{&quot;height&quot;:4000,&quot;width&quot;:5010}"/>
</p:tagLst>
</file>

<file path=ppt/tags/tag4.xml><?xml version="1.0" encoding="utf-8"?>
<p:tagLst xmlns:p="http://schemas.openxmlformats.org/presentationml/2006/main">
  <p:tag name="KSO_WM_UNIT_TABLE_BEAUTIFY" val="smartTable{b65c15d3-1848-4c2b-a347-2e57983cae8c}"/>
  <p:tag name="TABLE_ENDDRAG_ORIGIN_RECT" val="583*156"/>
  <p:tag name="TABLE_ENDDRAG_RECT" val="87*151*583*156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5457</Words>
  <Application>WPS 演示</Application>
  <PresentationFormat>全屏显示(16:9)</PresentationFormat>
  <Paragraphs>1389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Monotype Corsiva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1285</cp:revision>
  <dcterms:created xsi:type="dcterms:W3CDTF">2014-04-28T11:40:00Z</dcterms:created>
  <dcterms:modified xsi:type="dcterms:W3CDTF">2022-05-17T07:25:19Z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2052-11.1.0.11691</vt:lpwstr>
  </property>
  <property fmtid="{D5CDD505-2E9C-101B-9397-08002B2CF9AE}" pid="5" name="ICV">
    <vt:lpwstr>3E76A3C092F8457E8774D432A7CB1642</vt:lpwstr>
  </property>
</Properties>
</file>