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59" r:id="rId2"/>
  </p:sldMasterIdLst>
  <p:notesMasterIdLst>
    <p:notesMasterId r:id="rId69"/>
  </p:notesMasterIdLst>
  <p:handoutMasterIdLst>
    <p:handoutMasterId r:id="rId70"/>
  </p:handoutMasterIdLst>
  <p:sldIdLst>
    <p:sldId id="1349" r:id="rId3"/>
    <p:sldId id="1354" r:id="rId4"/>
    <p:sldId id="2619" r:id="rId5"/>
    <p:sldId id="2696" r:id="rId6"/>
    <p:sldId id="2697" r:id="rId7"/>
    <p:sldId id="2698" r:id="rId8"/>
    <p:sldId id="2699" r:id="rId9"/>
    <p:sldId id="2700" r:id="rId10"/>
    <p:sldId id="2701" r:id="rId11"/>
    <p:sldId id="2702" r:id="rId12"/>
    <p:sldId id="2703" r:id="rId13"/>
    <p:sldId id="2704" r:id="rId14"/>
    <p:sldId id="2676" r:id="rId15"/>
    <p:sldId id="2677" r:id="rId16"/>
    <p:sldId id="2678" r:id="rId17"/>
    <p:sldId id="2679" r:id="rId18"/>
    <p:sldId id="2680" r:id="rId19"/>
    <p:sldId id="2681" r:id="rId20"/>
    <p:sldId id="2682" r:id="rId21"/>
    <p:sldId id="2683" r:id="rId22"/>
    <p:sldId id="2684" r:id="rId23"/>
    <p:sldId id="2685" r:id="rId24"/>
    <p:sldId id="2686" r:id="rId25"/>
    <p:sldId id="2687" r:id="rId26"/>
    <p:sldId id="2688" r:id="rId27"/>
    <p:sldId id="2689" r:id="rId28"/>
    <p:sldId id="2690" r:id="rId29"/>
    <p:sldId id="2691" r:id="rId30"/>
    <p:sldId id="2692" r:id="rId31"/>
    <p:sldId id="2693" r:id="rId32"/>
    <p:sldId id="2694" r:id="rId33"/>
    <p:sldId id="2695" r:id="rId34"/>
    <p:sldId id="2705" r:id="rId35"/>
    <p:sldId id="2706" r:id="rId36"/>
    <p:sldId id="2707" r:id="rId37"/>
    <p:sldId id="2708" r:id="rId38"/>
    <p:sldId id="2709" r:id="rId39"/>
    <p:sldId id="2710" r:id="rId40"/>
    <p:sldId id="2711" r:id="rId41"/>
    <p:sldId id="2712" r:id="rId42"/>
    <p:sldId id="2713" r:id="rId43"/>
    <p:sldId id="2714" r:id="rId44"/>
    <p:sldId id="2715" r:id="rId45"/>
    <p:sldId id="2716" r:id="rId46"/>
    <p:sldId id="2717" r:id="rId47"/>
    <p:sldId id="2738" r:id="rId48"/>
    <p:sldId id="2739" r:id="rId49"/>
    <p:sldId id="2740" r:id="rId50"/>
    <p:sldId id="2741" r:id="rId51"/>
    <p:sldId id="2742" r:id="rId52"/>
    <p:sldId id="2743" r:id="rId53"/>
    <p:sldId id="2744" r:id="rId54"/>
    <p:sldId id="2745" r:id="rId55"/>
    <p:sldId id="2746" r:id="rId56"/>
    <p:sldId id="2747" r:id="rId57"/>
    <p:sldId id="2748" r:id="rId58"/>
    <p:sldId id="2749" r:id="rId59"/>
    <p:sldId id="2750" r:id="rId60"/>
    <p:sldId id="2751" r:id="rId61"/>
    <p:sldId id="2752" r:id="rId62"/>
    <p:sldId id="2753" r:id="rId63"/>
    <p:sldId id="2754" r:id="rId64"/>
    <p:sldId id="2755" r:id="rId65"/>
    <p:sldId id="2756" r:id="rId66"/>
    <p:sldId id="2757" r:id="rId67"/>
    <p:sldId id="2758" r:id="rId68"/>
  </p:sldIdLst>
  <p:sldSz cx="9144000" cy="5143500" type="screen16x9"/>
  <p:notesSz cx="9144000" cy="6858000"/>
  <p:custDataLst>
    <p:tags r:id="rId71"/>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7" userDrawn="1">
          <p15:clr>
            <a:srgbClr val="A4A3A4"/>
          </p15:clr>
        </p15:guide>
        <p15:guide id="2" pos="3882" userDrawn="1">
          <p15:clr>
            <a:srgbClr val="A4A3A4"/>
          </p15:clr>
        </p15:guide>
        <p15:guide id="3" orient="horz" pos="1620" userDrawn="1">
          <p15:clr>
            <a:srgbClr val="A4A3A4"/>
          </p15:clr>
        </p15:guide>
        <p15:guide id="4" pos="2880" userDrawn="1">
          <p15:clr>
            <a:srgbClr val="A4A3A4"/>
          </p15:clr>
        </p15:guide>
        <p15:guide id="5" orient="horz" pos="2375" userDrawn="1">
          <p15:clr>
            <a:srgbClr val="A4A3A4"/>
          </p15:clr>
        </p15:guide>
        <p15:guide id="6" orient="horz" pos="8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flyup" initials="m" lastIdx="24" clrIdx="0"/>
  <p:cmAuthor id="1" name="田雅慧" initials="田雅慧" lastIdx="1" clrIdx="0"/>
  <p:cmAuthor id="2" name="Huanhuan Chen" initials="" lastIdx="27" clrIdx="7"/>
  <p:cmAuthor id="3" name="YangLi" initials="" lastIdx="1" clrIdx="1"/>
  <p:cmAuthor id="4" name="刘均" initials="" lastIdx="13" clrIdx="3"/>
  <p:cmAuthor id="5" name="gming" initials="" lastIdx="30" clrIdx="4"/>
  <p:cmAuthor id="6" name="zhao" initials="" lastIdx="10" clrIdx="5"/>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0A8"/>
    <a:srgbClr val="3D8F4B"/>
    <a:srgbClr val="5A9493"/>
    <a:srgbClr val="4F8281"/>
    <a:srgbClr val="007DDA"/>
    <a:srgbClr val="FA4032"/>
    <a:srgbClr val="AE1616"/>
    <a:srgbClr val="9C1414"/>
    <a:srgbClr val="0078A2"/>
    <a:srgbClr val="938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87629" autoAdjust="0"/>
  </p:normalViewPr>
  <p:slideViewPr>
    <p:cSldViewPr snapToGrid="0">
      <p:cViewPr varScale="1">
        <p:scale>
          <a:sx n="74" d="100"/>
          <a:sy n="74" d="100"/>
        </p:scale>
        <p:origin x="932" y="52"/>
      </p:cViewPr>
      <p:guideLst>
        <p:guide orient="horz" pos="2067"/>
        <p:guide pos="3882"/>
        <p:guide orient="horz" pos="1620"/>
        <p:guide pos="2880"/>
        <p:guide orient="horz" pos="2375"/>
        <p:guide orient="horz" pos="862"/>
      </p:guideLst>
    </p:cSldViewPr>
  </p:slideViewPr>
  <p:notesTextViewPr>
    <p:cViewPr>
      <p:scale>
        <a:sx n="1" d="1"/>
        <a:sy n="1" d="1"/>
      </p:scale>
      <p:origin x="0" y="0"/>
    </p:cViewPr>
  </p:notesTextViewPr>
  <p:notesViewPr>
    <p:cSldViewPr snapToGrid="0">
      <p:cViewPr varScale="1">
        <p:scale>
          <a:sx n="71" d="100"/>
          <a:sy n="71" d="100"/>
        </p:scale>
        <p:origin x="201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543B4EF-02D3-4ADB-8157-7B31E2E18AFC}" type="datetimeFigureOut">
              <a:rPr lang="zh-CN" altLang="en-US" smtClean="0"/>
              <a:t>2023/5/30</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C5C68FE-DA51-4672-B081-F9C263754B9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8B83950-F101-48F7-8DE5-2F560BA2D90D}" type="datetimeFigureOut">
              <a:rPr lang="zh-CN" altLang="en-US" smtClean="0"/>
              <a:t>2023/5/30</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90698EC-9E4E-4304-AAE3-A3C9B32863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073CC00-99DD-4740-8053-E00A0F4042C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0698EC-9E4E-4304-AAE3-A3C9B3286345}"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fld id="{79D4E3BC-A095-4715-8895-559B35CA3126}" type="datetime1">
              <a:rPr lang="en-US" altLang="zh-CN" smtClean="0"/>
              <a:t>5/30/2023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a:p>
        </p:txBody>
      </p:sp>
      <p:cxnSp>
        <p:nvCxnSpPr>
          <p:cNvPr id="10" name="直接连接符 9"/>
          <p:cNvCxnSpPr/>
          <p:nvPr userDrawn="1"/>
        </p:nvCxnSpPr>
        <p:spPr>
          <a:xfrm>
            <a:off x="-14963" y="4815515"/>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900015"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2" name="椭圆 11"/>
          <p:cNvSpPr/>
          <p:nvPr userDrawn="1"/>
        </p:nvSpPr>
        <p:spPr>
          <a:xfrm>
            <a:off x="301665" y="457949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椭圆 12"/>
          <p:cNvSpPr/>
          <p:nvPr userDrawn="1"/>
        </p:nvSpPr>
        <p:spPr>
          <a:xfrm>
            <a:off x="1498591"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 name="椭圆 13"/>
          <p:cNvSpPr/>
          <p:nvPr userDrawn="1"/>
        </p:nvSpPr>
        <p:spPr>
          <a:xfrm>
            <a:off x="2097167" y="4555266"/>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203" y="-180147"/>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36" name="任意多边形 35"/>
          <p:cNvSpPr/>
          <p:nvPr userDrawn="1"/>
        </p:nvSpPr>
        <p:spPr>
          <a:xfrm rot="2130009" flipV="1">
            <a:off x="384560" y="4661224"/>
            <a:ext cx="307883" cy="273639"/>
          </a:xfrm>
          <a:custGeom>
            <a:avLst/>
            <a:gdLst>
              <a:gd name="connsiteX0" fmla="*/ 123519 w 962506"/>
              <a:gd name="connsiteY0" fmla="*/ 534341 h 855453"/>
              <a:gd name="connsiteX1" fmla="*/ 496912 w 962506"/>
              <a:gd name="connsiteY1" fmla="*/ 800681 h 855453"/>
              <a:gd name="connsiteX2" fmla="*/ 907733 w 962506"/>
              <a:gd name="connsiteY2" fmla="*/ 731934 h 855453"/>
              <a:gd name="connsiteX3" fmla="*/ 918881 w 962506"/>
              <a:gd name="connsiteY3" fmla="*/ 406531 h 855453"/>
              <a:gd name="connsiteX4" fmla="*/ 911513 w 962506"/>
              <a:gd name="connsiteY4" fmla="*/ 396844 h 855453"/>
              <a:gd name="connsiteX5" fmla="*/ 903032 w 962506"/>
              <a:gd name="connsiteY5" fmla="*/ 359871 h 855453"/>
              <a:gd name="connsiteX6" fmla="*/ 765956 w 962506"/>
              <a:gd name="connsiteY6" fmla="*/ 52219 h 855453"/>
              <a:gd name="connsiteX7" fmla="*/ 683711 w 962506"/>
              <a:gd name="connsiteY7" fmla="*/ 189555 h 855453"/>
              <a:gd name="connsiteX8" fmla="*/ 677853 w 962506"/>
              <a:gd name="connsiteY8" fmla="*/ 206176 h 855453"/>
              <a:gd name="connsiteX9" fmla="*/ 465594 w 962506"/>
              <a:gd name="connsiteY9" fmla="*/ 54772 h 855453"/>
              <a:gd name="connsiteX10" fmla="*/ 54772 w 962506"/>
              <a:gd name="connsiteY10" fmla="*/ 123519 h 855453"/>
              <a:gd name="connsiteX11" fmla="*/ 123519 w 962506"/>
              <a:gd name="connsiteY11" fmla="*/ 534341 h 85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2506" h="855453">
                <a:moveTo>
                  <a:pt x="123519" y="534341"/>
                </a:moveTo>
                <a:lnTo>
                  <a:pt x="496912" y="800681"/>
                </a:lnTo>
                <a:cubicBezTo>
                  <a:pt x="629341" y="895142"/>
                  <a:pt x="813272" y="864363"/>
                  <a:pt x="907733" y="731934"/>
                </a:cubicBezTo>
                <a:cubicBezTo>
                  <a:pt x="978580" y="632612"/>
                  <a:pt x="978978" y="504320"/>
                  <a:pt x="918881" y="406531"/>
                </a:cubicBezTo>
                <a:lnTo>
                  <a:pt x="911513" y="396844"/>
                </a:lnTo>
                <a:lnTo>
                  <a:pt x="903032" y="359871"/>
                </a:lnTo>
                <a:cubicBezTo>
                  <a:pt x="865263" y="216300"/>
                  <a:pt x="799763" y="52219"/>
                  <a:pt x="765956" y="52219"/>
                </a:cubicBezTo>
                <a:cubicBezTo>
                  <a:pt x="745672" y="52219"/>
                  <a:pt x="713978" y="111288"/>
                  <a:pt x="683711" y="189555"/>
                </a:cubicBezTo>
                <a:lnTo>
                  <a:pt x="677853" y="206176"/>
                </a:lnTo>
                <a:lnTo>
                  <a:pt x="465594" y="54772"/>
                </a:lnTo>
                <a:cubicBezTo>
                  <a:pt x="333165" y="-39689"/>
                  <a:pt x="149234" y="-8910"/>
                  <a:pt x="54772" y="123519"/>
                </a:cubicBezTo>
                <a:cubicBezTo>
                  <a:pt x="-39689" y="255949"/>
                  <a:pt x="-8910" y="439879"/>
                  <a:pt x="123519" y="534341"/>
                </a:cubicBezTo>
                <a:close/>
              </a:path>
            </a:pathLst>
          </a:custGeom>
          <a:solidFill>
            <a:srgbClr val="F17D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userDrawn="1"/>
        </p:nvGrpSpPr>
        <p:grpSpPr>
          <a:xfrm>
            <a:off x="425211" y="4773691"/>
            <a:ext cx="180000" cy="36000"/>
            <a:chOff x="6588224" y="3039845"/>
            <a:chExt cx="708995" cy="179977"/>
          </a:xfrm>
          <a:effectLst/>
        </p:grpSpPr>
        <p:sp>
          <p:nvSpPr>
            <p:cNvPr id="38" name="椭圆 37"/>
            <p:cNvSpPr/>
            <p:nvPr/>
          </p:nvSpPr>
          <p:spPr>
            <a:xfrm>
              <a:off x="6588224"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852733"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117242" y="3039845"/>
              <a:ext cx="179977" cy="179977"/>
            </a:xfrm>
            <a:prstGeom prst="ellipse">
              <a:avLst/>
            </a:prstGeom>
            <a:solidFill>
              <a:srgbClr val="F5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userDrawn="1"/>
        </p:nvGrpSpPr>
        <p:grpSpPr>
          <a:xfrm>
            <a:off x="966245" y="4609929"/>
            <a:ext cx="364962" cy="369875"/>
            <a:chOff x="4159603" y="2153801"/>
            <a:chExt cx="824794" cy="835899"/>
          </a:xfrm>
          <a:effectLst/>
        </p:grpSpPr>
        <p:grpSp>
          <p:nvGrpSpPr>
            <p:cNvPr id="45" name="组合 44"/>
            <p:cNvGrpSpPr/>
            <p:nvPr/>
          </p:nvGrpSpPr>
          <p:grpSpPr>
            <a:xfrm>
              <a:off x="4159603" y="2153801"/>
              <a:ext cx="824794" cy="835899"/>
              <a:chOff x="1774255" y="2960840"/>
              <a:chExt cx="1195004" cy="1211093"/>
            </a:xfrm>
          </p:grpSpPr>
          <p:sp>
            <p:nvSpPr>
              <p:cNvPr id="47" name="椭圆 46"/>
              <p:cNvSpPr/>
              <p:nvPr/>
            </p:nvSpPr>
            <p:spPr>
              <a:xfrm>
                <a:off x="1930130" y="3133899"/>
                <a:ext cx="878011" cy="878011"/>
              </a:xfrm>
              <a:prstGeom prst="ellipse">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2292550" y="2976929"/>
                <a:ext cx="158413" cy="1195004"/>
                <a:chOff x="2314551" y="2967625"/>
                <a:chExt cx="158413" cy="1195004"/>
              </a:xfrm>
            </p:grpSpPr>
            <p:sp>
              <p:nvSpPr>
                <p:cNvPr id="58" name="圆角矩形 57"/>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rot="5400000">
                <a:off x="2292550" y="2976929"/>
                <a:ext cx="158413" cy="1195004"/>
                <a:chOff x="2314551" y="2967625"/>
                <a:chExt cx="158413" cy="1195004"/>
              </a:xfrm>
            </p:grpSpPr>
            <p:sp>
              <p:nvSpPr>
                <p:cNvPr id="56" name="圆角矩形 55"/>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rot="8100000">
                <a:off x="2289124" y="2960840"/>
                <a:ext cx="158413" cy="1195004"/>
                <a:chOff x="2314551" y="2967625"/>
                <a:chExt cx="158413" cy="1195004"/>
              </a:xfrm>
            </p:grpSpPr>
            <p:sp>
              <p:nvSpPr>
                <p:cNvPr id="54" name="圆角矩形 53"/>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rot="2700000">
                <a:off x="2292550" y="2975402"/>
                <a:ext cx="158413" cy="1195004"/>
                <a:chOff x="2314551" y="2967625"/>
                <a:chExt cx="158413" cy="1195004"/>
              </a:xfrm>
            </p:grpSpPr>
            <p:sp>
              <p:nvSpPr>
                <p:cNvPr id="52" name="圆角矩形 51"/>
                <p:cNvSpPr/>
                <p:nvPr/>
              </p:nvSpPr>
              <p:spPr>
                <a:xfrm>
                  <a:off x="2314551" y="2967625"/>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2314551" y="3946629"/>
                  <a:ext cx="158413" cy="216000"/>
                </a:xfrm>
                <a:prstGeom prst="roundRect">
                  <a:avLst>
                    <a:gd name="adj" fmla="val 38658"/>
                  </a:avLst>
                </a:prstGeom>
                <a:solidFill>
                  <a:srgbClr val="F9D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椭圆 45"/>
            <p:cNvSpPr/>
            <p:nvPr/>
          </p:nvSpPr>
          <p:spPr>
            <a:xfrm>
              <a:off x="4397569" y="2397319"/>
              <a:ext cx="348862" cy="348862"/>
            </a:xfrm>
            <a:prstGeom prst="ellipse">
              <a:avLst/>
            </a:prstGeom>
            <a:solidFill>
              <a:srgbClr val="F17C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2192070" y="4607281"/>
            <a:ext cx="411350" cy="406507"/>
            <a:chOff x="4250492" y="2603596"/>
            <a:chExt cx="1051760" cy="1031136"/>
          </a:xfrm>
        </p:grpSpPr>
        <p:sp>
          <p:nvSpPr>
            <p:cNvPr id="62" name="矩形 61"/>
            <p:cNvSpPr/>
            <p:nvPr/>
          </p:nvSpPr>
          <p:spPr>
            <a:xfrm>
              <a:off x="4324824" y="2684248"/>
              <a:ext cx="633578" cy="8375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587613" y="2630248"/>
              <a:ext cx="108000" cy="108000"/>
            </a:xfrm>
            <a:prstGeom prst="ellipse">
              <a:avLst/>
            </a:prstGeom>
            <a:solidFill>
              <a:srgbClr val="F22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4756518" y="3236111"/>
              <a:ext cx="396725" cy="398621"/>
              <a:chOff x="5742508" y="2552700"/>
              <a:chExt cx="996950" cy="1001713"/>
            </a:xfrm>
            <a:solidFill>
              <a:srgbClr val="BEB5AE"/>
            </a:solidFill>
          </p:grpSpPr>
          <p:sp>
            <p:nvSpPr>
              <p:cNvPr id="69" name="Freeform 30"/>
              <p:cNvSpPr/>
              <p:nvPr/>
            </p:nvSpPr>
            <p:spPr bwMode="auto">
              <a:xfrm>
                <a:off x="5742508" y="3392488"/>
                <a:ext cx="160337" cy="161925"/>
              </a:xfrm>
              <a:custGeom>
                <a:avLst/>
                <a:gdLst>
                  <a:gd name="T0" fmla="*/ 13 w 43"/>
                  <a:gd name="T1" fmla="*/ 0 h 43"/>
                  <a:gd name="T2" fmla="*/ 1 w 43"/>
                  <a:gd name="T3" fmla="*/ 33 h 43"/>
                  <a:gd name="T4" fmla="*/ 3 w 43"/>
                  <a:gd name="T5" fmla="*/ 41 h 43"/>
                  <a:gd name="T6" fmla="*/ 11 w 43"/>
                  <a:gd name="T7" fmla="*/ 42 h 43"/>
                  <a:gd name="T8" fmla="*/ 43 w 43"/>
                  <a:gd name="T9" fmla="*/ 31 h 43"/>
                  <a:gd name="T10" fmla="*/ 13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13" y="0"/>
                    </a:moveTo>
                    <a:cubicBezTo>
                      <a:pt x="1" y="33"/>
                      <a:pt x="1" y="33"/>
                      <a:pt x="1" y="33"/>
                    </a:cubicBezTo>
                    <a:cubicBezTo>
                      <a:pt x="0" y="35"/>
                      <a:pt x="0" y="39"/>
                      <a:pt x="3" y="41"/>
                    </a:cubicBezTo>
                    <a:cubicBezTo>
                      <a:pt x="5" y="43"/>
                      <a:pt x="8" y="43"/>
                      <a:pt x="11" y="42"/>
                    </a:cubicBezTo>
                    <a:cubicBezTo>
                      <a:pt x="43" y="31"/>
                      <a:pt x="43" y="31"/>
                      <a:pt x="43" y="31"/>
                    </a:cubicBez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1"/>
              <p:cNvSpPr/>
              <p:nvPr/>
            </p:nvSpPr>
            <p:spPr bwMode="auto">
              <a:xfrm>
                <a:off x="5864746" y="2552700"/>
                <a:ext cx="874712" cy="881063"/>
              </a:xfrm>
              <a:custGeom>
                <a:avLst/>
                <a:gdLst>
                  <a:gd name="T0" fmla="*/ 51 w 233"/>
                  <a:gd name="T1" fmla="*/ 235 h 235"/>
                  <a:gd name="T2" fmla="*/ 231 w 233"/>
                  <a:gd name="T3" fmla="*/ 54 h 235"/>
                  <a:gd name="T4" fmla="*/ 233 w 233"/>
                  <a:gd name="T5" fmla="*/ 49 h 235"/>
                  <a:gd name="T6" fmla="*/ 231 w 233"/>
                  <a:gd name="T7" fmla="*/ 44 h 235"/>
                  <a:gd name="T8" fmla="*/ 191 w 233"/>
                  <a:gd name="T9" fmla="*/ 3 h 235"/>
                  <a:gd name="T10" fmla="*/ 180 w 233"/>
                  <a:gd name="T11" fmla="*/ 3 h 235"/>
                  <a:gd name="T12" fmla="*/ 0 w 233"/>
                  <a:gd name="T13" fmla="*/ 184 h 235"/>
                  <a:gd name="T14" fmla="*/ 51 w 233"/>
                  <a:gd name="T15" fmla="*/ 235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235">
                    <a:moveTo>
                      <a:pt x="51" y="235"/>
                    </a:moveTo>
                    <a:cubicBezTo>
                      <a:pt x="231" y="54"/>
                      <a:pt x="231" y="54"/>
                      <a:pt x="231" y="54"/>
                    </a:cubicBezTo>
                    <a:cubicBezTo>
                      <a:pt x="233" y="53"/>
                      <a:pt x="233" y="51"/>
                      <a:pt x="233" y="49"/>
                    </a:cubicBezTo>
                    <a:cubicBezTo>
                      <a:pt x="233" y="47"/>
                      <a:pt x="233" y="45"/>
                      <a:pt x="231" y="44"/>
                    </a:cubicBezTo>
                    <a:cubicBezTo>
                      <a:pt x="191" y="3"/>
                      <a:pt x="191" y="3"/>
                      <a:pt x="191" y="3"/>
                    </a:cubicBezTo>
                    <a:cubicBezTo>
                      <a:pt x="188" y="0"/>
                      <a:pt x="183" y="0"/>
                      <a:pt x="180" y="3"/>
                    </a:cubicBezTo>
                    <a:cubicBezTo>
                      <a:pt x="0" y="184"/>
                      <a:pt x="0" y="184"/>
                      <a:pt x="0" y="184"/>
                    </a:cubicBezTo>
                    <a:lnTo>
                      <a:pt x="51"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65" name="直接连接符 64"/>
            <p:cNvCxnSpPr/>
            <p:nvPr/>
          </p:nvCxnSpPr>
          <p:spPr>
            <a:xfrm>
              <a:off x="4406983" y="3003798"/>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406983" y="3178570"/>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06983" y="3353342"/>
              <a:ext cx="446313" cy="0"/>
            </a:xfrm>
            <a:prstGeom prst="line">
              <a:avLst/>
            </a:prstGeom>
            <a:ln w="57150">
              <a:solidFill>
                <a:srgbClr val="BEB5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250492" y="2603596"/>
              <a:ext cx="1051760" cy="468419"/>
            </a:xfrm>
            <a:prstGeom prst="rect">
              <a:avLst/>
            </a:prstGeom>
            <a:noFill/>
          </p:spPr>
          <p:txBody>
            <a:bodyPr wrap="square" rtlCol="0">
              <a:spAutoFit/>
            </a:bodyPr>
            <a:lstStyle/>
            <a:p>
              <a:r>
                <a:rPr lang="en-US" altLang="zh-CN" sz="600" dirty="0">
                  <a:solidFill>
                    <a:srgbClr val="BEB5AE"/>
                  </a:solidFill>
                </a:rPr>
                <a:t>PDF</a:t>
              </a:r>
              <a:endParaRPr lang="zh-CN" altLang="en-US" sz="600" dirty="0">
                <a:solidFill>
                  <a:srgbClr val="BEB5AE"/>
                </a:solidFill>
              </a:endParaRPr>
            </a:p>
          </p:txBody>
        </p:sp>
      </p:grpSp>
      <p:grpSp>
        <p:nvGrpSpPr>
          <p:cNvPr id="73" name="组合 72"/>
          <p:cNvGrpSpPr/>
          <p:nvPr userDrawn="1"/>
        </p:nvGrpSpPr>
        <p:grpSpPr>
          <a:xfrm>
            <a:off x="1552994" y="4597817"/>
            <a:ext cx="384352" cy="326425"/>
            <a:chOff x="2641350" y="673269"/>
            <a:chExt cx="948026" cy="1079198"/>
          </a:xfrm>
        </p:grpSpPr>
        <p:sp>
          <p:nvSpPr>
            <p:cNvPr id="74" name="矩形 73"/>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2922071" y="673269"/>
              <a:ext cx="667305" cy="936433"/>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3" name="内容占位符 2"/>
          <p:cNvSpPr>
            <a:spLocks noGrp="1"/>
          </p:cNvSpPr>
          <p:nvPr>
            <p:ph sz="quarter" idx="11"/>
          </p:nvPr>
        </p:nvSpPr>
        <p:spPr>
          <a:xfrm>
            <a:off x="276126" y="704850"/>
            <a:ext cx="8309214" cy="3752850"/>
          </a:xfrm>
        </p:spPr>
        <p:txBody>
          <a:bodyPr>
            <a:normAutofit/>
          </a:bodyPr>
          <a:lstStyle>
            <a:lvl1pPr marL="0" indent="0">
              <a:lnSpc>
                <a:spcPct val="120000"/>
              </a:lnSpc>
              <a:buFontTx/>
              <a:buNone/>
              <a:defRPr sz="2400">
                <a:latin typeface="黑体" panose="02010609060101010101" pitchFamily="49" charset="-122"/>
                <a:ea typeface="黑体" panose="02010609060101010101" pitchFamily="49" charset="-122"/>
              </a:defRPr>
            </a:lvl1pPr>
            <a:lvl2pPr marL="342900" indent="0">
              <a:lnSpc>
                <a:spcPct val="120000"/>
              </a:lnSpc>
              <a:buFontTx/>
              <a:buNone/>
              <a:defRPr sz="2400">
                <a:latin typeface="黑体" panose="02010609060101010101" pitchFamily="49" charset="-122"/>
                <a:ea typeface="黑体" panose="02010609060101010101" pitchFamily="49" charset="-122"/>
              </a:defRPr>
            </a:lvl2pPr>
            <a:lvl3pPr marL="685800" indent="0">
              <a:lnSpc>
                <a:spcPct val="120000"/>
              </a:lnSpc>
              <a:buFontTx/>
              <a:buNone/>
              <a:defRPr sz="2400">
                <a:latin typeface="黑体" panose="02010609060101010101" pitchFamily="49" charset="-122"/>
                <a:ea typeface="黑体" panose="02010609060101010101" pitchFamily="49" charset="-122"/>
              </a:defRPr>
            </a:lvl3pPr>
            <a:lvl4pPr marL="1028700" indent="0">
              <a:lnSpc>
                <a:spcPct val="120000"/>
              </a:lnSpc>
              <a:buFontTx/>
              <a:buNone/>
              <a:defRPr sz="2400">
                <a:latin typeface="黑体" panose="02010609060101010101" pitchFamily="49" charset="-122"/>
                <a:ea typeface="黑体" panose="02010609060101010101" pitchFamily="49" charset="-122"/>
              </a:defRPr>
            </a:lvl4pPr>
            <a:lvl5pPr marL="1371600" indent="0">
              <a:lnSpc>
                <a:spcPct val="120000"/>
              </a:lnSpc>
              <a:buFontTx/>
              <a:buNone/>
              <a:defRPr sz="240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59156"/>
            <a:ext cx="9144000" cy="3130906"/>
          </a:xfrm>
          <a:prstGeom prst="rect">
            <a:avLst/>
          </a:prstGeom>
        </p:spPr>
      </p:pic>
      <p:sp>
        <p:nvSpPr>
          <p:cNvPr id="7" name="矩形 6"/>
          <p:cNvSpPr/>
          <p:nvPr userDrawn="1"/>
        </p:nvSpPr>
        <p:spPr>
          <a:xfrm>
            <a:off x="0" y="2271712"/>
            <a:ext cx="9144000" cy="287178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pic>
        <p:nvPicPr>
          <p:cNvPr id="1026" name="Picture 2" descr="C:\Users\dell\Desktop\ecn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30816" y="3905347"/>
            <a:ext cx="3224212" cy="1650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0" y="-660755"/>
            <a:ext cx="9144000" cy="313090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0" y="2271712"/>
            <a:ext cx="9144000" cy="287178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pic>
        <p:nvPicPr>
          <p:cNvPr id="1026" name="Picture 2" descr="C:\Users\dell\Desktop\ecn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30816" y="3905347"/>
            <a:ext cx="3224212" cy="1650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cxnSp>
        <p:nvCxnSpPr>
          <p:cNvPr id="60" name="直接连接符 59"/>
          <p:cNvCxnSpPr/>
          <p:nvPr userDrawn="1"/>
        </p:nvCxnSpPr>
        <p:spPr>
          <a:xfrm>
            <a:off x="-14963"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60" name="矩形 59"/>
          <p:cNvSpPr/>
          <p:nvPr userDrawn="1"/>
        </p:nvSpPr>
        <p:spPr>
          <a:xfrm>
            <a:off x="0" y="4889500"/>
            <a:ext cx="9144000" cy="2540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userDrawn="1"/>
        </p:nvSpPr>
        <p:spPr>
          <a:xfrm>
            <a:off x="0" y="457881"/>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sp>
        <p:nvSpPr>
          <p:cNvPr id="8" name="矩形 7"/>
          <p:cNvSpPr/>
          <p:nvPr userDrawn="1"/>
        </p:nvSpPr>
        <p:spPr>
          <a:xfrm>
            <a:off x="0" y="0"/>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solidFill>
                <a:prstClr val="white"/>
              </a:solidFill>
            </a:endParaRPr>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4" y="-273733"/>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3"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内容占位符 3"/>
          <p:cNvSpPr>
            <a:spLocks noGrp="1"/>
          </p:cNvSpPr>
          <p:nvPr>
            <p:ph sz="quarter" idx="10"/>
          </p:nvPr>
        </p:nvSpPr>
        <p:spPr>
          <a:xfrm>
            <a:off x="190500" y="57150"/>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3" name="内容占位符 2"/>
          <p:cNvSpPr>
            <a:spLocks noGrp="1"/>
          </p:cNvSpPr>
          <p:nvPr>
            <p:ph sz="quarter" idx="11"/>
          </p:nvPr>
        </p:nvSpPr>
        <p:spPr>
          <a:xfrm>
            <a:off x="276126" y="704850"/>
            <a:ext cx="8309214" cy="3752850"/>
          </a:xfrm>
        </p:spPr>
        <p:txBody>
          <a:bodyPr>
            <a:normAutofit/>
          </a:bodyPr>
          <a:lstStyle>
            <a:lvl1pPr marL="0" indent="0">
              <a:lnSpc>
                <a:spcPct val="120000"/>
              </a:lnSpc>
              <a:buFontTx/>
              <a:buNone/>
              <a:defRPr sz="2400">
                <a:latin typeface="黑体" panose="02010609060101010101" pitchFamily="49" charset="-122"/>
                <a:ea typeface="黑体" panose="02010609060101010101" pitchFamily="49" charset="-122"/>
              </a:defRPr>
            </a:lvl1pPr>
            <a:lvl2pPr marL="342900" indent="0">
              <a:lnSpc>
                <a:spcPct val="120000"/>
              </a:lnSpc>
              <a:buFontTx/>
              <a:buNone/>
              <a:defRPr sz="2400">
                <a:latin typeface="黑体" panose="02010609060101010101" pitchFamily="49" charset="-122"/>
                <a:ea typeface="黑体" panose="02010609060101010101" pitchFamily="49" charset="-122"/>
              </a:defRPr>
            </a:lvl2pPr>
            <a:lvl3pPr marL="685800" indent="0">
              <a:lnSpc>
                <a:spcPct val="120000"/>
              </a:lnSpc>
              <a:buFontTx/>
              <a:buNone/>
              <a:defRPr sz="2400">
                <a:latin typeface="黑体" panose="02010609060101010101" pitchFamily="49" charset="-122"/>
                <a:ea typeface="黑体" panose="02010609060101010101" pitchFamily="49" charset="-122"/>
              </a:defRPr>
            </a:lvl3pPr>
            <a:lvl4pPr marL="1028700" indent="0">
              <a:lnSpc>
                <a:spcPct val="120000"/>
              </a:lnSpc>
              <a:buFontTx/>
              <a:buNone/>
              <a:defRPr sz="2400">
                <a:latin typeface="黑体" panose="02010609060101010101" pitchFamily="49" charset="-122"/>
                <a:ea typeface="黑体" panose="02010609060101010101" pitchFamily="49" charset="-122"/>
              </a:defRPr>
            </a:lvl4pPr>
            <a:lvl5pPr marL="1371600" indent="0">
              <a:lnSpc>
                <a:spcPct val="120000"/>
              </a:lnSpc>
              <a:buFontTx/>
              <a:buNone/>
              <a:defRPr sz="240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0" name="直接连接符 59"/>
          <p:cNvCxnSpPr/>
          <p:nvPr userDrawn="1"/>
        </p:nvCxnSpPr>
        <p:spPr>
          <a:xfrm>
            <a:off x="-14963"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71" name="椭圆 70"/>
          <p:cNvSpPr/>
          <p:nvPr userDrawn="1"/>
        </p:nvSpPr>
        <p:spPr>
          <a:xfrm>
            <a:off x="900015"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2" name="椭圆 71"/>
          <p:cNvSpPr/>
          <p:nvPr userDrawn="1"/>
        </p:nvSpPr>
        <p:spPr>
          <a:xfrm>
            <a:off x="301439"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8" name="椭圆 77"/>
          <p:cNvSpPr/>
          <p:nvPr userDrawn="1"/>
        </p:nvSpPr>
        <p:spPr>
          <a:xfrm>
            <a:off x="1498591"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9" name="椭圆 78"/>
          <p:cNvSpPr/>
          <p:nvPr userDrawn="1"/>
        </p:nvSpPr>
        <p:spPr>
          <a:xfrm>
            <a:off x="2097167" y="4624839"/>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8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37886" y="4750385"/>
            <a:ext cx="417862" cy="25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4"/>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8989" b="100000" l="13043" r="100000"/>
                    </a14:imgEffect>
                  </a14:imgLayer>
                </a14:imgProps>
              </a:ext>
              <a:ext uri="{28A0092B-C50C-407E-A947-70E740481C1C}">
                <a14:useLocalDpi xmlns:a14="http://schemas.microsoft.com/office/drawing/2010/main" val="0"/>
              </a:ext>
            </a:extLst>
          </a:blip>
          <a:srcRect/>
          <a:stretch>
            <a:fillRect/>
          </a:stretch>
        </p:blipFill>
        <p:spPr bwMode="auto">
          <a:xfrm>
            <a:off x="325231" y="4649824"/>
            <a:ext cx="438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2" name="组合 81"/>
          <p:cNvGrpSpPr/>
          <p:nvPr userDrawn="1"/>
        </p:nvGrpSpPr>
        <p:grpSpPr>
          <a:xfrm>
            <a:off x="958634" y="4677827"/>
            <a:ext cx="384352" cy="326425"/>
            <a:chOff x="2641350" y="673269"/>
            <a:chExt cx="948026" cy="1079198"/>
          </a:xfrm>
        </p:grpSpPr>
        <p:sp>
          <p:nvSpPr>
            <p:cNvPr id="83" name="矩形 82"/>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2922071" y="673269"/>
              <a:ext cx="667305" cy="936433"/>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pic>
        <p:nvPicPr>
          <p:cNvPr id="87"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84606" y="4760984"/>
            <a:ext cx="293722" cy="2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b="1" cap="none" spc="50">
                <a:ln w="11430"/>
                <a:solidFill>
                  <a:srgbClr val="FF0000"/>
                </a:solidFill>
                <a:effectLst>
                  <a:outerShdw blurRad="76200" dist="50800" dir="5400000" algn="tl" rotWithShape="0">
                    <a:srgbClr val="000000">
                      <a:alpha val="65000"/>
                    </a:srgbClr>
                  </a:outerShdw>
                </a:effectLst>
                <a:latin typeface="Britannic Bold" panose="020B0903060703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defRPr>
                <a:solidFill>
                  <a:srgbClr val="7030A0"/>
                </a:solidFill>
                <a:latin typeface="Arial Rounded MT Bold" panose="020F0704030504030204" pitchFamily="34" charset="0"/>
              </a:defRPr>
            </a:lvl1pPr>
            <a:lvl2pPr>
              <a:defRPr>
                <a:solidFill>
                  <a:srgbClr val="FF0000"/>
                </a:solidFill>
                <a:latin typeface="Times New Roman" panose="02020603050405020304" pitchFamily="18" charset="0"/>
                <a:cs typeface="Times New Roman" panose="02020603050405020304" pitchFamily="18" charset="0"/>
              </a:defRPr>
            </a:lvl2pPr>
            <a:lvl3pPr>
              <a:defRPr>
                <a:solidFill>
                  <a:srgbClr val="FF0000"/>
                </a:solidFill>
                <a:latin typeface="Times New Roman" panose="02020603050405020304" pitchFamily="18" charset="0"/>
                <a:cs typeface="Times New Roman" panose="02020603050405020304" pitchFamily="18" charset="0"/>
              </a:defRPr>
            </a:lvl3pPr>
            <a:lvl4pPr>
              <a:defRPr>
                <a:solidFill>
                  <a:srgbClr val="FF0000"/>
                </a:solidFill>
                <a:latin typeface="Times New Roman" panose="02020603050405020304" pitchFamily="18" charset="0"/>
                <a:cs typeface="Times New Roman" panose="02020603050405020304" pitchFamily="18" charset="0"/>
              </a:defRPr>
            </a:lvl4pPr>
            <a:lvl5pPr>
              <a:defRPr>
                <a:solidFill>
                  <a:srgbClr val="FF0000"/>
                </a:solidFill>
                <a:latin typeface="Times New Roman" panose="02020603050405020304" pitchFamily="18" charset="0"/>
                <a:cs typeface="Times New Roman" panose="02020603050405020304" pitchFamily="18"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lvl1pPr>
              <a:defRPr/>
            </a:lvl1pPr>
          </a:lstStyle>
          <a:p>
            <a:fld id="{D759FAA8-936C-4E42-845E-430F021C000A}" type="datetime1">
              <a:rPr lang="en-US" altLang="zh-CN" smtClean="0"/>
              <a:t>5/30/2023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7" name="矩形 6"/>
          <p:cNvSpPr/>
          <p:nvPr userDrawn="1"/>
        </p:nvSpPr>
        <p:spPr>
          <a:xfrm>
            <a:off x="0" y="457882"/>
            <a:ext cx="9144000" cy="809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sz="1800"/>
          </a:p>
        </p:txBody>
      </p:sp>
      <p:sp>
        <p:nvSpPr>
          <p:cNvPr id="8" name="矩形 7"/>
          <p:cNvSpPr/>
          <p:nvPr userDrawn="1"/>
        </p:nvSpPr>
        <p:spPr>
          <a:xfrm>
            <a:off x="0" y="1"/>
            <a:ext cx="9144000" cy="490538"/>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zh-CN" altLang="en-US" sz="1800"/>
          </a:p>
        </p:txBody>
      </p:sp>
      <p:cxnSp>
        <p:nvCxnSpPr>
          <p:cNvPr id="10" name="直接连接符 9"/>
          <p:cNvCxnSpPr/>
          <p:nvPr userDrawn="1"/>
        </p:nvCxnSpPr>
        <p:spPr>
          <a:xfrm>
            <a:off x="-14962" y="4885088"/>
            <a:ext cx="9158963" cy="0"/>
          </a:xfrm>
          <a:prstGeom prst="line">
            <a:avLst/>
          </a:prstGeom>
          <a:ln w="50800">
            <a:solidFill>
              <a:srgbClr val="AE1616"/>
            </a:solidFill>
          </a:ln>
        </p:spPr>
        <p:style>
          <a:lnRef idx="1">
            <a:schemeClr val="accent1"/>
          </a:lnRef>
          <a:fillRef idx="0">
            <a:schemeClr val="accent1"/>
          </a:fillRef>
          <a:effectRef idx="0">
            <a:schemeClr val="accent1"/>
          </a:effectRef>
          <a:fontRef idx="minor">
            <a:schemeClr val="tx1"/>
          </a:fontRef>
        </p:style>
      </p:cxnSp>
      <p:sp>
        <p:nvSpPr>
          <p:cNvPr id="11" name="椭圆 10"/>
          <p:cNvSpPr/>
          <p:nvPr userDrawn="1"/>
        </p:nvSpPr>
        <p:spPr>
          <a:xfrm>
            <a:off x="900016"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2" name="椭圆 11"/>
          <p:cNvSpPr/>
          <p:nvPr userDrawn="1"/>
        </p:nvSpPr>
        <p:spPr>
          <a:xfrm>
            <a:off x="301439"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3" name="椭圆 12"/>
          <p:cNvSpPr/>
          <p:nvPr userDrawn="1"/>
        </p:nvSpPr>
        <p:spPr>
          <a:xfrm>
            <a:off x="1498592"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sp>
        <p:nvSpPr>
          <p:cNvPr id="14" name="椭圆 13"/>
          <p:cNvSpPr/>
          <p:nvPr userDrawn="1"/>
        </p:nvSpPr>
        <p:spPr>
          <a:xfrm>
            <a:off x="2097167" y="4624840"/>
            <a:ext cx="485775" cy="485775"/>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800"/>
          </a:p>
        </p:txBody>
      </p:sp>
      <p:pic>
        <p:nvPicPr>
          <p:cNvPr id="32" name="Picture 2" descr="C:\Users\dell\Desktop\ecnu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7665" y="-273732"/>
            <a:ext cx="2492297" cy="1276055"/>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40"/>
          <p:cNvSpPr/>
          <p:nvPr userDrawn="1"/>
        </p:nvSpPr>
        <p:spPr>
          <a:xfrm>
            <a:off x="4245644" y="1339455"/>
            <a:ext cx="652714" cy="652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3" name="圆角矩形 42"/>
          <p:cNvSpPr/>
          <p:nvPr userDrawn="1"/>
        </p:nvSpPr>
        <p:spPr>
          <a:xfrm rot="18956419">
            <a:off x="4838947" y="1778579"/>
            <a:ext cx="126000" cy="442923"/>
          </a:xfrm>
          <a:prstGeom prst="roundRect">
            <a:avLst>
              <a:gd name="adj" fmla="val 43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内容占位符 3"/>
          <p:cNvSpPr>
            <a:spLocks noGrp="1"/>
          </p:cNvSpPr>
          <p:nvPr>
            <p:ph sz="quarter" idx="10"/>
          </p:nvPr>
        </p:nvSpPr>
        <p:spPr>
          <a:xfrm>
            <a:off x="190501" y="57151"/>
            <a:ext cx="5400675" cy="538163"/>
          </a:xfrm>
        </p:spPr>
        <p:txBody>
          <a:bodyPr>
            <a:normAutofit/>
          </a:bodyPr>
          <a:lstStyle>
            <a:lvl1pPr marL="0" indent="0">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pic>
        <p:nvPicPr>
          <p:cNvPr id="1126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137887" y="4750386"/>
            <a:ext cx="417862" cy="25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8989" b="100000" l="13043" r="100000"/>
                    </a14:imgEffect>
                  </a14:imgLayer>
                </a14:imgProps>
              </a:ext>
              <a:ext uri="{28A0092B-C50C-407E-A947-70E740481C1C}">
                <a14:useLocalDpi xmlns:a14="http://schemas.microsoft.com/office/drawing/2010/main" val="0"/>
              </a:ext>
            </a:extLst>
          </a:blip>
          <a:srcRect/>
          <a:stretch>
            <a:fillRect/>
          </a:stretch>
        </p:blipFill>
        <p:spPr bwMode="auto">
          <a:xfrm>
            <a:off x="325231" y="4649825"/>
            <a:ext cx="438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0" name="组合 59"/>
          <p:cNvGrpSpPr/>
          <p:nvPr userDrawn="1"/>
        </p:nvGrpSpPr>
        <p:grpSpPr>
          <a:xfrm>
            <a:off x="958634" y="4677828"/>
            <a:ext cx="386643" cy="326425"/>
            <a:chOff x="2641350" y="673269"/>
            <a:chExt cx="953678" cy="1079198"/>
          </a:xfrm>
        </p:grpSpPr>
        <p:sp>
          <p:nvSpPr>
            <p:cNvPr id="71" name="矩形 70"/>
            <p:cNvSpPr/>
            <p:nvPr/>
          </p:nvSpPr>
          <p:spPr>
            <a:xfrm>
              <a:off x="2684752" y="948196"/>
              <a:ext cx="828000" cy="64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2" name="流程图: 手动输入 2052"/>
            <p:cNvSpPr/>
            <p:nvPr/>
          </p:nvSpPr>
          <p:spPr>
            <a:xfrm flipH="1">
              <a:off x="2641350" y="1370849"/>
              <a:ext cx="902103" cy="3816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147"/>
                <a:gd name="connsiteY0-2" fmla="*/ 3996 h 10000"/>
                <a:gd name="connsiteX1-3" fmla="*/ 10147 w 10147"/>
                <a:gd name="connsiteY1-4" fmla="*/ 0 h 10000"/>
                <a:gd name="connsiteX2-5" fmla="*/ 10147 w 10147"/>
                <a:gd name="connsiteY2-6" fmla="*/ 10000 h 10000"/>
                <a:gd name="connsiteX3-7" fmla="*/ 147 w 10147"/>
                <a:gd name="connsiteY3-8" fmla="*/ 10000 h 10000"/>
                <a:gd name="connsiteX4-9" fmla="*/ 0 w 10147"/>
                <a:gd name="connsiteY4-10" fmla="*/ 3996 h 10000"/>
                <a:gd name="connsiteX0-11" fmla="*/ 0 w 10441"/>
                <a:gd name="connsiteY0-12" fmla="*/ 5992 h 11996"/>
                <a:gd name="connsiteX1-13" fmla="*/ 10441 w 10441"/>
                <a:gd name="connsiteY1-14" fmla="*/ 0 h 11996"/>
                <a:gd name="connsiteX2-15" fmla="*/ 10147 w 10441"/>
                <a:gd name="connsiteY2-16" fmla="*/ 11996 h 11996"/>
                <a:gd name="connsiteX3-17" fmla="*/ 147 w 10441"/>
                <a:gd name="connsiteY3-18" fmla="*/ 11996 h 11996"/>
                <a:gd name="connsiteX4-19" fmla="*/ 0 w 10441"/>
                <a:gd name="connsiteY4-20" fmla="*/ 5992 h 119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441" h="11996">
                  <a:moveTo>
                    <a:pt x="0" y="5992"/>
                  </a:moveTo>
                  <a:lnTo>
                    <a:pt x="10441" y="0"/>
                  </a:lnTo>
                  <a:lnTo>
                    <a:pt x="10147" y="11996"/>
                  </a:lnTo>
                  <a:lnTo>
                    <a:pt x="147" y="11996"/>
                  </a:lnTo>
                  <a:lnTo>
                    <a:pt x="0" y="599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8" name="等腰三角形 2054"/>
            <p:cNvSpPr/>
            <p:nvPr/>
          </p:nvSpPr>
          <p:spPr>
            <a:xfrm rot="16200000">
              <a:off x="3065996" y="1071739"/>
              <a:ext cx="292348" cy="687970"/>
            </a:xfrm>
            <a:custGeom>
              <a:avLst/>
              <a:gdLst>
                <a:gd name="connsiteX0" fmla="*/ 0 w 432048"/>
                <a:gd name="connsiteY0" fmla="*/ 675267 h 675267"/>
                <a:gd name="connsiteX1" fmla="*/ 127126 w 432048"/>
                <a:gd name="connsiteY1" fmla="*/ 0 h 675267"/>
                <a:gd name="connsiteX2" fmla="*/ 432048 w 432048"/>
                <a:gd name="connsiteY2" fmla="*/ 675267 h 675267"/>
                <a:gd name="connsiteX3" fmla="*/ 0 w 432048"/>
                <a:gd name="connsiteY3" fmla="*/ 675267 h 675267"/>
                <a:gd name="connsiteX0-1" fmla="*/ 0 w 292347"/>
                <a:gd name="connsiteY0-2" fmla="*/ 675267 h 675267"/>
                <a:gd name="connsiteX1-3" fmla="*/ 127126 w 292347"/>
                <a:gd name="connsiteY1-4" fmla="*/ 0 h 675267"/>
                <a:gd name="connsiteX2-5" fmla="*/ 292347 w 292347"/>
                <a:gd name="connsiteY2-6" fmla="*/ 649870 h 675267"/>
                <a:gd name="connsiteX3-7" fmla="*/ 0 w 292347"/>
                <a:gd name="connsiteY3-8" fmla="*/ 675267 h 675267"/>
                <a:gd name="connsiteX0-9" fmla="*/ 0 w 292347"/>
                <a:gd name="connsiteY0-10" fmla="*/ 675267 h 687970"/>
                <a:gd name="connsiteX1-11" fmla="*/ 127126 w 292347"/>
                <a:gd name="connsiteY1-12" fmla="*/ 0 h 687970"/>
                <a:gd name="connsiteX2-13" fmla="*/ 292347 w 292347"/>
                <a:gd name="connsiteY2-14" fmla="*/ 687970 h 687970"/>
                <a:gd name="connsiteX3-15" fmla="*/ 0 w 292347"/>
                <a:gd name="connsiteY3-16" fmla="*/ 675267 h 687970"/>
              </a:gdLst>
              <a:ahLst/>
              <a:cxnLst>
                <a:cxn ang="0">
                  <a:pos x="connsiteX0-1" y="connsiteY0-2"/>
                </a:cxn>
                <a:cxn ang="0">
                  <a:pos x="connsiteX1-3" y="connsiteY1-4"/>
                </a:cxn>
                <a:cxn ang="0">
                  <a:pos x="connsiteX2-5" y="connsiteY2-6"/>
                </a:cxn>
                <a:cxn ang="0">
                  <a:pos x="connsiteX3-7" y="connsiteY3-8"/>
                </a:cxn>
              </a:cxnLst>
              <a:rect l="l" t="t" r="r" b="b"/>
              <a:pathLst>
                <a:path w="292347" h="687970">
                  <a:moveTo>
                    <a:pt x="0" y="675267"/>
                  </a:moveTo>
                  <a:lnTo>
                    <a:pt x="127126" y="0"/>
                  </a:lnTo>
                  <a:lnTo>
                    <a:pt x="292347" y="687970"/>
                  </a:lnTo>
                  <a:lnTo>
                    <a:pt x="0" y="67526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9" name="TextBox 78"/>
            <p:cNvSpPr txBox="1"/>
            <p:nvPr/>
          </p:nvSpPr>
          <p:spPr>
            <a:xfrm>
              <a:off x="2922072" y="673269"/>
              <a:ext cx="672956" cy="915790"/>
            </a:xfrm>
            <a:prstGeom prst="rect">
              <a:avLst/>
            </a:prstGeom>
            <a:noFill/>
          </p:spPr>
          <p:txBody>
            <a:bodyPr wrap="none" rtlCol="0">
              <a:spAutoFit/>
            </a:bodyPr>
            <a:lstStyle/>
            <a:p>
              <a:r>
                <a:rPr lang="en-US" altLang="zh-CN" sz="1200" dirty="0">
                  <a:solidFill>
                    <a:schemeClr val="accent6">
                      <a:lumMod val="75000"/>
                    </a:schemeClr>
                  </a:solidFill>
                  <a:latin typeface="Meiryo UI" pitchFamily="34" charset="-128"/>
                  <a:ea typeface="Meiryo UI" pitchFamily="34" charset="-128"/>
                  <a:cs typeface="Meiryo UI" pitchFamily="34" charset="-128"/>
                </a:rPr>
                <a:t>e</a:t>
              </a:r>
              <a:endParaRPr lang="zh-CN" altLang="en-US" sz="1200" dirty="0">
                <a:solidFill>
                  <a:schemeClr val="accent6">
                    <a:lumMod val="75000"/>
                  </a:schemeClr>
                </a:solidFill>
                <a:latin typeface="Meiryo UI" pitchFamily="34" charset="-128"/>
                <a:ea typeface="Meiryo UI" pitchFamily="34" charset="-128"/>
                <a:cs typeface="Meiryo UI" pitchFamily="34" charset="-128"/>
              </a:endParaRPr>
            </a:p>
          </p:txBody>
        </p:sp>
      </p:grpSp>
      <p:pic>
        <p:nvPicPr>
          <p:cNvPr id="11269"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84606" y="4760985"/>
            <a:ext cx="293722" cy="2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fld id="{7749D7B5-B64C-46F7-B1B5-24B32A01CB5C}" type="datetime1">
              <a:rPr lang="en-US" altLang="zh-CN" smtClean="0"/>
              <a:t>5/30/2023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707356"/>
            <a:ext cx="4038600" cy="2887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707356"/>
            <a:ext cx="4038600" cy="28872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lvl1pPr>
              <a:defRPr/>
            </a:lvl1pPr>
          </a:lstStyle>
          <a:p>
            <a:fld id="{62CB358B-349D-4AF4-B457-7273417349B7}" type="datetime1">
              <a:rPr lang="en-US" altLang="zh-CN" smtClean="0"/>
              <a:t>5/30/2023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2F67BEE-BC46-4FAA-95E3-B851F61A8080}" type="datetimeFigureOut">
              <a:rPr lang="zh-CN" altLang="en-US" smtClean="0"/>
              <a:t>2023/5/30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E651F-5512-4F60-9BD8-AFEC0A6E58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lvl1pPr>
              <a:defRPr/>
            </a:lvl1pPr>
          </a:lstStyle>
          <a:p>
            <a:fld id="{D8A85FE9-0C32-44B8-9F61-732BC03625AD}" type="datetime1">
              <a:rPr lang="en-US" altLang="zh-CN" smtClean="0"/>
              <a:t>5/30/2023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F3AA74F7-FC88-4182-8369-9427F0F3040A}" type="datetime1">
              <a:rPr lang="en-US" altLang="zh-CN" smtClean="0"/>
              <a:t>5/30/2023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8E11138-AF23-4658-9A67-5D46B8D408D4}" type="datetime1">
              <a:rPr lang="en-US" altLang="zh-CN" smtClean="0"/>
              <a:t>5/30/2023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CAD2D250-1F3D-41D3-AEA3-DE38C48450F6}" type="datetime1">
              <a:rPr lang="en-US" altLang="zh-CN" smtClean="0"/>
              <a:t>5/30/2023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735806"/>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707356"/>
            <a:ext cx="8229600" cy="288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9A0F857-E916-4021-A5A1-461BC9321A8D}" type="datetime1">
              <a:rPr lang="en-US" altLang="zh-CN" smtClean="0"/>
              <a:t>5/30/2023</a:t>
            </a:fld>
            <a:endParaRPr lang="en-US"/>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45078709-D7B2-493B-9ACC-3BCC744C4884}" type="datetimeFigureOut">
              <a:rPr lang="zh-CN" altLang="en-US" smtClean="0">
                <a:solidFill>
                  <a:prstClr val="black">
                    <a:tint val="75000"/>
                  </a:prstClr>
                </a:solidFill>
              </a:rPr>
              <a:t>2023/5/30</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E417132-01F8-41B3-8AA5-2755E560DDDF}"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8.png"/><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30.png"/><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32.pn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34.png"/><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bwMode="auto">
          <a:xfrm>
            <a:off x="182632" y="867274"/>
            <a:ext cx="8778239" cy="110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sz="3200" dirty="0">
                <a:solidFill>
                  <a:schemeClr val="tx1"/>
                </a:solidFill>
              </a:rPr>
              <a:t>算法设计与分析</a:t>
            </a:r>
            <a:endParaRPr lang="zh-CN" sz="3200" kern="0" dirty="0">
              <a:solidFill>
                <a:schemeClr val="tx1"/>
              </a:solidFill>
              <a:latin typeface="Arial" panose="020B0604020202020204"/>
            </a:endParaRPr>
          </a:p>
        </p:txBody>
      </p:sp>
      <p:sp>
        <p:nvSpPr>
          <p:cNvPr id="9" name="Subtitle 2"/>
          <p:cNvSpPr txBox="1"/>
          <p:nvPr/>
        </p:nvSpPr>
        <p:spPr bwMode="auto">
          <a:xfrm>
            <a:off x="1014241" y="2486247"/>
            <a:ext cx="711569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indent="0" algn="ctr" rtl="0" eaLnBrk="1" fontAlgn="base" hangingPunct="1">
              <a:spcBef>
                <a:spcPct val="20000"/>
              </a:spcBef>
              <a:spcAft>
                <a:spcPct val="0"/>
              </a:spcAft>
              <a:buNone/>
              <a:defRPr sz="3200">
                <a:solidFill>
                  <a:schemeClr val="tx1"/>
                </a:solidFill>
                <a:latin typeface="+mn-lt"/>
                <a:ea typeface="+mn-ea"/>
                <a:cs typeface="+mn-cs"/>
              </a:defRPr>
            </a:lvl1pPr>
            <a:lvl2pPr marL="457200" indent="0" algn="ctr" rtl="0" eaLnBrk="1" fontAlgn="base" hangingPunct="1">
              <a:spcBef>
                <a:spcPct val="20000"/>
              </a:spcBef>
              <a:spcAft>
                <a:spcPct val="0"/>
              </a:spcAft>
              <a:buNone/>
              <a:defRPr sz="2800">
                <a:solidFill>
                  <a:schemeClr val="tx1"/>
                </a:solidFill>
                <a:latin typeface="+mn-lt"/>
                <a:ea typeface="+mn-ea"/>
              </a:defRPr>
            </a:lvl2pPr>
            <a:lvl3pPr marL="914400" indent="0" algn="ctr" rtl="0" eaLnBrk="1" fontAlgn="base" hangingPunct="1">
              <a:spcBef>
                <a:spcPct val="20000"/>
              </a:spcBef>
              <a:spcAft>
                <a:spcPct val="0"/>
              </a:spcAft>
              <a:buNone/>
              <a:defRPr sz="2400">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mn-lt"/>
                <a:ea typeface="+mn-ea"/>
              </a:defRPr>
            </a:lvl4pPr>
            <a:lvl5pPr marL="1828800" indent="0" algn="ctr" rtl="0" eaLnBrk="1" fontAlgn="base" hangingPunct="1">
              <a:spcBef>
                <a:spcPct val="20000"/>
              </a:spcBef>
              <a:spcAft>
                <a:spcPct val="0"/>
              </a:spcAft>
              <a:buNone/>
              <a:defRPr sz="2000">
                <a:solidFill>
                  <a:schemeClr val="tx1"/>
                </a:solidFill>
                <a:latin typeface="+mn-lt"/>
                <a:ea typeface="+mn-ea"/>
              </a:defRPr>
            </a:lvl5pPr>
            <a:lvl6pPr marL="2286000" indent="0" algn="ctr" rtl="0" eaLnBrk="1" fontAlgn="base" hangingPunct="1">
              <a:spcBef>
                <a:spcPct val="20000"/>
              </a:spcBef>
              <a:spcAft>
                <a:spcPct val="0"/>
              </a:spcAft>
              <a:buNone/>
              <a:defRPr sz="2000">
                <a:solidFill>
                  <a:schemeClr val="tx1"/>
                </a:solidFill>
                <a:latin typeface="+mn-lt"/>
                <a:ea typeface="+mn-ea"/>
              </a:defRPr>
            </a:lvl6pPr>
            <a:lvl7pPr marL="2743200" indent="0" algn="ctr" rtl="0" eaLnBrk="1" fontAlgn="base" hangingPunct="1">
              <a:spcBef>
                <a:spcPct val="20000"/>
              </a:spcBef>
              <a:spcAft>
                <a:spcPct val="0"/>
              </a:spcAft>
              <a:buNone/>
              <a:defRPr sz="2000">
                <a:solidFill>
                  <a:schemeClr val="tx1"/>
                </a:solidFill>
                <a:latin typeface="+mn-lt"/>
                <a:ea typeface="+mn-ea"/>
              </a:defRPr>
            </a:lvl7pPr>
            <a:lvl8pPr marL="3200400" indent="0" algn="ctr" rtl="0" eaLnBrk="1" fontAlgn="base" hangingPunct="1">
              <a:spcBef>
                <a:spcPct val="20000"/>
              </a:spcBef>
              <a:spcAft>
                <a:spcPct val="0"/>
              </a:spcAft>
              <a:buNone/>
              <a:defRPr sz="2000">
                <a:solidFill>
                  <a:schemeClr val="tx1"/>
                </a:solidFill>
                <a:latin typeface="+mn-lt"/>
                <a:ea typeface="+mn-ea"/>
              </a:defRPr>
            </a:lvl8pPr>
            <a:lvl9pPr marL="3657600" indent="0" algn="ctr" rtl="0" eaLnBrk="1" fontAlgn="base" hangingPunct="1">
              <a:spcBef>
                <a:spcPct val="20000"/>
              </a:spcBef>
              <a:spcAft>
                <a:spcPct val="0"/>
              </a:spcAft>
              <a:buNone/>
              <a:defRPr sz="2000">
                <a:solidFill>
                  <a:schemeClr val="tx1"/>
                </a:solidFill>
                <a:latin typeface="+mn-lt"/>
                <a:ea typeface="+mn-ea"/>
              </a:defRPr>
            </a:lvl9pPr>
          </a:lstStyle>
          <a:p>
            <a:pPr lvl="0" defTabSz="914400">
              <a:lnSpc>
                <a:spcPct val="125000"/>
              </a:lnSpc>
              <a:defRPr/>
            </a:pPr>
            <a:r>
              <a:rPr lang="zh-CN" altLang="zh-CN" sz="2400" b="1" kern="0" dirty="0">
                <a:solidFill>
                  <a:srgbClr val="000000"/>
                </a:solidFill>
                <a:latin typeface="Arial" panose="020B0604020202020204"/>
                <a:ea typeface="微软雅黑" panose="020B0503020204020204" pitchFamily="34" charset="-122"/>
              </a:rPr>
              <a:t>第十五讲</a:t>
            </a:r>
            <a:r>
              <a:rPr lang="en-US" altLang="zh-CN" sz="2400" b="1" kern="0" dirty="0">
                <a:solidFill>
                  <a:srgbClr val="000000"/>
                </a:solidFill>
                <a:latin typeface="Arial" panose="020B0604020202020204"/>
                <a:ea typeface="微软雅黑" panose="020B0503020204020204" pitchFamily="34" charset="-122"/>
              </a:rPr>
              <a:t> </a:t>
            </a:r>
            <a:r>
              <a:rPr lang="zh-CN" altLang="en-US" sz="2400" b="1" kern="0" dirty="0">
                <a:solidFill>
                  <a:srgbClr val="000000"/>
                </a:solidFill>
                <a:latin typeface="Arial" panose="020B0604020202020204"/>
                <a:ea typeface="微软雅黑" panose="020B0503020204020204" pitchFamily="34" charset="-122"/>
              </a:rPr>
              <a:t>图算法</a:t>
            </a:r>
            <a:endParaRPr lang="zh-CN" altLang="zh-CN" sz="2400" b="1" kern="0" dirty="0">
              <a:solidFill>
                <a:srgbClr val="000000"/>
              </a:solidFill>
              <a:latin typeface="Arial" panose="020B0604020202020204"/>
              <a:ea typeface="微软雅黑" panose="020B0503020204020204" pitchFamily="34" charset="-122"/>
            </a:endParaRPr>
          </a:p>
          <a:p>
            <a:pPr lvl="0" defTabSz="914400">
              <a:lnSpc>
                <a:spcPct val="125000"/>
              </a:lnSpc>
              <a:defRPr/>
            </a:pPr>
            <a:r>
              <a:rPr lang="zh-CN" altLang="en-US" sz="2400" b="1" kern="0" dirty="0">
                <a:solidFill>
                  <a:srgbClr val="000000"/>
                </a:solidFill>
                <a:latin typeface="Arial" panose="020B0604020202020204"/>
                <a:ea typeface="微软雅黑" panose="020B0503020204020204" pitchFamily="34" charset="-122"/>
              </a:rPr>
              <a:t>   金澈清</a:t>
            </a:r>
            <a:r>
              <a:rPr lang="zh-CN" altLang="en-US" sz="2400" dirty="0"/>
              <a:t> </a:t>
            </a:r>
            <a:r>
              <a:rPr lang="zh-CN" altLang="en-US" sz="2000" b="1" dirty="0"/>
              <a:t>教授 博导</a:t>
            </a:r>
            <a:endParaRPr kumimoji="0" lang="zh-CN" altLang="en-US" sz="2800"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贪心选择</a:t>
            </a:r>
          </a:p>
        </p:txBody>
      </p:sp>
      <p:sp>
        <p:nvSpPr>
          <p:cNvPr id="42" name="文本占位符 28674"/>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zh-CN" altLang="en-US" dirty="0">
                <a:solidFill>
                  <a:srgbClr val="CE0000"/>
                </a:solidFill>
                <a:sym typeface="+mn-ea"/>
              </a:rPr>
              <a:t>贪心选择属性</a:t>
            </a:r>
            <a:r>
              <a:rPr lang="en-US" altLang="zh-CN" dirty="0">
                <a:sym typeface="+mn-ea"/>
              </a:rPr>
              <a:t>:</a:t>
            </a:r>
            <a:endParaRPr lang="en-US" altLang="zh-CN" dirty="0"/>
          </a:p>
          <a:p>
            <a:pPr>
              <a:lnSpc>
                <a:spcPct val="90000"/>
              </a:lnSpc>
              <a:buNone/>
            </a:pPr>
            <a:r>
              <a:rPr lang="en-US" altLang="zh-CN" dirty="0">
                <a:sym typeface="+mn-ea"/>
              </a:rPr>
              <a:t>    </a:t>
            </a:r>
            <a:r>
              <a:rPr lang="zh-CN" altLang="en-US" dirty="0">
                <a:sym typeface="+mn-ea"/>
              </a:rPr>
              <a:t>本地最优（贪心）选项</a:t>
            </a:r>
            <a:endParaRPr lang="en-US" altLang="zh-CN" dirty="0"/>
          </a:p>
          <a:p>
            <a:pPr>
              <a:lnSpc>
                <a:spcPct val="90000"/>
              </a:lnSpc>
              <a:buNone/>
            </a:pPr>
            <a:r>
              <a:rPr lang="en-US" altLang="zh-CN" dirty="0">
                <a:sym typeface="+mn-ea"/>
              </a:rPr>
              <a:t>    </a:t>
            </a:r>
            <a:r>
              <a:rPr lang="zh-CN" altLang="en-US" dirty="0">
                <a:sym typeface="+mn-ea"/>
              </a:rPr>
              <a:t>保有一个全局性的最优解</a:t>
            </a:r>
            <a:r>
              <a:rPr lang="en-US" altLang="zh-CN" dirty="0">
                <a:sym typeface="+mn-ea"/>
              </a:rPr>
              <a:t>!</a:t>
            </a:r>
            <a:endParaRPr lang="en-US" altLang="zh-CN" dirty="0"/>
          </a:p>
          <a:p>
            <a:pPr>
              <a:lnSpc>
                <a:spcPct val="90000"/>
              </a:lnSpc>
              <a:buNone/>
            </a:pPr>
            <a:r>
              <a:rPr lang="zh-CN" altLang="en-US" dirty="0">
                <a:solidFill>
                  <a:srgbClr val="CE0000"/>
                </a:solidFill>
                <a:sym typeface="+mn-ea"/>
              </a:rPr>
              <a:t>定理</a:t>
            </a:r>
            <a:r>
              <a:rPr lang="en-US" altLang="zh-CN" dirty="0">
                <a:solidFill>
                  <a:srgbClr val="CE0000"/>
                </a:solidFill>
                <a:sym typeface="+mn-ea"/>
              </a:rPr>
              <a:t>:</a:t>
            </a:r>
            <a:r>
              <a:rPr lang="en-US" altLang="zh-CN" dirty="0">
                <a:sym typeface="+mn-ea"/>
              </a:rPr>
              <a:t> </a:t>
            </a:r>
            <a:r>
              <a:rPr lang="zh-CN" altLang="en-US" dirty="0">
                <a:sym typeface="+mn-ea"/>
              </a:rPr>
              <a:t>令</a:t>
            </a:r>
            <a:r>
              <a:rPr lang="en-US" altLang="zh-CN" dirty="0">
                <a:sym typeface="+mn-ea"/>
              </a:rPr>
              <a:t> </a:t>
            </a:r>
            <a:r>
              <a:rPr lang="en-US" altLang="zh-CN" i="1" dirty="0">
                <a:solidFill>
                  <a:schemeClr val="accent2"/>
                </a:solidFill>
                <a:sym typeface="+mn-ea"/>
              </a:rPr>
              <a:t>T</a:t>
            </a:r>
            <a:r>
              <a:rPr lang="en-US" altLang="zh-CN" dirty="0">
                <a:sym typeface="+mn-ea"/>
              </a:rPr>
              <a:t> </a:t>
            </a:r>
            <a:r>
              <a:rPr lang="zh-CN" altLang="en-US" dirty="0">
                <a:sym typeface="+mn-ea"/>
              </a:rPr>
              <a:t>是图</a:t>
            </a:r>
            <a:r>
              <a:rPr lang="en-US" altLang="zh-CN" dirty="0">
                <a:sym typeface="+mn-ea"/>
              </a:rPr>
              <a:t> </a:t>
            </a:r>
            <a:r>
              <a:rPr lang="en-US" altLang="zh-CN" i="1" dirty="0">
                <a:solidFill>
                  <a:schemeClr val="accent2"/>
                </a:solidFill>
                <a:sym typeface="+mn-ea"/>
              </a:rPr>
              <a:t>G </a:t>
            </a:r>
            <a:r>
              <a:rPr lang="zh-CN" altLang="en-US" dirty="0">
                <a:sym typeface="+mn-ea"/>
              </a:rPr>
              <a:t>的最小生成树，令</a:t>
            </a:r>
            <a:r>
              <a:rPr lang="en-US" altLang="zh-CN" dirty="0">
                <a:sym typeface="+mn-ea"/>
              </a:rPr>
              <a:t> </a:t>
            </a:r>
            <a:r>
              <a:rPr lang="en-US" altLang="zh-CN" i="1" dirty="0">
                <a:solidFill>
                  <a:schemeClr val="accent2"/>
                </a:solidFill>
                <a:sym typeface="+mn-ea"/>
              </a:rPr>
              <a:t>A</a:t>
            </a:r>
            <a:r>
              <a:rPr lang="en-US" altLang="zh-CN" dirty="0">
                <a:solidFill>
                  <a:schemeClr val="accent2"/>
                </a:solidFill>
                <a:sym typeface="+mn-ea"/>
              </a:rPr>
              <a:t>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V</a:t>
            </a:r>
            <a:r>
              <a:rPr lang="en-US" altLang="zh-CN" dirty="0">
                <a:sym typeface="Symbol" panose="05050102010706020507" pitchFamily="18" charset="2"/>
              </a:rPr>
              <a:t>. </a:t>
            </a:r>
            <a:r>
              <a:rPr lang="zh-CN" altLang="en-US" dirty="0">
                <a:sym typeface="Symbol" panose="05050102010706020507" pitchFamily="18" charset="2"/>
              </a:rPr>
              <a:t>令</a:t>
            </a:r>
            <a:r>
              <a:rPr lang="en-US" altLang="zh-CN" dirty="0">
                <a:sym typeface="Symbol" panose="05050102010706020507" pitchFamily="18" charset="2"/>
              </a:rPr>
              <a:t> </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u</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v</a:t>
            </a:r>
            <a:r>
              <a:rPr lang="en-US" altLang="zh-CN" dirty="0">
                <a:solidFill>
                  <a:schemeClr val="accent2"/>
                </a:solidFill>
                <a:sym typeface="Symbol" panose="05050102010706020507" pitchFamily="18" charset="2"/>
              </a:rPr>
              <a:t>)</a:t>
            </a:r>
            <a:r>
              <a:rPr lang="en-US" altLang="zh-CN" dirty="0">
                <a:sym typeface="Symbol" panose="05050102010706020507" pitchFamily="18" charset="2"/>
              </a:rPr>
              <a:t> </a:t>
            </a:r>
            <a:r>
              <a:rPr lang="zh-CN" altLang="en-US" dirty="0">
                <a:sym typeface="Symbol" panose="05050102010706020507" pitchFamily="18" charset="2"/>
              </a:rPr>
              <a:t>是</a:t>
            </a:r>
            <a:r>
              <a:rPr lang="en-US" altLang="zh-CN" dirty="0">
                <a:sym typeface="Symbol" panose="05050102010706020507" pitchFamily="18" charset="2"/>
              </a:rPr>
              <a:t> </a:t>
            </a:r>
            <a:r>
              <a:rPr lang="en-US" altLang="zh-CN" i="1" dirty="0">
                <a:solidFill>
                  <a:schemeClr val="accent2"/>
                </a:solidFill>
                <a:sym typeface="Symbol" panose="05050102010706020507" pitchFamily="18" charset="2"/>
              </a:rPr>
              <a:t>G</a:t>
            </a:r>
            <a:r>
              <a:rPr lang="en-US" altLang="zh-CN" dirty="0">
                <a:sym typeface="Symbol" panose="05050102010706020507" pitchFamily="18" charset="2"/>
              </a:rPr>
              <a:t> </a:t>
            </a:r>
            <a:r>
              <a:rPr lang="zh-CN" altLang="en-US" dirty="0">
                <a:sym typeface="Symbol" panose="05050102010706020507" pitchFamily="18" charset="2"/>
              </a:rPr>
              <a:t>中连接</a:t>
            </a:r>
            <a:r>
              <a:rPr lang="en-US" altLang="zh-CN" dirty="0">
                <a:sym typeface="Symbol" panose="05050102010706020507" pitchFamily="18" charset="2"/>
              </a:rPr>
              <a:t> </a:t>
            </a:r>
            <a:r>
              <a:rPr lang="en-US" altLang="zh-CN" i="1" dirty="0">
                <a:solidFill>
                  <a:schemeClr val="accent2"/>
                </a:solidFill>
                <a:sym typeface="Symbol" panose="05050102010706020507" pitchFamily="18" charset="2"/>
              </a:rPr>
              <a:t>V</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A </a:t>
            </a:r>
            <a:r>
              <a:rPr lang="zh-CN" altLang="en-US" dirty="0">
                <a:sym typeface="Symbol" panose="05050102010706020507" pitchFamily="18" charset="2"/>
              </a:rPr>
              <a:t>的最小权重的边</a:t>
            </a:r>
            <a:r>
              <a:rPr lang="en-US" altLang="zh-CN" dirty="0">
                <a:sym typeface="Symbol" panose="05050102010706020507" pitchFamily="18" charset="2"/>
              </a:rPr>
              <a:t>. </a:t>
            </a:r>
          </a:p>
          <a:p>
            <a:pPr>
              <a:lnSpc>
                <a:spcPct val="90000"/>
              </a:lnSpc>
              <a:buNone/>
            </a:pPr>
            <a:r>
              <a:rPr lang="en-US" altLang="zh-CN" dirty="0">
                <a:sym typeface="Symbol" panose="05050102010706020507" pitchFamily="18" charset="2"/>
              </a:rPr>
              <a:t>    </a:t>
            </a:r>
            <a:r>
              <a:rPr lang="zh-CN" altLang="en-US" dirty="0">
                <a:sym typeface="Symbol" panose="05050102010706020507" pitchFamily="18" charset="2"/>
              </a:rPr>
              <a:t>则</a:t>
            </a:r>
            <a:r>
              <a:rPr lang="en-US" altLang="zh-CN" dirty="0">
                <a:sym typeface="Symbol" panose="05050102010706020507" pitchFamily="18" charset="2"/>
              </a:rPr>
              <a:t>, </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u</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v</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T</a:t>
            </a:r>
            <a:r>
              <a:rPr lang="en-US" altLang="zh-CN" dirty="0">
                <a:sym typeface="Symbol" panose="05050102010706020507" pitchFamily="18" charset="2"/>
              </a:rPr>
              <a:t>. </a:t>
            </a:r>
          </a:p>
          <a:p>
            <a:pPr>
              <a:lnSpc>
                <a:spcPct val="90000"/>
              </a:lnSpc>
              <a:buNone/>
            </a:pPr>
            <a:endParaRPr lang="en-US" altLang="zh-CN" dirty="0">
              <a:sym typeface="Symbol" panose="05050102010706020507" pitchFamily="18" charset="2"/>
            </a:endParaRPr>
          </a:p>
          <a:p>
            <a:pPr>
              <a:lnSpc>
                <a:spcPct val="90000"/>
              </a:lnSpc>
              <a:buNone/>
            </a:pPr>
            <a:r>
              <a:rPr lang="zh-CN" altLang="en-US" dirty="0">
                <a:solidFill>
                  <a:srgbClr val="CE0000"/>
                </a:solidFill>
                <a:sym typeface="Symbol" panose="05050102010706020507" pitchFamily="18" charset="2"/>
              </a:rPr>
              <a:t>证明</a:t>
            </a:r>
            <a:r>
              <a:rPr lang="en-US" altLang="zh-CN" dirty="0">
                <a:solidFill>
                  <a:srgbClr val="CE0000"/>
                </a:solidFill>
                <a:sym typeface="Symbol" panose="05050102010706020507" pitchFamily="18" charset="2"/>
              </a:rPr>
              <a:t>:</a:t>
            </a:r>
            <a:r>
              <a:rPr lang="en-US" altLang="zh-CN" dirty="0">
                <a:sym typeface="Symbol" panose="05050102010706020507" pitchFamily="18" charset="2"/>
              </a:rPr>
              <a:t> </a:t>
            </a:r>
            <a:r>
              <a:rPr lang="zh-CN" altLang="en-US" dirty="0">
                <a:sym typeface="Symbol" panose="05050102010706020507" pitchFamily="18" charset="2"/>
              </a:rPr>
              <a:t>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贪心选择</a:t>
            </a:r>
          </a:p>
        </p:txBody>
      </p:sp>
      <p:sp>
        <p:nvSpPr>
          <p:cNvPr id="42" name="文本占位符 28674"/>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endParaRPr lang="en-US" altLang="zh-CN"/>
          </a:p>
          <a:p>
            <a:pPr>
              <a:lnSpc>
                <a:spcPct val="90000"/>
              </a:lnSpc>
              <a:buNone/>
            </a:pPr>
            <a:endParaRPr lang="en-US" altLang="zh-CN"/>
          </a:p>
          <a:p>
            <a:pPr>
              <a:lnSpc>
                <a:spcPct val="90000"/>
              </a:lnSpc>
              <a:buNone/>
            </a:pPr>
            <a:endParaRPr lang="en-US" altLang="zh-CN"/>
          </a:p>
          <a:p>
            <a:pPr>
              <a:lnSpc>
                <a:spcPct val="90000"/>
              </a:lnSpc>
              <a:buNone/>
            </a:pPr>
            <a:endParaRPr lang="en-US" altLang="zh-CN"/>
          </a:p>
          <a:p>
            <a:pPr>
              <a:lnSpc>
                <a:spcPct val="90000"/>
              </a:lnSpc>
              <a:buNone/>
            </a:pPr>
            <a:endParaRPr lang="en-US" altLang="zh-CN"/>
          </a:p>
          <a:p>
            <a:pPr>
              <a:buNone/>
            </a:pPr>
            <a:r>
              <a:rPr lang="zh-CN" altLang="en-US">
                <a:sym typeface="+mn-ea"/>
              </a:rPr>
              <a:t>假设</a:t>
            </a:r>
            <a:r>
              <a:rPr lang="en-US" altLang="zh-CN">
                <a:solidFill>
                  <a:schemeClr val="accent2"/>
                </a:solidFill>
                <a:sym typeface="+mn-ea"/>
              </a:rPr>
              <a:t>(</a:t>
            </a:r>
            <a:r>
              <a:rPr lang="en-US" altLang="zh-CN" i="1">
                <a:solidFill>
                  <a:schemeClr val="accent2"/>
                </a:solidFill>
                <a:sym typeface="+mn-ea"/>
              </a:rPr>
              <a:t>u</a:t>
            </a:r>
            <a:r>
              <a:rPr lang="en-US" altLang="zh-CN">
                <a:solidFill>
                  <a:schemeClr val="accent2"/>
                </a:solidFill>
                <a:sym typeface="+mn-ea"/>
              </a:rPr>
              <a:t>, </a:t>
            </a:r>
            <a:r>
              <a:rPr lang="en-US" altLang="zh-CN" i="1">
                <a:solidFill>
                  <a:schemeClr val="accent2"/>
                </a:solidFill>
                <a:sym typeface="+mn-ea"/>
              </a:rPr>
              <a:t>v</a:t>
            </a:r>
            <a:r>
              <a:rPr lang="en-US" altLang="zh-CN">
                <a:solidFill>
                  <a:schemeClr val="accent2"/>
                </a:solidFill>
                <a:sym typeface="+mn-ea"/>
              </a:rPr>
              <a:t>)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T</a:t>
            </a:r>
          </a:p>
          <a:p>
            <a:pPr>
              <a:buNone/>
            </a:pPr>
            <a:r>
              <a:rPr lang="zh-CN" altLang="en-US">
                <a:sym typeface="Symbol" panose="05050102010706020507" pitchFamily="18" charset="2"/>
              </a:rPr>
              <a:t>审视在</a:t>
            </a:r>
            <a:r>
              <a:rPr lang="en-US" altLang="zh-CN">
                <a:sym typeface="Symbol" panose="05050102010706020507" pitchFamily="18" charset="2"/>
              </a:rPr>
              <a:t> </a:t>
            </a:r>
            <a:r>
              <a:rPr lang="en-US" altLang="zh-CN" i="1">
                <a:solidFill>
                  <a:schemeClr val="accent2"/>
                </a:solidFill>
                <a:sym typeface="Symbol" panose="05050102010706020507" pitchFamily="18" charset="2"/>
              </a:rPr>
              <a:t>T</a:t>
            </a:r>
            <a:r>
              <a:rPr lang="zh-CN" altLang="en-US">
                <a:sym typeface="Symbol" panose="05050102010706020507" pitchFamily="18" charset="2"/>
              </a:rPr>
              <a:t>中从</a:t>
            </a:r>
            <a:r>
              <a:rPr lang="en-US" altLang="zh-CN">
                <a:sym typeface="Symbol" panose="05050102010706020507" pitchFamily="18" charset="2"/>
              </a:rPr>
              <a:t> </a:t>
            </a:r>
            <a:r>
              <a:rPr lang="en-US" altLang="zh-CN" i="1">
                <a:solidFill>
                  <a:schemeClr val="accent2"/>
                </a:solidFill>
                <a:sym typeface="Symbol" panose="05050102010706020507" pitchFamily="18" charset="2"/>
              </a:rPr>
              <a:t>u</a:t>
            </a:r>
            <a:r>
              <a:rPr lang="en-US" altLang="zh-CN">
                <a:sym typeface="Symbol" panose="05050102010706020507" pitchFamily="18" charset="2"/>
              </a:rPr>
              <a:t> </a:t>
            </a:r>
            <a:r>
              <a:rPr lang="zh-CN" altLang="en-US">
                <a:sym typeface="Symbol" panose="05050102010706020507" pitchFamily="18" charset="2"/>
              </a:rPr>
              <a:t>到</a:t>
            </a:r>
            <a:r>
              <a:rPr lang="en-US" altLang="zh-CN">
                <a:sym typeface="Symbol" panose="05050102010706020507" pitchFamily="18" charset="2"/>
              </a:rPr>
              <a:t> </a:t>
            </a:r>
            <a:r>
              <a:rPr lang="en-US" altLang="zh-CN" i="1">
                <a:solidFill>
                  <a:schemeClr val="accent2"/>
                </a:solidFill>
                <a:sym typeface="Symbol" panose="05050102010706020507" pitchFamily="18" charset="2"/>
              </a:rPr>
              <a:t>v</a:t>
            </a:r>
            <a:r>
              <a:rPr lang="en-US" altLang="zh-CN">
                <a:sym typeface="Symbol" panose="05050102010706020507" pitchFamily="18" charset="2"/>
              </a:rPr>
              <a:t> </a:t>
            </a:r>
            <a:r>
              <a:rPr lang="zh-CN" altLang="en-US">
                <a:sym typeface="Symbol" panose="05050102010706020507" pitchFamily="18" charset="2"/>
              </a:rPr>
              <a:t>的路径</a:t>
            </a:r>
            <a:r>
              <a:rPr lang="en-US" altLang="zh-CN">
                <a:sym typeface="Symbol" panose="05050102010706020507" pitchFamily="18" charset="2"/>
              </a:rPr>
              <a:t>. </a:t>
            </a:r>
            <a:r>
              <a:rPr lang="zh-CN" altLang="en-US">
                <a:sym typeface="Symbol" panose="05050102010706020507" pitchFamily="18" charset="2"/>
              </a:rPr>
              <a:t>将</a:t>
            </a:r>
            <a:r>
              <a:rPr lang="en-US" altLang="zh-CN">
                <a:sym typeface="Symbol" panose="05050102010706020507" pitchFamily="18" charset="2"/>
              </a:rPr>
              <a:t> </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u</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v</a:t>
            </a:r>
            <a:r>
              <a:rPr lang="en-US" altLang="zh-CN">
                <a:solidFill>
                  <a:schemeClr val="accent2"/>
                </a:solidFill>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与在该路径中跨越</a:t>
            </a:r>
            <a:r>
              <a:rPr lang="en-US" altLang="zh-CN">
                <a:sym typeface="Symbol" panose="05050102010706020507" pitchFamily="18" charset="2"/>
              </a:rPr>
              <a:t> </a:t>
            </a:r>
            <a:r>
              <a:rPr lang="en-US" altLang="zh-CN" i="1">
                <a:solidFill>
                  <a:schemeClr val="accent2"/>
                </a:solidFill>
                <a:sym typeface="Symbol" panose="05050102010706020507" pitchFamily="18" charset="2"/>
              </a:rPr>
              <a:t>A</a:t>
            </a:r>
            <a:r>
              <a:rPr lang="en-US" altLang="zh-CN">
                <a:sym typeface="Symbol" panose="05050102010706020507" pitchFamily="18" charset="2"/>
              </a:rPr>
              <a:t> </a:t>
            </a:r>
            <a:r>
              <a:rPr lang="zh-CN" altLang="en-US">
                <a:sym typeface="Symbol" panose="05050102010706020507" pitchFamily="18" charset="2"/>
              </a:rPr>
              <a:t>到</a:t>
            </a:r>
            <a:r>
              <a:rPr lang="en-US" altLang="zh-CN">
                <a:sym typeface="Symbol" panose="05050102010706020507" pitchFamily="18" charset="2"/>
              </a:rPr>
              <a:t> </a:t>
            </a:r>
            <a:r>
              <a:rPr lang="en-US" altLang="zh-CN" i="1">
                <a:solidFill>
                  <a:schemeClr val="accent2"/>
                </a:solidFill>
                <a:sym typeface="Symbol" panose="05050102010706020507" pitchFamily="18" charset="2"/>
              </a:rPr>
              <a:t>V</a:t>
            </a:r>
            <a:r>
              <a:rPr lang="en-US" altLang="zh-CN">
                <a:sym typeface="Symbol" panose="05050102010706020507" pitchFamily="18" charset="2"/>
              </a:rPr>
              <a:t>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A</a:t>
            </a:r>
            <a:r>
              <a:rPr lang="en-US" altLang="zh-CN">
                <a:sym typeface="Symbol" panose="05050102010706020507" pitchFamily="18" charset="2"/>
              </a:rPr>
              <a:t>. </a:t>
            </a:r>
            <a:r>
              <a:rPr lang="zh-CN" altLang="en-US">
                <a:sym typeface="Symbol" panose="05050102010706020507" pitchFamily="18" charset="2"/>
              </a:rPr>
              <a:t>的那条边进行交换，则整体开销会变小</a:t>
            </a:r>
            <a:r>
              <a:rPr lang="en-US" altLang="zh-CN">
                <a:sym typeface="Symbol" panose="05050102010706020507" pitchFamily="18" charset="2"/>
              </a:rPr>
              <a:t>!</a:t>
            </a:r>
            <a:endParaRPr lang="zh-CN" altLang="en-US" dirty="0"/>
          </a:p>
        </p:txBody>
      </p:sp>
      <p:sp>
        <p:nvSpPr>
          <p:cNvPr id="63492" name="椭圆 360451"/>
          <p:cNvSpPr/>
          <p:nvPr/>
        </p:nvSpPr>
        <p:spPr>
          <a:xfrm>
            <a:off x="2628900" y="188595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493" name="椭圆 360452"/>
          <p:cNvSpPr/>
          <p:nvPr/>
        </p:nvSpPr>
        <p:spPr>
          <a:xfrm>
            <a:off x="1885950" y="18859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494" name="椭圆 360453"/>
          <p:cNvSpPr/>
          <p:nvPr/>
        </p:nvSpPr>
        <p:spPr>
          <a:xfrm>
            <a:off x="2000250" y="15430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495" name="椭圆 360454"/>
          <p:cNvSpPr/>
          <p:nvPr/>
        </p:nvSpPr>
        <p:spPr>
          <a:xfrm>
            <a:off x="2000250" y="22860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496" name="椭圆 360455"/>
          <p:cNvSpPr/>
          <p:nvPr/>
        </p:nvSpPr>
        <p:spPr>
          <a:xfrm>
            <a:off x="3657600" y="182880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497" name="椭圆 360456"/>
          <p:cNvSpPr/>
          <p:nvPr/>
        </p:nvSpPr>
        <p:spPr>
          <a:xfrm>
            <a:off x="4057650" y="14859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498" name="椭圆 360457"/>
          <p:cNvSpPr/>
          <p:nvPr/>
        </p:nvSpPr>
        <p:spPr>
          <a:xfrm>
            <a:off x="4572000" y="19431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499" name="椭圆 360458"/>
          <p:cNvSpPr/>
          <p:nvPr/>
        </p:nvSpPr>
        <p:spPr>
          <a:xfrm>
            <a:off x="4171950" y="297180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00" name="椭圆 360459"/>
          <p:cNvSpPr/>
          <p:nvPr/>
        </p:nvSpPr>
        <p:spPr>
          <a:xfrm>
            <a:off x="3714750" y="285750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01" name="椭圆 360460"/>
          <p:cNvSpPr/>
          <p:nvPr/>
        </p:nvSpPr>
        <p:spPr>
          <a:xfrm>
            <a:off x="4686300" y="285750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02" name="椭圆 360461"/>
          <p:cNvSpPr/>
          <p:nvPr/>
        </p:nvSpPr>
        <p:spPr>
          <a:xfrm>
            <a:off x="5543550" y="188595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03" name="椭圆 360462"/>
          <p:cNvSpPr/>
          <p:nvPr/>
        </p:nvSpPr>
        <p:spPr>
          <a:xfrm>
            <a:off x="6057900" y="19431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04" name="椭圆 360463"/>
          <p:cNvSpPr/>
          <p:nvPr/>
        </p:nvSpPr>
        <p:spPr>
          <a:xfrm>
            <a:off x="6229350" y="23431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05" name="直接连接符 360464"/>
          <p:cNvSpPr/>
          <p:nvPr/>
        </p:nvSpPr>
        <p:spPr>
          <a:xfrm>
            <a:off x="2800350" y="1943100"/>
            <a:ext cx="857250" cy="0"/>
          </a:xfrm>
          <a:prstGeom prst="line">
            <a:avLst/>
          </a:prstGeom>
          <a:ln w="9525" cap="flat" cmpd="sng">
            <a:solidFill>
              <a:schemeClr val="tx1"/>
            </a:solidFill>
            <a:prstDash val="solid"/>
            <a:round/>
            <a:headEnd type="none" w="med" len="med"/>
            <a:tailEnd type="none" w="med" len="med"/>
          </a:ln>
        </p:spPr>
      </p:sp>
      <p:sp>
        <p:nvSpPr>
          <p:cNvPr id="63506" name="直接连接符 360465"/>
          <p:cNvSpPr/>
          <p:nvPr/>
        </p:nvSpPr>
        <p:spPr>
          <a:xfrm>
            <a:off x="3829050" y="1943100"/>
            <a:ext cx="742950" cy="57150"/>
          </a:xfrm>
          <a:prstGeom prst="line">
            <a:avLst/>
          </a:prstGeom>
          <a:ln w="9525" cap="flat" cmpd="sng">
            <a:solidFill>
              <a:schemeClr val="tx1"/>
            </a:solidFill>
            <a:prstDash val="solid"/>
            <a:round/>
            <a:headEnd type="none" w="med" len="med"/>
            <a:tailEnd type="none" w="med" len="med"/>
          </a:ln>
        </p:spPr>
      </p:sp>
      <p:sp>
        <p:nvSpPr>
          <p:cNvPr id="63507" name="直接连接符 360466"/>
          <p:cNvSpPr/>
          <p:nvPr/>
        </p:nvSpPr>
        <p:spPr>
          <a:xfrm flipV="1">
            <a:off x="4743450" y="2000250"/>
            <a:ext cx="800100" cy="57150"/>
          </a:xfrm>
          <a:prstGeom prst="line">
            <a:avLst/>
          </a:prstGeom>
          <a:ln w="9525" cap="flat" cmpd="sng">
            <a:solidFill>
              <a:schemeClr val="tx1"/>
            </a:solidFill>
            <a:prstDash val="solid"/>
            <a:round/>
            <a:headEnd type="none" w="med" len="med"/>
            <a:tailEnd type="none" w="med" len="med"/>
          </a:ln>
        </p:spPr>
      </p:sp>
      <p:sp>
        <p:nvSpPr>
          <p:cNvPr id="63508" name="直接连接符 360467"/>
          <p:cNvSpPr/>
          <p:nvPr/>
        </p:nvSpPr>
        <p:spPr>
          <a:xfrm>
            <a:off x="5715000" y="2000250"/>
            <a:ext cx="400050" cy="57150"/>
          </a:xfrm>
          <a:prstGeom prst="line">
            <a:avLst/>
          </a:prstGeom>
          <a:ln w="9525" cap="flat" cmpd="sng">
            <a:solidFill>
              <a:schemeClr val="tx1"/>
            </a:solidFill>
            <a:prstDash val="solid"/>
            <a:round/>
            <a:headEnd type="none" w="med" len="med"/>
            <a:tailEnd type="none" w="med" len="med"/>
          </a:ln>
        </p:spPr>
      </p:sp>
      <p:sp>
        <p:nvSpPr>
          <p:cNvPr id="63509" name="直接连接符 360469"/>
          <p:cNvSpPr/>
          <p:nvPr/>
        </p:nvSpPr>
        <p:spPr>
          <a:xfrm>
            <a:off x="2171700" y="1657350"/>
            <a:ext cx="514350" cy="285750"/>
          </a:xfrm>
          <a:prstGeom prst="line">
            <a:avLst/>
          </a:prstGeom>
          <a:ln w="9525" cap="flat" cmpd="sng">
            <a:solidFill>
              <a:schemeClr val="tx1"/>
            </a:solidFill>
            <a:prstDash val="solid"/>
            <a:round/>
            <a:headEnd type="none" w="med" len="med"/>
            <a:tailEnd type="none" w="med" len="med"/>
          </a:ln>
        </p:spPr>
      </p:sp>
      <p:sp>
        <p:nvSpPr>
          <p:cNvPr id="63510" name="直接连接符 360470"/>
          <p:cNvSpPr/>
          <p:nvPr/>
        </p:nvSpPr>
        <p:spPr>
          <a:xfrm>
            <a:off x="2057400" y="2000250"/>
            <a:ext cx="628650" cy="0"/>
          </a:xfrm>
          <a:prstGeom prst="line">
            <a:avLst/>
          </a:prstGeom>
          <a:ln w="9525" cap="flat" cmpd="sng">
            <a:solidFill>
              <a:schemeClr val="tx1"/>
            </a:solidFill>
            <a:prstDash val="solid"/>
            <a:round/>
            <a:headEnd type="none" w="med" len="med"/>
            <a:tailEnd type="none" w="med" len="med"/>
          </a:ln>
        </p:spPr>
      </p:sp>
      <p:sp>
        <p:nvSpPr>
          <p:cNvPr id="63511" name="直接连接符 360471"/>
          <p:cNvSpPr/>
          <p:nvPr/>
        </p:nvSpPr>
        <p:spPr>
          <a:xfrm flipV="1">
            <a:off x="2171700" y="2000250"/>
            <a:ext cx="514350" cy="342900"/>
          </a:xfrm>
          <a:prstGeom prst="line">
            <a:avLst/>
          </a:prstGeom>
          <a:ln w="9525" cap="flat" cmpd="sng">
            <a:solidFill>
              <a:schemeClr val="tx1"/>
            </a:solidFill>
            <a:prstDash val="solid"/>
            <a:round/>
            <a:headEnd type="none" w="med" len="med"/>
            <a:tailEnd type="none" w="med" len="med"/>
          </a:ln>
        </p:spPr>
      </p:sp>
      <p:sp>
        <p:nvSpPr>
          <p:cNvPr id="63512" name="直接连接符 360472"/>
          <p:cNvSpPr/>
          <p:nvPr/>
        </p:nvSpPr>
        <p:spPr>
          <a:xfrm flipV="1">
            <a:off x="3829050" y="1600200"/>
            <a:ext cx="285750" cy="285750"/>
          </a:xfrm>
          <a:prstGeom prst="line">
            <a:avLst/>
          </a:prstGeom>
          <a:ln w="9525" cap="flat" cmpd="sng">
            <a:solidFill>
              <a:schemeClr val="tx1"/>
            </a:solidFill>
            <a:prstDash val="solid"/>
            <a:round/>
            <a:headEnd type="none" w="med" len="med"/>
            <a:tailEnd type="none" w="med" len="med"/>
          </a:ln>
        </p:spPr>
      </p:sp>
      <p:sp>
        <p:nvSpPr>
          <p:cNvPr id="63513" name="直接连接符 360473"/>
          <p:cNvSpPr/>
          <p:nvPr/>
        </p:nvSpPr>
        <p:spPr>
          <a:xfrm>
            <a:off x="4171950" y="2686050"/>
            <a:ext cx="57150" cy="285750"/>
          </a:xfrm>
          <a:prstGeom prst="line">
            <a:avLst/>
          </a:prstGeom>
          <a:ln w="9525" cap="flat" cmpd="sng">
            <a:solidFill>
              <a:schemeClr val="tx1"/>
            </a:solidFill>
            <a:prstDash val="solid"/>
            <a:round/>
            <a:headEnd type="none" w="med" len="med"/>
            <a:tailEnd type="none" w="med" len="med"/>
          </a:ln>
        </p:spPr>
      </p:sp>
      <p:sp>
        <p:nvSpPr>
          <p:cNvPr id="63514" name="直接连接符 360474"/>
          <p:cNvSpPr/>
          <p:nvPr/>
        </p:nvSpPr>
        <p:spPr>
          <a:xfrm flipH="1">
            <a:off x="3886200" y="2686050"/>
            <a:ext cx="228600" cy="228600"/>
          </a:xfrm>
          <a:prstGeom prst="line">
            <a:avLst/>
          </a:prstGeom>
          <a:ln w="9525" cap="flat" cmpd="sng">
            <a:solidFill>
              <a:schemeClr val="tx1"/>
            </a:solidFill>
            <a:prstDash val="solid"/>
            <a:round/>
            <a:headEnd type="none" w="med" len="med"/>
            <a:tailEnd type="none" w="med" len="med"/>
          </a:ln>
        </p:spPr>
      </p:sp>
      <p:sp>
        <p:nvSpPr>
          <p:cNvPr id="63515" name="直接连接符 360475"/>
          <p:cNvSpPr/>
          <p:nvPr/>
        </p:nvSpPr>
        <p:spPr>
          <a:xfrm>
            <a:off x="4171950" y="2628900"/>
            <a:ext cx="514350" cy="285750"/>
          </a:xfrm>
          <a:prstGeom prst="line">
            <a:avLst/>
          </a:prstGeom>
          <a:ln w="9525" cap="flat" cmpd="sng">
            <a:solidFill>
              <a:schemeClr val="tx1"/>
            </a:solidFill>
            <a:prstDash val="solid"/>
            <a:round/>
            <a:headEnd type="none" w="med" len="med"/>
            <a:tailEnd type="none" w="med" len="med"/>
          </a:ln>
        </p:spPr>
      </p:sp>
      <p:sp>
        <p:nvSpPr>
          <p:cNvPr id="63516" name="直接连接符 360476"/>
          <p:cNvSpPr/>
          <p:nvPr/>
        </p:nvSpPr>
        <p:spPr>
          <a:xfrm>
            <a:off x="6172200" y="2057400"/>
            <a:ext cx="171450" cy="342900"/>
          </a:xfrm>
          <a:prstGeom prst="line">
            <a:avLst/>
          </a:prstGeom>
          <a:ln w="9525" cap="flat" cmpd="sng">
            <a:solidFill>
              <a:schemeClr val="tx1"/>
            </a:solidFill>
            <a:prstDash val="solid"/>
            <a:round/>
            <a:headEnd type="none" w="med" len="med"/>
            <a:tailEnd type="none" w="med" len="med"/>
          </a:ln>
        </p:spPr>
      </p:sp>
      <p:sp>
        <p:nvSpPr>
          <p:cNvPr id="63517" name="文本框 360477"/>
          <p:cNvSpPr txBox="1"/>
          <p:nvPr/>
        </p:nvSpPr>
        <p:spPr>
          <a:xfrm>
            <a:off x="4057650" y="2228850"/>
            <a:ext cx="252413" cy="337185"/>
          </a:xfrm>
          <a:prstGeom prst="rect">
            <a:avLst/>
          </a:prstGeom>
          <a:noFill/>
          <a:ln w="9525">
            <a:noFill/>
          </a:ln>
        </p:spPr>
        <p:txBody>
          <a:bodyPr anchor="t" anchorCtr="0">
            <a:spAutoFit/>
          </a:bodyPr>
          <a:lstStyle/>
          <a:p>
            <a:r>
              <a:rPr lang="en-US" altLang="zh-CN" sz="1600" i="1">
                <a:solidFill>
                  <a:schemeClr val="accent2"/>
                </a:solidFill>
                <a:latin typeface="Times New Roman" panose="02020603050405020304" pitchFamily="18" charset="0"/>
                <a:ea typeface="宋体" panose="02010600030101010101" pitchFamily="2" charset="-122"/>
              </a:rPr>
              <a:t>u</a:t>
            </a:r>
          </a:p>
        </p:txBody>
      </p:sp>
      <p:sp>
        <p:nvSpPr>
          <p:cNvPr id="63518" name="文本框 360478"/>
          <p:cNvSpPr txBox="1"/>
          <p:nvPr/>
        </p:nvSpPr>
        <p:spPr>
          <a:xfrm>
            <a:off x="4572000" y="1657350"/>
            <a:ext cx="239316" cy="337185"/>
          </a:xfrm>
          <a:prstGeom prst="rect">
            <a:avLst/>
          </a:prstGeom>
          <a:noFill/>
          <a:ln w="9525">
            <a:noFill/>
          </a:ln>
        </p:spPr>
        <p:txBody>
          <a:bodyPr anchor="t" anchorCtr="0">
            <a:spAutoFit/>
          </a:bodyPr>
          <a:lstStyle/>
          <a:p>
            <a:r>
              <a:rPr lang="en-US" altLang="zh-CN" sz="1600" i="1">
                <a:solidFill>
                  <a:schemeClr val="accent2"/>
                </a:solidFill>
                <a:latin typeface="Times New Roman" panose="02020603050405020304" pitchFamily="18" charset="0"/>
                <a:ea typeface="宋体" panose="02010600030101010101" pitchFamily="2" charset="-122"/>
              </a:rPr>
              <a:t>v</a:t>
            </a:r>
          </a:p>
        </p:txBody>
      </p:sp>
      <p:sp>
        <p:nvSpPr>
          <p:cNvPr id="63519" name="椭圆 360479"/>
          <p:cNvSpPr/>
          <p:nvPr/>
        </p:nvSpPr>
        <p:spPr>
          <a:xfrm>
            <a:off x="5429250" y="14287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20" name="直接连接符 360480"/>
          <p:cNvSpPr/>
          <p:nvPr/>
        </p:nvSpPr>
        <p:spPr>
          <a:xfrm flipH="1" flipV="1">
            <a:off x="5543550" y="1600200"/>
            <a:ext cx="57150" cy="342900"/>
          </a:xfrm>
          <a:prstGeom prst="line">
            <a:avLst/>
          </a:prstGeom>
          <a:ln w="9525" cap="flat" cmpd="sng">
            <a:solidFill>
              <a:schemeClr val="tx1"/>
            </a:solidFill>
            <a:prstDash val="solid"/>
            <a:round/>
            <a:headEnd type="none" w="med" len="med"/>
            <a:tailEnd type="none" w="med" len="med"/>
          </a:ln>
        </p:spPr>
      </p:sp>
      <p:sp>
        <p:nvSpPr>
          <p:cNvPr id="63521" name="椭圆 360481"/>
          <p:cNvSpPr/>
          <p:nvPr/>
        </p:nvSpPr>
        <p:spPr>
          <a:xfrm>
            <a:off x="4057650" y="251460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22" name="直接连接符 360482"/>
          <p:cNvSpPr/>
          <p:nvPr/>
        </p:nvSpPr>
        <p:spPr>
          <a:xfrm>
            <a:off x="3771900" y="2000250"/>
            <a:ext cx="342900" cy="571500"/>
          </a:xfrm>
          <a:prstGeom prst="line">
            <a:avLst/>
          </a:prstGeom>
          <a:ln w="9525" cap="flat" cmpd="sng">
            <a:solidFill>
              <a:schemeClr val="tx1"/>
            </a:solidFill>
            <a:prstDash val="solid"/>
            <a:round/>
            <a:headEnd type="none" w="med" len="med"/>
            <a:tailEnd type="none" w="med" len="med"/>
          </a:ln>
        </p:spPr>
      </p:sp>
      <p:sp>
        <p:nvSpPr>
          <p:cNvPr id="63523" name="直接连接符 360483"/>
          <p:cNvSpPr/>
          <p:nvPr/>
        </p:nvSpPr>
        <p:spPr>
          <a:xfrm flipV="1">
            <a:off x="4229100" y="2057400"/>
            <a:ext cx="400050" cy="514350"/>
          </a:xfrm>
          <a:prstGeom prst="line">
            <a:avLst/>
          </a:prstGeom>
          <a:ln w="9525" cap="flat" cmpd="sng">
            <a:solidFill>
              <a:schemeClr val="tx1"/>
            </a:solidFill>
            <a:prstDash val="sysDot"/>
            <a:round/>
            <a:headEnd type="none" w="med" len="med"/>
            <a:tailEnd type="none" w="med" len="med"/>
          </a:ln>
        </p:spPr>
      </p:sp>
      <p:sp>
        <p:nvSpPr>
          <p:cNvPr id="63524" name="椭圆 360484"/>
          <p:cNvSpPr/>
          <p:nvPr/>
        </p:nvSpPr>
        <p:spPr>
          <a:xfrm>
            <a:off x="6629400" y="182880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25" name="椭圆 360485"/>
          <p:cNvSpPr/>
          <p:nvPr/>
        </p:nvSpPr>
        <p:spPr>
          <a:xfrm>
            <a:off x="6743700" y="125730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26" name="椭圆 360486"/>
          <p:cNvSpPr/>
          <p:nvPr/>
        </p:nvSpPr>
        <p:spPr>
          <a:xfrm>
            <a:off x="6800850" y="245745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27" name="直接连接符 360487"/>
          <p:cNvSpPr/>
          <p:nvPr/>
        </p:nvSpPr>
        <p:spPr>
          <a:xfrm flipV="1">
            <a:off x="6229350" y="1885950"/>
            <a:ext cx="457200" cy="114300"/>
          </a:xfrm>
          <a:prstGeom prst="line">
            <a:avLst/>
          </a:prstGeom>
          <a:ln w="9525" cap="flat" cmpd="sng">
            <a:solidFill>
              <a:schemeClr val="tx1"/>
            </a:solidFill>
            <a:prstDash val="solid"/>
            <a:round/>
            <a:headEnd type="none" w="med" len="med"/>
            <a:tailEnd type="none" w="med" len="med"/>
          </a:ln>
        </p:spPr>
      </p:sp>
      <p:sp>
        <p:nvSpPr>
          <p:cNvPr id="63528" name="直接连接符 360488"/>
          <p:cNvSpPr/>
          <p:nvPr/>
        </p:nvSpPr>
        <p:spPr>
          <a:xfrm flipH="1">
            <a:off x="6743700" y="1371600"/>
            <a:ext cx="114300" cy="457200"/>
          </a:xfrm>
          <a:prstGeom prst="line">
            <a:avLst/>
          </a:prstGeom>
          <a:ln w="9525" cap="flat" cmpd="sng">
            <a:solidFill>
              <a:schemeClr val="tx1"/>
            </a:solidFill>
            <a:prstDash val="solid"/>
            <a:round/>
            <a:headEnd type="none" w="med" len="med"/>
            <a:tailEnd type="none" w="med" len="med"/>
          </a:ln>
        </p:spPr>
      </p:sp>
      <p:sp>
        <p:nvSpPr>
          <p:cNvPr id="63529" name="直接连接符 360490"/>
          <p:cNvSpPr/>
          <p:nvPr/>
        </p:nvSpPr>
        <p:spPr>
          <a:xfrm>
            <a:off x="6743700" y="1999060"/>
            <a:ext cx="114300" cy="457200"/>
          </a:xfrm>
          <a:prstGeom prst="line">
            <a:avLst/>
          </a:prstGeom>
          <a:ln w="9525" cap="flat" cmpd="sng">
            <a:solidFill>
              <a:schemeClr val="tx1"/>
            </a:solidFill>
            <a:prstDash val="solid"/>
            <a:round/>
            <a:headEnd type="none" w="med" len="med"/>
            <a:tailEnd type="none" w="med" len="med"/>
          </a:ln>
        </p:spPr>
      </p:sp>
      <p:sp>
        <p:nvSpPr>
          <p:cNvPr id="63530" name="椭圆 360491"/>
          <p:cNvSpPr/>
          <p:nvPr/>
        </p:nvSpPr>
        <p:spPr>
          <a:xfrm>
            <a:off x="2571750" y="10858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31" name="椭圆 360492"/>
          <p:cNvSpPr/>
          <p:nvPr/>
        </p:nvSpPr>
        <p:spPr>
          <a:xfrm>
            <a:off x="2571750" y="1485900"/>
            <a:ext cx="171450" cy="171450"/>
          </a:xfrm>
          <a:prstGeom prst="ellipse">
            <a:avLst/>
          </a:prstGeom>
          <a:noFill/>
          <a:ln w="9525"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63532" name="文本框 360493"/>
          <p:cNvSpPr txBox="1"/>
          <p:nvPr/>
        </p:nvSpPr>
        <p:spPr>
          <a:xfrm>
            <a:off x="2892028" y="971550"/>
            <a:ext cx="760730" cy="306705"/>
          </a:xfrm>
          <a:prstGeom prst="rect">
            <a:avLst/>
          </a:prstGeom>
          <a:noFill/>
          <a:ln w="9525">
            <a:noFill/>
          </a:ln>
        </p:spPr>
        <p:txBody>
          <a:bodyPr wrap="none" anchor="t" anchorCtr="0">
            <a:spAutoFit/>
          </a:bodyPr>
          <a:lstStyle/>
          <a:p>
            <a:r>
              <a:rPr lang="en-US" altLang="zh-CN">
                <a:solidFill>
                  <a:schemeClr val="tx1"/>
                </a:solidFill>
                <a:latin typeface="Times New Roman" panose="02020603050405020304" pitchFamily="18" charset="0"/>
                <a:ea typeface="宋体" panose="02010600030101010101" pitchFamily="2" charset="-122"/>
              </a:rPr>
              <a:t>in </a:t>
            </a:r>
            <a:r>
              <a:rPr lang="en-US" altLang="zh-CN" i="1">
                <a:solidFill>
                  <a:schemeClr val="accent2"/>
                </a:solidFill>
                <a:latin typeface="Times New Roman" panose="02020603050405020304" pitchFamily="18" charset="0"/>
                <a:ea typeface="宋体" panose="02010600030101010101" pitchFamily="2" charset="-122"/>
              </a:rPr>
              <a:t>V</a:t>
            </a:r>
            <a:r>
              <a:rPr lang="en-US" altLang="zh-CN">
                <a:solidFill>
                  <a:schemeClr val="accent2"/>
                </a:solidFill>
                <a:latin typeface="Times New Roman" panose="02020603050405020304" pitchFamily="18" charset="0"/>
                <a:ea typeface="宋体" panose="02010600030101010101" pitchFamily="2" charset="-122"/>
              </a:rPr>
              <a:t> – </a:t>
            </a:r>
            <a:r>
              <a:rPr lang="en-US" altLang="zh-CN" i="1">
                <a:solidFill>
                  <a:schemeClr val="accent2"/>
                </a:solidFill>
                <a:latin typeface="Times New Roman" panose="02020603050405020304" pitchFamily="18" charset="0"/>
                <a:ea typeface="宋体" panose="02010600030101010101" pitchFamily="2" charset="-122"/>
              </a:rPr>
              <a:t>A</a:t>
            </a:r>
          </a:p>
        </p:txBody>
      </p:sp>
      <p:sp>
        <p:nvSpPr>
          <p:cNvPr id="63533" name="文本框 360494"/>
          <p:cNvSpPr txBox="1"/>
          <p:nvPr/>
        </p:nvSpPr>
        <p:spPr>
          <a:xfrm>
            <a:off x="2914650" y="1371600"/>
            <a:ext cx="474345" cy="306705"/>
          </a:xfrm>
          <a:prstGeom prst="rect">
            <a:avLst/>
          </a:prstGeom>
          <a:noFill/>
          <a:ln w="9525">
            <a:noFill/>
          </a:ln>
        </p:spPr>
        <p:txBody>
          <a:bodyPr wrap="none" anchor="t" anchorCtr="0">
            <a:spAutoFit/>
          </a:bodyPr>
          <a:lstStyle/>
          <a:p>
            <a:r>
              <a:rPr lang="en-US" altLang="zh-CN">
                <a:solidFill>
                  <a:schemeClr val="tx1"/>
                </a:solidFill>
                <a:latin typeface="Times New Roman" panose="02020603050405020304" pitchFamily="18" charset="0"/>
                <a:ea typeface="宋体" panose="02010600030101010101" pitchFamily="2" charset="-122"/>
              </a:rPr>
              <a:t>in </a:t>
            </a:r>
            <a:r>
              <a:rPr lang="en-US" altLang="zh-CN" i="1">
                <a:solidFill>
                  <a:schemeClr val="accent2"/>
                </a:solidFill>
                <a:latin typeface="Times New Roman" panose="02020603050405020304" pitchFamily="18" charset="0"/>
                <a:ea typeface="宋体" panose="02010600030101010101" pitchFamily="2" charset="-122"/>
              </a:rPr>
              <a:t>A</a:t>
            </a: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altLang="zh-CN">
                <a:sym typeface="+mn-ea"/>
              </a:rPr>
              <a:t>Prim </a:t>
            </a:r>
            <a:r>
              <a:rPr lang="zh-CN" altLang="en-US">
                <a:sym typeface="+mn-ea"/>
              </a:rPr>
              <a:t>算法</a:t>
            </a:r>
            <a:endParaRPr lang="zh-CN" altLang="en-US" dirty="0">
              <a:sym typeface="+mn-ea"/>
            </a:endParaRPr>
          </a:p>
        </p:txBody>
      </p:sp>
      <p:pic>
        <p:nvPicPr>
          <p:cNvPr id="2" name="图片 1"/>
          <p:cNvPicPr>
            <a:picLocks noChangeAspect="1"/>
          </p:cNvPicPr>
          <p:nvPr>
            <p:custDataLst>
              <p:tags r:id="rId1"/>
            </p:custDataLst>
          </p:nvPr>
        </p:nvPicPr>
        <p:blipFill>
          <a:blip r:embed="rId3"/>
          <a:stretch>
            <a:fillRect/>
          </a:stretch>
        </p:blipFill>
        <p:spPr>
          <a:xfrm>
            <a:off x="1858010" y="795655"/>
            <a:ext cx="4450080" cy="3552825"/>
          </a:xfrm>
          <a:prstGeom prst="rect">
            <a:avLst/>
          </a:prstGeom>
        </p:spPr>
      </p:pic>
      <p:sp>
        <p:nvSpPr>
          <p:cNvPr id="4" name="矩形标注 3"/>
          <p:cNvSpPr/>
          <p:nvPr/>
        </p:nvSpPr>
        <p:spPr>
          <a:xfrm>
            <a:off x="4607560" y="906145"/>
            <a:ext cx="3775075" cy="549910"/>
          </a:xfrm>
          <a:prstGeom prst="wedgeRectCallout">
            <a:avLst>
              <a:gd name="adj1" fmla="val -63658"/>
              <a:gd name="adj2" fmla="val 72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u.key</a:t>
            </a:r>
            <a:r>
              <a:rPr lang="zh-CN" altLang="en-US"/>
              <a:t>保存链接</a:t>
            </a:r>
            <a:r>
              <a:rPr lang="en-US" altLang="zh-CN"/>
              <a:t>u</a:t>
            </a:r>
            <a:r>
              <a:rPr lang="zh-CN" altLang="en-US"/>
              <a:t>和树中结点的所有边中最小边的权重。如果不存在这样的边，则为</a:t>
            </a:r>
            <a:r>
              <a:rPr lang="en-US" altLang="zh-CN"/>
              <a:t>∞</a:t>
            </a:r>
          </a:p>
        </p:txBody>
      </p:sp>
      <p:sp>
        <p:nvSpPr>
          <p:cNvPr id="5" name="矩形标注 4"/>
          <p:cNvSpPr/>
          <p:nvPr/>
        </p:nvSpPr>
        <p:spPr>
          <a:xfrm>
            <a:off x="4607560" y="1696085"/>
            <a:ext cx="3775075" cy="332105"/>
          </a:xfrm>
          <a:prstGeom prst="wedgeRectCallout">
            <a:avLst>
              <a:gd name="adj1" fmla="val -65155"/>
              <a:gd name="adj2" fmla="val 17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u.π</a:t>
            </a:r>
            <a:r>
              <a:rPr lang="zh-CN" altLang="en-US"/>
              <a:t>保存节点</a:t>
            </a:r>
            <a:r>
              <a:rPr lang="en-US" altLang="zh-CN"/>
              <a:t>u</a:t>
            </a:r>
            <a:r>
              <a:rPr lang="zh-CN" altLang="en-US"/>
              <a:t>在树中的父结点</a:t>
            </a:r>
            <a:endParaRPr lang="en-US" altLang="zh-CN"/>
          </a:p>
        </p:txBody>
      </p:sp>
      <p:sp>
        <p:nvSpPr>
          <p:cNvPr id="6" name="矩形标注 5"/>
          <p:cNvSpPr/>
          <p:nvPr/>
        </p:nvSpPr>
        <p:spPr>
          <a:xfrm>
            <a:off x="4607560" y="2405380"/>
            <a:ext cx="3775075" cy="332105"/>
          </a:xfrm>
          <a:prstGeom prst="wedgeRectCallout">
            <a:avLst>
              <a:gd name="adj1" fmla="val -43742"/>
              <a:gd name="adj2" fmla="val 77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找到待加入生成图的结点</a:t>
            </a:r>
          </a:p>
        </p:txBody>
      </p:sp>
      <p:sp>
        <p:nvSpPr>
          <p:cNvPr id="7" name="矩形标注 6"/>
          <p:cNvSpPr/>
          <p:nvPr/>
        </p:nvSpPr>
        <p:spPr>
          <a:xfrm>
            <a:off x="6208395" y="3397250"/>
            <a:ext cx="2174240" cy="332105"/>
          </a:xfrm>
          <a:prstGeom prst="wedgeRectCallout">
            <a:avLst>
              <a:gd name="adj1" fmla="val -56746"/>
              <a:gd name="adj2" fmla="val 436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t>降低相关结点的</a:t>
            </a:r>
            <a:r>
              <a:rPr lang="en-US" altLang="zh-CN"/>
              <a:t>key</a:t>
            </a: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椭圆 340995"/>
          <p:cNvSpPr/>
          <p:nvPr/>
        </p:nvSpPr>
        <p:spPr>
          <a:xfrm>
            <a:off x="217170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65540" name="椭圆 340996"/>
          <p:cNvSpPr/>
          <p:nvPr/>
        </p:nvSpPr>
        <p:spPr>
          <a:xfrm>
            <a:off x="445770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65541" name="椭圆 340997"/>
          <p:cNvSpPr/>
          <p:nvPr/>
        </p:nvSpPr>
        <p:spPr>
          <a:xfrm>
            <a:off x="645795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65542" name="椭圆 340998"/>
          <p:cNvSpPr/>
          <p:nvPr/>
        </p:nvSpPr>
        <p:spPr>
          <a:xfrm>
            <a:off x="217170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65543" name="椭圆 340999"/>
          <p:cNvSpPr/>
          <p:nvPr/>
        </p:nvSpPr>
        <p:spPr>
          <a:xfrm>
            <a:off x="445770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65544" name="椭圆 341000"/>
          <p:cNvSpPr/>
          <p:nvPr/>
        </p:nvSpPr>
        <p:spPr>
          <a:xfrm>
            <a:off x="645795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65545" name="椭圆 341001"/>
          <p:cNvSpPr/>
          <p:nvPr/>
        </p:nvSpPr>
        <p:spPr>
          <a:xfrm>
            <a:off x="3314700" y="35433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65546" name="椭圆 341002"/>
          <p:cNvSpPr/>
          <p:nvPr/>
        </p:nvSpPr>
        <p:spPr>
          <a:xfrm>
            <a:off x="3314700" y="13144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65547" name="直接箭头连接符 341003"/>
          <p:cNvCxnSpPr>
            <a:stCxn id="65546" idx="5"/>
            <a:endCxn id="65540" idx="1"/>
          </p:cNvCxnSpPr>
          <p:nvPr/>
        </p:nvCxnSpPr>
        <p:spPr>
          <a:xfrm>
            <a:off x="3656410" y="16704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5548" name="直接箭头连接符 341004"/>
          <p:cNvCxnSpPr>
            <a:stCxn id="65546" idx="3"/>
            <a:endCxn id="65539" idx="7"/>
          </p:cNvCxnSpPr>
          <p:nvPr/>
        </p:nvCxnSpPr>
        <p:spPr>
          <a:xfrm flipH="1">
            <a:off x="2513410" y="16704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5549" name="直接箭头连接符 341005"/>
          <p:cNvCxnSpPr>
            <a:stCxn id="65539" idx="6"/>
            <a:endCxn id="65540" idx="2"/>
          </p:cNvCxnSpPr>
          <p:nvPr/>
        </p:nvCxnSpPr>
        <p:spPr>
          <a:xfrm>
            <a:off x="2586038" y="2028825"/>
            <a:ext cx="1857375" cy="0"/>
          </a:xfrm>
          <a:prstGeom prst="straightConnector1">
            <a:avLst/>
          </a:prstGeom>
          <a:ln w="38100" cap="flat" cmpd="sng">
            <a:solidFill>
              <a:schemeClr val="tx1"/>
            </a:solidFill>
            <a:prstDash val="solid"/>
            <a:round/>
            <a:headEnd type="none" w="med" len="med"/>
            <a:tailEnd type="none" w="med" len="med"/>
          </a:ln>
        </p:spPr>
      </p:cxnSp>
      <p:cxnSp>
        <p:nvCxnSpPr>
          <p:cNvPr id="65550" name="直接箭头连接符 341006"/>
          <p:cNvCxnSpPr>
            <a:stCxn id="65542" idx="0"/>
            <a:endCxn id="65539" idx="4"/>
          </p:cNvCxnSpPr>
          <p:nvPr/>
        </p:nvCxnSpPr>
        <p:spPr>
          <a:xfrm flipV="1">
            <a:off x="2371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65551" name="直接箭头连接符 341007"/>
          <p:cNvCxnSpPr>
            <a:stCxn id="65542" idx="5"/>
            <a:endCxn id="65545" idx="1"/>
          </p:cNvCxnSpPr>
          <p:nvPr/>
        </p:nvCxnSpPr>
        <p:spPr>
          <a:xfrm>
            <a:off x="2513410" y="33849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5552" name="直接箭头连接符 341008"/>
          <p:cNvCxnSpPr>
            <a:stCxn id="65545" idx="7"/>
            <a:endCxn id="65543" idx="3"/>
          </p:cNvCxnSpPr>
          <p:nvPr/>
        </p:nvCxnSpPr>
        <p:spPr>
          <a:xfrm flipV="1">
            <a:off x="3656410" y="33849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5553" name="直接箭头连接符 341009"/>
          <p:cNvCxnSpPr>
            <a:stCxn id="65543" idx="0"/>
            <a:endCxn id="65540" idx="4"/>
          </p:cNvCxnSpPr>
          <p:nvPr/>
        </p:nvCxnSpPr>
        <p:spPr>
          <a:xfrm flipV="1">
            <a:off x="4657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65554" name="直接箭头连接符 341010"/>
          <p:cNvCxnSpPr>
            <a:stCxn id="65543" idx="0"/>
            <a:endCxn id="65540" idx="4"/>
          </p:cNvCxnSpPr>
          <p:nvPr/>
        </p:nvCxnSpPr>
        <p:spPr>
          <a:xfrm>
            <a:off x="4857750" y="2000250"/>
            <a:ext cx="1571625" cy="0"/>
          </a:xfrm>
          <a:prstGeom prst="straightConnector1">
            <a:avLst/>
          </a:prstGeom>
          <a:ln w="38100" cap="flat" cmpd="sng">
            <a:solidFill>
              <a:schemeClr val="tx1"/>
            </a:solidFill>
            <a:prstDash val="solid"/>
            <a:round/>
            <a:headEnd type="none" w="med" len="med"/>
            <a:tailEnd type="none" w="med" len="med"/>
          </a:ln>
        </p:spPr>
      </p:cxnSp>
      <p:cxnSp>
        <p:nvCxnSpPr>
          <p:cNvPr id="65555" name="直接箭头连接符 341011"/>
          <p:cNvCxnSpPr>
            <a:stCxn id="65543" idx="6"/>
            <a:endCxn id="65544" idx="2"/>
          </p:cNvCxnSpPr>
          <p:nvPr/>
        </p:nvCxnSpPr>
        <p:spPr>
          <a:xfrm>
            <a:off x="4872038" y="3228975"/>
            <a:ext cx="1571625" cy="0"/>
          </a:xfrm>
          <a:prstGeom prst="straightConnector1">
            <a:avLst/>
          </a:prstGeom>
          <a:ln w="38100" cap="flat" cmpd="sng">
            <a:solidFill>
              <a:schemeClr val="tx1"/>
            </a:solidFill>
            <a:prstDash val="solid"/>
            <a:round/>
            <a:headEnd type="none" w="med" len="med"/>
            <a:tailEnd type="none" w="med" len="med"/>
          </a:ln>
        </p:spPr>
      </p:cxnSp>
      <p:cxnSp>
        <p:nvCxnSpPr>
          <p:cNvPr id="65556" name="曲线连接符 341012"/>
          <p:cNvCxnSpPr>
            <a:stCxn id="65545" idx="0"/>
            <a:endCxn id="65539" idx="5"/>
          </p:cNvCxnSpPr>
          <p:nvPr/>
        </p:nvCxnSpPr>
        <p:spPr>
          <a:xfrm rot="5400000" flipH="1">
            <a:off x="2341960" y="23562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65557" name="文本框 341013"/>
          <p:cNvSpPr txBox="1"/>
          <p:nvPr/>
        </p:nvSpPr>
        <p:spPr>
          <a:xfrm>
            <a:off x="2049304" y="24110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65558" name="文本框 341014"/>
          <p:cNvSpPr txBox="1"/>
          <p:nvPr/>
        </p:nvSpPr>
        <p:spPr>
          <a:xfrm>
            <a:off x="3020854" y="26289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65559" name="文本框 341015"/>
          <p:cNvSpPr txBox="1"/>
          <p:nvPr/>
        </p:nvSpPr>
        <p:spPr>
          <a:xfrm>
            <a:off x="2777966" y="34290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65560" name="文本框 341016"/>
          <p:cNvSpPr txBox="1"/>
          <p:nvPr/>
        </p:nvSpPr>
        <p:spPr>
          <a:xfrm>
            <a:off x="2777966"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65561" name="文本框 341017"/>
          <p:cNvSpPr txBox="1"/>
          <p:nvPr/>
        </p:nvSpPr>
        <p:spPr>
          <a:xfrm>
            <a:off x="4030504"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65562" name="文本框 341018"/>
          <p:cNvSpPr txBox="1"/>
          <p:nvPr/>
        </p:nvSpPr>
        <p:spPr>
          <a:xfrm>
            <a:off x="3349466" y="17645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65563" name="文本框 341019"/>
          <p:cNvSpPr txBox="1"/>
          <p:nvPr/>
        </p:nvSpPr>
        <p:spPr>
          <a:xfrm>
            <a:off x="4659154" y="24455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65564" name="文本框 341020"/>
          <p:cNvSpPr txBox="1"/>
          <p:nvPr/>
        </p:nvSpPr>
        <p:spPr>
          <a:xfrm>
            <a:off x="5516404" y="1771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65565" name="文本框 341021"/>
          <p:cNvSpPr txBox="1"/>
          <p:nvPr/>
        </p:nvSpPr>
        <p:spPr>
          <a:xfrm>
            <a:off x="5473541" y="29598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65566" name="文本框 341022"/>
          <p:cNvSpPr txBox="1"/>
          <p:nvPr/>
        </p:nvSpPr>
        <p:spPr>
          <a:xfrm>
            <a:off x="3968591" y="34480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65567" name="文本框 341023"/>
          <p:cNvSpPr txBox="1"/>
          <p:nvPr/>
        </p:nvSpPr>
        <p:spPr>
          <a:xfrm>
            <a:off x="1657350" y="1543050"/>
            <a:ext cx="75438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 = 6</a:t>
            </a:r>
          </a:p>
        </p:txBody>
      </p:sp>
      <p:sp>
        <p:nvSpPr>
          <p:cNvPr id="65568" name="文本框 341024"/>
          <p:cNvSpPr txBox="1"/>
          <p:nvPr/>
        </p:nvSpPr>
        <p:spPr>
          <a:xfrm>
            <a:off x="4369594" y="148590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 4</a:t>
            </a:r>
          </a:p>
        </p:txBody>
      </p:sp>
      <p:sp>
        <p:nvSpPr>
          <p:cNvPr id="65569" name="文本框 341025"/>
          <p:cNvSpPr txBox="1"/>
          <p:nvPr/>
        </p:nvSpPr>
        <p:spPr>
          <a:xfrm>
            <a:off x="6172200" y="1481138"/>
            <a:ext cx="77533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65570" name="文本框 341026"/>
          <p:cNvSpPr txBox="1"/>
          <p:nvPr/>
        </p:nvSpPr>
        <p:spPr>
          <a:xfrm>
            <a:off x="6162675" y="3429000"/>
            <a:ext cx="78295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65571" name="文本框 341027"/>
          <p:cNvSpPr txBox="1"/>
          <p:nvPr/>
        </p:nvSpPr>
        <p:spPr>
          <a:xfrm>
            <a:off x="3006328" y="3943350"/>
            <a:ext cx="76771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65572" name="文本框 341028"/>
          <p:cNvSpPr txBox="1"/>
          <p:nvPr/>
        </p:nvSpPr>
        <p:spPr>
          <a:xfrm>
            <a:off x="1603772" y="3371850"/>
            <a:ext cx="77533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65573" name="文本框 341030"/>
          <p:cNvSpPr txBox="1"/>
          <p:nvPr/>
        </p:nvSpPr>
        <p:spPr>
          <a:xfrm>
            <a:off x="4343400" y="3367088"/>
            <a:ext cx="76771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椭圆 370691"/>
          <p:cNvSpPr/>
          <p:nvPr/>
        </p:nvSpPr>
        <p:spPr>
          <a:xfrm>
            <a:off x="217170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66564" name="椭圆 370692"/>
          <p:cNvSpPr/>
          <p:nvPr/>
        </p:nvSpPr>
        <p:spPr>
          <a:xfrm>
            <a:off x="4457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66565" name="椭圆 370693"/>
          <p:cNvSpPr/>
          <p:nvPr/>
        </p:nvSpPr>
        <p:spPr>
          <a:xfrm>
            <a:off x="645795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66566" name="椭圆 370694"/>
          <p:cNvSpPr/>
          <p:nvPr/>
        </p:nvSpPr>
        <p:spPr>
          <a:xfrm>
            <a:off x="217170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66567" name="椭圆 370695"/>
          <p:cNvSpPr/>
          <p:nvPr/>
        </p:nvSpPr>
        <p:spPr>
          <a:xfrm>
            <a:off x="445770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66568" name="椭圆 370696"/>
          <p:cNvSpPr/>
          <p:nvPr/>
        </p:nvSpPr>
        <p:spPr>
          <a:xfrm>
            <a:off x="645795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66569" name="椭圆 370697"/>
          <p:cNvSpPr/>
          <p:nvPr/>
        </p:nvSpPr>
        <p:spPr>
          <a:xfrm>
            <a:off x="3314700" y="35433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66570" name="椭圆 370698"/>
          <p:cNvSpPr/>
          <p:nvPr/>
        </p:nvSpPr>
        <p:spPr>
          <a:xfrm>
            <a:off x="3314700" y="13144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66571" name="直接箭头连接符 370699"/>
          <p:cNvCxnSpPr>
            <a:stCxn id="66570" idx="5"/>
            <a:endCxn id="66564" idx="1"/>
          </p:cNvCxnSpPr>
          <p:nvPr/>
        </p:nvCxnSpPr>
        <p:spPr>
          <a:xfrm>
            <a:off x="3656410" y="16704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66572" name="直接箭头连接符 370700"/>
          <p:cNvCxnSpPr>
            <a:stCxn id="66570" idx="3"/>
            <a:endCxn id="66563" idx="7"/>
          </p:cNvCxnSpPr>
          <p:nvPr/>
        </p:nvCxnSpPr>
        <p:spPr>
          <a:xfrm flipH="1">
            <a:off x="2513410" y="16704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6573" name="直接箭头连接符 370701"/>
          <p:cNvCxnSpPr>
            <a:stCxn id="66563" idx="6"/>
            <a:endCxn id="66564" idx="2"/>
          </p:cNvCxnSpPr>
          <p:nvPr/>
        </p:nvCxnSpPr>
        <p:spPr>
          <a:xfrm>
            <a:off x="2586038" y="2028825"/>
            <a:ext cx="1857375" cy="0"/>
          </a:xfrm>
          <a:prstGeom prst="straightConnector1">
            <a:avLst/>
          </a:prstGeom>
          <a:ln w="38100" cap="flat" cmpd="sng">
            <a:solidFill>
              <a:schemeClr val="tx1"/>
            </a:solidFill>
            <a:prstDash val="solid"/>
            <a:round/>
            <a:headEnd type="none" w="med" len="med"/>
            <a:tailEnd type="none" w="med" len="med"/>
          </a:ln>
        </p:spPr>
      </p:cxnSp>
      <p:cxnSp>
        <p:nvCxnSpPr>
          <p:cNvPr id="66574" name="直接箭头连接符 370702"/>
          <p:cNvCxnSpPr>
            <a:stCxn id="66566" idx="0"/>
            <a:endCxn id="66563" idx="4"/>
          </p:cNvCxnSpPr>
          <p:nvPr/>
        </p:nvCxnSpPr>
        <p:spPr>
          <a:xfrm flipV="1">
            <a:off x="2371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66575" name="直接箭头连接符 370703"/>
          <p:cNvCxnSpPr>
            <a:stCxn id="66566" idx="5"/>
            <a:endCxn id="66569" idx="1"/>
          </p:cNvCxnSpPr>
          <p:nvPr/>
        </p:nvCxnSpPr>
        <p:spPr>
          <a:xfrm>
            <a:off x="2513410" y="33849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6576" name="直接箭头连接符 370704"/>
          <p:cNvCxnSpPr>
            <a:stCxn id="66569" idx="7"/>
            <a:endCxn id="66567" idx="3"/>
          </p:cNvCxnSpPr>
          <p:nvPr/>
        </p:nvCxnSpPr>
        <p:spPr>
          <a:xfrm flipV="1">
            <a:off x="3656410" y="33849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6577" name="直接箭头连接符 370705"/>
          <p:cNvCxnSpPr>
            <a:stCxn id="66567" idx="0"/>
            <a:endCxn id="66564" idx="4"/>
          </p:cNvCxnSpPr>
          <p:nvPr/>
        </p:nvCxnSpPr>
        <p:spPr>
          <a:xfrm flipV="1">
            <a:off x="4657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66578" name="直接箭头连接符 370706"/>
          <p:cNvCxnSpPr>
            <a:stCxn id="66567" idx="0"/>
            <a:endCxn id="66564" idx="4"/>
          </p:cNvCxnSpPr>
          <p:nvPr/>
        </p:nvCxnSpPr>
        <p:spPr>
          <a:xfrm>
            <a:off x="4857750" y="2000250"/>
            <a:ext cx="1571625" cy="0"/>
          </a:xfrm>
          <a:prstGeom prst="straightConnector1">
            <a:avLst/>
          </a:prstGeom>
          <a:ln w="38100" cap="flat" cmpd="sng">
            <a:solidFill>
              <a:schemeClr val="tx1"/>
            </a:solidFill>
            <a:prstDash val="solid"/>
            <a:round/>
            <a:headEnd type="none" w="med" len="med"/>
            <a:tailEnd type="none" w="med" len="med"/>
          </a:ln>
        </p:spPr>
      </p:cxnSp>
      <p:cxnSp>
        <p:nvCxnSpPr>
          <p:cNvPr id="66579" name="直接箭头连接符 370707"/>
          <p:cNvCxnSpPr>
            <a:stCxn id="66567" idx="6"/>
            <a:endCxn id="66568" idx="2"/>
          </p:cNvCxnSpPr>
          <p:nvPr/>
        </p:nvCxnSpPr>
        <p:spPr>
          <a:xfrm>
            <a:off x="4872038" y="3228975"/>
            <a:ext cx="1571625" cy="0"/>
          </a:xfrm>
          <a:prstGeom prst="straightConnector1">
            <a:avLst/>
          </a:prstGeom>
          <a:ln w="38100" cap="flat" cmpd="sng">
            <a:solidFill>
              <a:schemeClr val="tx1"/>
            </a:solidFill>
            <a:prstDash val="solid"/>
            <a:round/>
            <a:headEnd type="none" w="med" len="med"/>
            <a:tailEnd type="none" w="med" len="med"/>
          </a:ln>
        </p:spPr>
      </p:cxnSp>
      <p:cxnSp>
        <p:nvCxnSpPr>
          <p:cNvPr id="66580" name="曲线连接符 370708"/>
          <p:cNvCxnSpPr>
            <a:stCxn id="66569" idx="0"/>
            <a:endCxn id="66563" idx="5"/>
          </p:cNvCxnSpPr>
          <p:nvPr/>
        </p:nvCxnSpPr>
        <p:spPr>
          <a:xfrm rot="5400000" flipH="1">
            <a:off x="2341960" y="23562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66581" name="文本框 370709"/>
          <p:cNvSpPr txBox="1"/>
          <p:nvPr/>
        </p:nvSpPr>
        <p:spPr>
          <a:xfrm>
            <a:off x="2049304" y="24110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66582" name="文本框 370710"/>
          <p:cNvSpPr txBox="1"/>
          <p:nvPr/>
        </p:nvSpPr>
        <p:spPr>
          <a:xfrm>
            <a:off x="3020854" y="26289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66583" name="文本框 370711"/>
          <p:cNvSpPr txBox="1"/>
          <p:nvPr/>
        </p:nvSpPr>
        <p:spPr>
          <a:xfrm>
            <a:off x="2777966" y="34290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66584" name="文本框 370712"/>
          <p:cNvSpPr txBox="1"/>
          <p:nvPr/>
        </p:nvSpPr>
        <p:spPr>
          <a:xfrm>
            <a:off x="2777966"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66585" name="文本框 370713"/>
          <p:cNvSpPr txBox="1"/>
          <p:nvPr/>
        </p:nvSpPr>
        <p:spPr>
          <a:xfrm>
            <a:off x="4030504"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66586" name="文本框 370714"/>
          <p:cNvSpPr txBox="1"/>
          <p:nvPr/>
        </p:nvSpPr>
        <p:spPr>
          <a:xfrm>
            <a:off x="3349466" y="17645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66587" name="文本框 370715"/>
          <p:cNvSpPr txBox="1"/>
          <p:nvPr/>
        </p:nvSpPr>
        <p:spPr>
          <a:xfrm>
            <a:off x="4659154" y="24455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66588" name="文本框 370716"/>
          <p:cNvSpPr txBox="1"/>
          <p:nvPr/>
        </p:nvSpPr>
        <p:spPr>
          <a:xfrm>
            <a:off x="5516404" y="1771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66589" name="文本框 370717"/>
          <p:cNvSpPr txBox="1"/>
          <p:nvPr/>
        </p:nvSpPr>
        <p:spPr>
          <a:xfrm>
            <a:off x="5473541" y="29598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66590" name="文本框 370718"/>
          <p:cNvSpPr txBox="1"/>
          <p:nvPr/>
        </p:nvSpPr>
        <p:spPr>
          <a:xfrm>
            <a:off x="3968591" y="34480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66591" name="文本框 370719"/>
          <p:cNvSpPr txBox="1"/>
          <p:nvPr/>
        </p:nvSpPr>
        <p:spPr>
          <a:xfrm>
            <a:off x="1657350" y="1543050"/>
            <a:ext cx="75438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 = 5</a:t>
            </a:r>
          </a:p>
        </p:txBody>
      </p:sp>
      <p:sp>
        <p:nvSpPr>
          <p:cNvPr id="66592" name="文本框 370720"/>
          <p:cNvSpPr txBox="1"/>
          <p:nvPr/>
        </p:nvSpPr>
        <p:spPr>
          <a:xfrm>
            <a:off x="4369594" y="148590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 4</a:t>
            </a:r>
          </a:p>
        </p:txBody>
      </p:sp>
      <p:sp>
        <p:nvSpPr>
          <p:cNvPr id="66593" name="文本框 370721"/>
          <p:cNvSpPr txBox="1"/>
          <p:nvPr/>
        </p:nvSpPr>
        <p:spPr>
          <a:xfrm>
            <a:off x="4343400" y="337185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 2</a:t>
            </a:r>
          </a:p>
        </p:txBody>
      </p:sp>
      <p:sp>
        <p:nvSpPr>
          <p:cNvPr id="66594" name="文本框 370722"/>
          <p:cNvSpPr txBox="1"/>
          <p:nvPr/>
        </p:nvSpPr>
        <p:spPr>
          <a:xfrm>
            <a:off x="6172200" y="1485900"/>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9</a:t>
            </a:r>
          </a:p>
        </p:txBody>
      </p:sp>
      <p:sp>
        <p:nvSpPr>
          <p:cNvPr id="66595" name="文本框 370724"/>
          <p:cNvSpPr txBox="1"/>
          <p:nvPr/>
        </p:nvSpPr>
        <p:spPr>
          <a:xfrm>
            <a:off x="6162675" y="3429000"/>
            <a:ext cx="78295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66596" name="文本框 370725"/>
          <p:cNvSpPr txBox="1"/>
          <p:nvPr/>
        </p:nvSpPr>
        <p:spPr>
          <a:xfrm>
            <a:off x="3006328" y="3943350"/>
            <a:ext cx="76771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66597" name="文本框 370726"/>
          <p:cNvSpPr txBox="1"/>
          <p:nvPr/>
        </p:nvSpPr>
        <p:spPr>
          <a:xfrm>
            <a:off x="1603772" y="3371850"/>
            <a:ext cx="77533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椭圆 372739"/>
          <p:cNvSpPr/>
          <p:nvPr/>
        </p:nvSpPr>
        <p:spPr>
          <a:xfrm>
            <a:off x="217170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67588" name="椭圆 372740"/>
          <p:cNvSpPr/>
          <p:nvPr/>
        </p:nvSpPr>
        <p:spPr>
          <a:xfrm>
            <a:off x="4457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67589" name="椭圆 372741"/>
          <p:cNvSpPr/>
          <p:nvPr/>
        </p:nvSpPr>
        <p:spPr>
          <a:xfrm>
            <a:off x="645795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67590" name="椭圆 372742"/>
          <p:cNvSpPr/>
          <p:nvPr/>
        </p:nvSpPr>
        <p:spPr>
          <a:xfrm>
            <a:off x="217170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67591" name="椭圆 372743"/>
          <p:cNvSpPr/>
          <p:nvPr/>
        </p:nvSpPr>
        <p:spPr>
          <a:xfrm>
            <a:off x="445770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67592" name="椭圆 372744"/>
          <p:cNvSpPr/>
          <p:nvPr/>
        </p:nvSpPr>
        <p:spPr>
          <a:xfrm>
            <a:off x="645795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67593" name="椭圆 372745"/>
          <p:cNvSpPr/>
          <p:nvPr/>
        </p:nvSpPr>
        <p:spPr>
          <a:xfrm>
            <a:off x="3314700" y="35433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67594" name="椭圆 372746"/>
          <p:cNvSpPr/>
          <p:nvPr/>
        </p:nvSpPr>
        <p:spPr>
          <a:xfrm>
            <a:off x="3314700" y="13144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67595" name="直接箭头连接符 372747"/>
          <p:cNvCxnSpPr>
            <a:stCxn id="67594" idx="5"/>
            <a:endCxn id="67588" idx="1"/>
          </p:cNvCxnSpPr>
          <p:nvPr/>
        </p:nvCxnSpPr>
        <p:spPr>
          <a:xfrm>
            <a:off x="3656410" y="16704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67596" name="直接箭头连接符 372748"/>
          <p:cNvCxnSpPr>
            <a:stCxn id="67594" idx="3"/>
            <a:endCxn id="67587" idx="7"/>
          </p:cNvCxnSpPr>
          <p:nvPr/>
        </p:nvCxnSpPr>
        <p:spPr>
          <a:xfrm flipH="1">
            <a:off x="2513410" y="16704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7597" name="直接箭头连接符 372749"/>
          <p:cNvCxnSpPr>
            <a:stCxn id="67587" idx="6"/>
            <a:endCxn id="67588" idx="2"/>
          </p:cNvCxnSpPr>
          <p:nvPr/>
        </p:nvCxnSpPr>
        <p:spPr>
          <a:xfrm>
            <a:off x="2586038" y="2028825"/>
            <a:ext cx="1857375" cy="0"/>
          </a:xfrm>
          <a:prstGeom prst="straightConnector1">
            <a:avLst/>
          </a:prstGeom>
          <a:ln w="38100" cap="flat" cmpd="sng">
            <a:solidFill>
              <a:schemeClr val="tx1"/>
            </a:solidFill>
            <a:prstDash val="solid"/>
            <a:round/>
            <a:headEnd type="none" w="med" len="med"/>
            <a:tailEnd type="none" w="med" len="med"/>
          </a:ln>
        </p:spPr>
      </p:cxnSp>
      <p:cxnSp>
        <p:nvCxnSpPr>
          <p:cNvPr id="67598" name="直接箭头连接符 372750"/>
          <p:cNvCxnSpPr>
            <a:stCxn id="67590" idx="0"/>
            <a:endCxn id="67587" idx="4"/>
          </p:cNvCxnSpPr>
          <p:nvPr/>
        </p:nvCxnSpPr>
        <p:spPr>
          <a:xfrm flipV="1">
            <a:off x="2371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67599" name="直接箭头连接符 372751"/>
          <p:cNvCxnSpPr>
            <a:stCxn id="67590" idx="5"/>
            <a:endCxn id="67593" idx="1"/>
          </p:cNvCxnSpPr>
          <p:nvPr/>
        </p:nvCxnSpPr>
        <p:spPr>
          <a:xfrm>
            <a:off x="2513410" y="33849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7600" name="直接箭头连接符 372752"/>
          <p:cNvCxnSpPr>
            <a:stCxn id="67593" idx="7"/>
            <a:endCxn id="67591" idx="3"/>
          </p:cNvCxnSpPr>
          <p:nvPr/>
        </p:nvCxnSpPr>
        <p:spPr>
          <a:xfrm flipV="1">
            <a:off x="3656410" y="33849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7601" name="直接箭头连接符 372753"/>
          <p:cNvCxnSpPr>
            <a:stCxn id="67591" idx="0"/>
            <a:endCxn id="67588" idx="4"/>
          </p:cNvCxnSpPr>
          <p:nvPr/>
        </p:nvCxnSpPr>
        <p:spPr>
          <a:xfrm flipV="1">
            <a:off x="4657725" y="2243138"/>
            <a:ext cx="0" cy="771525"/>
          </a:xfrm>
          <a:prstGeom prst="straightConnector1">
            <a:avLst/>
          </a:prstGeom>
          <a:ln w="38100" cap="flat" cmpd="sng">
            <a:solidFill>
              <a:srgbClr val="CE0000"/>
            </a:solidFill>
            <a:prstDash val="solid"/>
            <a:round/>
            <a:headEnd type="none" w="med" len="med"/>
            <a:tailEnd type="none" w="med" len="med"/>
          </a:ln>
        </p:spPr>
      </p:cxnSp>
      <p:cxnSp>
        <p:nvCxnSpPr>
          <p:cNvPr id="67602" name="直接箭头连接符 372754"/>
          <p:cNvCxnSpPr>
            <a:stCxn id="67591" idx="0"/>
            <a:endCxn id="67588" idx="4"/>
          </p:cNvCxnSpPr>
          <p:nvPr/>
        </p:nvCxnSpPr>
        <p:spPr>
          <a:xfrm>
            <a:off x="4857750" y="2000250"/>
            <a:ext cx="1571625" cy="0"/>
          </a:xfrm>
          <a:prstGeom prst="straightConnector1">
            <a:avLst/>
          </a:prstGeom>
          <a:ln w="38100" cap="flat" cmpd="sng">
            <a:solidFill>
              <a:schemeClr val="tx1"/>
            </a:solidFill>
            <a:prstDash val="solid"/>
            <a:round/>
            <a:headEnd type="none" w="med" len="med"/>
            <a:tailEnd type="none" w="med" len="med"/>
          </a:ln>
        </p:spPr>
      </p:cxnSp>
      <p:cxnSp>
        <p:nvCxnSpPr>
          <p:cNvPr id="67603" name="直接箭头连接符 372755"/>
          <p:cNvCxnSpPr>
            <a:stCxn id="67591" idx="6"/>
            <a:endCxn id="67592" idx="2"/>
          </p:cNvCxnSpPr>
          <p:nvPr/>
        </p:nvCxnSpPr>
        <p:spPr>
          <a:xfrm>
            <a:off x="4872038" y="3228975"/>
            <a:ext cx="1571625" cy="0"/>
          </a:xfrm>
          <a:prstGeom prst="straightConnector1">
            <a:avLst/>
          </a:prstGeom>
          <a:ln w="38100" cap="flat" cmpd="sng">
            <a:solidFill>
              <a:schemeClr val="tx1"/>
            </a:solidFill>
            <a:prstDash val="solid"/>
            <a:round/>
            <a:headEnd type="none" w="med" len="med"/>
            <a:tailEnd type="none" w="med" len="med"/>
          </a:ln>
        </p:spPr>
      </p:cxnSp>
      <p:cxnSp>
        <p:nvCxnSpPr>
          <p:cNvPr id="67604" name="曲线连接符 372756"/>
          <p:cNvCxnSpPr>
            <a:stCxn id="67593" idx="0"/>
            <a:endCxn id="67587" idx="5"/>
          </p:cNvCxnSpPr>
          <p:nvPr/>
        </p:nvCxnSpPr>
        <p:spPr>
          <a:xfrm rot="5400000" flipH="1">
            <a:off x="2341960" y="23562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67605" name="文本框 372757"/>
          <p:cNvSpPr txBox="1"/>
          <p:nvPr/>
        </p:nvSpPr>
        <p:spPr>
          <a:xfrm>
            <a:off x="2049304" y="24110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67606" name="文本框 372758"/>
          <p:cNvSpPr txBox="1"/>
          <p:nvPr/>
        </p:nvSpPr>
        <p:spPr>
          <a:xfrm>
            <a:off x="3020854" y="26289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67607" name="文本框 372759"/>
          <p:cNvSpPr txBox="1"/>
          <p:nvPr/>
        </p:nvSpPr>
        <p:spPr>
          <a:xfrm>
            <a:off x="2777966" y="34290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67608" name="文本框 372760"/>
          <p:cNvSpPr txBox="1"/>
          <p:nvPr/>
        </p:nvSpPr>
        <p:spPr>
          <a:xfrm>
            <a:off x="2777966"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67609" name="文本框 372761"/>
          <p:cNvSpPr txBox="1"/>
          <p:nvPr/>
        </p:nvSpPr>
        <p:spPr>
          <a:xfrm>
            <a:off x="4030504"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67610" name="文本框 372762"/>
          <p:cNvSpPr txBox="1"/>
          <p:nvPr/>
        </p:nvSpPr>
        <p:spPr>
          <a:xfrm>
            <a:off x="3349466" y="17645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67611" name="文本框 372763"/>
          <p:cNvSpPr txBox="1"/>
          <p:nvPr/>
        </p:nvSpPr>
        <p:spPr>
          <a:xfrm>
            <a:off x="4659154" y="24455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67612" name="文本框 372764"/>
          <p:cNvSpPr txBox="1"/>
          <p:nvPr/>
        </p:nvSpPr>
        <p:spPr>
          <a:xfrm>
            <a:off x="5516404" y="1771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67613" name="文本框 372765"/>
          <p:cNvSpPr txBox="1"/>
          <p:nvPr/>
        </p:nvSpPr>
        <p:spPr>
          <a:xfrm>
            <a:off x="5473541" y="29598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67614" name="文本框 372766"/>
          <p:cNvSpPr txBox="1"/>
          <p:nvPr/>
        </p:nvSpPr>
        <p:spPr>
          <a:xfrm>
            <a:off x="3968591" y="34480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67615" name="文本框 372767"/>
          <p:cNvSpPr txBox="1"/>
          <p:nvPr/>
        </p:nvSpPr>
        <p:spPr>
          <a:xfrm>
            <a:off x="1657350" y="1543050"/>
            <a:ext cx="75438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 = 5</a:t>
            </a:r>
          </a:p>
        </p:txBody>
      </p:sp>
      <p:sp>
        <p:nvSpPr>
          <p:cNvPr id="67616" name="文本框 372768"/>
          <p:cNvSpPr txBox="1"/>
          <p:nvPr/>
        </p:nvSpPr>
        <p:spPr>
          <a:xfrm>
            <a:off x="4369594" y="148590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 4</a:t>
            </a:r>
          </a:p>
        </p:txBody>
      </p:sp>
      <p:sp>
        <p:nvSpPr>
          <p:cNvPr id="67617" name="文本框 372769"/>
          <p:cNvSpPr txBox="1"/>
          <p:nvPr/>
        </p:nvSpPr>
        <p:spPr>
          <a:xfrm>
            <a:off x="4343400" y="337185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 2</a:t>
            </a:r>
          </a:p>
        </p:txBody>
      </p:sp>
      <p:sp>
        <p:nvSpPr>
          <p:cNvPr id="67618" name="文本框 372770"/>
          <p:cNvSpPr txBox="1"/>
          <p:nvPr/>
        </p:nvSpPr>
        <p:spPr>
          <a:xfrm>
            <a:off x="6172200" y="1485900"/>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9</a:t>
            </a:r>
          </a:p>
        </p:txBody>
      </p:sp>
      <p:sp>
        <p:nvSpPr>
          <p:cNvPr id="67619" name="文本框 372771"/>
          <p:cNvSpPr txBox="1"/>
          <p:nvPr/>
        </p:nvSpPr>
        <p:spPr>
          <a:xfrm>
            <a:off x="6162675" y="3433763"/>
            <a:ext cx="82105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 15</a:t>
            </a:r>
          </a:p>
        </p:txBody>
      </p:sp>
      <p:sp>
        <p:nvSpPr>
          <p:cNvPr id="67620" name="文本框 372772"/>
          <p:cNvSpPr txBox="1"/>
          <p:nvPr/>
        </p:nvSpPr>
        <p:spPr>
          <a:xfrm>
            <a:off x="3006328" y="3948113"/>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8</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67621" name="文本框 372773"/>
          <p:cNvSpPr txBox="1"/>
          <p:nvPr/>
        </p:nvSpPr>
        <p:spPr>
          <a:xfrm>
            <a:off x="1603772" y="3371850"/>
            <a:ext cx="77533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椭圆 376834"/>
          <p:cNvSpPr/>
          <p:nvPr/>
        </p:nvSpPr>
        <p:spPr>
          <a:xfrm>
            <a:off x="2171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68612" name="椭圆 376835"/>
          <p:cNvSpPr/>
          <p:nvPr/>
        </p:nvSpPr>
        <p:spPr>
          <a:xfrm>
            <a:off x="4457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68613" name="椭圆 376836"/>
          <p:cNvSpPr/>
          <p:nvPr/>
        </p:nvSpPr>
        <p:spPr>
          <a:xfrm>
            <a:off x="645795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68614" name="椭圆 376837"/>
          <p:cNvSpPr/>
          <p:nvPr/>
        </p:nvSpPr>
        <p:spPr>
          <a:xfrm>
            <a:off x="217170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68615" name="椭圆 376838"/>
          <p:cNvSpPr/>
          <p:nvPr/>
        </p:nvSpPr>
        <p:spPr>
          <a:xfrm>
            <a:off x="445770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68616" name="椭圆 376839"/>
          <p:cNvSpPr/>
          <p:nvPr/>
        </p:nvSpPr>
        <p:spPr>
          <a:xfrm>
            <a:off x="645795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68617" name="椭圆 376840"/>
          <p:cNvSpPr/>
          <p:nvPr/>
        </p:nvSpPr>
        <p:spPr>
          <a:xfrm>
            <a:off x="3314700" y="35433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68618" name="椭圆 376841"/>
          <p:cNvSpPr/>
          <p:nvPr/>
        </p:nvSpPr>
        <p:spPr>
          <a:xfrm>
            <a:off x="3314700" y="13144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68619" name="直接箭头连接符 376842"/>
          <p:cNvCxnSpPr>
            <a:stCxn id="68618" idx="5"/>
            <a:endCxn id="68612" idx="1"/>
          </p:cNvCxnSpPr>
          <p:nvPr/>
        </p:nvCxnSpPr>
        <p:spPr>
          <a:xfrm>
            <a:off x="3656410" y="16704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68620" name="直接箭头连接符 376843"/>
          <p:cNvCxnSpPr>
            <a:stCxn id="68618" idx="3"/>
            <a:endCxn id="68611" idx="7"/>
          </p:cNvCxnSpPr>
          <p:nvPr/>
        </p:nvCxnSpPr>
        <p:spPr>
          <a:xfrm flipH="1">
            <a:off x="2513410" y="16704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8621" name="直接箭头连接符 376844"/>
          <p:cNvCxnSpPr>
            <a:stCxn id="68611" idx="6"/>
            <a:endCxn id="68612" idx="2"/>
          </p:cNvCxnSpPr>
          <p:nvPr/>
        </p:nvCxnSpPr>
        <p:spPr>
          <a:xfrm>
            <a:off x="2586038" y="2028825"/>
            <a:ext cx="1857375" cy="0"/>
          </a:xfrm>
          <a:prstGeom prst="straightConnector1">
            <a:avLst/>
          </a:prstGeom>
          <a:ln w="38100" cap="flat" cmpd="sng">
            <a:solidFill>
              <a:srgbClr val="CE0000"/>
            </a:solidFill>
            <a:prstDash val="solid"/>
            <a:round/>
            <a:headEnd type="none" w="med" len="med"/>
            <a:tailEnd type="none" w="med" len="med"/>
          </a:ln>
        </p:spPr>
      </p:cxnSp>
      <p:cxnSp>
        <p:nvCxnSpPr>
          <p:cNvPr id="68622" name="直接箭头连接符 376845"/>
          <p:cNvCxnSpPr>
            <a:stCxn id="68614" idx="0"/>
            <a:endCxn id="68611" idx="4"/>
          </p:cNvCxnSpPr>
          <p:nvPr/>
        </p:nvCxnSpPr>
        <p:spPr>
          <a:xfrm flipV="1">
            <a:off x="2371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68623" name="直接箭头连接符 376846"/>
          <p:cNvCxnSpPr>
            <a:stCxn id="68614" idx="5"/>
            <a:endCxn id="68617" idx="1"/>
          </p:cNvCxnSpPr>
          <p:nvPr/>
        </p:nvCxnSpPr>
        <p:spPr>
          <a:xfrm>
            <a:off x="2513410" y="33849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8624" name="直接箭头连接符 376847"/>
          <p:cNvCxnSpPr>
            <a:stCxn id="68617" idx="7"/>
            <a:endCxn id="68615" idx="3"/>
          </p:cNvCxnSpPr>
          <p:nvPr/>
        </p:nvCxnSpPr>
        <p:spPr>
          <a:xfrm flipV="1">
            <a:off x="3656410" y="33849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8625" name="直接箭头连接符 376848"/>
          <p:cNvCxnSpPr>
            <a:stCxn id="68615" idx="0"/>
            <a:endCxn id="68612" idx="4"/>
          </p:cNvCxnSpPr>
          <p:nvPr/>
        </p:nvCxnSpPr>
        <p:spPr>
          <a:xfrm flipV="1">
            <a:off x="4657725" y="2243138"/>
            <a:ext cx="0" cy="771525"/>
          </a:xfrm>
          <a:prstGeom prst="straightConnector1">
            <a:avLst/>
          </a:prstGeom>
          <a:ln w="38100" cap="flat" cmpd="sng">
            <a:solidFill>
              <a:srgbClr val="CE0000"/>
            </a:solidFill>
            <a:prstDash val="solid"/>
            <a:round/>
            <a:headEnd type="none" w="med" len="med"/>
            <a:tailEnd type="none" w="med" len="med"/>
          </a:ln>
        </p:spPr>
      </p:cxnSp>
      <p:cxnSp>
        <p:nvCxnSpPr>
          <p:cNvPr id="68626" name="直接箭头连接符 376849"/>
          <p:cNvCxnSpPr>
            <a:stCxn id="68615" idx="0"/>
            <a:endCxn id="68612" idx="4"/>
          </p:cNvCxnSpPr>
          <p:nvPr/>
        </p:nvCxnSpPr>
        <p:spPr>
          <a:xfrm>
            <a:off x="4857750" y="2000250"/>
            <a:ext cx="1571625" cy="0"/>
          </a:xfrm>
          <a:prstGeom prst="straightConnector1">
            <a:avLst/>
          </a:prstGeom>
          <a:ln w="38100" cap="flat" cmpd="sng">
            <a:solidFill>
              <a:schemeClr val="tx1"/>
            </a:solidFill>
            <a:prstDash val="solid"/>
            <a:round/>
            <a:headEnd type="none" w="med" len="med"/>
            <a:tailEnd type="none" w="med" len="med"/>
          </a:ln>
        </p:spPr>
      </p:cxnSp>
      <p:cxnSp>
        <p:nvCxnSpPr>
          <p:cNvPr id="68627" name="直接箭头连接符 376850"/>
          <p:cNvCxnSpPr>
            <a:stCxn id="68615" idx="6"/>
            <a:endCxn id="68616" idx="2"/>
          </p:cNvCxnSpPr>
          <p:nvPr/>
        </p:nvCxnSpPr>
        <p:spPr>
          <a:xfrm>
            <a:off x="4872038" y="3228975"/>
            <a:ext cx="1571625" cy="0"/>
          </a:xfrm>
          <a:prstGeom prst="straightConnector1">
            <a:avLst/>
          </a:prstGeom>
          <a:ln w="38100" cap="flat" cmpd="sng">
            <a:solidFill>
              <a:schemeClr val="tx1"/>
            </a:solidFill>
            <a:prstDash val="solid"/>
            <a:round/>
            <a:headEnd type="none" w="med" len="med"/>
            <a:tailEnd type="none" w="med" len="med"/>
          </a:ln>
        </p:spPr>
      </p:cxnSp>
      <p:cxnSp>
        <p:nvCxnSpPr>
          <p:cNvPr id="68628" name="曲线连接符 376851"/>
          <p:cNvCxnSpPr>
            <a:stCxn id="68617" idx="0"/>
            <a:endCxn id="68611" idx="5"/>
          </p:cNvCxnSpPr>
          <p:nvPr/>
        </p:nvCxnSpPr>
        <p:spPr>
          <a:xfrm rot="5400000" flipH="1">
            <a:off x="2341960" y="23562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68629" name="文本框 376852"/>
          <p:cNvSpPr txBox="1"/>
          <p:nvPr/>
        </p:nvSpPr>
        <p:spPr>
          <a:xfrm>
            <a:off x="2049304" y="24110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68630" name="文本框 376853"/>
          <p:cNvSpPr txBox="1"/>
          <p:nvPr/>
        </p:nvSpPr>
        <p:spPr>
          <a:xfrm>
            <a:off x="3020854" y="26289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68631" name="文本框 376854"/>
          <p:cNvSpPr txBox="1"/>
          <p:nvPr/>
        </p:nvSpPr>
        <p:spPr>
          <a:xfrm>
            <a:off x="2777966" y="34290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68632" name="文本框 376855"/>
          <p:cNvSpPr txBox="1"/>
          <p:nvPr/>
        </p:nvSpPr>
        <p:spPr>
          <a:xfrm>
            <a:off x="2777966"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68633" name="文本框 376856"/>
          <p:cNvSpPr txBox="1"/>
          <p:nvPr/>
        </p:nvSpPr>
        <p:spPr>
          <a:xfrm>
            <a:off x="4030504"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68634" name="文本框 376857"/>
          <p:cNvSpPr txBox="1"/>
          <p:nvPr/>
        </p:nvSpPr>
        <p:spPr>
          <a:xfrm>
            <a:off x="3349466" y="17645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68635" name="文本框 376858"/>
          <p:cNvSpPr txBox="1"/>
          <p:nvPr/>
        </p:nvSpPr>
        <p:spPr>
          <a:xfrm>
            <a:off x="4659154" y="24455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68636" name="文本框 376859"/>
          <p:cNvSpPr txBox="1"/>
          <p:nvPr/>
        </p:nvSpPr>
        <p:spPr>
          <a:xfrm>
            <a:off x="5516404" y="1771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68637" name="文本框 376860"/>
          <p:cNvSpPr txBox="1"/>
          <p:nvPr/>
        </p:nvSpPr>
        <p:spPr>
          <a:xfrm>
            <a:off x="5473541" y="29598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68638" name="文本框 376861"/>
          <p:cNvSpPr txBox="1"/>
          <p:nvPr/>
        </p:nvSpPr>
        <p:spPr>
          <a:xfrm>
            <a:off x="3968591" y="34480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68639" name="文本框 376862"/>
          <p:cNvSpPr txBox="1"/>
          <p:nvPr/>
        </p:nvSpPr>
        <p:spPr>
          <a:xfrm>
            <a:off x="1657350" y="1543050"/>
            <a:ext cx="75438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 = 5</a:t>
            </a:r>
          </a:p>
        </p:txBody>
      </p:sp>
      <p:sp>
        <p:nvSpPr>
          <p:cNvPr id="68640" name="文本框 376863"/>
          <p:cNvSpPr txBox="1"/>
          <p:nvPr/>
        </p:nvSpPr>
        <p:spPr>
          <a:xfrm>
            <a:off x="4369594" y="148590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 4</a:t>
            </a:r>
          </a:p>
        </p:txBody>
      </p:sp>
      <p:sp>
        <p:nvSpPr>
          <p:cNvPr id="68641" name="文本框 376864"/>
          <p:cNvSpPr txBox="1"/>
          <p:nvPr/>
        </p:nvSpPr>
        <p:spPr>
          <a:xfrm>
            <a:off x="4343400" y="337185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 2</a:t>
            </a:r>
          </a:p>
        </p:txBody>
      </p:sp>
      <p:sp>
        <p:nvSpPr>
          <p:cNvPr id="68642" name="文本框 376865"/>
          <p:cNvSpPr txBox="1"/>
          <p:nvPr/>
        </p:nvSpPr>
        <p:spPr>
          <a:xfrm>
            <a:off x="6172200" y="1485900"/>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9</a:t>
            </a:r>
          </a:p>
        </p:txBody>
      </p:sp>
      <p:sp>
        <p:nvSpPr>
          <p:cNvPr id="68643" name="文本框 376866"/>
          <p:cNvSpPr txBox="1"/>
          <p:nvPr/>
        </p:nvSpPr>
        <p:spPr>
          <a:xfrm>
            <a:off x="6162675" y="3433763"/>
            <a:ext cx="82105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 15</a:t>
            </a:r>
          </a:p>
        </p:txBody>
      </p:sp>
      <p:sp>
        <p:nvSpPr>
          <p:cNvPr id="68644" name="文本框 376867"/>
          <p:cNvSpPr txBox="1"/>
          <p:nvPr/>
        </p:nvSpPr>
        <p:spPr>
          <a:xfrm>
            <a:off x="3006328" y="3948113"/>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8</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68645" name="文本框 376868"/>
          <p:cNvSpPr txBox="1"/>
          <p:nvPr/>
        </p:nvSpPr>
        <p:spPr>
          <a:xfrm>
            <a:off x="1603772" y="3376613"/>
            <a:ext cx="81343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14</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椭圆 377858"/>
          <p:cNvSpPr/>
          <p:nvPr/>
        </p:nvSpPr>
        <p:spPr>
          <a:xfrm>
            <a:off x="2171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69636" name="椭圆 377859"/>
          <p:cNvSpPr/>
          <p:nvPr/>
        </p:nvSpPr>
        <p:spPr>
          <a:xfrm>
            <a:off x="4457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69637" name="椭圆 377860"/>
          <p:cNvSpPr/>
          <p:nvPr/>
        </p:nvSpPr>
        <p:spPr>
          <a:xfrm>
            <a:off x="645795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69638" name="椭圆 377861"/>
          <p:cNvSpPr/>
          <p:nvPr/>
        </p:nvSpPr>
        <p:spPr>
          <a:xfrm>
            <a:off x="217170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69639" name="椭圆 377862"/>
          <p:cNvSpPr/>
          <p:nvPr/>
        </p:nvSpPr>
        <p:spPr>
          <a:xfrm>
            <a:off x="445770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69640" name="椭圆 377863"/>
          <p:cNvSpPr/>
          <p:nvPr/>
        </p:nvSpPr>
        <p:spPr>
          <a:xfrm>
            <a:off x="645795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69641" name="椭圆 377864"/>
          <p:cNvSpPr/>
          <p:nvPr/>
        </p:nvSpPr>
        <p:spPr>
          <a:xfrm>
            <a:off x="3314700" y="35433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69642" name="椭圆 377865"/>
          <p:cNvSpPr/>
          <p:nvPr/>
        </p:nvSpPr>
        <p:spPr>
          <a:xfrm>
            <a:off x="3314700" y="13144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69643" name="直接箭头连接符 377866"/>
          <p:cNvCxnSpPr>
            <a:stCxn id="69642" idx="5"/>
            <a:endCxn id="69636" idx="1"/>
          </p:cNvCxnSpPr>
          <p:nvPr/>
        </p:nvCxnSpPr>
        <p:spPr>
          <a:xfrm>
            <a:off x="3656410" y="16704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69644" name="直接箭头连接符 377867"/>
          <p:cNvCxnSpPr>
            <a:stCxn id="69642" idx="3"/>
            <a:endCxn id="69635" idx="7"/>
          </p:cNvCxnSpPr>
          <p:nvPr/>
        </p:nvCxnSpPr>
        <p:spPr>
          <a:xfrm flipH="1">
            <a:off x="2513410" y="16704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9645" name="直接箭头连接符 377868"/>
          <p:cNvCxnSpPr>
            <a:stCxn id="69635" idx="6"/>
            <a:endCxn id="69636" idx="2"/>
          </p:cNvCxnSpPr>
          <p:nvPr/>
        </p:nvCxnSpPr>
        <p:spPr>
          <a:xfrm>
            <a:off x="2586038" y="2028825"/>
            <a:ext cx="1857375" cy="0"/>
          </a:xfrm>
          <a:prstGeom prst="straightConnector1">
            <a:avLst/>
          </a:prstGeom>
          <a:ln w="38100" cap="flat" cmpd="sng">
            <a:solidFill>
              <a:srgbClr val="CE0000"/>
            </a:solidFill>
            <a:prstDash val="solid"/>
            <a:round/>
            <a:headEnd type="none" w="med" len="med"/>
            <a:tailEnd type="none" w="med" len="med"/>
          </a:ln>
        </p:spPr>
      </p:cxnSp>
      <p:cxnSp>
        <p:nvCxnSpPr>
          <p:cNvPr id="69646" name="直接箭头连接符 377869"/>
          <p:cNvCxnSpPr>
            <a:stCxn id="69638" idx="0"/>
            <a:endCxn id="69635" idx="4"/>
          </p:cNvCxnSpPr>
          <p:nvPr/>
        </p:nvCxnSpPr>
        <p:spPr>
          <a:xfrm flipV="1">
            <a:off x="2371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69647" name="直接箭头连接符 377870"/>
          <p:cNvCxnSpPr>
            <a:stCxn id="69638" idx="5"/>
            <a:endCxn id="69641" idx="1"/>
          </p:cNvCxnSpPr>
          <p:nvPr/>
        </p:nvCxnSpPr>
        <p:spPr>
          <a:xfrm>
            <a:off x="2513410" y="3384947"/>
            <a:ext cx="859631" cy="202406"/>
          </a:xfrm>
          <a:prstGeom prst="straightConnector1">
            <a:avLst/>
          </a:prstGeom>
          <a:ln w="38100" cap="flat" cmpd="sng">
            <a:solidFill>
              <a:schemeClr val="tx1"/>
            </a:solidFill>
            <a:prstDash val="solid"/>
            <a:round/>
            <a:headEnd type="none" w="med" len="med"/>
            <a:tailEnd type="none" w="med" len="med"/>
          </a:ln>
        </p:spPr>
      </p:cxnSp>
      <p:cxnSp>
        <p:nvCxnSpPr>
          <p:cNvPr id="69648" name="直接箭头连接符 377871"/>
          <p:cNvCxnSpPr>
            <a:stCxn id="69641" idx="7"/>
            <a:endCxn id="69639" idx="3"/>
          </p:cNvCxnSpPr>
          <p:nvPr/>
        </p:nvCxnSpPr>
        <p:spPr>
          <a:xfrm flipV="1">
            <a:off x="3656410" y="33849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69649" name="直接箭头连接符 377872"/>
          <p:cNvCxnSpPr>
            <a:stCxn id="69639" idx="0"/>
            <a:endCxn id="69636" idx="4"/>
          </p:cNvCxnSpPr>
          <p:nvPr/>
        </p:nvCxnSpPr>
        <p:spPr>
          <a:xfrm flipV="1">
            <a:off x="4657725" y="2243138"/>
            <a:ext cx="0" cy="771525"/>
          </a:xfrm>
          <a:prstGeom prst="straightConnector1">
            <a:avLst/>
          </a:prstGeom>
          <a:ln w="38100" cap="flat" cmpd="sng">
            <a:solidFill>
              <a:srgbClr val="CE0000"/>
            </a:solidFill>
            <a:prstDash val="solid"/>
            <a:round/>
            <a:headEnd type="none" w="med" len="med"/>
            <a:tailEnd type="none" w="med" len="med"/>
          </a:ln>
        </p:spPr>
      </p:cxnSp>
      <p:cxnSp>
        <p:nvCxnSpPr>
          <p:cNvPr id="69650" name="直接箭头连接符 377873"/>
          <p:cNvCxnSpPr>
            <a:stCxn id="69639" idx="0"/>
            <a:endCxn id="69636" idx="4"/>
          </p:cNvCxnSpPr>
          <p:nvPr/>
        </p:nvCxnSpPr>
        <p:spPr>
          <a:xfrm>
            <a:off x="4857750" y="2000250"/>
            <a:ext cx="1571625" cy="0"/>
          </a:xfrm>
          <a:prstGeom prst="straightConnector1">
            <a:avLst/>
          </a:prstGeom>
          <a:ln w="38100" cap="flat" cmpd="sng">
            <a:solidFill>
              <a:schemeClr val="tx1"/>
            </a:solidFill>
            <a:prstDash val="solid"/>
            <a:round/>
            <a:headEnd type="none" w="med" len="med"/>
            <a:tailEnd type="none" w="med" len="med"/>
          </a:ln>
        </p:spPr>
      </p:cxnSp>
      <p:cxnSp>
        <p:nvCxnSpPr>
          <p:cNvPr id="69651" name="直接箭头连接符 377874"/>
          <p:cNvCxnSpPr>
            <a:stCxn id="69639" idx="6"/>
            <a:endCxn id="69640" idx="2"/>
          </p:cNvCxnSpPr>
          <p:nvPr/>
        </p:nvCxnSpPr>
        <p:spPr>
          <a:xfrm>
            <a:off x="4872038" y="3228975"/>
            <a:ext cx="1571625" cy="0"/>
          </a:xfrm>
          <a:prstGeom prst="straightConnector1">
            <a:avLst/>
          </a:prstGeom>
          <a:ln w="38100" cap="flat" cmpd="sng">
            <a:solidFill>
              <a:schemeClr val="tx1"/>
            </a:solidFill>
            <a:prstDash val="solid"/>
            <a:round/>
            <a:headEnd type="none" w="med" len="med"/>
            <a:tailEnd type="none" w="med" len="med"/>
          </a:ln>
        </p:spPr>
      </p:cxnSp>
      <p:cxnSp>
        <p:nvCxnSpPr>
          <p:cNvPr id="69652" name="曲线连接符 377875"/>
          <p:cNvCxnSpPr>
            <a:stCxn id="69641" idx="0"/>
            <a:endCxn id="69635" idx="5"/>
          </p:cNvCxnSpPr>
          <p:nvPr/>
        </p:nvCxnSpPr>
        <p:spPr>
          <a:xfrm rot="5400000" flipH="1">
            <a:off x="2341960" y="23562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69653" name="文本框 377876"/>
          <p:cNvSpPr txBox="1"/>
          <p:nvPr/>
        </p:nvSpPr>
        <p:spPr>
          <a:xfrm>
            <a:off x="2049304" y="24110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69654" name="文本框 377877"/>
          <p:cNvSpPr txBox="1"/>
          <p:nvPr/>
        </p:nvSpPr>
        <p:spPr>
          <a:xfrm>
            <a:off x="3020854" y="26289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69655" name="文本框 377878"/>
          <p:cNvSpPr txBox="1"/>
          <p:nvPr/>
        </p:nvSpPr>
        <p:spPr>
          <a:xfrm>
            <a:off x="2777966" y="34290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69656" name="文本框 377879"/>
          <p:cNvSpPr txBox="1"/>
          <p:nvPr/>
        </p:nvSpPr>
        <p:spPr>
          <a:xfrm>
            <a:off x="2777966"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69657" name="文本框 377880"/>
          <p:cNvSpPr txBox="1"/>
          <p:nvPr/>
        </p:nvSpPr>
        <p:spPr>
          <a:xfrm>
            <a:off x="4030504"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69658" name="文本框 377881"/>
          <p:cNvSpPr txBox="1"/>
          <p:nvPr/>
        </p:nvSpPr>
        <p:spPr>
          <a:xfrm>
            <a:off x="3349466" y="17645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69659" name="文本框 377882"/>
          <p:cNvSpPr txBox="1"/>
          <p:nvPr/>
        </p:nvSpPr>
        <p:spPr>
          <a:xfrm>
            <a:off x="4659154" y="24455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69660" name="文本框 377883"/>
          <p:cNvSpPr txBox="1"/>
          <p:nvPr/>
        </p:nvSpPr>
        <p:spPr>
          <a:xfrm>
            <a:off x="5516404" y="1771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69661" name="文本框 377884"/>
          <p:cNvSpPr txBox="1"/>
          <p:nvPr/>
        </p:nvSpPr>
        <p:spPr>
          <a:xfrm>
            <a:off x="5473541" y="29598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69662" name="文本框 377885"/>
          <p:cNvSpPr txBox="1"/>
          <p:nvPr/>
        </p:nvSpPr>
        <p:spPr>
          <a:xfrm>
            <a:off x="3968591" y="34480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69663" name="文本框 377886"/>
          <p:cNvSpPr txBox="1"/>
          <p:nvPr/>
        </p:nvSpPr>
        <p:spPr>
          <a:xfrm>
            <a:off x="1657350" y="1543050"/>
            <a:ext cx="75438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 = 5</a:t>
            </a:r>
          </a:p>
        </p:txBody>
      </p:sp>
      <p:sp>
        <p:nvSpPr>
          <p:cNvPr id="69664" name="文本框 377887"/>
          <p:cNvSpPr txBox="1"/>
          <p:nvPr/>
        </p:nvSpPr>
        <p:spPr>
          <a:xfrm>
            <a:off x="4369594" y="148590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 4</a:t>
            </a:r>
          </a:p>
        </p:txBody>
      </p:sp>
      <p:sp>
        <p:nvSpPr>
          <p:cNvPr id="69665" name="文本框 377888"/>
          <p:cNvSpPr txBox="1"/>
          <p:nvPr/>
        </p:nvSpPr>
        <p:spPr>
          <a:xfrm>
            <a:off x="4343400" y="337185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 2</a:t>
            </a:r>
          </a:p>
        </p:txBody>
      </p:sp>
      <p:sp>
        <p:nvSpPr>
          <p:cNvPr id="69666" name="文本框 377889"/>
          <p:cNvSpPr txBox="1"/>
          <p:nvPr/>
        </p:nvSpPr>
        <p:spPr>
          <a:xfrm>
            <a:off x="6172200" y="1485900"/>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9</a:t>
            </a:r>
          </a:p>
        </p:txBody>
      </p:sp>
      <p:sp>
        <p:nvSpPr>
          <p:cNvPr id="69667" name="文本框 377890"/>
          <p:cNvSpPr txBox="1"/>
          <p:nvPr/>
        </p:nvSpPr>
        <p:spPr>
          <a:xfrm>
            <a:off x="6162675" y="3433763"/>
            <a:ext cx="82105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 15</a:t>
            </a:r>
          </a:p>
        </p:txBody>
      </p:sp>
      <p:sp>
        <p:nvSpPr>
          <p:cNvPr id="69668" name="文本框 377891"/>
          <p:cNvSpPr txBox="1"/>
          <p:nvPr/>
        </p:nvSpPr>
        <p:spPr>
          <a:xfrm>
            <a:off x="3006328" y="3948113"/>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8</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69669" name="文本框 377892"/>
          <p:cNvSpPr txBox="1"/>
          <p:nvPr/>
        </p:nvSpPr>
        <p:spPr>
          <a:xfrm>
            <a:off x="1603772" y="3376613"/>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3</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椭圆 378882"/>
          <p:cNvSpPr/>
          <p:nvPr/>
        </p:nvSpPr>
        <p:spPr>
          <a:xfrm>
            <a:off x="2171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70660" name="椭圆 378883"/>
          <p:cNvSpPr/>
          <p:nvPr/>
        </p:nvSpPr>
        <p:spPr>
          <a:xfrm>
            <a:off x="4457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70661" name="椭圆 378884"/>
          <p:cNvSpPr/>
          <p:nvPr/>
        </p:nvSpPr>
        <p:spPr>
          <a:xfrm>
            <a:off x="6457950" y="18288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70662" name="椭圆 378885"/>
          <p:cNvSpPr/>
          <p:nvPr/>
        </p:nvSpPr>
        <p:spPr>
          <a:xfrm>
            <a:off x="217170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70663" name="椭圆 378886"/>
          <p:cNvSpPr/>
          <p:nvPr/>
        </p:nvSpPr>
        <p:spPr>
          <a:xfrm>
            <a:off x="445770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70664" name="椭圆 378887"/>
          <p:cNvSpPr/>
          <p:nvPr/>
        </p:nvSpPr>
        <p:spPr>
          <a:xfrm>
            <a:off x="645795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70665" name="椭圆 378888"/>
          <p:cNvSpPr/>
          <p:nvPr/>
        </p:nvSpPr>
        <p:spPr>
          <a:xfrm>
            <a:off x="3314700" y="35433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70666" name="椭圆 378889"/>
          <p:cNvSpPr/>
          <p:nvPr/>
        </p:nvSpPr>
        <p:spPr>
          <a:xfrm>
            <a:off x="3314700" y="13144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70667" name="直接箭头连接符 378890"/>
          <p:cNvCxnSpPr>
            <a:stCxn id="70666" idx="5"/>
            <a:endCxn id="70660" idx="1"/>
          </p:cNvCxnSpPr>
          <p:nvPr/>
        </p:nvCxnSpPr>
        <p:spPr>
          <a:xfrm>
            <a:off x="3656410" y="16704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70668" name="直接箭头连接符 378891"/>
          <p:cNvCxnSpPr>
            <a:stCxn id="70666" idx="3"/>
            <a:endCxn id="70659" idx="7"/>
          </p:cNvCxnSpPr>
          <p:nvPr/>
        </p:nvCxnSpPr>
        <p:spPr>
          <a:xfrm flipH="1">
            <a:off x="2513410" y="16704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0669" name="直接箭头连接符 378892"/>
          <p:cNvCxnSpPr>
            <a:stCxn id="70659" idx="6"/>
            <a:endCxn id="70660" idx="2"/>
          </p:cNvCxnSpPr>
          <p:nvPr/>
        </p:nvCxnSpPr>
        <p:spPr>
          <a:xfrm>
            <a:off x="2586038" y="2028825"/>
            <a:ext cx="1857375" cy="0"/>
          </a:xfrm>
          <a:prstGeom prst="straightConnector1">
            <a:avLst/>
          </a:prstGeom>
          <a:ln w="38100" cap="flat" cmpd="sng">
            <a:solidFill>
              <a:srgbClr val="CE0000"/>
            </a:solidFill>
            <a:prstDash val="solid"/>
            <a:round/>
            <a:headEnd type="none" w="med" len="med"/>
            <a:tailEnd type="none" w="med" len="med"/>
          </a:ln>
        </p:spPr>
      </p:cxnSp>
      <p:cxnSp>
        <p:nvCxnSpPr>
          <p:cNvPr id="70670" name="直接箭头连接符 378893"/>
          <p:cNvCxnSpPr>
            <a:stCxn id="70662" idx="0"/>
            <a:endCxn id="70659" idx="4"/>
          </p:cNvCxnSpPr>
          <p:nvPr/>
        </p:nvCxnSpPr>
        <p:spPr>
          <a:xfrm flipV="1">
            <a:off x="2371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70671" name="直接箭头连接符 378894"/>
          <p:cNvCxnSpPr>
            <a:stCxn id="70662" idx="5"/>
            <a:endCxn id="70665" idx="1"/>
          </p:cNvCxnSpPr>
          <p:nvPr/>
        </p:nvCxnSpPr>
        <p:spPr>
          <a:xfrm>
            <a:off x="2513410" y="33849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70672" name="直接箭头连接符 378895"/>
          <p:cNvCxnSpPr>
            <a:stCxn id="70665" idx="7"/>
            <a:endCxn id="70663" idx="3"/>
          </p:cNvCxnSpPr>
          <p:nvPr/>
        </p:nvCxnSpPr>
        <p:spPr>
          <a:xfrm flipV="1">
            <a:off x="3656410" y="33849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70673" name="直接箭头连接符 378896"/>
          <p:cNvCxnSpPr>
            <a:stCxn id="70663" idx="0"/>
            <a:endCxn id="70660" idx="4"/>
          </p:cNvCxnSpPr>
          <p:nvPr/>
        </p:nvCxnSpPr>
        <p:spPr>
          <a:xfrm flipV="1">
            <a:off x="4657725" y="2243138"/>
            <a:ext cx="0" cy="771525"/>
          </a:xfrm>
          <a:prstGeom prst="straightConnector1">
            <a:avLst/>
          </a:prstGeom>
          <a:ln w="38100" cap="flat" cmpd="sng">
            <a:solidFill>
              <a:srgbClr val="CE0000"/>
            </a:solidFill>
            <a:prstDash val="solid"/>
            <a:round/>
            <a:headEnd type="none" w="med" len="med"/>
            <a:tailEnd type="none" w="med" len="med"/>
          </a:ln>
        </p:spPr>
      </p:cxnSp>
      <p:cxnSp>
        <p:nvCxnSpPr>
          <p:cNvPr id="70674" name="直接箭头连接符 378897"/>
          <p:cNvCxnSpPr>
            <a:stCxn id="70663" idx="0"/>
            <a:endCxn id="70660" idx="4"/>
          </p:cNvCxnSpPr>
          <p:nvPr/>
        </p:nvCxnSpPr>
        <p:spPr>
          <a:xfrm>
            <a:off x="4857750" y="2000250"/>
            <a:ext cx="1571625" cy="0"/>
          </a:xfrm>
          <a:prstGeom prst="straightConnector1">
            <a:avLst/>
          </a:prstGeom>
          <a:ln w="38100" cap="flat" cmpd="sng">
            <a:solidFill>
              <a:schemeClr val="tx1"/>
            </a:solidFill>
            <a:prstDash val="solid"/>
            <a:round/>
            <a:headEnd type="none" w="med" len="med"/>
            <a:tailEnd type="none" w="med" len="med"/>
          </a:ln>
        </p:spPr>
      </p:cxnSp>
      <p:cxnSp>
        <p:nvCxnSpPr>
          <p:cNvPr id="70675" name="直接箭头连接符 378898"/>
          <p:cNvCxnSpPr>
            <a:stCxn id="70663" idx="6"/>
            <a:endCxn id="70664" idx="2"/>
          </p:cNvCxnSpPr>
          <p:nvPr/>
        </p:nvCxnSpPr>
        <p:spPr>
          <a:xfrm>
            <a:off x="4872038" y="3228975"/>
            <a:ext cx="1571625" cy="0"/>
          </a:xfrm>
          <a:prstGeom prst="straightConnector1">
            <a:avLst/>
          </a:prstGeom>
          <a:ln w="38100" cap="flat" cmpd="sng">
            <a:solidFill>
              <a:schemeClr val="tx1"/>
            </a:solidFill>
            <a:prstDash val="solid"/>
            <a:round/>
            <a:headEnd type="none" w="med" len="med"/>
            <a:tailEnd type="none" w="med" len="med"/>
          </a:ln>
        </p:spPr>
      </p:cxnSp>
      <p:cxnSp>
        <p:nvCxnSpPr>
          <p:cNvPr id="70676" name="曲线连接符 378899"/>
          <p:cNvCxnSpPr>
            <a:stCxn id="70665" idx="0"/>
            <a:endCxn id="70659" idx="5"/>
          </p:cNvCxnSpPr>
          <p:nvPr/>
        </p:nvCxnSpPr>
        <p:spPr>
          <a:xfrm rot="5400000" flipH="1">
            <a:off x="2341960" y="23562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70677" name="文本框 378900"/>
          <p:cNvSpPr txBox="1"/>
          <p:nvPr/>
        </p:nvSpPr>
        <p:spPr>
          <a:xfrm>
            <a:off x="2049304" y="24110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70678" name="文本框 378901"/>
          <p:cNvSpPr txBox="1"/>
          <p:nvPr/>
        </p:nvSpPr>
        <p:spPr>
          <a:xfrm>
            <a:off x="3020854" y="26289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70679" name="文本框 378902"/>
          <p:cNvSpPr txBox="1"/>
          <p:nvPr/>
        </p:nvSpPr>
        <p:spPr>
          <a:xfrm>
            <a:off x="2777966" y="34290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70680" name="文本框 378903"/>
          <p:cNvSpPr txBox="1"/>
          <p:nvPr/>
        </p:nvSpPr>
        <p:spPr>
          <a:xfrm>
            <a:off x="2777966"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70681" name="文本框 378904"/>
          <p:cNvSpPr txBox="1"/>
          <p:nvPr/>
        </p:nvSpPr>
        <p:spPr>
          <a:xfrm>
            <a:off x="4030504"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70682" name="文本框 378905"/>
          <p:cNvSpPr txBox="1"/>
          <p:nvPr/>
        </p:nvSpPr>
        <p:spPr>
          <a:xfrm>
            <a:off x="3349466" y="17645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70683" name="文本框 378906"/>
          <p:cNvSpPr txBox="1"/>
          <p:nvPr/>
        </p:nvSpPr>
        <p:spPr>
          <a:xfrm>
            <a:off x="4659154" y="24455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70684" name="文本框 378907"/>
          <p:cNvSpPr txBox="1"/>
          <p:nvPr/>
        </p:nvSpPr>
        <p:spPr>
          <a:xfrm>
            <a:off x="5516404" y="1771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70685" name="文本框 378908"/>
          <p:cNvSpPr txBox="1"/>
          <p:nvPr/>
        </p:nvSpPr>
        <p:spPr>
          <a:xfrm>
            <a:off x="5473541" y="29598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70686" name="文本框 378909"/>
          <p:cNvSpPr txBox="1"/>
          <p:nvPr/>
        </p:nvSpPr>
        <p:spPr>
          <a:xfrm>
            <a:off x="3968591" y="34480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70687" name="文本框 378910"/>
          <p:cNvSpPr txBox="1"/>
          <p:nvPr/>
        </p:nvSpPr>
        <p:spPr>
          <a:xfrm>
            <a:off x="1657350" y="1543050"/>
            <a:ext cx="75438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 = 5</a:t>
            </a:r>
          </a:p>
        </p:txBody>
      </p:sp>
      <p:sp>
        <p:nvSpPr>
          <p:cNvPr id="70688" name="文本框 378911"/>
          <p:cNvSpPr txBox="1"/>
          <p:nvPr/>
        </p:nvSpPr>
        <p:spPr>
          <a:xfrm>
            <a:off x="4369594" y="148590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 4</a:t>
            </a:r>
          </a:p>
        </p:txBody>
      </p:sp>
      <p:sp>
        <p:nvSpPr>
          <p:cNvPr id="70689" name="文本框 378912"/>
          <p:cNvSpPr txBox="1"/>
          <p:nvPr/>
        </p:nvSpPr>
        <p:spPr>
          <a:xfrm>
            <a:off x="4343400" y="337185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 2</a:t>
            </a:r>
          </a:p>
        </p:txBody>
      </p:sp>
      <p:sp>
        <p:nvSpPr>
          <p:cNvPr id="70690" name="文本框 378913"/>
          <p:cNvSpPr txBox="1"/>
          <p:nvPr/>
        </p:nvSpPr>
        <p:spPr>
          <a:xfrm>
            <a:off x="6172200" y="1485900"/>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9</a:t>
            </a:r>
          </a:p>
        </p:txBody>
      </p:sp>
      <p:sp>
        <p:nvSpPr>
          <p:cNvPr id="70691" name="文本框 378914"/>
          <p:cNvSpPr txBox="1"/>
          <p:nvPr/>
        </p:nvSpPr>
        <p:spPr>
          <a:xfrm>
            <a:off x="6162675" y="3433763"/>
            <a:ext cx="82105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 15</a:t>
            </a:r>
          </a:p>
        </p:txBody>
      </p:sp>
      <p:sp>
        <p:nvSpPr>
          <p:cNvPr id="70692" name="文本框 378915"/>
          <p:cNvSpPr txBox="1"/>
          <p:nvPr/>
        </p:nvSpPr>
        <p:spPr>
          <a:xfrm>
            <a:off x="3006328" y="3948113"/>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8</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70693" name="文本框 378916"/>
          <p:cNvSpPr txBox="1"/>
          <p:nvPr/>
        </p:nvSpPr>
        <p:spPr>
          <a:xfrm>
            <a:off x="1603772" y="3376613"/>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3</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椭圆 379906"/>
          <p:cNvSpPr/>
          <p:nvPr/>
        </p:nvSpPr>
        <p:spPr>
          <a:xfrm>
            <a:off x="2171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71684" name="椭圆 379907"/>
          <p:cNvSpPr/>
          <p:nvPr/>
        </p:nvSpPr>
        <p:spPr>
          <a:xfrm>
            <a:off x="4457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71685" name="椭圆 379908"/>
          <p:cNvSpPr/>
          <p:nvPr/>
        </p:nvSpPr>
        <p:spPr>
          <a:xfrm>
            <a:off x="645795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71686" name="椭圆 379909"/>
          <p:cNvSpPr/>
          <p:nvPr/>
        </p:nvSpPr>
        <p:spPr>
          <a:xfrm>
            <a:off x="217170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71687" name="椭圆 379910"/>
          <p:cNvSpPr/>
          <p:nvPr/>
        </p:nvSpPr>
        <p:spPr>
          <a:xfrm>
            <a:off x="445770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71688" name="椭圆 379911"/>
          <p:cNvSpPr/>
          <p:nvPr/>
        </p:nvSpPr>
        <p:spPr>
          <a:xfrm>
            <a:off x="6457950" y="30289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71689" name="椭圆 379912"/>
          <p:cNvSpPr/>
          <p:nvPr/>
        </p:nvSpPr>
        <p:spPr>
          <a:xfrm>
            <a:off x="3314700" y="35433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71690" name="椭圆 379913"/>
          <p:cNvSpPr/>
          <p:nvPr/>
        </p:nvSpPr>
        <p:spPr>
          <a:xfrm>
            <a:off x="3314700" y="13144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71691" name="直接箭头连接符 379914"/>
          <p:cNvCxnSpPr>
            <a:stCxn id="71690" idx="5"/>
            <a:endCxn id="71684" idx="1"/>
          </p:cNvCxnSpPr>
          <p:nvPr/>
        </p:nvCxnSpPr>
        <p:spPr>
          <a:xfrm>
            <a:off x="3656410" y="16704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71692" name="直接箭头连接符 379915"/>
          <p:cNvCxnSpPr>
            <a:stCxn id="71690" idx="3"/>
            <a:endCxn id="71683" idx="7"/>
          </p:cNvCxnSpPr>
          <p:nvPr/>
        </p:nvCxnSpPr>
        <p:spPr>
          <a:xfrm flipH="1">
            <a:off x="2513410" y="16704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1693" name="直接箭头连接符 379916"/>
          <p:cNvCxnSpPr>
            <a:stCxn id="71683" idx="6"/>
            <a:endCxn id="71684" idx="2"/>
          </p:cNvCxnSpPr>
          <p:nvPr/>
        </p:nvCxnSpPr>
        <p:spPr>
          <a:xfrm>
            <a:off x="2586038" y="2028825"/>
            <a:ext cx="1857375" cy="0"/>
          </a:xfrm>
          <a:prstGeom prst="straightConnector1">
            <a:avLst/>
          </a:prstGeom>
          <a:ln w="38100" cap="flat" cmpd="sng">
            <a:solidFill>
              <a:srgbClr val="CE0000"/>
            </a:solidFill>
            <a:prstDash val="solid"/>
            <a:round/>
            <a:headEnd type="none" w="med" len="med"/>
            <a:tailEnd type="none" w="med" len="med"/>
          </a:ln>
        </p:spPr>
      </p:cxnSp>
      <p:cxnSp>
        <p:nvCxnSpPr>
          <p:cNvPr id="71694" name="直接箭头连接符 379917"/>
          <p:cNvCxnSpPr>
            <a:stCxn id="71686" idx="0"/>
            <a:endCxn id="71683" idx="4"/>
          </p:cNvCxnSpPr>
          <p:nvPr/>
        </p:nvCxnSpPr>
        <p:spPr>
          <a:xfrm flipV="1">
            <a:off x="2371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71695" name="直接箭头连接符 379918"/>
          <p:cNvCxnSpPr>
            <a:stCxn id="71686" idx="5"/>
            <a:endCxn id="71689" idx="1"/>
          </p:cNvCxnSpPr>
          <p:nvPr/>
        </p:nvCxnSpPr>
        <p:spPr>
          <a:xfrm>
            <a:off x="2513410" y="33849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71696" name="直接箭头连接符 379919"/>
          <p:cNvCxnSpPr>
            <a:stCxn id="71689" idx="7"/>
            <a:endCxn id="71687" idx="3"/>
          </p:cNvCxnSpPr>
          <p:nvPr/>
        </p:nvCxnSpPr>
        <p:spPr>
          <a:xfrm flipV="1">
            <a:off x="3656410" y="33849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71697" name="直接箭头连接符 379920"/>
          <p:cNvCxnSpPr>
            <a:stCxn id="71687" idx="0"/>
            <a:endCxn id="71684" idx="4"/>
          </p:cNvCxnSpPr>
          <p:nvPr/>
        </p:nvCxnSpPr>
        <p:spPr>
          <a:xfrm flipV="1">
            <a:off x="4657725" y="2243138"/>
            <a:ext cx="0" cy="771525"/>
          </a:xfrm>
          <a:prstGeom prst="straightConnector1">
            <a:avLst/>
          </a:prstGeom>
          <a:ln w="38100" cap="flat" cmpd="sng">
            <a:solidFill>
              <a:srgbClr val="CE0000"/>
            </a:solidFill>
            <a:prstDash val="solid"/>
            <a:round/>
            <a:headEnd type="none" w="med" len="med"/>
            <a:tailEnd type="none" w="med" len="med"/>
          </a:ln>
        </p:spPr>
      </p:cxnSp>
      <p:cxnSp>
        <p:nvCxnSpPr>
          <p:cNvPr id="71698" name="直接箭头连接符 379921"/>
          <p:cNvCxnSpPr>
            <a:stCxn id="71687" idx="0"/>
            <a:endCxn id="71684" idx="4"/>
          </p:cNvCxnSpPr>
          <p:nvPr/>
        </p:nvCxnSpPr>
        <p:spPr>
          <a:xfrm>
            <a:off x="4857750" y="2000250"/>
            <a:ext cx="1571625" cy="0"/>
          </a:xfrm>
          <a:prstGeom prst="straightConnector1">
            <a:avLst/>
          </a:prstGeom>
          <a:ln w="38100" cap="flat" cmpd="sng">
            <a:solidFill>
              <a:srgbClr val="CE0000"/>
            </a:solidFill>
            <a:prstDash val="solid"/>
            <a:round/>
            <a:headEnd type="none" w="med" len="med"/>
            <a:tailEnd type="none" w="med" len="med"/>
          </a:ln>
        </p:spPr>
      </p:cxnSp>
      <p:cxnSp>
        <p:nvCxnSpPr>
          <p:cNvPr id="71699" name="直接箭头连接符 379922"/>
          <p:cNvCxnSpPr>
            <a:stCxn id="71687" idx="6"/>
            <a:endCxn id="71688" idx="2"/>
          </p:cNvCxnSpPr>
          <p:nvPr/>
        </p:nvCxnSpPr>
        <p:spPr>
          <a:xfrm>
            <a:off x="4872038" y="3228975"/>
            <a:ext cx="1571625" cy="0"/>
          </a:xfrm>
          <a:prstGeom prst="straightConnector1">
            <a:avLst/>
          </a:prstGeom>
          <a:ln w="38100" cap="flat" cmpd="sng">
            <a:solidFill>
              <a:schemeClr val="tx1"/>
            </a:solidFill>
            <a:prstDash val="solid"/>
            <a:round/>
            <a:headEnd type="none" w="med" len="med"/>
            <a:tailEnd type="none" w="med" len="med"/>
          </a:ln>
        </p:spPr>
      </p:cxnSp>
      <p:cxnSp>
        <p:nvCxnSpPr>
          <p:cNvPr id="71700" name="曲线连接符 379923"/>
          <p:cNvCxnSpPr>
            <a:stCxn id="71689" idx="0"/>
            <a:endCxn id="71683" idx="5"/>
          </p:cNvCxnSpPr>
          <p:nvPr/>
        </p:nvCxnSpPr>
        <p:spPr>
          <a:xfrm rot="5400000" flipH="1">
            <a:off x="2341960" y="23562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71701" name="文本框 379924"/>
          <p:cNvSpPr txBox="1"/>
          <p:nvPr/>
        </p:nvSpPr>
        <p:spPr>
          <a:xfrm>
            <a:off x="2049304" y="24110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71702" name="文本框 379925"/>
          <p:cNvSpPr txBox="1"/>
          <p:nvPr/>
        </p:nvSpPr>
        <p:spPr>
          <a:xfrm>
            <a:off x="3020854" y="26289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71703" name="文本框 379926"/>
          <p:cNvSpPr txBox="1"/>
          <p:nvPr/>
        </p:nvSpPr>
        <p:spPr>
          <a:xfrm>
            <a:off x="2777966" y="34290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71704" name="文本框 379927"/>
          <p:cNvSpPr txBox="1"/>
          <p:nvPr/>
        </p:nvSpPr>
        <p:spPr>
          <a:xfrm>
            <a:off x="2777966"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71705" name="文本框 379928"/>
          <p:cNvSpPr txBox="1"/>
          <p:nvPr/>
        </p:nvSpPr>
        <p:spPr>
          <a:xfrm>
            <a:off x="4030504"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71706" name="文本框 379929"/>
          <p:cNvSpPr txBox="1"/>
          <p:nvPr/>
        </p:nvSpPr>
        <p:spPr>
          <a:xfrm>
            <a:off x="3349466" y="17645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71707" name="文本框 379930"/>
          <p:cNvSpPr txBox="1"/>
          <p:nvPr/>
        </p:nvSpPr>
        <p:spPr>
          <a:xfrm>
            <a:off x="4659154" y="24455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71708" name="文本框 379931"/>
          <p:cNvSpPr txBox="1"/>
          <p:nvPr/>
        </p:nvSpPr>
        <p:spPr>
          <a:xfrm>
            <a:off x="5516404" y="1771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71709" name="文本框 379932"/>
          <p:cNvSpPr txBox="1"/>
          <p:nvPr/>
        </p:nvSpPr>
        <p:spPr>
          <a:xfrm>
            <a:off x="5473541" y="29598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71710" name="文本框 379933"/>
          <p:cNvSpPr txBox="1"/>
          <p:nvPr/>
        </p:nvSpPr>
        <p:spPr>
          <a:xfrm>
            <a:off x="3968591" y="34480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71711" name="文本框 379934"/>
          <p:cNvSpPr txBox="1"/>
          <p:nvPr/>
        </p:nvSpPr>
        <p:spPr>
          <a:xfrm>
            <a:off x="1657350" y="1543050"/>
            <a:ext cx="75438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 = 5</a:t>
            </a:r>
          </a:p>
        </p:txBody>
      </p:sp>
      <p:sp>
        <p:nvSpPr>
          <p:cNvPr id="71712" name="文本框 379935"/>
          <p:cNvSpPr txBox="1"/>
          <p:nvPr/>
        </p:nvSpPr>
        <p:spPr>
          <a:xfrm>
            <a:off x="4369594" y="148590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 4</a:t>
            </a:r>
          </a:p>
        </p:txBody>
      </p:sp>
      <p:sp>
        <p:nvSpPr>
          <p:cNvPr id="71713" name="文本框 379936"/>
          <p:cNvSpPr txBox="1"/>
          <p:nvPr/>
        </p:nvSpPr>
        <p:spPr>
          <a:xfrm>
            <a:off x="4343400" y="337185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 2</a:t>
            </a:r>
          </a:p>
        </p:txBody>
      </p:sp>
      <p:sp>
        <p:nvSpPr>
          <p:cNvPr id="71714" name="文本框 379937"/>
          <p:cNvSpPr txBox="1"/>
          <p:nvPr/>
        </p:nvSpPr>
        <p:spPr>
          <a:xfrm>
            <a:off x="6172200" y="1485900"/>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9</a:t>
            </a:r>
          </a:p>
        </p:txBody>
      </p:sp>
      <p:sp>
        <p:nvSpPr>
          <p:cNvPr id="71715" name="文本框 379938"/>
          <p:cNvSpPr txBox="1"/>
          <p:nvPr/>
        </p:nvSpPr>
        <p:spPr>
          <a:xfrm>
            <a:off x="6162675" y="3433763"/>
            <a:ext cx="82105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 15</a:t>
            </a:r>
          </a:p>
        </p:txBody>
      </p:sp>
      <p:sp>
        <p:nvSpPr>
          <p:cNvPr id="71716" name="文本框 379939"/>
          <p:cNvSpPr txBox="1"/>
          <p:nvPr/>
        </p:nvSpPr>
        <p:spPr>
          <a:xfrm>
            <a:off x="3006328" y="3948113"/>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8</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71717" name="文本框 379940"/>
          <p:cNvSpPr txBox="1"/>
          <p:nvPr/>
        </p:nvSpPr>
        <p:spPr>
          <a:xfrm>
            <a:off x="1603772" y="3376613"/>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3</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3143250" cy="5143500"/>
          </a:xfrm>
          <a:prstGeom prst="rect">
            <a:avLst/>
          </a:prstGeom>
          <a:solidFill>
            <a:srgbClr val="AE161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a:p>
        </p:txBody>
      </p:sp>
      <p:sp>
        <p:nvSpPr>
          <p:cNvPr id="28" name="TextBox 15"/>
          <p:cNvSpPr txBox="1">
            <a:spLocks noChangeArrowheads="1"/>
          </p:cNvSpPr>
          <p:nvPr/>
        </p:nvSpPr>
        <p:spPr bwMode="auto">
          <a:xfrm>
            <a:off x="311502" y="1939529"/>
            <a:ext cx="25117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800" dirty="0">
                <a:solidFill>
                  <a:schemeClr val="bg1"/>
                </a:solidFill>
                <a:latin typeface="Agency FB" panose="020B0503020202020204" pitchFamily="34" charset="0"/>
                <a:ea typeface="Adobe 宋体 Std L"/>
                <a:cs typeface="Adobe 宋体 Std L"/>
              </a:rPr>
              <a:t>Contents Page</a:t>
            </a:r>
            <a:endParaRPr lang="zh-CN" altLang="en-US" sz="1800" dirty="0">
              <a:solidFill>
                <a:schemeClr val="bg1"/>
              </a:solidFill>
              <a:latin typeface="Agency FB" panose="020B0503020202020204" pitchFamily="34" charset="0"/>
              <a:ea typeface="Adobe 宋体 Std L"/>
              <a:cs typeface="Adobe 宋体 Std L"/>
            </a:endParaRPr>
          </a:p>
        </p:txBody>
      </p:sp>
      <p:sp>
        <p:nvSpPr>
          <p:cNvPr id="29" name="文本框 28"/>
          <p:cNvSpPr txBox="1">
            <a:spLocks noChangeArrowheads="1"/>
          </p:cNvSpPr>
          <p:nvPr/>
        </p:nvSpPr>
        <p:spPr bwMode="auto">
          <a:xfrm>
            <a:off x="1007828" y="1275160"/>
            <a:ext cx="178236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3800" b="1" dirty="0">
                <a:solidFill>
                  <a:schemeClr val="bg1"/>
                </a:solidFill>
                <a:latin typeface="Arial" panose="020B0604020202020204" pitchFamily="34" charset="0"/>
                <a:ea typeface="微软雅黑" panose="020B0503020204020204" pitchFamily="34" charset="-122"/>
              </a:rPr>
              <a:t>提纲</a:t>
            </a: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54" y="22035"/>
            <a:ext cx="2235200" cy="5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p:nvPr/>
        </p:nvSpPr>
        <p:spPr bwMode="auto">
          <a:xfrm>
            <a:off x="3143250" y="-17253"/>
            <a:ext cx="5902325" cy="11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lvl1pPr algn="ctr" rtl="0" eaLnBrk="1" fontAlgn="base" hangingPunct="1">
              <a:spcBef>
                <a:spcPct val="0"/>
              </a:spcBef>
              <a:spcAft>
                <a:spcPct val="0"/>
              </a:spcAft>
              <a:defRPr sz="4000" b="1">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eaLnBrk="1" fontAlgn="base" hangingPunct="1">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3000" kern="0" dirty="0">
                <a:solidFill>
                  <a:srgbClr val="FF0000"/>
                </a:solidFill>
                <a:latin typeface="Arial" panose="020B0604020202020204"/>
                <a:sym typeface="+mn-ea"/>
              </a:rPr>
              <a:t>图算法</a:t>
            </a:r>
          </a:p>
        </p:txBody>
      </p:sp>
      <p:sp>
        <p:nvSpPr>
          <p:cNvPr id="14" name="矩形 13"/>
          <p:cNvSpPr/>
          <p:nvPr/>
        </p:nvSpPr>
        <p:spPr>
          <a:xfrm>
            <a:off x="3712845" y="1544400"/>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任意多边形 8"/>
          <p:cNvSpPr/>
          <p:nvPr/>
        </p:nvSpPr>
        <p:spPr>
          <a:xfrm>
            <a:off x="3984625" y="1275160"/>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defTabSz="889000">
              <a:lnSpc>
                <a:spcPct val="90000"/>
              </a:lnSpc>
              <a:spcBef>
                <a:spcPct val="0"/>
              </a:spcBef>
              <a:spcAft>
                <a:spcPct val="35000"/>
              </a:spcAft>
            </a:pPr>
            <a:r>
              <a:rPr lang="zh-CN" altLang="en-US" sz="2000" b="1" dirty="0">
                <a:solidFill>
                  <a:srgbClr val="FFFF00"/>
                </a:solidFill>
              </a:rPr>
              <a:t>一、图的表示</a:t>
            </a:r>
          </a:p>
        </p:txBody>
      </p:sp>
      <p:sp>
        <p:nvSpPr>
          <p:cNvPr id="17" name="矩形 16"/>
          <p:cNvSpPr/>
          <p:nvPr/>
        </p:nvSpPr>
        <p:spPr>
          <a:xfrm>
            <a:off x="3712845" y="2648107"/>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任意多边形 10"/>
          <p:cNvSpPr/>
          <p:nvPr/>
        </p:nvSpPr>
        <p:spPr>
          <a:xfrm>
            <a:off x="3984625" y="2378867"/>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defTabSz="889000">
              <a:lnSpc>
                <a:spcPct val="90000"/>
              </a:lnSpc>
              <a:spcBef>
                <a:spcPct val="0"/>
              </a:spcBef>
              <a:spcAft>
                <a:spcPct val="35000"/>
              </a:spcAft>
            </a:pPr>
            <a:r>
              <a:rPr lang="zh-CN" altLang="en-US" sz="2000" b="1" dirty="0">
                <a:solidFill>
                  <a:schemeClr val="bg1"/>
                </a:solidFill>
                <a:latin typeface="+mn-ea"/>
              </a:rPr>
              <a:t>二、最小生成树</a:t>
            </a:r>
            <a:endParaRPr lang="zh-CN" sz="2000" b="1" dirty="0">
              <a:solidFill>
                <a:schemeClr val="bg1"/>
              </a:solidFill>
              <a:latin typeface="+mn-ea"/>
            </a:endParaRPr>
          </a:p>
        </p:txBody>
      </p:sp>
      <p:sp>
        <p:nvSpPr>
          <p:cNvPr id="19" name="矩形 18"/>
          <p:cNvSpPr/>
          <p:nvPr/>
        </p:nvSpPr>
        <p:spPr>
          <a:xfrm>
            <a:off x="3712845" y="3811944"/>
            <a:ext cx="5431155" cy="459740"/>
          </a:xfrm>
          <a:prstGeom prst="rect">
            <a:avLst/>
          </a:prstGeom>
          <a:ln>
            <a:solidFill>
              <a:srgbClr val="AE1616"/>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solidFill>
                  <a:schemeClr val="dk1">
                    <a:hueOff val="0"/>
                    <a:satOff val="0"/>
                    <a:lumOff val="0"/>
                    <a:alphaOff val="0"/>
                  </a:schemeClr>
                </a:solidFill>
              </a:defRPr>
            </a:defPPr>
            <a:lvl1pPr marL="0" algn="l" defTabSz="685800" rtl="0" eaLnBrk="1" latinLnBrk="0" hangingPunct="1">
              <a:defRPr sz="1400" kern="1200">
                <a:solidFill>
                  <a:schemeClr val="dk1">
                    <a:hueOff val="0"/>
                    <a:satOff val="0"/>
                    <a:lumOff val="0"/>
                    <a:alphaOff val="0"/>
                  </a:schemeClr>
                </a:solidFill>
                <a:latin typeface="+mn-lt"/>
                <a:ea typeface="+mn-ea"/>
                <a:cs typeface="+mn-cs"/>
              </a:defRPr>
            </a:lvl1pPr>
            <a:lvl2pPr marL="342900" algn="l" defTabSz="685800" rtl="0" eaLnBrk="1" latinLnBrk="0" hangingPunct="1">
              <a:defRPr sz="1400" kern="1200">
                <a:solidFill>
                  <a:schemeClr val="dk1">
                    <a:hueOff val="0"/>
                    <a:satOff val="0"/>
                    <a:lumOff val="0"/>
                    <a:alphaOff val="0"/>
                  </a:schemeClr>
                </a:solidFill>
                <a:latin typeface="+mn-lt"/>
                <a:ea typeface="+mn-ea"/>
                <a:cs typeface="+mn-cs"/>
              </a:defRPr>
            </a:lvl2pPr>
            <a:lvl3pPr marL="685800" algn="l" defTabSz="685800" rtl="0" eaLnBrk="1" latinLnBrk="0" hangingPunct="1">
              <a:defRPr sz="1400" kern="1200">
                <a:solidFill>
                  <a:schemeClr val="dk1">
                    <a:hueOff val="0"/>
                    <a:satOff val="0"/>
                    <a:lumOff val="0"/>
                    <a:alphaOff val="0"/>
                  </a:schemeClr>
                </a:solidFill>
                <a:latin typeface="+mn-lt"/>
                <a:ea typeface="+mn-ea"/>
                <a:cs typeface="+mn-cs"/>
              </a:defRPr>
            </a:lvl3pPr>
            <a:lvl4pPr marL="1028700" algn="l" defTabSz="685800" rtl="0" eaLnBrk="1" latinLnBrk="0" hangingPunct="1">
              <a:defRPr sz="1400" kern="1200">
                <a:solidFill>
                  <a:schemeClr val="dk1">
                    <a:hueOff val="0"/>
                    <a:satOff val="0"/>
                    <a:lumOff val="0"/>
                    <a:alphaOff val="0"/>
                  </a:schemeClr>
                </a:solidFill>
                <a:latin typeface="+mn-lt"/>
                <a:ea typeface="+mn-ea"/>
                <a:cs typeface="+mn-cs"/>
              </a:defRPr>
            </a:lvl4pPr>
            <a:lvl5pPr marL="1371600" algn="l" defTabSz="685800" rtl="0" eaLnBrk="1" latinLnBrk="0" hangingPunct="1">
              <a:defRPr sz="1400" kern="1200">
                <a:solidFill>
                  <a:schemeClr val="dk1">
                    <a:hueOff val="0"/>
                    <a:satOff val="0"/>
                    <a:lumOff val="0"/>
                    <a:alphaOff val="0"/>
                  </a:schemeClr>
                </a:solidFill>
                <a:latin typeface="+mn-lt"/>
                <a:ea typeface="+mn-ea"/>
                <a:cs typeface="+mn-cs"/>
              </a:defRPr>
            </a:lvl5pPr>
            <a:lvl6pPr marL="1714500" algn="l" defTabSz="685800" rtl="0" eaLnBrk="1" latinLnBrk="0" hangingPunct="1">
              <a:defRPr sz="1400" kern="1200">
                <a:solidFill>
                  <a:schemeClr val="dk1">
                    <a:hueOff val="0"/>
                    <a:satOff val="0"/>
                    <a:lumOff val="0"/>
                    <a:alphaOff val="0"/>
                  </a:schemeClr>
                </a:solidFill>
                <a:latin typeface="+mn-lt"/>
                <a:ea typeface="+mn-ea"/>
                <a:cs typeface="+mn-cs"/>
              </a:defRPr>
            </a:lvl6pPr>
            <a:lvl7pPr marL="2057400" algn="l" defTabSz="685800" rtl="0" eaLnBrk="1" latinLnBrk="0" hangingPunct="1">
              <a:defRPr sz="1400" kern="1200">
                <a:solidFill>
                  <a:schemeClr val="dk1">
                    <a:hueOff val="0"/>
                    <a:satOff val="0"/>
                    <a:lumOff val="0"/>
                    <a:alphaOff val="0"/>
                  </a:schemeClr>
                </a:solidFill>
                <a:latin typeface="+mn-lt"/>
                <a:ea typeface="+mn-ea"/>
                <a:cs typeface="+mn-cs"/>
              </a:defRPr>
            </a:lvl7pPr>
            <a:lvl8pPr marL="2400300" algn="l" defTabSz="685800" rtl="0" eaLnBrk="1" latinLnBrk="0" hangingPunct="1">
              <a:defRPr sz="1400" kern="1200">
                <a:solidFill>
                  <a:schemeClr val="dk1">
                    <a:hueOff val="0"/>
                    <a:satOff val="0"/>
                    <a:lumOff val="0"/>
                    <a:alphaOff val="0"/>
                  </a:schemeClr>
                </a:solidFill>
                <a:latin typeface="+mn-lt"/>
                <a:ea typeface="+mn-ea"/>
                <a:cs typeface="+mn-cs"/>
              </a:defRPr>
            </a:lvl8pPr>
            <a:lvl9pPr marL="2743200" algn="l" defTabSz="685800" rtl="0" eaLnBrk="1" latinLnBrk="0" hangingPunct="1">
              <a:defRPr sz="1400" kern="1200">
                <a:solidFill>
                  <a:schemeClr val="dk1">
                    <a:hueOff val="0"/>
                    <a:satOff val="0"/>
                    <a:lumOff val="0"/>
                    <a:alphaOff val="0"/>
                  </a:schemeClr>
                </a:solidFill>
                <a:latin typeface="+mn-lt"/>
                <a:ea typeface="+mn-ea"/>
                <a:cs typeface="+mn-cs"/>
              </a:defRPr>
            </a:lvl9pPr>
          </a:lstStyle>
          <a:p>
            <a:endParaRPr lang="zh-CN" altLang="en-US"/>
          </a:p>
        </p:txBody>
      </p:sp>
      <p:sp>
        <p:nvSpPr>
          <p:cNvPr id="20" name="任意多边形 12"/>
          <p:cNvSpPr/>
          <p:nvPr/>
        </p:nvSpPr>
        <p:spPr>
          <a:xfrm>
            <a:off x="3984625" y="3542704"/>
            <a:ext cx="3801745" cy="538480"/>
          </a:xfrm>
          <a:custGeom>
            <a:avLst/>
            <a:gdLst>
              <a:gd name="connsiteX0" fmla="*/ 0 w 3011140"/>
              <a:gd name="connsiteY0" fmla="*/ 59041 h 354240"/>
              <a:gd name="connsiteX1" fmla="*/ 59041 w 3011140"/>
              <a:gd name="connsiteY1" fmla="*/ 0 h 354240"/>
              <a:gd name="connsiteX2" fmla="*/ 2952099 w 3011140"/>
              <a:gd name="connsiteY2" fmla="*/ 0 h 354240"/>
              <a:gd name="connsiteX3" fmla="*/ 3011140 w 3011140"/>
              <a:gd name="connsiteY3" fmla="*/ 59041 h 354240"/>
              <a:gd name="connsiteX4" fmla="*/ 3011140 w 3011140"/>
              <a:gd name="connsiteY4" fmla="*/ 295199 h 354240"/>
              <a:gd name="connsiteX5" fmla="*/ 2952099 w 3011140"/>
              <a:gd name="connsiteY5" fmla="*/ 354240 h 354240"/>
              <a:gd name="connsiteX6" fmla="*/ 59041 w 3011140"/>
              <a:gd name="connsiteY6" fmla="*/ 354240 h 354240"/>
              <a:gd name="connsiteX7" fmla="*/ 0 w 3011140"/>
              <a:gd name="connsiteY7" fmla="*/ 295199 h 354240"/>
              <a:gd name="connsiteX8" fmla="*/ 0 w 3011140"/>
              <a:gd name="connsiteY8"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1140" h="354240">
                <a:moveTo>
                  <a:pt x="0" y="59041"/>
                </a:moveTo>
                <a:cubicBezTo>
                  <a:pt x="0" y="26434"/>
                  <a:pt x="26434" y="0"/>
                  <a:pt x="59041" y="0"/>
                </a:cubicBezTo>
                <a:lnTo>
                  <a:pt x="2952099" y="0"/>
                </a:lnTo>
                <a:cubicBezTo>
                  <a:pt x="2984706" y="0"/>
                  <a:pt x="3011140" y="26434"/>
                  <a:pt x="3011140" y="59041"/>
                </a:cubicBezTo>
                <a:lnTo>
                  <a:pt x="3011140" y="295199"/>
                </a:lnTo>
                <a:cubicBezTo>
                  <a:pt x="3011140" y="327806"/>
                  <a:pt x="2984706" y="354240"/>
                  <a:pt x="2952099" y="354240"/>
                </a:cubicBezTo>
                <a:lnTo>
                  <a:pt x="59041" y="354240"/>
                </a:lnTo>
                <a:cubicBezTo>
                  <a:pt x="26434" y="354240"/>
                  <a:pt x="0" y="327806"/>
                  <a:pt x="0" y="295199"/>
                </a:cubicBezTo>
                <a:lnTo>
                  <a:pt x="0" y="59041"/>
                </a:lnTo>
                <a:close/>
              </a:path>
            </a:pathLst>
          </a:custGeom>
          <a:solidFill>
            <a:srgbClr val="AE1616"/>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131107" tIns="17293" rIns="131107" bIns="17293" numCol="1" spcCol="1270" anchor="ctr" anchorCtr="0">
            <a:noAutofit/>
          </a:bodyPr>
          <a:lstStyle>
            <a:defPPr>
              <a:defRPr lang="zh-CN">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defTabSz="889000">
              <a:lnSpc>
                <a:spcPct val="90000"/>
              </a:lnSpc>
              <a:spcBef>
                <a:spcPct val="0"/>
              </a:spcBef>
              <a:spcAft>
                <a:spcPct val="35000"/>
              </a:spcAft>
            </a:pPr>
            <a:r>
              <a:rPr lang="zh-CN" altLang="en-US" sz="2000" b="1" dirty="0">
                <a:solidFill>
                  <a:schemeClr val="bg1"/>
                </a:solidFill>
                <a:latin typeface="+mn-ea"/>
              </a:rPr>
              <a:t>三、最短路径搜索</a:t>
            </a:r>
            <a:endParaRPr lang="zh-CN" altLang="en-US" sz="2000" b="1" dirty="0">
              <a:solidFill>
                <a:schemeClr val="bg1"/>
              </a:solidFill>
              <a:latin typeface="+mn-ea"/>
              <a:sym typeface="+mn-ea"/>
            </a:endParaRP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椭圆 380930"/>
          <p:cNvSpPr/>
          <p:nvPr/>
        </p:nvSpPr>
        <p:spPr>
          <a:xfrm>
            <a:off x="2171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72708" name="椭圆 380931"/>
          <p:cNvSpPr/>
          <p:nvPr/>
        </p:nvSpPr>
        <p:spPr>
          <a:xfrm>
            <a:off x="445770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72709" name="椭圆 380932"/>
          <p:cNvSpPr/>
          <p:nvPr/>
        </p:nvSpPr>
        <p:spPr>
          <a:xfrm>
            <a:off x="6457950" y="18288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72710" name="椭圆 380933"/>
          <p:cNvSpPr/>
          <p:nvPr/>
        </p:nvSpPr>
        <p:spPr>
          <a:xfrm>
            <a:off x="217170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72711" name="椭圆 380934"/>
          <p:cNvSpPr/>
          <p:nvPr/>
        </p:nvSpPr>
        <p:spPr>
          <a:xfrm>
            <a:off x="445770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72712" name="椭圆 380935"/>
          <p:cNvSpPr/>
          <p:nvPr/>
        </p:nvSpPr>
        <p:spPr>
          <a:xfrm>
            <a:off x="6457950" y="30289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72713" name="椭圆 380936"/>
          <p:cNvSpPr/>
          <p:nvPr/>
        </p:nvSpPr>
        <p:spPr>
          <a:xfrm>
            <a:off x="3314700" y="354330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72714" name="椭圆 380937"/>
          <p:cNvSpPr/>
          <p:nvPr/>
        </p:nvSpPr>
        <p:spPr>
          <a:xfrm>
            <a:off x="3314700" y="1314450"/>
            <a:ext cx="400050" cy="400050"/>
          </a:xfrm>
          <a:prstGeom prst="ellipse">
            <a:avLst/>
          </a:prstGeom>
          <a:solidFill>
            <a:srgbClr val="CE0000"/>
          </a:solid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72715" name="直接箭头连接符 380938"/>
          <p:cNvCxnSpPr>
            <a:stCxn id="72714" idx="5"/>
            <a:endCxn id="72708" idx="1"/>
          </p:cNvCxnSpPr>
          <p:nvPr/>
        </p:nvCxnSpPr>
        <p:spPr>
          <a:xfrm>
            <a:off x="3656410" y="16704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72716" name="直接箭头连接符 380939"/>
          <p:cNvCxnSpPr>
            <a:stCxn id="72714" idx="3"/>
            <a:endCxn id="72707" idx="7"/>
          </p:cNvCxnSpPr>
          <p:nvPr/>
        </p:nvCxnSpPr>
        <p:spPr>
          <a:xfrm flipH="1">
            <a:off x="2513410" y="16704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2717" name="直接箭头连接符 380940"/>
          <p:cNvCxnSpPr>
            <a:stCxn id="72707" idx="6"/>
            <a:endCxn id="72708" idx="2"/>
          </p:cNvCxnSpPr>
          <p:nvPr/>
        </p:nvCxnSpPr>
        <p:spPr>
          <a:xfrm>
            <a:off x="2586038" y="2028825"/>
            <a:ext cx="1857375" cy="0"/>
          </a:xfrm>
          <a:prstGeom prst="straightConnector1">
            <a:avLst/>
          </a:prstGeom>
          <a:ln w="38100" cap="flat" cmpd="sng">
            <a:solidFill>
              <a:srgbClr val="CE0000"/>
            </a:solidFill>
            <a:prstDash val="solid"/>
            <a:round/>
            <a:headEnd type="none" w="med" len="med"/>
            <a:tailEnd type="none" w="med" len="med"/>
          </a:ln>
        </p:spPr>
      </p:cxnSp>
      <p:cxnSp>
        <p:nvCxnSpPr>
          <p:cNvPr id="72718" name="直接箭头连接符 380941"/>
          <p:cNvCxnSpPr>
            <a:stCxn id="72710" idx="0"/>
            <a:endCxn id="72707" idx="4"/>
          </p:cNvCxnSpPr>
          <p:nvPr/>
        </p:nvCxnSpPr>
        <p:spPr>
          <a:xfrm flipV="1">
            <a:off x="2371725" y="2243138"/>
            <a:ext cx="0" cy="771525"/>
          </a:xfrm>
          <a:prstGeom prst="straightConnector1">
            <a:avLst/>
          </a:prstGeom>
          <a:ln w="38100" cap="flat" cmpd="sng">
            <a:solidFill>
              <a:schemeClr val="tx1"/>
            </a:solidFill>
            <a:prstDash val="solid"/>
            <a:round/>
            <a:headEnd type="none" w="med" len="med"/>
            <a:tailEnd type="none" w="med" len="med"/>
          </a:ln>
        </p:spPr>
      </p:cxnSp>
      <p:cxnSp>
        <p:nvCxnSpPr>
          <p:cNvPr id="72719" name="直接箭头连接符 380942"/>
          <p:cNvCxnSpPr>
            <a:stCxn id="72710" idx="5"/>
            <a:endCxn id="72713" idx="1"/>
          </p:cNvCxnSpPr>
          <p:nvPr/>
        </p:nvCxnSpPr>
        <p:spPr>
          <a:xfrm>
            <a:off x="2513410" y="33849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72720" name="直接箭头连接符 380943"/>
          <p:cNvCxnSpPr>
            <a:stCxn id="72713" idx="7"/>
            <a:endCxn id="72711" idx="3"/>
          </p:cNvCxnSpPr>
          <p:nvPr/>
        </p:nvCxnSpPr>
        <p:spPr>
          <a:xfrm flipV="1">
            <a:off x="3656410" y="3384947"/>
            <a:ext cx="859631" cy="202406"/>
          </a:xfrm>
          <a:prstGeom prst="straightConnector1">
            <a:avLst/>
          </a:prstGeom>
          <a:ln w="38100" cap="flat" cmpd="sng">
            <a:solidFill>
              <a:srgbClr val="CE0000"/>
            </a:solidFill>
            <a:prstDash val="solid"/>
            <a:round/>
            <a:headEnd type="none" w="med" len="med"/>
            <a:tailEnd type="none" w="med" len="med"/>
          </a:ln>
        </p:spPr>
      </p:cxnSp>
      <p:cxnSp>
        <p:nvCxnSpPr>
          <p:cNvPr id="72721" name="直接箭头连接符 380944"/>
          <p:cNvCxnSpPr>
            <a:stCxn id="72711" idx="0"/>
            <a:endCxn id="72708" idx="4"/>
          </p:cNvCxnSpPr>
          <p:nvPr/>
        </p:nvCxnSpPr>
        <p:spPr>
          <a:xfrm flipV="1">
            <a:off x="4657725" y="2243138"/>
            <a:ext cx="0" cy="771525"/>
          </a:xfrm>
          <a:prstGeom prst="straightConnector1">
            <a:avLst/>
          </a:prstGeom>
          <a:ln w="38100" cap="flat" cmpd="sng">
            <a:solidFill>
              <a:srgbClr val="CE0000"/>
            </a:solidFill>
            <a:prstDash val="solid"/>
            <a:round/>
            <a:headEnd type="none" w="med" len="med"/>
            <a:tailEnd type="none" w="med" len="med"/>
          </a:ln>
        </p:spPr>
      </p:cxnSp>
      <p:cxnSp>
        <p:nvCxnSpPr>
          <p:cNvPr id="72722" name="直接箭头连接符 380945"/>
          <p:cNvCxnSpPr>
            <a:stCxn id="72711" idx="0"/>
            <a:endCxn id="72708" idx="4"/>
          </p:cNvCxnSpPr>
          <p:nvPr/>
        </p:nvCxnSpPr>
        <p:spPr>
          <a:xfrm>
            <a:off x="4857750" y="2000250"/>
            <a:ext cx="1571625" cy="0"/>
          </a:xfrm>
          <a:prstGeom prst="straightConnector1">
            <a:avLst/>
          </a:prstGeom>
          <a:ln w="38100" cap="flat" cmpd="sng">
            <a:solidFill>
              <a:srgbClr val="CE0000"/>
            </a:solidFill>
            <a:prstDash val="solid"/>
            <a:round/>
            <a:headEnd type="none" w="med" len="med"/>
            <a:tailEnd type="none" w="med" len="med"/>
          </a:ln>
        </p:spPr>
      </p:cxnSp>
      <p:cxnSp>
        <p:nvCxnSpPr>
          <p:cNvPr id="72723" name="直接箭头连接符 380946"/>
          <p:cNvCxnSpPr>
            <a:stCxn id="72711" idx="6"/>
            <a:endCxn id="72712" idx="2"/>
          </p:cNvCxnSpPr>
          <p:nvPr/>
        </p:nvCxnSpPr>
        <p:spPr>
          <a:xfrm>
            <a:off x="4872038" y="3228975"/>
            <a:ext cx="1571625" cy="0"/>
          </a:xfrm>
          <a:prstGeom prst="straightConnector1">
            <a:avLst/>
          </a:prstGeom>
          <a:ln w="38100" cap="flat" cmpd="sng">
            <a:solidFill>
              <a:srgbClr val="CE0000"/>
            </a:solidFill>
            <a:prstDash val="solid"/>
            <a:round/>
            <a:headEnd type="none" w="med" len="med"/>
            <a:tailEnd type="none" w="med" len="med"/>
          </a:ln>
        </p:spPr>
      </p:cxnSp>
      <p:cxnSp>
        <p:nvCxnSpPr>
          <p:cNvPr id="72724" name="曲线连接符 380947"/>
          <p:cNvCxnSpPr>
            <a:stCxn id="72713" idx="0"/>
            <a:endCxn id="72707" idx="5"/>
          </p:cNvCxnSpPr>
          <p:nvPr/>
        </p:nvCxnSpPr>
        <p:spPr>
          <a:xfrm rot="5400000" flipH="1">
            <a:off x="2341960" y="23562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72725" name="文本框 380948"/>
          <p:cNvSpPr txBox="1"/>
          <p:nvPr/>
        </p:nvSpPr>
        <p:spPr>
          <a:xfrm>
            <a:off x="2049304" y="24110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72726" name="文本框 380949"/>
          <p:cNvSpPr txBox="1"/>
          <p:nvPr/>
        </p:nvSpPr>
        <p:spPr>
          <a:xfrm>
            <a:off x="3020854" y="26289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72727" name="文本框 380950"/>
          <p:cNvSpPr txBox="1"/>
          <p:nvPr/>
        </p:nvSpPr>
        <p:spPr>
          <a:xfrm>
            <a:off x="2777966" y="34290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72728" name="文本框 380951"/>
          <p:cNvSpPr txBox="1"/>
          <p:nvPr/>
        </p:nvSpPr>
        <p:spPr>
          <a:xfrm>
            <a:off x="2777966"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72729" name="文本框 380952"/>
          <p:cNvSpPr txBox="1"/>
          <p:nvPr/>
        </p:nvSpPr>
        <p:spPr>
          <a:xfrm>
            <a:off x="4030504" y="14859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72730" name="文本框 380953"/>
          <p:cNvSpPr txBox="1"/>
          <p:nvPr/>
        </p:nvSpPr>
        <p:spPr>
          <a:xfrm>
            <a:off x="3349466" y="17645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72731" name="文本框 380954"/>
          <p:cNvSpPr txBox="1"/>
          <p:nvPr/>
        </p:nvSpPr>
        <p:spPr>
          <a:xfrm>
            <a:off x="4659154" y="24455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72732" name="文本框 380955"/>
          <p:cNvSpPr txBox="1"/>
          <p:nvPr/>
        </p:nvSpPr>
        <p:spPr>
          <a:xfrm>
            <a:off x="5516404" y="1771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72733" name="文本框 380956"/>
          <p:cNvSpPr txBox="1"/>
          <p:nvPr/>
        </p:nvSpPr>
        <p:spPr>
          <a:xfrm>
            <a:off x="5473541" y="29598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72734" name="文本框 380957"/>
          <p:cNvSpPr txBox="1"/>
          <p:nvPr/>
        </p:nvSpPr>
        <p:spPr>
          <a:xfrm>
            <a:off x="3968591" y="34480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72735" name="文本框 380958"/>
          <p:cNvSpPr txBox="1"/>
          <p:nvPr/>
        </p:nvSpPr>
        <p:spPr>
          <a:xfrm>
            <a:off x="1657350" y="1543050"/>
            <a:ext cx="75438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 = 5</a:t>
            </a:r>
          </a:p>
        </p:txBody>
      </p:sp>
      <p:sp>
        <p:nvSpPr>
          <p:cNvPr id="72736" name="文本框 380959"/>
          <p:cNvSpPr txBox="1"/>
          <p:nvPr/>
        </p:nvSpPr>
        <p:spPr>
          <a:xfrm>
            <a:off x="4369594" y="148590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 4</a:t>
            </a:r>
          </a:p>
        </p:txBody>
      </p:sp>
      <p:sp>
        <p:nvSpPr>
          <p:cNvPr id="72737" name="文本框 380960"/>
          <p:cNvSpPr txBox="1"/>
          <p:nvPr/>
        </p:nvSpPr>
        <p:spPr>
          <a:xfrm>
            <a:off x="4343400" y="3371850"/>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 2</a:t>
            </a:r>
          </a:p>
        </p:txBody>
      </p:sp>
      <p:sp>
        <p:nvSpPr>
          <p:cNvPr id="72738" name="文本框 380961"/>
          <p:cNvSpPr txBox="1"/>
          <p:nvPr/>
        </p:nvSpPr>
        <p:spPr>
          <a:xfrm>
            <a:off x="6172200" y="1485900"/>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9</a:t>
            </a:r>
          </a:p>
        </p:txBody>
      </p:sp>
      <p:sp>
        <p:nvSpPr>
          <p:cNvPr id="72739" name="文本框 380962"/>
          <p:cNvSpPr txBox="1"/>
          <p:nvPr/>
        </p:nvSpPr>
        <p:spPr>
          <a:xfrm>
            <a:off x="6162675" y="3433763"/>
            <a:ext cx="821055"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 15</a:t>
            </a:r>
          </a:p>
        </p:txBody>
      </p:sp>
      <p:sp>
        <p:nvSpPr>
          <p:cNvPr id="72740" name="文本框 380963"/>
          <p:cNvSpPr txBox="1"/>
          <p:nvPr/>
        </p:nvSpPr>
        <p:spPr>
          <a:xfrm>
            <a:off x="3006328" y="3948113"/>
            <a:ext cx="73914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8</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72741" name="文本框 380964"/>
          <p:cNvSpPr txBox="1"/>
          <p:nvPr/>
        </p:nvSpPr>
        <p:spPr>
          <a:xfrm>
            <a:off x="1603772" y="3376613"/>
            <a:ext cx="746760" cy="252730"/>
          </a:xfrm>
          <a:prstGeom prst="rect">
            <a:avLst/>
          </a:prstGeom>
          <a:noFill/>
          <a:ln w="9525">
            <a:noFill/>
          </a:ln>
        </p:spPr>
        <p:txBody>
          <a:bodyPr wrap="none" anchor="t" anchorCtr="0">
            <a:spAutoFit/>
          </a:bodyPr>
          <a:lstStyle/>
          <a:p>
            <a:r>
              <a:rPr lang="en-US" altLang="zh-CN" sz="1050" i="1">
                <a:solidFill>
                  <a:schemeClr val="accent2"/>
                </a:solidFill>
                <a:latin typeface="Times New Roman" panose="02020603050405020304" pitchFamily="18" charset="0"/>
                <a:ea typeface="宋体" panose="02010600030101010101" pitchFamily="2" charset="-122"/>
              </a:rPr>
              <a:t>key</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C</a:t>
            </a:r>
            <a:r>
              <a:rPr lang="en-US" altLang="zh-CN" sz="1050">
                <a:solidFill>
                  <a:schemeClr val="accent2"/>
                </a:solidFill>
                <a:latin typeface="Times New Roman" panose="02020603050405020304" pitchFamily="18" charset="0"/>
                <a:ea typeface="宋体" panose="02010600030101010101" pitchFamily="2" charset="-122"/>
              </a:rPr>
              <a:t>] = </a:t>
            </a:r>
            <a:r>
              <a:rPr lang="en-US" altLang="zh-CN" sz="1050">
                <a:solidFill>
                  <a:schemeClr val="accent2"/>
                </a:solidFill>
                <a:latin typeface="Times New Roman" panose="02020603050405020304" pitchFamily="18" charset="0"/>
                <a:ea typeface="宋体" panose="02010600030101010101" pitchFamily="2" charset="-122"/>
                <a:sym typeface="Symbol" panose="05050102010706020507" pitchFamily="18" charset="2"/>
              </a:rPr>
              <a:t>3</a:t>
            </a:r>
            <a:endParaRPr lang="en-US" altLang="zh-CN" sz="1050">
              <a:solidFill>
                <a:schemeClr val="accent2"/>
              </a:solidFill>
              <a:latin typeface="Times New Roman" panose="02020603050405020304" pitchFamily="18" charset="0"/>
              <a:ea typeface="宋体" panose="02010600030101010101" pitchFamily="2" charset="-122"/>
            </a:endParaRP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文本占位符 381954"/>
          <p:cNvSpPr>
            <a:spLocks noGrp="1"/>
          </p:cNvSpPr>
          <p:nvPr>
            <p:ph idx="1"/>
          </p:nvPr>
        </p:nvSpPr>
        <p:spPr>
          <a:xfrm>
            <a:off x="628650" y="1064418"/>
            <a:ext cx="7886700" cy="3263504"/>
          </a:xfrm>
        </p:spPr>
        <p:txBody>
          <a:bodyPr anchor="t" anchorCtr="0"/>
          <a:lstStyle/>
          <a:p>
            <a:pPr>
              <a:buNone/>
            </a:pPr>
            <a:r>
              <a:rPr lang="zh-CN" altLang="en-US"/>
              <a:t>时间</a:t>
            </a:r>
            <a:r>
              <a:rPr lang="en-US" altLang="zh-CN"/>
              <a:t>= |</a:t>
            </a:r>
            <a:r>
              <a:rPr lang="en-US" altLang="zh-CN" i="1">
                <a:solidFill>
                  <a:schemeClr val="accent2"/>
                </a:solidFill>
              </a:rPr>
              <a:t>V</a:t>
            </a:r>
            <a:r>
              <a:rPr lang="en-US" altLang="zh-CN"/>
              <a:t>| </a:t>
            </a:r>
            <a:r>
              <a:rPr lang="en-US" altLang="zh-CN">
                <a:sym typeface="Symbol" panose="05050102010706020507" pitchFamily="18" charset="2"/>
              </a:rPr>
              <a:t> </a:t>
            </a:r>
            <a:r>
              <a:rPr lang="en-US" altLang="zh-CN" i="1">
                <a:solidFill>
                  <a:schemeClr val="accent2"/>
                </a:solidFill>
                <a:sym typeface="Symbol" panose="05050102010706020507" pitchFamily="18" charset="2"/>
              </a:rPr>
              <a:t>T</a:t>
            </a:r>
            <a:r>
              <a:rPr lang="en-US" altLang="zh-CN">
                <a:sym typeface="Symbol" panose="05050102010706020507" pitchFamily="18" charset="2"/>
              </a:rPr>
              <a:t>(</a:t>
            </a:r>
            <a:r>
              <a:rPr lang="en-US" altLang="zh-CN" i="1">
                <a:sym typeface="Symbol" panose="05050102010706020507" pitchFamily="18" charset="2"/>
              </a:rPr>
              <a:t>Extract-Min</a:t>
            </a:r>
            <a:r>
              <a:rPr lang="en-US" altLang="zh-CN">
                <a:sym typeface="Symbol" panose="05050102010706020507" pitchFamily="18" charset="2"/>
              </a:rPr>
              <a:t>) + (</a:t>
            </a:r>
            <a:r>
              <a:rPr lang="en-US" altLang="zh-CN" i="1">
                <a:solidFill>
                  <a:schemeClr val="accent2"/>
                </a:solidFill>
                <a:sym typeface="Symbol" panose="05050102010706020507" pitchFamily="18" charset="2"/>
              </a:rPr>
              <a:t>E</a:t>
            </a:r>
            <a:r>
              <a:rPr lang="en-US" altLang="zh-CN">
                <a:sym typeface="Symbol" panose="05050102010706020507" pitchFamily="18" charset="2"/>
              </a:rPr>
              <a:t>) </a:t>
            </a:r>
          </a:p>
          <a:p>
            <a:pPr>
              <a:buNone/>
            </a:pPr>
            <a:r>
              <a:rPr lang="en-US" altLang="zh-CN">
                <a:sym typeface="Symbol" panose="05050102010706020507" pitchFamily="18" charset="2"/>
              </a:rPr>
              <a:t>             </a:t>
            </a:r>
            <a:r>
              <a:rPr lang="en-US" altLang="zh-CN" i="1">
                <a:solidFill>
                  <a:schemeClr val="accent2"/>
                </a:solidFill>
                <a:sym typeface="Symbol" panose="05050102010706020507" pitchFamily="18" charset="2"/>
              </a:rPr>
              <a:t>T</a:t>
            </a:r>
            <a:r>
              <a:rPr lang="en-US" altLang="zh-CN">
                <a:sym typeface="Symbol" panose="05050102010706020507" pitchFamily="18" charset="2"/>
              </a:rPr>
              <a:t>(</a:t>
            </a:r>
            <a:r>
              <a:rPr lang="en-US" altLang="zh-CN" i="1">
                <a:sym typeface="Symbol" panose="05050102010706020507" pitchFamily="18" charset="2"/>
              </a:rPr>
              <a:t>Decrease-Key</a:t>
            </a:r>
            <a:r>
              <a:rPr lang="en-US" altLang="zh-CN">
                <a:sym typeface="Symbol" panose="05050102010706020507" pitchFamily="18" charset="2"/>
              </a:rPr>
              <a:t>)</a:t>
            </a:r>
          </a:p>
          <a:p>
            <a:pPr>
              <a:buNone/>
            </a:pPr>
            <a:endParaRPr lang="en-US" altLang="zh-CN">
              <a:sym typeface="Symbol" panose="05050102010706020507" pitchFamily="18" charset="2"/>
            </a:endParaRPr>
          </a:p>
          <a:p>
            <a:pPr>
              <a:buNone/>
            </a:pPr>
            <a:endParaRPr lang="en-US" altLang="zh-CN"/>
          </a:p>
        </p:txBody>
      </p:sp>
      <p:graphicFrame>
        <p:nvGraphicFramePr>
          <p:cNvPr id="381999" name="表格 381998"/>
          <p:cNvGraphicFramePr/>
          <p:nvPr>
            <p:custDataLst>
              <p:tags r:id="rId1"/>
            </p:custDataLst>
          </p:nvPr>
        </p:nvGraphicFramePr>
        <p:xfrm>
          <a:off x="1109345" y="1924050"/>
          <a:ext cx="7406005" cy="1778000"/>
        </p:xfrm>
        <a:graphic>
          <a:graphicData uri="http://schemas.openxmlformats.org/drawingml/2006/table">
            <a:tbl>
              <a:tblPr>
                <a:tableStyleId>{5940675A-B579-460E-94D1-54222C63F5DA}</a:tableStyleId>
              </a:tblPr>
              <a:tblGrid>
                <a:gridCol w="1777365">
                  <a:extLst>
                    <a:ext uri="{9D8B030D-6E8A-4147-A177-3AD203B41FA5}">
                      <a16:colId xmlns:a16="http://schemas.microsoft.com/office/drawing/2014/main" val="20000"/>
                    </a:ext>
                  </a:extLst>
                </a:gridCol>
                <a:gridCol w="1851660">
                  <a:extLst>
                    <a:ext uri="{9D8B030D-6E8A-4147-A177-3AD203B41FA5}">
                      <a16:colId xmlns:a16="http://schemas.microsoft.com/office/drawing/2014/main" val="20001"/>
                    </a:ext>
                  </a:extLst>
                </a:gridCol>
                <a:gridCol w="2068830">
                  <a:extLst>
                    <a:ext uri="{9D8B030D-6E8A-4147-A177-3AD203B41FA5}">
                      <a16:colId xmlns:a16="http://schemas.microsoft.com/office/drawing/2014/main" val="20002"/>
                    </a:ext>
                  </a:extLst>
                </a:gridCol>
                <a:gridCol w="1708150">
                  <a:extLst>
                    <a:ext uri="{9D8B030D-6E8A-4147-A177-3AD203B41FA5}">
                      <a16:colId xmlns:a16="http://schemas.microsoft.com/office/drawing/2014/main" val="20003"/>
                    </a:ext>
                  </a:extLst>
                </a:gridCol>
              </a:tblGrid>
              <a:tr h="421005">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a:t>Q</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a:t>T(Extract-Min)</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1800" err="1"/>
                        <a:t>T(Descrease</a:t>
                      </a:r>
                      <a:r>
                        <a:rPr lang="en-US" altLang="zh-CN" sz="1800"/>
                        <a:t>-Key)</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100" dirty="0"/>
                    </a:p>
                  </a:txBody>
                  <a:tcPr marL="68580" marR="68580" marT="34290" marB="34290"/>
                </a:tc>
                <a:extLst>
                  <a:ext uri="{0D108BD9-81ED-4DB2-BD59-A6C34878D82A}">
                    <a16:rowId xmlns:a16="http://schemas.microsoft.com/office/drawing/2014/main" val="10000"/>
                  </a:ext>
                </a:extLst>
              </a:tr>
              <a:tr h="38862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100">
                          <a:latin typeface="微软雅黑" panose="020B0503020204020204" pitchFamily="34" charset="-122"/>
                          <a:ea typeface="微软雅黑" panose="020B0503020204020204" pitchFamily="34" charset="-122"/>
                        </a:rPr>
                        <a:t>数组</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a:t>(V)</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a:t>(1)</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a:t>1</a:t>
                      </a:r>
                    </a:p>
                  </a:txBody>
                  <a:tcPr marL="68580" marR="68580" marT="34290" marB="34290"/>
                </a:tc>
                <a:extLst>
                  <a:ext uri="{0D108BD9-81ED-4DB2-BD59-A6C34878D82A}">
                    <a16:rowId xmlns:a16="http://schemas.microsoft.com/office/drawing/2014/main" val="10001"/>
                  </a:ext>
                </a:extLst>
              </a:tr>
              <a:tr h="484505">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100">
                          <a:latin typeface="微软雅黑" panose="020B0503020204020204" pitchFamily="34" charset="-122"/>
                          <a:ea typeface="微软雅黑" panose="020B0503020204020204" pitchFamily="34" charset="-122"/>
                        </a:rPr>
                        <a:t>二进制堆</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err="1"/>
                        <a:t>(lgV</a:t>
                      </a:r>
                      <a:r>
                        <a:rPr lang="en-US" altLang="zh-CN" sz="2100"/>
                        <a:t>)</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err="1"/>
                        <a:t>(lgV</a:t>
                      </a:r>
                      <a:r>
                        <a:rPr lang="en-US" altLang="zh-CN" sz="2100"/>
                        <a:t>)</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a:t>1</a:t>
                      </a:r>
                    </a:p>
                  </a:txBody>
                  <a:tcPr marL="68580" marR="68580" marT="34290" marB="34290"/>
                </a:tc>
                <a:extLst>
                  <a:ext uri="{0D108BD9-81ED-4DB2-BD59-A6C34878D82A}">
                    <a16:rowId xmlns:a16="http://schemas.microsoft.com/office/drawing/2014/main" val="10002"/>
                  </a:ext>
                </a:extLst>
              </a:tr>
              <a:tr h="48387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100" dirty="0">
                          <a:latin typeface="微软雅黑" panose="020B0503020204020204" pitchFamily="34" charset="-122"/>
                          <a:ea typeface="微软雅黑" panose="020B0503020204020204" pitchFamily="34" charset="-122"/>
                        </a:rPr>
                        <a:t>斐波那契堆</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dirty="0"/>
                        <a:t>(</a:t>
                      </a:r>
                      <a:r>
                        <a:rPr lang="en-US" altLang="zh-CN" sz="2100" dirty="0" err="1"/>
                        <a:t>lgV</a:t>
                      </a:r>
                      <a:r>
                        <a:rPr lang="en-US" altLang="zh-CN" sz="2100" dirty="0"/>
                        <a:t>)</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dirty="0"/>
                        <a:t>(1)</a:t>
                      </a:r>
                    </a:p>
                  </a:txBody>
                  <a:tcPr marL="68580" marR="68580" marT="34290" marB="34290"/>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100" dirty="0"/>
                        <a:t>(</a:t>
                      </a:r>
                      <a:r>
                        <a:rPr lang="en-US" altLang="zh-CN" sz="2100" dirty="0" err="1"/>
                        <a:t>VlgV</a:t>
                      </a:r>
                      <a:r>
                        <a:rPr lang="en-US" altLang="zh-CN" sz="2100" dirty="0"/>
                        <a:t> + E)</a:t>
                      </a:r>
                    </a:p>
                  </a:txBody>
                  <a:tcPr marL="68580" marR="68580" marT="34290" marB="34290"/>
                </a:tc>
                <a:extLst>
                  <a:ext uri="{0D108BD9-81ED-4DB2-BD59-A6C34878D82A}">
                    <a16:rowId xmlns:a16="http://schemas.microsoft.com/office/drawing/2014/main" val="10003"/>
                  </a:ext>
                </a:extLst>
              </a:tr>
            </a:tbl>
          </a:graphicData>
        </a:graphic>
      </p:graphicFrame>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复杂度分析</a:t>
            </a:r>
            <a:endParaRPr lang="zh-CN" dirty="0">
              <a:sym typeface="+mn-ea"/>
            </a:endParaRPr>
          </a:p>
        </p:txBody>
      </p:sp>
      <p:sp>
        <p:nvSpPr>
          <p:cNvPr id="2" name="文本框 1"/>
          <p:cNvSpPr txBox="1"/>
          <p:nvPr/>
        </p:nvSpPr>
        <p:spPr>
          <a:xfrm>
            <a:off x="1559560" y="3885565"/>
            <a:ext cx="5488234" cy="861774"/>
          </a:xfrm>
          <a:prstGeom prst="rect">
            <a:avLst/>
          </a:prstGeom>
          <a:noFill/>
        </p:spPr>
        <p:txBody>
          <a:bodyPr wrap="none" rtlCol="0">
            <a:spAutoFit/>
          </a:bodyPr>
          <a:lstStyle/>
          <a:p>
            <a:pPr algn="l"/>
            <a:r>
              <a:rPr lang="zh-CN" altLang="en-US" sz="1800" dirty="0"/>
              <a:t>使用堆，则</a:t>
            </a:r>
            <a:r>
              <a:rPr lang="en-US" altLang="zh-CN" sz="1800" dirty="0"/>
              <a:t>extract-min</a:t>
            </a:r>
            <a:r>
              <a:rPr lang="zh-CN" altLang="en-US" sz="1800" dirty="0"/>
              <a:t>可以降低到</a:t>
            </a:r>
            <a:r>
              <a:rPr lang="en-US" altLang="zh-CN" sz="1800" dirty="0">
                <a:sym typeface="Symbol" panose="05050102010706020507" pitchFamily="18" charset="2"/>
              </a:rPr>
              <a:t>(</a:t>
            </a:r>
            <a:r>
              <a:rPr lang="en-US" altLang="zh-CN" sz="1800" dirty="0"/>
              <a:t>lg V</a:t>
            </a:r>
            <a:r>
              <a:rPr lang="zh-CN" altLang="en-US" sz="1800" dirty="0"/>
              <a:t>）；</a:t>
            </a:r>
          </a:p>
          <a:p>
            <a:pPr algn="l"/>
            <a:r>
              <a:rPr lang="zh-CN" altLang="en-US" sz="1800" dirty="0"/>
              <a:t>使用斐波那契堆，则</a:t>
            </a:r>
            <a:r>
              <a:rPr lang="en-US" altLang="zh-CN" sz="1800" dirty="0" err="1"/>
              <a:t>Descrease</a:t>
            </a:r>
            <a:r>
              <a:rPr lang="en-US" altLang="zh-CN" sz="1800" dirty="0"/>
              <a:t>-key</a:t>
            </a:r>
            <a:r>
              <a:rPr lang="zh-CN" altLang="en-US" sz="1800" dirty="0"/>
              <a:t>可以降低到</a:t>
            </a:r>
            <a:r>
              <a:rPr lang="en-US" altLang="zh-CN" sz="1800" dirty="0">
                <a:sym typeface="Symbol" panose="05050102010706020507" pitchFamily="18" charset="2"/>
              </a:rPr>
              <a:t>(</a:t>
            </a:r>
            <a:r>
              <a:rPr lang="en-US" altLang="zh-CN" sz="1800" dirty="0"/>
              <a:t>1</a:t>
            </a:r>
            <a:r>
              <a:rPr lang="zh-CN" altLang="en-US" sz="1800" dirty="0"/>
              <a:t>）</a:t>
            </a:r>
            <a:r>
              <a:rPr lang="en-US" altLang="zh-CN" sz="1800" dirty="0"/>
              <a:t>.</a:t>
            </a:r>
          </a:p>
          <a:p>
            <a:pPr algn="l"/>
            <a:r>
              <a:rPr lang="zh-CN" altLang="en-US" dirty="0">
                <a:solidFill>
                  <a:srgbClr val="0070C0"/>
                </a:solidFill>
              </a:rPr>
              <a:t>注：斐波那契堆部分的内容属于课外阅读材料，不做考核要求</a:t>
            </a:r>
            <a:endParaRPr lang="en-US" altLang="zh-CN" dirty="0">
              <a:solidFill>
                <a:srgbClr val="0070C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altLang="zh-CN">
                <a:sym typeface="+mn-ea"/>
              </a:rPr>
              <a:t>Kruskal</a:t>
            </a:r>
            <a:r>
              <a:rPr lang="zh-CN" altLang="en-US">
                <a:sym typeface="+mn-ea"/>
              </a:rPr>
              <a:t>算法</a:t>
            </a:r>
            <a:endParaRPr lang="zh-CN" altLang="en-US" dirty="0">
              <a:sym typeface="+mn-ea"/>
            </a:endParaRPr>
          </a:p>
        </p:txBody>
      </p:sp>
      <p:sp>
        <p:nvSpPr>
          <p:cNvPr id="2" name="文本占位符 28674">
            <a:extLst>
              <a:ext uri="{FF2B5EF4-FFF2-40B4-BE49-F238E27FC236}">
                <a16:creationId xmlns:a16="http://schemas.microsoft.com/office/drawing/2014/main" id="{2946968C-4441-4D5E-0C8B-0C365C587695}"/>
              </a:ext>
            </a:extLst>
          </p:cNvPr>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en-US" altLang="zh-CN" dirty="0"/>
              <a:t>Disjoint-set data structure</a:t>
            </a:r>
          </a:p>
          <a:p>
            <a:pPr>
              <a:buNone/>
            </a:pPr>
            <a:r>
              <a:rPr lang="en-US" altLang="zh-CN" dirty="0"/>
              <a:t>Sets </a:t>
            </a:r>
            <a:r>
              <a:rPr lang="en-US" altLang="zh-CN" i="1" dirty="0">
                <a:solidFill>
                  <a:schemeClr val="accent2"/>
                </a:solidFill>
              </a:rPr>
              <a:t>S</a:t>
            </a:r>
            <a:r>
              <a:rPr lang="en-US" altLang="zh-CN" dirty="0">
                <a:solidFill>
                  <a:schemeClr val="accent2"/>
                </a:solidFill>
              </a:rPr>
              <a:t> = {</a:t>
            </a:r>
            <a:r>
              <a:rPr lang="en-US" altLang="zh-CN" i="1" dirty="0">
                <a:solidFill>
                  <a:schemeClr val="accent2"/>
                </a:solidFill>
              </a:rPr>
              <a:t>S</a:t>
            </a:r>
            <a:r>
              <a:rPr lang="en-US" altLang="zh-CN" i="1" baseline="-25000" dirty="0">
                <a:solidFill>
                  <a:schemeClr val="accent2"/>
                </a:solidFill>
              </a:rPr>
              <a:t>i</a:t>
            </a:r>
            <a:r>
              <a:rPr lang="en-US" altLang="zh-CN" dirty="0">
                <a:solidFill>
                  <a:schemeClr val="accent2"/>
                </a:solidFill>
              </a:rPr>
              <a:t>}</a:t>
            </a:r>
            <a:r>
              <a:rPr lang="en-US" altLang="zh-CN" dirty="0"/>
              <a:t>, </a:t>
            </a:r>
            <a:r>
              <a:rPr lang="en-US" altLang="zh-CN" i="1" dirty="0">
                <a:solidFill>
                  <a:schemeClr val="accent2"/>
                </a:solidFill>
              </a:rPr>
              <a:t>S</a:t>
            </a:r>
            <a:r>
              <a:rPr lang="en-US" altLang="zh-CN" i="1" baseline="-25000" dirty="0">
                <a:solidFill>
                  <a:schemeClr val="accent2"/>
                </a:solidFill>
              </a:rPr>
              <a:t>i</a:t>
            </a:r>
            <a:r>
              <a:rPr lang="en-US" altLang="zh-CN" dirty="0">
                <a:solidFill>
                  <a:schemeClr val="accent2"/>
                </a:solidFill>
              </a:rPr>
              <a:t> </a:t>
            </a:r>
            <a:r>
              <a:rPr lang="en-US" altLang="zh-CN" dirty="0"/>
              <a:t>intersects </a:t>
            </a:r>
            <a:r>
              <a:rPr lang="en-US" altLang="zh-CN" i="1" dirty="0" err="1">
                <a:solidFill>
                  <a:schemeClr val="accent2"/>
                </a:solidFill>
              </a:rPr>
              <a:t>S</a:t>
            </a:r>
            <a:r>
              <a:rPr lang="en-US" altLang="zh-CN" i="1" baseline="-25000" dirty="0" err="1">
                <a:solidFill>
                  <a:schemeClr val="accent2"/>
                </a:solidFill>
              </a:rPr>
              <a:t>j</a:t>
            </a:r>
            <a:r>
              <a:rPr lang="en-US" altLang="zh-CN" dirty="0">
                <a:solidFill>
                  <a:schemeClr val="accent2"/>
                </a:solidFill>
              </a:rPr>
              <a:t> </a:t>
            </a:r>
            <a:r>
              <a:rPr lang="en-US" altLang="zh-CN" dirty="0"/>
              <a:t>= empty set</a:t>
            </a:r>
          </a:p>
          <a:p>
            <a:pPr>
              <a:buNone/>
            </a:pPr>
            <a:r>
              <a:rPr lang="en-US" altLang="zh-CN" dirty="0"/>
              <a:t>Operations:</a:t>
            </a:r>
          </a:p>
          <a:p>
            <a:r>
              <a:rPr lang="en-US" altLang="zh-CN" dirty="0"/>
              <a:t>Insert(</a:t>
            </a:r>
            <a:r>
              <a:rPr lang="en-US" altLang="zh-CN" i="1" dirty="0">
                <a:solidFill>
                  <a:schemeClr val="accent2"/>
                </a:solidFill>
              </a:rPr>
              <a:t>x</a:t>
            </a:r>
            <a:r>
              <a:rPr lang="en-US" altLang="zh-CN" dirty="0"/>
              <a:t>): </a:t>
            </a:r>
            <a:r>
              <a:rPr lang="en-US" altLang="zh-CN" i="1" dirty="0">
                <a:solidFill>
                  <a:schemeClr val="accent2"/>
                </a:solidFill>
              </a:rPr>
              <a:t>S</a:t>
            </a:r>
            <a:r>
              <a:rPr lang="en-US" altLang="zh-CN" dirty="0">
                <a:solidFill>
                  <a:schemeClr val="accent2"/>
                </a:solidFill>
              </a:rPr>
              <a:t> </a:t>
            </a:r>
            <a:r>
              <a:rPr lang="en-US" altLang="zh-CN" dirty="0">
                <a:solidFill>
                  <a:schemeClr val="accent2"/>
                </a:solidFill>
                <a:sym typeface="Symbol" panose="05050102010706020507" pitchFamily="18" charset="2"/>
              </a:rPr>
              <a:t> </a:t>
            </a:r>
            <a:r>
              <a:rPr lang="zh-CN" altLang="en-US" dirty="0">
                <a:solidFill>
                  <a:schemeClr val="accent2"/>
                </a:solidFill>
                <a:sym typeface="Symbol" panose="05050102010706020507" pitchFamily="18" charset="2"/>
              </a:rPr>
              <a:t>§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x</a:t>
            </a:r>
            <a:r>
              <a:rPr lang="en-US" altLang="zh-CN" dirty="0">
                <a:solidFill>
                  <a:schemeClr val="accent2"/>
                </a:solidFill>
                <a:sym typeface="Symbol" panose="05050102010706020507" pitchFamily="18" charset="2"/>
              </a:rPr>
              <a:t>}}</a:t>
            </a:r>
          </a:p>
          <a:p>
            <a:r>
              <a:rPr lang="en-US" altLang="zh-CN" dirty="0">
                <a:sym typeface="Symbol" panose="05050102010706020507" pitchFamily="18" charset="2"/>
              </a:rPr>
              <a:t>Union(</a:t>
            </a:r>
            <a:r>
              <a:rPr lang="en-US" altLang="zh-CN" i="1" dirty="0">
                <a:solidFill>
                  <a:schemeClr val="accent2"/>
                </a:solidFill>
                <a:sym typeface="Symbol" panose="05050102010706020507" pitchFamily="18" charset="2"/>
              </a:rPr>
              <a:t>S</a:t>
            </a:r>
            <a:r>
              <a:rPr lang="en-US" altLang="zh-CN" i="1" baseline="-25000" dirty="0">
                <a:solidFill>
                  <a:schemeClr val="accent2"/>
                </a:solidFill>
                <a:sym typeface="Symbol" panose="05050102010706020507" pitchFamily="18" charset="2"/>
              </a:rPr>
              <a:t>i</a:t>
            </a:r>
            <a:r>
              <a:rPr lang="en-US" altLang="zh-CN" dirty="0">
                <a:solidFill>
                  <a:schemeClr val="accent2"/>
                </a:solidFill>
                <a:sym typeface="Symbol" panose="05050102010706020507" pitchFamily="18" charset="2"/>
              </a:rPr>
              <a:t>, </a:t>
            </a:r>
            <a:r>
              <a:rPr lang="en-US" altLang="zh-CN" i="1" dirty="0" err="1">
                <a:solidFill>
                  <a:schemeClr val="accent2"/>
                </a:solidFill>
                <a:sym typeface="Symbol" panose="05050102010706020507" pitchFamily="18" charset="2"/>
              </a:rPr>
              <a:t>S</a:t>
            </a:r>
            <a:r>
              <a:rPr lang="en-US" altLang="zh-CN" i="1" baseline="-25000" dirty="0" err="1">
                <a:solidFill>
                  <a:schemeClr val="accent2"/>
                </a:solidFill>
                <a:sym typeface="Symbol" panose="05050102010706020507" pitchFamily="18" charset="2"/>
              </a:rPr>
              <a:t>j</a:t>
            </a:r>
            <a:r>
              <a:rPr lang="en-US" altLang="zh-CN" dirty="0">
                <a:sym typeface="Symbol" panose="05050102010706020507" pitchFamily="18" charset="2"/>
              </a:rPr>
              <a:t>): </a:t>
            </a:r>
            <a:r>
              <a:rPr lang="en-US" altLang="zh-CN" i="1" dirty="0">
                <a:solidFill>
                  <a:schemeClr val="accent2"/>
                </a:solidFill>
                <a:sym typeface="Symbol" panose="05050102010706020507" pitchFamily="18" charset="2"/>
              </a:rPr>
              <a:t>S</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S</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S</a:t>
            </a:r>
            <a:r>
              <a:rPr lang="en-US" altLang="zh-CN" i="1" baseline="-25000" dirty="0">
                <a:solidFill>
                  <a:schemeClr val="accent2"/>
                </a:solidFill>
                <a:sym typeface="Symbol" panose="05050102010706020507" pitchFamily="18" charset="2"/>
              </a:rPr>
              <a:t>i</a:t>
            </a:r>
            <a:r>
              <a:rPr lang="en-US" altLang="zh-CN" dirty="0">
                <a:solidFill>
                  <a:schemeClr val="accent2"/>
                </a:solidFill>
                <a:sym typeface="Symbol" panose="05050102010706020507" pitchFamily="18" charset="2"/>
              </a:rPr>
              <a:t>, </a:t>
            </a:r>
            <a:r>
              <a:rPr lang="en-US" altLang="zh-CN" i="1" dirty="0" err="1">
                <a:solidFill>
                  <a:schemeClr val="accent2"/>
                </a:solidFill>
                <a:sym typeface="Symbol" panose="05050102010706020507" pitchFamily="18" charset="2"/>
              </a:rPr>
              <a:t>S</a:t>
            </a:r>
            <a:r>
              <a:rPr lang="en-US" altLang="zh-CN" i="1" baseline="-25000" dirty="0" err="1">
                <a:solidFill>
                  <a:schemeClr val="accent2"/>
                </a:solidFill>
                <a:sym typeface="Symbol" panose="05050102010706020507" pitchFamily="18" charset="2"/>
              </a:rPr>
              <a:t>j</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S</a:t>
            </a:r>
            <a:r>
              <a:rPr lang="en-US" altLang="zh-CN" i="1" baseline="-25000" dirty="0">
                <a:solidFill>
                  <a:schemeClr val="accent2"/>
                </a:solidFill>
                <a:sym typeface="Symbol" panose="05050102010706020507" pitchFamily="18" charset="2"/>
              </a:rPr>
              <a:t>i</a:t>
            </a:r>
            <a:r>
              <a:rPr lang="en-US" altLang="zh-CN" dirty="0">
                <a:solidFill>
                  <a:schemeClr val="accent2"/>
                </a:solidFill>
                <a:sym typeface="Symbol" panose="05050102010706020507" pitchFamily="18" charset="2"/>
              </a:rPr>
              <a:t>  </a:t>
            </a:r>
            <a:r>
              <a:rPr lang="en-US" altLang="zh-CN" i="1" dirty="0" err="1">
                <a:solidFill>
                  <a:schemeClr val="accent2"/>
                </a:solidFill>
                <a:sym typeface="Symbol" panose="05050102010706020507" pitchFamily="18" charset="2"/>
              </a:rPr>
              <a:t>S</a:t>
            </a:r>
            <a:r>
              <a:rPr lang="en-US" altLang="zh-CN" i="1" baseline="-25000" dirty="0" err="1">
                <a:solidFill>
                  <a:schemeClr val="accent2"/>
                </a:solidFill>
                <a:sym typeface="Symbol" panose="05050102010706020507" pitchFamily="18" charset="2"/>
              </a:rPr>
              <a:t>j</a:t>
            </a:r>
            <a:r>
              <a:rPr lang="en-US" altLang="zh-CN" dirty="0">
                <a:solidFill>
                  <a:schemeClr val="accent2"/>
                </a:solidFill>
                <a:sym typeface="Symbol" panose="05050102010706020507" pitchFamily="18" charset="2"/>
              </a:rPr>
              <a:t>}</a:t>
            </a:r>
          </a:p>
          <a:p>
            <a:r>
              <a:rPr lang="en-US" altLang="zh-CN" dirty="0" err="1">
                <a:sym typeface="Symbol" panose="05050102010706020507" pitchFamily="18" charset="2"/>
              </a:rPr>
              <a:t>FindSet</a:t>
            </a:r>
            <a:r>
              <a:rPr lang="en-US" altLang="zh-CN" dirty="0">
                <a:sym typeface="Symbol" panose="05050102010706020507" pitchFamily="18" charset="2"/>
              </a:rPr>
              <a:t>(</a:t>
            </a:r>
            <a:r>
              <a:rPr lang="en-US" altLang="zh-CN" i="1" dirty="0">
                <a:solidFill>
                  <a:schemeClr val="accent2"/>
                </a:solidFill>
                <a:sym typeface="Symbol" panose="05050102010706020507" pitchFamily="18" charset="2"/>
              </a:rPr>
              <a:t>x</a:t>
            </a:r>
            <a:r>
              <a:rPr lang="en-US" altLang="zh-CN" dirty="0">
                <a:sym typeface="Symbol" panose="05050102010706020507" pitchFamily="18" charset="2"/>
              </a:rPr>
              <a:t>): return unique </a:t>
            </a:r>
            <a:r>
              <a:rPr lang="en-US" altLang="zh-CN" i="1" dirty="0">
                <a:solidFill>
                  <a:schemeClr val="accent2"/>
                </a:solidFill>
                <a:sym typeface="Symbol" panose="05050102010706020507" pitchFamily="18" charset="2"/>
              </a:rPr>
              <a:t>S</a:t>
            </a:r>
            <a:r>
              <a:rPr lang="en-US" altLang="zh-CN" i="1" baseline="-25000" dirty="0">
                <a:solidFill>
                  <a:schemeClr val="accent2"/>
                </a:solidFill>
                <a:sym typeface="Symbol" panose="05050102010706020507" pitchFamily="18" charset="2"/>
              </a:rPr>
              <a:t>i</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S</a:t>
            </a:r>
            <a:r>
              <a:rPr lang="en-US" altLang="zh-CN" dirty="0">
                <a:sym typeface="Symbol" panose="05050102010706020507" pitchFamily="18" charset="2"/>
              </a:rPr>
              <a:t> where </a:t>
            </a:r>
            <a:r>
              <a:rPr lang="en-US" altLang="zh-CN" i="1" dirty="0" err="1">
                <a:solidFill>
                  <a:schemeClr val="accent2"/>
                </a:solidFill>
                <a:sym typeface="Symbol" panose="05050102010706020507" pitchFamily="18" charset="2"/>
              </a:rPr>
              <a:t>x</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S</a:t>
            </a:r>
            <a:r>
              <a:rPr lang="en-US" altLang="zh-CN" i="1" baseline="-25000" dirty="0" err="1">
                <a:solidFill>
                  <a:schemeClr val="accent2"/>
                </a:solidFill>
                <a:sym typeface="Symbol" panose="05050102010706020507" pitchFamily="18" charset="2"/>
              </a:rPr>
              <a:t>i</a:t>
            </a:r>
            <a:endParaRPr lang="en-US" altLang="zh-CN" i="1" baseline="-25000" dirty="0">
              <a:solidFill>
                <a:schemeClr val="accent2"/>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altLang="zh-CN">
                <a:sym typeface="+mn-ea"/>
              </a:rPr>
              <a:t>Kruskal</a:t>
            </a:r>
            <a:r>
              <a:rPr lang="zh-CN" altLang="en-US">
                <a:sym typeface="+mn-ea"/>
              </a:rPr>
              <a:t>算法</a:t>
            </a:r>
            <a:endParaRPr lang="zh-CN" altLang="en-US" dirty="0">
              <a:sym typeface="+mn-ea"/>
            </a:endParaRPr>
          </a:p>
        </p:txBody>
      </p:sp>
      <p:pic>
        <p:nvPicPr>
          <p:cNvPr id="2" name="图片 1"/>
          <p:cNvPicPr>
            <a:picLocks noChangeAspect="1"/>
          </p:cNvPicPr>
          <p:nvPr/>
        </p:nvPicPr>
        <p:blipFill>
          <a:blip r:embed="rId2"/>
          <a:stretch>
            <a:fillRect/>
          </a:stretch>
        </p:blipFill>
        <p:spPr>
          <a:xfrm>
            <a:off x="1031875" y="1158875"/>
            <a:ext cx="6082665" cy="2567305"/>
          </a:xfrm>
          <a:prstGeom prst="rect">
            <a:avLst/>
          </a:prstGeom>
        </p:spPr>
      </p:pic>
      <p:sp>
        <p:nvSpPr>
          <p:cNvPr id="3" name="矩形标注 2"/>
          <p:cNvSpPr/>
          <p:nvPr/>
        </p:nvSpPr>
        <p:spPr>
          <a:xfrm>
            <a:off x="5162550" y="1552575"/>
            <a:ext cx="2764790" cy="469265"/>
          </a:xfrm>
          <a:prstGeom prst="wedgeRectCallout">
            <a:avLst>
              <a:gd name="adj1" fmla="val -62356"/>
              <a:gd name="adj2" fmla="val 39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为每个结点创建一个集合</a:t>
            </a:r>
          </a:p>
        </p:txBody>
      </p:sp>
      <p:sp>
        <p:nvSpPr>
          <p:cNvPr id="4" name="矩形标注 3"/>
          <p:cNvSpPr/>
          <p:nvPr/>
        </p:nvSpPr>
        <p:spPr>
          <a:xfrm>
            <a:off x="6720205" y="2151380"/>
            <a:ext cx="2263775" cy="339725"/>
          </a:xfrm>
          <a:prstGeom prst="wedgeRectCallout">
            <a:avLst>
              <a:gd name="adj1" fmla="val -62706"/>
              <a:gd name="adj2" fmla="val 3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将所有边按权重升序排列</a:t>
            </a:r>
          </a:p>
        </p:txBody>
      </p:sp>
      <p:sp>
        <p:nvSpPr>
          <p:cNvPr id="5" name="矩形标注 4"/>
          <p:cNvSpPr/>
          <p:nvPr/>
        </p:nvSpPr>
        <p:spPr>
          <a:xfrm>
            <a:off x="5162550" y="2924810"/>
            <a:ext cx="2263775" cy="476885"/>
          </a:xfrm>
          <a:prstGeom prst="wedgeRectCallout">
            <a:avLst>
              <a:gd name="adj1" fmla="val -62706"/>
              <a:gd name="adj2" fmla="val 3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若给定边的两个顶点不在同一个集合之中，则合并</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椭圆 369667"/>
          <p:cNvSpPr/>
          <p:nvPr/>
        </p:nvSpPr>
        <p:spPr>
          <a:xfrm>
            <a:off x="2171700" y="19431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76804" name="椭圆 369668"/>
          <p:cNvSpPr/>
          <p:nvPr/>
        </p:nvSpPr>
        <p:spPr>
          <a:xfrm>
            <a:off x="4457700" y="19431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76805" name="椭圆 369669"/>
          <p:cNvSpPr/>
          <p:nvPr/>
        </p:nvSpPr>
        <p:spPr>
          <a:xfrm>
            <a:off x="6457950" y="19431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76806" name="椭圆 369670"/>
          <p:cNvSpPr/>
          <p:nvPr/>
        </p:nvSpPr>
        <p:spPr>
          <a:xfrm>
            <a:off x="2171700" y="31432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76807" name="椭圆 369671"/>
          <p:cNvSpPr/>
          <p:nvPr/>
        </p:nvSpPr>
        <p:spPr>
          <a:xfrm>
            <a:off x="4457700" y="31432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76808" name="椭圆 369672"/>
          <p:cNvSpPr/>
          <p:nvPr/>
        </p:nvSpPr>
        <p:spPr>
          <a:xfrm>
            <a:off x="6457950" y="31432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76809" name="椭圆 369673"/>
          <p:cNvSpPr/>
          <p:nvPr/>
        </p:nvSpPr>
        <p:spPr>
          <a:xfrm>
            <a:off x="3314700" y="36576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76810" name="椭圆 369674"/>
          <p:cNvSpPr/>
          <p:nvPr/>
        </p:nvSpPr>
        <p:spPr>
          <a:xfrm>
            <a:off x="3314700" y="14287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76811" name="直接箭头连接符 369675"/>
          <p:cNvCxnSpPr>
            <a:stCxn id="76810" idx="5"/>
            <a:endCxn id="76804" idx="1"/>
          </p:cNvCxnSpPr>
          <p:nvPr/>
        </p:nvCxnSpPr>
        <p:spPr>
          <a:xfrm>
            <a:off x="3656410" y="17847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6812" name="直接箭头连接符 369676"/>
          <p:cNvCxnSpPr>
            <a:stCxn id="76810" idx="3"/>
            <a:endCxn id="76803" idx="7"/>
          </p:cNvCxnSpPr>
          <p:nvPr/>
        </p:nvCxnSpPr>
        <p:spPr>
          <a:xfrm flipH="1">
            <a:off x="2513410" y="17847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6813" name="直接箭头连接符 369677"/>
          <p:cNvCxnSpPr>
            <a:stCxn id="76803" idx="6"/>
            <a:endCxn id="76804" idx="2"/>
          </p:cNvCxnSpPr>
          <p:nvPr/>
        </p:nvCxnSpPr>
        <p:spPr>
          <a:xfrm>
            <a:off x="2586038" y="2143125"/>
            <a:ext cx="1857375" cy="0"/>
          </a:xfrm>
          <a:prstGeom prst="straightConnector1">
            <a:avLst/>
          </a:prstGeom>
          <a:ln w="38100" cap="flat" cmpd="sng">
            <a:solidFill>
              <a:schemeClr val="tx1"/>
            </a:solidFill>
            <a:prstDash val="solid"/>
            <a:round/>
            <a:headEnd type="none" w="med" len="med"/>
            <a:tailEnd type="none" w="med" len="med"/>
          </a:ln>
        </p:spPr>
      </p:cxnSp>
      <p:cxnSp>
        <p:nvCxnSpPr>
          <p:cNvPr id="76814" name="直接箭头连接符 369678"/>
          <p:cNvCxnSpPr>
            <a:stCxn id="76806" idx="0"/>
            <a:endCxn id="76803" idx="4"/>
          </p:cNvCxnSpPr>
          <p:nvPr/>
        </p:nvCxnSpPr>
        <p:spPr>
          <a:xfrm flipV="1">
            <a:off x="2371725" y="2357438"/>
            <a:ext cx="0" cy="771525"/>
          </a:xfrm>
          <a:prstGeom prst="straightConnector1">
            <a:avLst/>
          </a:prstGeom>
          <a:ln w="38100" cap="flat" cmpd="sng">
            <a:solidFill>
              <a:schemeClr val="tx1"/>
            </a:solidFill>
            <a:prstDash val="solid"/>
            <a:round/>
            <a:headEnd type="none" w="med" len="med"/>
            <a:tailEnd type="none" w="med" len="med"/>
          </a:ln>
        </p:spPr>
      </p:cxnSp>
      <p:cxnSp>
        <p:nvCxnSpPr>
          <p:cNvPr id="76815" name="直接箭头连接符 369679"/>
          <p:cNvCxnSpPr>
            <a:stCxn id="76806" idx="5"/>
            <a:endCxn id="76809" idx="1"/>
          </p:cNvCxnSpPr>
          <p:nvPr/>
        </p:nvCxnSpPr>
        <p:spPr>
          <a:xfrm>
            <a:off x="2513410" y="34992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6816" name="直接箭头连接符 369680"/>
          <p:cNvCxnSpPr>
            <a:stCxn id="76809" idx="7"/>
            <a:endCxn id="76807" idx="3"/>
          </p:cNvCxnSpPr>
          <p:nvPr/>
        </p:nvCxnSpPr>
        <p:spPr>
          <a:xfrm flipV="1">
            <a:off x="3656410" y="34992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6817" name="直接箭头连接符 369681"/>
          <p:cNvCxnSpPr>
            <a:stCxn id="76807" idx="0"/>
            <a:endCxn id="76804" idx="4"/>
          </p:cNvCxnSpPr>
          <p:nvPr/>
        </p:nvCxnSpPr>
        <p:spPr>
          <a:xfrm flipV="1">
            <a:off x="4657725" y="2357438"/>
            <a:ext cx="0" cy="771525"/>
          </a:xfrm>
          <a:prstGeom prst="straightConnector1">
            <a:avLst/>
          </a:prstGeom>
          <a:ln w="38100" cap="flat" cmpd="sng">
            <a:solidFill>
              <a:schemeClr val="tx1"/>
            </a:solidFill>
            <a:prstDash val="solid"/>
            <a:round/>
            <a:headEnd type="none" w="med" len="med"/>
            <a:tailEnd type="none" w="med" len="med"/>
          </a:ln>
        </p:spPr>
      </p:cxnSp>
      <p:cxnSp>
        <p:nvCxnSpPr>
          <p:cNvPr id="76818" name="直接箭头连接符 369682"/>
          <p:cNvCxnSpPr>
            <a:stCxn id="76807" idx="0"/>
            <a:endCxn id="76804" idx="4"/>
          </p:cNvCxnSpPr>
          <p:nvPr/>
        </p:nvCxnSpPr>
        <p:spPr>
          <a:xfrm>
            <a:off x="4857750" y="2114550"/>
            <a:ext cx="1571625" cy="0"/>
          </a:xfrm>
          <a:prstGeom prst="straightConnector1">
            <a:avLst/>
          </a:prstGeom>
          <a:ln w="38100" cap="flat" cmpd="sng">
            <a:solidFill>
              <a:schemeClr val="tx1"/>
            </a:solidFill>
            <a:prstDash val="solid"/>
            <a:round/>
            <a:headEnd type="none" w="med" len="med"/>
            <a:tailEnd type="none" w="med" len="med"/>
          </a:ln>
        </p:spPr>
      </p:cxnSp>
      <p:cxnSp>
        <p:nvCxnSpPr>
          <p:cNvPr id="76819" name="直接箭头连接符 369683"/>
          <p:cNvCxnSpPr>
            <a:stCxn id="76807" idx="6"/>
            <a:endCxn id="76808" idx="2"/>
          </p:cNvCxnSpPr>
          <p:nvPr/>
        </p:nvCxnSpPr>
        <p:spPr>
          <a:xfrm>
            <a:off x="4872038" y="3343275"/>
            <a:ext cx="1571625" cy="0"/>
          </a:xfrm>
          <a:prstGeom prst="straightConnector1">
            <a:avLst/>
          </a:prstGeom>
          <a:ln w="38100" cap="flat" cmpd="sng">
            <a:solidFill>
              <a:schemeClr val="tx1"/>
            </a:solidFill>
            <a:prstDash val="solid"/>
            <a:round/>
            <a:headEnd type="none" w="med" len="med"/>
            <a:tailEnd type="none" w="med" len="med"/>
          </a:ln>
        </p:spPr>
      </p:cxnSp>
      <p:cxnSp>
        <p:nvCxnSpPr>
          <p:cNvPr id="76820" name="曲线连接符 369684"/>
          <p:cNvCxnSpPr>
            <a:stCxn id="76809" idx="0"/>
            <a:endCxn id="76803" idx="5"/>
          </p:cNvCxnSpPr>
          <p:nvPr/>
        </p:nvCxnSpPr>
        <p:spPr>
          <a:xfrm rot="5400000" flipH="1">
            <a:off x="2341960" y="24705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76821" name="文本框 369685"/>
          <p:cNvSpPr txBox="1"/>
          <p:nvPr/>
        </p:nvSpPr>
        <p:spPr>
          <a:xfrm>
            <a:off x="2049304" y="25253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76822" name="文本框 369686"/>
          <p:cNvSpPr txBox="1"/>
          <p:nvPr/>
        </p:nvSpPr>
        <p:spPr>
          <a:xfrm>
            <a:off x="3020854" y="27432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76823" name="文本框 369687"/>
          <p:cNvSpPr txBox="1"/>
          <p:nvPr/>
        </p:nvSpPr>
        <p:spPr>
          <a:xfrm>
            <a:off x="2777966" y="35433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76824" name="文本框 369688"/>
          <p:cNvSpPr txBox="1"/>
          <p:nvPr/>
        </p:nvSpPr>
        <p:spPr>
          <a:xfrm>
            <a:off x="2777966" y="16002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76825" name="文本框 369689"/>
          <p:cNvSpPr txBox="1"/>
          <p:nvPr/>
        </p:nvSpPr>
        <p:spPr>
          <a:xfrm>
            <a:off x="4030504" y="16002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76826" name="文本框 369690"/>
          <p:cNvSpPr txBox="1"/>
          <p:nvPr/>
        </p:nvSpPr>
        <p:spPr>
          <a:xfrm>
            <a:off x="3349466" y="18788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76827" name="文本框 369691"/>
          <p:cNvSpPr txBox="1"/>
          <p:nvPr/>
        </p:nvSpPr>
        <p:spPr>
          <a:xfrm>
            <a:off x="4659154" y="25598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76828" name="文本框 369692"/>
          <p:cNvSpPr txBox="1"/>
          <p:nvPr/>
        </p:nvSpPr>
        <p:spPr>
          <a:xfrm>
            <a:off x="5516404" y="18859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76829" name="文本框 369693"/>
          <p:cNvSpPr txBox="1"/>
          <p:nvPr/>
        </p:nvSpPr>
        <p:spPr>
          <a:xfrm>
            <a:off x="5473541" y="30741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76830" name="文本框 369694"/>
          <p:cNvSpPr txBox="1"/>
          <p:nvPr/>
        </p:nvSpPr>
        <p:spPr>
          <a:xfrm>
            <a:off x="3968591" y="35623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76831" name="文本框 369695"/>
          <p:cNvSpPr txBox="1"/>
          <p:nvPr/>
        </p:nvSpPr>
        <p:spPr>
          <a:xfrm>
            <a:off x="2171700" y="4229100"/>
            <a:ext cx="2383790" cy="252730"/>
          </a:xfrm>
          <a:prstGeom prst="rect">
            <a:avLst/>
          </a:prstGeom>
          <a:noFill/>
          <a:ln w="9525">
            <a:noFill/>
          </a:ln>
        </p:spPr>
        <p:txBody>
          <a:bodyPr wrap="none" anchor="t" anchorCtr="0">
            <a:spAutoFit/>
          </a:bodyPr>
          <a:lstStyle/>
          <a:p>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A</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{C}, {</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G</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椭圆 362499"/>
          <p:cNvSpPr/>
          <p:nvPr/>
        </p:nvSpPr>
        <p:spPr>
          <a:xfrm>
            <a:off x="2171700" y="19431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77828" name="椭圆 362500"/>
          <p:cNvSpPr/>
          <p:nvPr/>
        </p:nvSpPr>
        <p:spPr>
          <a:xfrm>
            <a:off x="4457700" y="19431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77829" name="椭圆 362501"/>
          <p:cNvSpPr/>
          <p:nvPr/>
        </p:nvSpPr>
        <p:spPr>
          <a:xfrm>
            <a:off x="6457950" y="19431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77830" name="椭圆 362502"/>
          <p:cNvSpPr/>
          <p:nvPr/>
        </p:nvSpPr>
        <p:spPr>
          <a:xfrm>
            <a:off x="2171700" y="31432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77831" name="椭圆 362503"/>
          <p:cNvSpPr/>
          <p:nvPr/>
        </p:nvSpPr>
        <p:spPr>
          <a:xfrm>
            <a:off x="4457700" y="31432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77832" name="椭圆 362504"/>
          <p:cNvSpPr/>
          <p:nvPr/>
        </p:nvSpPr>
        <p:spPr>
          <a:xfrm>
            <a:off x="6457950" y="31432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77833" name="椭圆 362505"/>
          <p:cNvSpPr/>
          <p:nvPr/>
        </p:nvSpPr>
        <p:spPr>
          <a:xfrm>
            <a:off x="3314700" y="36576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77834" name="椭圆 362506"/>
          <p:cNvSpPr/>
          <p:nvPr/>
        </p:nvSpPr>
        <p:spPr>
          <a:xfrm>
            <a:off x="3314700" y="14287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77835" name="直接箭头连接符 362507"/>
          <p:cNvCxnSpPr>
            <a:stCxn id="77834" idx="5"/>
            <a:endCxn id="77828" idx="1"/>
          </p:cNvCxnSpPr>
          <p:nvPr/>
        </p:nvCxnSpPr>
        <p:spPr>
          <a:xfrm>
            <a:off x="3656410" y="17847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7836" name="直接箭头连接符 362508"/>
          <p:cNvCxnSpPr>
            <a:stCxn id="77834" idx="3"/>
            <a:endCxn id="77827" idx="7"/>
          </p:cNvCxnSpPr>
          <p:nvPr/>
        </p:nvCxnSpPr>
        <p:spPr>
          <a:xfrm flipH="1">
            <a:off x="2513410" y="17847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7837" name="直接箭头连接符 362509"/>
          <p:cNvCxnSpPr>
            <a:stCxn id="77827" idx="6"/>
            <a:endCxn id="77828" idx="2"/>
          </p:cNvCxnSpPr>
          <p:nvPr/>
        </p:nvCxnSpPr>
        <p:spPr>
          <a:xfrm>
            <a:off x="2586038" y="2143125"/>
            <a:ext cx="1857375" cy="0"/>
          </a:xfrm>
          <a:prstGeom prst="straightConnector1">
            <a:avLst/>
          </a:prstGeom>
          <a:ln w="38100" cap="flat" cmpd="sng">
            <a:solidFill>
              <a:schemeClr val="tx1"/>
            </a:solidFill>
            <a:prstDash val="solid"/>
            <a:round/>
            <a:headEnd type="none" w="med" len="med"/>
            <a:tailEnd type="none" w="med" len="med"/>
          </a:ln>
        </p:spPr>
      </p:cxnSp>
      <p:cxnSp>
        <p:nvCxnSpPr>
          <p:cNvPr id="77838" name="直接箭头连接符 362510"/>
          <p:cNvCxnSpPr>
            <a:stCxn id="77830" idx="0"/>
            <a:endCxn id="77827" idx="4"/>
          </p:cNvCxnSpPr>
          <p:nvPr/>
        </p:nvCxnSpPr>
        <p:spPr>
          <a:xfrm flipV="1">
            <a:off x="2371725" y="2357438"/>
            <a:ext cx="0" cy="771525"/>
          </a:xfrm>
          <a:prstGeom prst="straightConnector1">
            <a:avLst/>
          </a:prstGeom>
          <a:ln w="38100" cap="flat" cmpd="sng">
            <a:solidFill>
              <a:schemeClr val="tx1"/>
            </a:solidFill>
            <a:prstDash val="solid"/>
            <a:round/>
            <a:headEnd type="none" w="med" len="med"/>
            <a:tailEnd type="none" w="med" len="med"/>
          </a:ln>
        </p:spPr>
      </p:cxnSp>
      <p:cxnSp>
        <p:nvCxnSpPr>
          <p:cNvPr id="77839" name="直接箭头连接符 362511"/>
          <p:cNvCxnSpPr>
            <a:stCxn id="77830" idx="5"/>
            <a:endCxn id="77833" idx="1"/>
          </p:cNvCxnSpPr>
          <p:nvPr/>
        </p:nvCxnSpPr>
        <p:spPr>
          <a:xfrm>
            <a:off x="2513410" y="34992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7840" name="直接箭头连接符 362512"/>
          <p:cNvCxnSpPr>
            <a:stCxn id="77833" idx="7"/>
            <a:endCxn id="77831" idx="3"/>
          </p:cNvCxnSpPr>
          <p:nvPr/>
        </p:nvCxnSpPr>
        <p:spPr>
          <a:xfrm flipV="1">
            <a:off x="3656410" y="34992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7841" name="直接箭头连接符 362513"/>
          <p:cNvCxnSpPr>
            <a:stCxn id="77831" idx="0"/>
            <a:endCxn id="77828" idx="4"/>
          </p:cNvCxnSpPr>
          <p:nvPr/>
        </p:nvCxnSpPr>
        <p:spPr>
          <a:xfrm flipV="1">
            <a:off x="4657725" y="2357438"/>
            <a:ext cx="0" cy="771525"/>
          </a:xfrm>
          <a:prstGeom prst="straightConnector1">
            <a:avLst/>
          </a:prstGeom>
          <a:ln w="38100" cap="flat" cmpd="sng">
            <a:solidFill>
              <a:srgbClr val="FF0000"/>
            </a:solidFill>
            <a:prstDash val="solid"/>
            <a:round/>
            <a:headEnd type="none" w="med" len="med"/>
            <a:tailEnd type="none" w="med" len="med"/>
          </a:ln>
        </p:spPr>
      </p:cxnSp>
      <p:cxnSp>
        <p:nvCxnSpPr>
          <p:cNvPr id="77842" name="直接箭头连接符 362514"/>
          <p:cNvCxnSpPr>
            <a:stCxn id="77831" idx="0"/>
            <a:endCxn id="77828" idx="4"/>
          </p:cNvCxnSpPr>
          <p:nvPr/>
        </p:nvCxnSpPr>
        <p:spPr>
          <a:xfrm>
            <a:off x="4857750" y="2114550"/>
            <a:ext cx="1571625" cy="0"/>
          </a:xfrm>
          <a:prstGeom prst="straightConnector1">
            <a:avLst/>
          </a:prstGeom>
          <a:ln w="38100" cap="flat" cmpd="sng">
            <a:solidFill>
              <a:schemeClr val="tx1"/>
            </a:solidFill>
            <a:prstDash val="solid"/>
            <a:round/>
            <a:headEnd type="none" w="med" len="med"/>
            <a:tailEnd type="none" w="med" len="med"/>
          </a:ln>
        </p:spPr>
      </p:cxnSp>
      <p:cxnSp>
        <p:nvCxnSpPr>
          <p:cNvPr id="77843" name="直接箭头连接符 362515"/>
          <p:cNvCxnSpPr>
            <a:stCxn id="77831" idx="6"/>
            <a:endCxn id="77832" idx="2"/>
          </p:cNvCxnSpPr>
          <p:nvPr/>
        </p:nvCxnSpPr>
        <p:spPr>
          <a:xfrm>
            <a:off x="4872038" y="3343275"/>
            <a:ext cx="1571625" cy="0"/>
          </a:xfrm>
          <a:prstGeom prst="straightConnector1">
            <a:avLst/>
          </a:prstGeom>
          <a:ln w="38100" cap="flat" cmpd="sng">
            <a:solidFill>
              <a:schemeClr val="tx1"/>
            </a:solidFill>
            <a:prstDash val="solid"/>
            <a:round/>
            <a:headEnd type="none" w="med" len="med"/>
            <a:tailEnd type="none" w="med" len="med"/>
          </a:ln>
        </p:spPr>
      </p:cxnSp>
      <p:cxnSp>
        <p:nvCxnSpPr>
          <p:cNvPr id="77844" name="曲线连接符 362516"/>
          <p:cNvCxnSpPr>
            <a:stCxn id="77833" idx="0"/>
            <a:endCxn id="77827" idx="5"/>
          </p:cNvCxnSpPr>
          <p:nvPr/>
        </p:nvCxnSpPr>
        <p:spPr>
          <a:xfrm rot="5400000" flipH="1">
            <a:off x="2341960" y="24705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77845" name="文本框 362517"/>
          <p:cNvSpPr txBox="1"/>
          <p:nvPr/>
        </p:nvSpPr>
        <p:spPr>
          <a:xfrm>
            <a:off x="2049304" y="25253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77846" name="文本框 362518"/>
          <p:cNvSpPr txBox="1"/>
          <p:nvPr/>
        </p:nvSpPr>
        <p:spPr>
          <a:xfrm>
            <a:off x="3020854" y="27432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77847" name="文本框 362519"/>
          <p:cNvSpPr txBox="1"/>
          <p:nvPr/>
        </p:nvSpPr>
        <p:spPr>
          <a:xfrm>
            <a:off x="2777966" y="35433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77848" name="文本框 362520"/>
          <p:cNvSpPr txBox="1"/>
          <p:nvPr/>
        </p:nvSpPr>
        <p:spPr>
          <a:xfrm>
            <a:off x="2777966" y="16002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77849" name="文本框 362521"/>
          <p:cNvSpPr txBox="1"/>
          <p:nvPr/>
        </p:nvSpPr>
        <p:spPr>
          <a:xfrm>
            <a:off x="4030504" y="16002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77850" name="文本框 362522"/>
          <p:cNvSpPr txBox="1"/>
          <p:nvPr/>
        </p:nvSpPr>
        <p:spPr>
          <a:xfrm>
            <a:off x="3349466" y="18788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77851" name="文本框 362523"/>
          <p:cNvSpPr txBox="1"/>
          <p:nvPr/>
        </p:nvSpPr>
        <p:spPr>
          <a:xfrm>
            <a:off x="4659154" y="25598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77852" name="文本框 362524"/>
          <p:cNvSpPr txBox="1"/>
          <p:nvPr/>
        </p:nvSpPr>
        <p:spPr>
          <a:xfrm>
            <a:off x="5516404" y="18859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77853" name="文本框 362525"/>
          <p:cNvSpPr txBox="1"/>
          <p:nvPr/>
        </p:nvSpPr>
        <p:spPr>
          <a:xfrm>
            <a:off x="5473541" y="30741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77854" name="文本框 362526"/>
          <p:cNvSpPr txBox="1"/>
          <p:nvPr/>
        </p:nvSpPr>
        <p:spPr>
          <a:xfrm>
            <a:off x="3968591" y="35623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77855" name="文本框 362527"/>
          <p:cNvSpPr txBox="1"/>
          <p:nvPr/>
        </p:nvSpPr>
        <p:spPr>
          <a:xfrm>
            <a:off x="2171700" y="4229100"/>
            <a:ext cx="2255520" cy="252730"/>
          </a:xfrm>
          <a:prstGeom prst="rect">
            <a:avLst/>
          </a:prstGeom>
          <a:noFill/>
          <a:ln w="9525">
            <a:noFill/>
          </a:ln>
        </p:spPr>
        <p:txBody>
          <a:bodyPr wrap="none" anchor="t" anchorCtr="0">
            <a:spAutoFit/>
          </a:bodyPr>
          <a:lstStyle/>
          <a:p>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A</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{C}, {</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G</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椭圆 363523"/>
          <p:cNvSpPr/>
          <p:nvPr/>
        </p:nvSpPr>
        <p:spPr>
          <a:xfrm>
            <a:off x="2171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78852" name="椭圆 363524"/>
          <p:cNvSpPr/>
          <p:nvPr/>
        </p:nvSpPr>
        <p:spPr>
          <a:xfrm>
            <a:off x="4457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78853" name="椭圆 363525"/>
          <p:cNvSpPr/>
          <p:nvPr/>
        </p:nvSpPr>
        <p:spPr>
          <a:xfrm>
            <a:off x="645795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78854" name="椭圆 363526"/>
          <p:cNvSpPr/>
          <p:nvPr/>
        </p:nvSpPr>
        <p:spPr>
          <a:xfrm>
            <a:off x="2171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78855" name="椭圆 363527"/>
          <p:cNvSpPr/>
          <p:nvPr/>
        </p:nvSpPr>
        <p:spPr>
          <a:xfrm>
            <a:off x="4457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78856" name="椭圆 363528"/>
          <p:cNvSpPr/>
          <p:nvPr/>
        </p:nvSpPr>
        <p:spPr>
          <a:xfrm>
            <a:off x="645795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78857" name="椭圆 363529"/>
          <p:cNvSpPr/>
          <p:nvPr/>
        </p:nvSpPr>
        <p:spPr>
          <a:xfrm>
            <a:off x="3314700" y="37719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78858" name="椭圆 363530"/>
          <p:cNvSpPr/>
          <p:nvPr/>
        </p:nvSpPr>
        <p:spPr>
          <a:xfrm>
            <a:off x="3314700" y="15430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78859" name="直接箭头连接符 363531"/>
          <p:cNvCxnSpPr>
            <a:stCxn id="78858" idx="5"/>
            <a:endCxn id="78852" idx="1"/>
          </p:cNvCxnSpPr>
          <p:nvPr/>
        </p:nvCxnSpPr>
        <p:spPr>
          <a:xfrm>
            <a:off x="3656410" y="18990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8860" name="直接箭头连接符 363532"/>
          <p:cNvCxnSpPr>
            <a:stCxn id="78858" idx="3"/>
            <a:endCxn id="78851" idx="7"/>
          </p:cNvCxnSpPr>
          <p:nvPr/>
        </p:nvCxnSpPr>
        <p:spPr>
          <a:xfrm flipH="1">
            <a:off x="2513410" y="18990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8861" name="直接箭头连接符 363533"/>
          <p:cNvCxnSpPr>
            <a:stCxn id="78851" idx="6"/>
            <a:endCxn id="78852" idx="2"/>
          </p:cNvCxnSpPr>
          <p:nvPr/>
        </p:nvCxnSpPr>
        <p:spPr>
          <a:xfrm>
            <a:off x="2586038" y="2257425"/>
            <a:ext cx="1857375" cy="0"/>
          </a:xfrm>
          <a:prstGeom prst="straightConnector1">
            <a:avLst/>
          </a:prstGeom>
          <a:ln w="38100" cap="flat" cmpd="sng">
            <a:solidFill>
              <a:schemeClr val="tx1"/>
            </a:solidFill>
            <a:prstDash val="solid"/>
            <a:round/>
            <a:headEnd type="none" w="med" len="med"/>
            <a:tailEnd type="none" w="med" len="med"/>
          </a:ln>
        </p:spPr>
      </p:cxnSp>
      <p:cxnSp>
        <p:nvCxnSpPr>
          <p:cNvPr id="78862" name="直接箭头连接符 363534"/>
          <p:cNvCxnSpPr>
            <a:stCxn id="78854" idx="0"/>
            <a:endCxn id="78851" idx="4"/>
          </p:cNvCxnSpPr>
          <p:nvPr/>
        </p:nvCxnSpPr>
        <p:spPr>
          <a:xfrm flipV="1">
            <a:off x="2371725" y="2471738"/>
            <a:ext cx="0" cy="771525"/>
          </a:xfrm>
          <a:prstGeom prst="straightConnector1">
            <a:avLst/>
          </a:prstGeom>
          <a:ln w="38100" cap="flat" cmpd="sng">
            <a:solidFill>
              <a:schemeClr val="tx1"/>
            </a:solidFill>
            <a:prstDash val="solid"/>
            <a:round/>
            <a:headEnd type="none" w="med" len="med"/>
            <a:tailEnd type="none" w="med" len="med"/>
          </a:ln>
        </p:spPr>
      </p:cxnSp>
      <p:cxnSp>
        <p:nvCxnSpPr>
          <p:cNvPr id="78863" name="直接箭头连接符 363535"/>
          <p:cNvCxnSpPr>
            <a:stCxn id="78854" idx="5"/>
            <a:endCxn id="78857" idx="1"/>
          </p:cNvCxnSpPr>
          <p:nvPr/>
        </p:nvCxnSpPr>
        <p:spPr>
          <a:xfrm>
            <a:off x="2513410" y="36135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78864" name="直接箭头连接符 363536"/>
          <p:cNvCxnSpPr>
            <a:stCxn id="78857" idx="7"/>
            <a:endCxn id="78855" idx="3"/>
          </p:cNvCxnSpPr>
          <p:nvPr/>
        </p:nvCxnSpPr>
        <p:spPr>
          <a:xfrm flipV="1">
            <a:off x="3656410" y="36135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8865" name="直接箭头连接符 363537"/>
          <p:cNvCxnSpPr>
            <a:stCxn id="78855" idx="0"/>
            <a:endCxn id="78852" idx="4"/>
          </p:cNvCxnSpPr>
          <p:nvPr/>
        </p:nvCxnSpPr>
        <p:spPr>
          <a:xfrm flipV="1">
            <a:off x="4657725" y="2471738"/>
            <a:ext cx="0" cy="771525"/>
          </a:xfrm>
          <a:prstGeom prst="straightConnector1">
            <a:avLst/>
          </a:prstGeom>
          <a:ln w="38100" cap="flat" cmpd="sng">
            <a:solidFill>
              <a:srgbClr val="FF0000"/>
            </a:solidFill>
            <a:prstDash val="solid"/>
            <a:round/>
            <a:headEnd type="none" w="med" len="med"/>
            <a:tailEnd type="none" w="med" len="med"/>
          </a:ln>
        </p:spPr>
      </p:cxnSp>
      <p:cxnSp>
        <p:nvCxnSpPr>
          <p:cNvPr id="78866" name="直接箭头连接符 363538"/>
          <p:cNvCxnSpPr>
            <a:stCxn id="78855" idx="0"/>
            <a:endCxn id="78852" idx="4"/>
          </p:cNvCxnSpPr>
          <p:nvPr/>
        </p:nvCxnSpPr>
        <p:spPr>
          <a:xfrm>
            <a:off x="4857750" y="2228850"/>
            <a:ext cx="1571625" cy="0"/>
          </a:xfrm>
          <a:prstGeom prst="straightConnector1">
            <a:avLst/>
          </a:prstGeom>
          <a:ln w="38100" cap="flat" cmpd="sng">
            <a:solidFill>
              <a:schemeClr val="tx1"/>
            </a:solidFill>
            <a:prstDash val="solid"/>
            <a:round/>
            <a:headEnd type="none" w="med" len="med"/>
            <a:tailEnd type="none" w="med" len="med"/>
          </a:ln>
        </p:spPr>
      </p:cxnSp>
      <p:cxnSp>
        <p:nvCxnSpPr>
          <p:cNvPr id="78867" name="直接箭头连接符 363539"/>
          <p:cNvCxnSpPr>
            <a:stCxn id="78855" idx="6"/>
            <a:endCxn id="78856" idx="2"/>
          </p:cNvCxnSpPr>
          <p:nvPr/>
        </p:nvCxnSpPr>
        <p:spPr>
          <a:xfrm>
            <a:off x="4872038" y="3457575"/>
            <a:ext cx="1571625" cy="0"/>
          </a:xfrm>
          <a:prstGeom prst="straightConnector1">
            <a:avLst/>
          </a:prstGeom>
          <a:ln w="38100" cap="flat" cmpd="sng">
            <a:solidFill>
              <a:schemeClr val="tx1"/>
            </a:solidFill>
            <a:prstDash val="solid"/>
            <a:round/>
            <a:headEnd type="none" w="med" len="med"/>
            <a:tailEnd type="none" w="med" len="med"/>
          </a:ln>
        </p:spPr>
      </p:cxnSp>
      <p:cxnSp>
        <p:nvCxnSpPr>
          <p:cNvPr id="78868" name="曲线连接符 363540"/>
          <p:cNvCxnSpPr>
            <a:stCxn id="78857" idx="0"/>
            <a:endCxn id="78851" idx="5"/>
          </p:cNvCxnSpPr>
          <p:nvPr/>
        </p:nvCxnSpPr>
        <p:spPr>
          <a:xfrm rot="5400000" flipH="1">
            <a:off x="2341960" y="25848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78869" name="文本框 363541"/>
          <p:cNvSpPr txBox="1"/>
          <p:nvPr/>
        </p:nvSpPr>
        <p:spPr>
          <a:xfrm>
            <a:off x="2049304" y="26396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78870" name="文本框 363542"/>
          <p:cNvSpPr txBox="1"/>
          <p:nvPr/>
        </p:nvSpPr>
        <p:spPr>
          <a:xfrm>
            <a:off x="3020854" y="28575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78871" name="文本框 363543"/>
          <p:cNvSpPr txBox="1"/>
          <p:nvPr/>
        </p:nvSpPr>
        <p:spPr>
          <a:xfrm>
            <a:off x="2777966" y="36576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78872" name="文本框 363544"/>
          <p:cNvSpPr txBox="1"/>
          <p:nvPr/>
        </p:nvSpPr>
        <p:spPr>
          <a:xfrm>
            <a:off x="2777966"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78873" name="文本框 363545"/>
          <p:cNvSpPr txBox="1"/>
          <p:nvPr/>
        </p:nvSpPr>
        <p:spPr>
          <a:xfrm>
            <a:off x="4030504"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78874" name="文本框 363546"/>
          <p:cNvSpPr txBox="1"/>
          <p:nvPr/>
        </p:nvSpPr>
        <p:spPr>
          <a:xfrm>
            <a:off x="3349466" y="19931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78875" name="文本框 363547"/>
          <p:cNvSpPr txBox="1"/>
          <p:nvPr/>
        </p:nvSpPr>
        <p:spPr>
          <a:xfrm>
            <a:off x="4659154" y="26741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78876" name="文本框 363548"/>
          <p:cNvSpPr txBox="1"/>
          <p:nvPr/>
        </p:nvSpPr>
        <p:spPr>
          <a:xfrm>
            <a:off x="5516404" y="20002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78877" name="文本框 363549"/>
          <p:cNvSpPr txBox="1"/>
          <p:nvPr/>
        </p:nvSpPr>
        <p:spPr>
          <a:xfrm>
            <a:off x="5473541" y="31884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78878" name="文本框 363550"/>
          <p:cNvSpPr txBox="1"/>
          <p:nvPr/>
        </p:nvSpPr>
        <p:spPr>
          <a:xfrm>
            <a:off x="3968591" y="3676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78879" name="文本框 363551"/>
          <p:cNvSpPr txBox="1"/>
          <p:nvPr/>
        </p:nvSpPr>
        <p:spPr>
          <a:xfrm>
            <a:off x="2171700" y="4229100"/>
            <a:ext cx="2127250" cy="252730"/>
          </a:xfrm>
          <a:prstGeom prst="rect">
            <a:avLst/>
          </a:prstGeom>
          <a:noFill/>
          <a:ln w="9525">
            <a:noFill/>
          </a:ln>
        </p:spPr>
        <p:txBody>
          <a:bodyPr wrap="none" anchor="t" anchorCtr="0">
            <a:spAutoFit/>
          </a:bodyPr>
          <a:lstStyle/>
          <a:p>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A</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{C}, {</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G</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椭圆 364547"/>
          <p:cNvSpPr/>
          <p:nvPr/>
        </p:nvSpPr>
        <p:spPr>
          <a:xfrm>
            <a:off x="2171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79876" name="椭圆 364548"/>
          <p:cNvSpPr/>
          <p:nvPr/>
        </p:nvSpPr>
        <p:spPr>
          <a:xfrm>
            <a:off x="4457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79877" name="椭圆 364549"/>
          <p:cNvSpPr/>
          <p:nvPr/>
        </p:nvSpPr>
        <p:spPr>
          <a:xfrm>
            <a:off x="645795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79878" name="椭圆 364550"/>
          <p:cNvSpPr/>
          <p:nvPr/>
        </p:nvSpPr>
        <p:spPr>
          <a:xfrm>
            <a:off x="2171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79879" name="椭圆 364551"/>
          <p:cNvSpPr/>
          <p:nvPr/>
        </p:nvSpPr>
        <p:spPr>
          <a:xfrm>
            <a:off x="4457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79880" name="椭圆 364552"/>
          <p:cNvSpPr/>
          <p:nvPr/>
        </p:nvSpPr>
        <p:spPr>
          <a:xfrm>
            <a:off x="645795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79881" name="椭圆 364553"/>
          <p:cNvSpPr/>
          <p:nvPr/>
        </p:nvSpPr>
        <p:spPr>
          <a:xfrm>
            <a:off x="3314700" y="37719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79882" name="椭圆 364554"/>
          <p:cNvSpPr/>
          <p:nvPr/>
        </p:nvSpPr>
        <p:spPr>
          <a:xfrm>
            <a:off x="3314700" y="15430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79883" name="直接箭头连接符 364555"/>
          <p:cNvCxnSpPr>
            <a:stCxn id="79882" idx="5"/>
            <a:endCxn id="79876" idx="1"/>
          </p:cNvCxnSpPr>
          <p:nvPr/>
        </p:nvCxnSpPr>
        <p:spPr>
          <a:xfrm>
            <a:off x="3656410" y="18990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79884" name="直接箭头连接符 364556"/>
          <p:cNvCxnSpPr>
            <a:stCxn id="79882" idx="3"/>
            <a:endCxn id="79875" idx="7"/>
          </p:cNvCxnSpPr>
          <p:nvPr/>
        </p:nvCxnSpPr>
        <p:spPr>
          <a:xfrm flipH="1">
            <a:off x="2513410" y="18990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9885" name="直接箭头连接符 364557"/>
          <p:cNvCxnSpPr>
            <a:stCxn id="79875" idx="6"/>
            <a:endCxn id="79876" idx="2"/>
          </p:cNvCxnSpPr>
          <p:nvPr/>
        </p:nvCxnSpPr>
        <p:spPr>
          <a:xfrm>
            <a:off x="2586038" y="2257425"/>
            <a:ext cx="1857375" cy="0"/>
          </a:xfrm>
          <a:prstGeom prst="straightConnector1">
            <a:avLst/>
          </a:prstGeom>
          <a:ln w="38100" cap="flat" cmpd="sng">
            <a:solidFill>
              <a:schemeClr val="tx1"/>
            </a:solidFill>
            <a:prstDash val="solid"/>
            <a:round/>
            <a:headEnd type="none" w="med" len="med"/>
            <a:tailEnd type="none" w="med" len="med"/>
          </a:ln>
        </p:spPr>
      </p:cxnSp>
      <p:cxnSp>
        <p:nvCxnSpPr>
          <p:cNvPr id="79886" name="直接箭头连接符 364558"/>
          <p:cNvCxnSpPr>
            <a:stCxn id="79878" idx="0"/>
            <a:endCxn id="79875" idx="4"/>
          </p:cNvCxnSpPr>
          <p:nvPr/>
        </p:nvCxnSpPr>
        <p:spPr>
          <a:xfrm flipV="1">
            <a:off x="2371725" y="2471738"/>
            <a:ext cx="0" cy="771525"/>
          </a:xfrm>
          <a:prstGeom prst="straightConnector1">
            <a:avLst/>
          </a:prstGeom>
          <a:ln w="38100" cap="flat" cmpd="sng">
            <a:solidFill>
              <a:schemeClr val="tx1"/>
            </a:solidFill>
            <a:prstDash val="solid"/>
            <a:round/>
            <a:headEnd type="none" w="med" len="med"/>
            <a:tailEnd type="none" w="med" len="med"/>
          </a:ln>
        </p:spPr>
      </p:cxnSp>
      <p:cxnSp>
        <p:nvCxnSpPr>
          <p:cNvPr id="79887" name="直接箭头连接符 364559"/>
          <p:cNvCxnSpPr>
            <a:stCxn id="79878" idx="5"/>
            <a:endCxn id="79881" idx="1"/>
          </p:cNvCxnSpPr>
          <p:nvPr/>
        </p:nvCxnSpPr>
        <p:spPr>
          <a:xfrm>
            <a:off x="2513410" y="36135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79888" name="直接箭头连接符 364560"/>
          <p:cNvCxnSpPr>
            <a:stCxn id="79881" idx="7"/>
            <a:endCxn id="79879" idx="3"/>
          </p:cNvCxnSpPr>
          <p:nvPr/>
        </p:nvCxnSpPr>
        <p:spPr>
          <a:xfrm flipV="1">
            <a:off x="3656410" y="3613547"/>
            <a:ext cx="859631" cy="202406"/>
          </a:xfrm>
          <a:prstGeom prst="straightConnector1">
            <a:avLst/>
          </a:prstGeom>
          <a:ln w="38100" cap="flat" cmpd="sng">
            <a:solidFill>
              <a:schemeClr val="tx1"/>
            </a:solidFill>
            <a:prstDash val="solid"/>
            <a:round/>
            <a:headEnd type="none" w="med" len="med"/>
            <a:tailEnd type="none" w="med" len="med"/>
          </a:ln>
        </p:spPr>
      </p:cxnSp>
      <p:cxnSp>
        <p:nvCxnSpPr>
          <p:cNvPr id="79889" name="直接箭头连接符 364561"/>
          <p:cNvCxnSpPr>
            <a:stCxn id="79879" idx="0"/>
            <a:endCxn id="79876" idx="4"/>
          </p:cNvCxnSpPr>
          <p:nvPr/>
        </p:nvCxnSpPr>
        <p:spPr>
          <a:xfrm flipV="1">
            <a:off x="4657725" y="2471738"/>
            <a:ext cx="0" cy="771525"/>
          </a:xfrm>
          <a:prstGeom prst="straightConnector1">
            <a:avLst/>
          </a:prstGeom>
          <a:ln w="38100" cap="flat" cmpd="sng">
            <a:solidFill>
              <a:srgbClr val="FF0000"/>
            </a:solidFill>
            <a:prstDash val="solid"/>
            <a:round/>
            <a:headEnd type="none" w="med" len="med"/>
            <a:tailEnd type="none" w="med" len="med"/>
          </a:ln>
        </p:spPr>
      </p:cxnSp>
      <p:cxnSp>
        <p:nvCxnSpPr>
          <p:cNvPr id="79890" name="直接箭头连接符 364562"/>
          <p:cNvCxnSpPr>
            <a:stCxn id="79879" idx="0"/>
            <a:endCxn id="79876" idx="4"/>
          </p:cNvCxnSpPr>
          <p:nvPr/>
        </p:nvCxnSpPr>
        <p:spPr>
          <a:xfrm>
            <a:off x="4857750" y="2228850"/>
            <a:ext cx="1571625" cy="0"/>
          </a:xfrm>
          <a:prstGeom prst="straightConnector1">
            <a:avLst/>
          </a:prstGeom>
          <a:ln w="38100" cap="flat" cmpd="sng">
            <a:solidFill>
              <a:schemeClr val="tx1"/>
            </a:solidFill>
            <a:prstDash val="solid"/>
            <a:round/>
            <a:headEnd type="none" w="med" len="med"/>
            <a:tailEnd type="none" w="med" len="med"/>
          </a:ln>
        </p:spPr>
      </p:cxnSp>
      <p:cxnSp>
        <p:nvCxnSpPr>
          <p:cNvPr id="79891" name="直接箭头连接符 364563"/>
          <p:cNvCxnSpPr>
            <a:stCxn id="79879" idx="6"/>
            <a:endCxn id="79880" idx="2"/>
          </p:cNvCxnSpPr>
          <p:nvPr/>
        </p:nvCxnSpPr>
        <p:spPr>
          <a:xfrm>
            <a:off x="4872038" y="3457575"/>
            <a:ext cx="1571625" cy="0"/>
          </a:xfrm>
          <a:prstGeom prst="straightConnector1">
            <a:avLst/>
          </a:prstGeom>
          <a:ln w="38100" cap="flat" cmpd="sng">
            <a:solidFill>
              <a:schemeClr val="tx1"/>
            </a:solidFill>
            <a:prstDash val="solid"/>
            <a:round/>
            <a:headEnd type="none" w="med" len="med"/>
            <a:tailEnd type="none" w="med" len="med"/>
          </a:ln>
        </p:spPr>
      </p:cxnSp>
      <p:cxnSp>
        <p:nvCxnSpPr>
          <p:cNvPr id="79892" name="曲线连接符 364564"/>
          <p:cNvCxnSpPr>
            <a:stCxn id="79881" idx="0"/>
            <a:endCxn id="79875" idx="5"/>
          </p:cNvCxnSpPr>
          <p:nvPr/>
        </p:nvCxnSpPr>
        <p:spPr>
          <a:xfrm rot="5400000" flipH="1">
            <a:off x="2341960" y="25848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79893" name="文本框 364565"/>
          <p:cNvSpPr txBox="1"/>
          <p:nvPr/>
        </p:nvSpPr>
        <p:spPr>
          <a:xfrm>
            <a:off x="2049304" y="26396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79894" name="文本框 364566"/>
          <p:cNvSpPr txBox="1"/>
          <p:nvPr/>
        </p:nvSpPr>
        <p:spPr>
          <a:xfrm>
            <a:off x="3020854" y="28575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79895" name="文本框 364567"/>
          <p:cNvSpPr txBox="1"/>
          <p:nvPr/>
        </p:nvSpPr>
        <p:spPr>
          <a:xfrm>
            <a:off x="2777966" y="36576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79896" name="文本框 364568"/>
          <p:cNvSpPr txBox="1"/>
          <p:nvPr/>
        </p:nvSpPr>
        <p:spPr>
          <a:xfrm>
            <a:off x="2777966"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79897" name="文本框 364569"/>
          <p:cNvSpPr txBox="1"/>
          <p:nvPr/>
        </p:nvSpPr>
        <p:spPr>
          <a:xfrm>
            <a:off x="4030504"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79898" name="文本框 364570"/>
          <p:cNvSpPr txBox="1"/>
          <p:nvPr/>
        </p:nvSpPr>
        <p:spPr>
          <a:xfrm>
            <a:off x="3349466" y="19931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79899" name="文本框 364571"/>
          <p:cNvSpPr txBox="1"/>
          <p:nvPr/>
        </p:nvSpPr>
        <p:spPr>
          <a:xfrm>
            <a:off x="4659154" y="26741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79900" name="文本框 364572"/>
          <p:cNvSpPr txBox="1"/>
          <p:nvPr/>
        </p:nvSpPr>
        <p:spPr>
          <a:xfrm>
            <a:off x="5516404" y="20002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79901" name="文本框 364573"/>
          <p:cNvSpPr txBox="1"/>
          <p:nvPr/>
        </p:nvSpPr>
        <p:spPr>
          <a:xfrm>
            <a:off x="5473541" y="31884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79902" name="文本框 364574"/>
          <p:cNvSpPr txBox="1"/>
          <p:nvPr/>
        </p:nvSpPr>
        <p:spPr>
          <a:xfrm>
            <a:off x="3968591" y="3676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79903" name="文本框 364575"/>
          <p:cNvSpPr txBox="1"/>
          <p:nvPr/>
        </p:nvSpPr>
        <p:spPr>
          <a:xfrm>
            <a:off x="2171700" y="4229100"/>
            <a:ext cx="1998980" cy="252730"/>
          </a:xfrm>
          <a:prstGeom prst="rect">
            <a:avLst/>
          </a:prstGeom>
          <a:noFill/>
          <a:ln w="9525">
            <a:noFill/>
          </a:ln>
        </p:spPr>
        <p:txBody>
          <a:bodyPr wrap="none" anchor="t" anchorCtr="0">
            <a:spAutoFit/>
          </a:bodyPr>
          <a:lstStyle/>
          <a:p>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A</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{C}, {</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G</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椭圆 365571"/>
          <p:cNvSpPr/>
          <p:nvPr/>
        </p:nvSpPr>
        <p:spPr>
          <a:xfrm>
            <a:off x="2171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80900" name="椭圆 365572"/>
          <p:cNvSpPr/>
          <p:nvPr/>
        </p:nvSpPr>
        <p:spPr>
          <a:xfrm>
            <a:off x="4457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80901" name="椭圆 365573"/>
          <p:cNvSpPr/>
          <p:nvPr/>
        </p:nvSpPr>
        <p:spPr>
          <a:xfrm>
            <a:off x="645795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80902" name="椭圆 365574"/>
          <p:cNvSpPr/>
          <p:nvPr/>
        </p:nvSpPr>
        <p:spPr>
          <a:xfrm>
            <a:off x="2171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80903" name="椭圆 365575"/>
          <p:cNvSpPr/>
          <p:nvPr/>
        </p:nvSpPr>
        <p:spPr>
          <a:xfrm>
            <a:off x="4457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80904" name="椭圆 365576"/>
          <p:cNvSpPr/>
          <p:nvPr/>
        </p:nvSpPr>
        <p:spPr>
          <a:xfrm>
            <a:off x="645795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80905" name="椭圆 365577"/>
          <p:cNvSpPr/>
          <p:nvPr/>
        </p:nvSpPr>
        <p:spPr>
          <a:xfrm>
            <a:off x="3314700" y="37719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80906" name="椭圆 365578"/>
          <p:cNvSpPr/>
          <p:nvPr/>
        </p:nvSpPr>
        <p:spPr>
          <a:xfrm>
            <a:off x="3314700" y="15430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80907" name="直接箭头连接符 365579"/>
          <p:cNvCxnSpPr>
            <a:stCxn id="80906" idx="5"/>
            <a:endCxn id="80900" idx="1"/>
          </p:cNvCxnSpPr>
          <p:nvPr/>
        </p:nvCxnSpPr>
        <p:spPr>
          <a:xfrm>
            <a:off x="3656410" y="18990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0908" name="直接箭头连接符 365580"/>
          <p:cNvCxnSpPr>
            <a:stCxn id="80906" idx="3"/>
            <a:endCxn id="80899" idx="7"/>
          </p:cNvCxnSpPr>
          <p:nvPr/>
        </p:nvCxnSpPr>
        <p:spPr>
          <a:xfrm flipH="1">
            <a:off x="2513410" y="1899047"/>
            <a:ext cx="859631" cy="202406"/>
          </a:xfrm>
          <a:prstGeom prst="straightConnector1">
            <a:avLst/>
          </a:prstGeom>
          <a:ln w="38100" cap="flat" cmpd="sng">
            <a:solidFill>
              <a:schemeClr val="tx1"/>
            </a:solidFill>
            <a:prstDash val="solid"/>
            <a:round/>
            <a:headEnd type="none" w="med" len="med"/>
            <a:tailEnd type="none" w="med" len="med"/>
          </a:ln>
        </p:spPr>
      </p:cxnSp>
      <p:cxnSp>
        <p:nvCxnSpPr>
          <p:cNvPr id="80909" name="直接箭头连接符 365581"/>
          <p:cNvCxnSpPr>
            <a:stCxn id="80899" idx="6"/>
            <a:endCxn id="80900" idx="2"/>
          </p:cNvCxnSpPr>
          <p:nvPr/>
        </p:nvCxnSpPr>
        <p:spPr>
          <a:xfrm>
            <a:off x="2586038" y="2257425"/>
            <a:ext cx="1857375" cy="0"/>
          </a:xfrm>
          <a:prstGeom prst="straightConnector1">
            <a:avLst/>
          </a:prstGeom>
          <a:ln w="38100" cap="flat" cmpd="sng">
            <a:solidFill>
              <a:srgbClr val="FF0000"/>
            </a:solidFill>
            <a:prstDash val="solid"/>
            <a:round/>
            <a:headEnd type="none" w="med" len="med"/>
            <a:tailEnd type="none" w="med" len="med"/>
          </a:ln>
        </p:spPr>
      </p:cxnSp>
      <p:cxnSp>
        <p:nvCxnSpPr>
          <p:cNvPr id="80910" name="直接箭头连接符 365582"/>
          <p:cNvCxnSpPr>
            <a:stCxn id="80902" idx="0"/>
            <a:endCxn id="80899" idx="4"/>
          </p:cNvCxnSpPr>
          <p:nvPr/>
        </p:nvCxnSpPr>
        <p:spPr>
          <a:xfrm flipV="1">
            <a:off x="2371725" y="2471738"/>
            <a:ext cx="0" cy="771525"/>
          </a:xfrm>
          <a:prstGeom prst="straightConnector1">
            <a:avLst/>
          </a:prstGeom>
          <a:ln w="38100" cap="flat" cmpd="sng">
            <a:solidFill>
              <a:schemeClr val="tx1"/>
            </a:solidFill>
            <a:prstDash val="solid"/>
            <a:round/>
            <a:headEnd type="none" w="med" len="med"/>
            <a:tailEnd type="none" w="med" len="med"/>
          </a:ln>
        </p:spPr>
      </p:cxnSp>
      <p:cxnSp>
        <p:nvCxnSpPr>
          <p:cNvPr id="80911" name="直接箭头连接符 365583"/>
          <p:cNvCxnSpPr>
            <a:stCxn id="80902" idx="5"/>
            <a:endCxn id="80905" idx="1"/>
          </p:cNvCxnSpPr>
          <p:nvPr/>
        </p:nvCxnSpPr>
        <p:spPr>
          <a:xfrm>
            <a:off x="2513410" y="36135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0912" name="直接箭头连接符 365584"/>
          <p:cNvCxnSpPr>
            <a:stCxn id="80905" idx="7"/>
            <a:endCxn id="80903" idx="3"/>
          </p:cNvCxnSpPr>
          <p:nvPr/>
        </p:nvCxnSpPr>
        <p:spPr>
          <a:xfrm flipV="1">
            <a:off x="3656410" y="3613547"/>
            <a:ext cx="859631" cy="202406"/>
          </a:xfrm>
          <a:prstGeom prst="straightConnector1">
            <a:avLst/>
          </a:prstGeom>
          <a:ln w="38100" cap="flat" cmpd="sng">
            <a:solidFill>
              <a:schemeClr val="tx1"/>
            </a:solidFill>
            <a:prstDash val="solid"/>
            <a:round/>
            <a:headEnd type="none" w="med" len="med"/>
            <a:tailEnd type="none" w="med" len="med"/>
          </a:ln>
        </p:spPr>
      </p:cxnSp>
      <p:cxnSp>
        <p:nvCxnSpPr>
          <p:cNvPr id="80913" name="直接箭头连接符 365585"/>
          <p:cNvCxnSpPr>
            <a:stCxn id="80903" idx="0"/>
            <a:endCxn id="80900" idx="4"/>
          </p:cNvCxnSpPr>
          <p:nvPr/>
        </p:nvCxnSpPr>
        <p:spPr>
          <a:xfrm flipV="1">
            <a:off x="4657725" y="2471738"/>
            <a:ext cx="0" cy="771525"/>
          </a:xfrm>
          <a:prstGeom prst="straightConnector1">
            <a:avLst/>
          </a:prstGeom>
          <a:ln w="38100" cap="flat" cmpd="sng">
            <a:solidFill>
              <a:srgbClr val="FF0000"/>
            </a:solidFill>
            <a:prstDash val="solid"/>
            <a:round/>
            <a:headEnd type="none" w="med" len="med"/>
            <a:tailEnd type="none" w="med" len="med"/>
          </a:ln>
        </p:spPr>
      </p:cxnSp>
      <p:cxnSp>
        <p:nvCxnSpPr>
          <p:cNvPr id="80914" name="直接箭头连接符 365586"/>
          <p:cNvCxnSpPr>
            <a:stCxn id="80903" idx="0"/>
            <a:endCxn id="80900" idx="4"/>
          </p:cNvCxnSpPr>
          <p:nvPr/>
        </p:nvCxnSpPr>
        <p:spPr>
          <a:xfrm>
            <a:off x="4857750" y="2228850"/>
            <a:ext cx="1571625" cy="0"/>
          </a:xfrm>
          <a:prstGeom prst="straightConnector1">
            <a:avLst/>
          </a:prstGeom>
          <a:ln w="38100" cap="flat" cmpd="sng">
            <a:solidFill>
              <a:schemeClr val="tx1"/>
            </a:solidFill>
            <a:prstDash val="solid"/>
            <a:round/>
            <a:headEnd type="none" w="med" len="med"/>
            <a:tailEnd type="none" w="med" len="med"/>
          </a:ln>
        </p:spPr>
      </p:cxnSp>
      <p:cxnSp>
        <p:nvCxnSpPr>
          <p:cNvPr id="80915" name="直接箭头连接符 365587"/>
          <p:cNvCxnSpPr>
            <a:stCxn id="80903" idx="6"/>
            <a:endCxn id="80904" idx="2"/>
          </p:cNvCxnSpPr>
          <p:nvPr/>
        </p:nvCxnSpPr>
        <p:spPr>
          <a:xfrm>
            <a:off x="4872038" y="3457575"/>
            <a:ext cx="1571625" cy="0"/>
          </a:xfrm>
          <a:prstGeom prst="straightConnector1">
            <a:avLst/>
          </a:prstGeom>
          <a:ln w="38100" cap="flat" cmpd="sng">
            <a:solidFill>
              <a:schemeClr val="tx1"/>
            </a:solidFill>
            <a:prstDash val="solid"/>
            <a:round/>
            <a:headEnd type="none" w="med" len="med"/>
            <a:tailEnd type="none" w="med" len="med"/>
          </a:ln>
        </p:spPr>
      </p:cxnSp>
      <p:cxnSp>
        <p:nvCxnSpPr>
          <p:cNvPr id="80916" name="曲线连接符 365588"/>
          <p:cNvCxnSpPr>
            <a:stCxn id="80905" idx="0"/>
            <a:endCxn id="80899" idx="5"/>
          </p:cNvCxnSpPr>
          <p:nvPr/>
        </p:nvCxnSpPr>
        <p:spPr>
          <a:xfrm rot="5400000" flipH="1">
            <a:off x="2341960" y="25848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80917" name="文本框 365589"/>
          <p:cNvSpPr txBox="1"/>
          <p:nvPr/>
        </p:nvSpPr>
        <p:spPr>
          <a:xfrm>
            <a:off x="2049304" y="26396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80918" name="文本框 365590"/>
          <p:cNvSpPr txBox="1"/>
          <p:nvPr/>
        </p:nvSpPr>
        <p:spPr>
          <a:xfrm>
            <a:off x="3020854" y="28575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80919" name="文本框 365591"/>
          <p:cNvSpPr txBox="1"/>
          <p:nvPr/>
        </p:nvSpPr>
        <p:spPr>
          <a:xfrm>
            <a:off x="2777966" y="36576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80920" name="文本框 365592"/>
          <p:cNvSpPr txBox="1"/>
          <p:nvPr/>
        </p:nvSpPr>
        <p:spPr>
          <a:xfrm>
            <a:off x="2777966"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80921" name="文本框 365593"/>
          <p:cNvSpPr txBox="1"/>
          <p:nvPr/>
        </p:nvSpPr>
        <p:spPr>
          <a:xfrm>
            <a:off x="4030504"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80922" name="文本框 365594"/>
          <p:cNvSpPr txBox="1"/>
          <p:nvPr/>
        </p:nvSpPr>
        <p:spPr>
          <a:xfrm>
            <a:off x="3349466" y="19931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80923" name="文本框 365595"/>
          <p:cNvSpPr txBox="1"/>
          <p:nvPr/>
        </p:nvSpPr>
        <p:spPr>
          <a:xfrm>
            <a:off x="4659154" y="26741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80924" name="文本框 365596"/>
          <p:cNvSpPr txBox="1"/>
          <p:nvPr/>
        </p:nvSpPr>
        <p:spPr>
          <a:xfrm>
            <a:off x="5516404" y="20002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80925" name="文本框 365597"/>
          <p:cNvSpPr txBox="1"/>
          <p:nvPr/>
        </p:nvSpPr>
        <p:spPr>
          <a:xfrm>
            <a:off x="5473541" y="31884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80926" name="文本框 365598"/>
          <p:cNvSpPr txBox="1"/>
          <p:nvPr/>
        </p:nvSpPr>
        <p:spPr>
          <a:xfrm>
            <a:off x="3968591" y="3676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80927" name="文本框 365599"/>
          <p:cNvSpPr txBox="1"/>
          <p:nvPr/>
        </p:nvSpPr>
        <p:spPr>
          <a:xfrm>
            <a:off x="2171700" y="4229100"/>
            <a:ext cx="1870710" cy="252730"/>
          </a:xfrm>
          <a:prstGeom prst="rect">
            <a:avLst/>
          </a:prstGeom>
          <a:noFill/>
          <a:ln w="9525">
            <a:noFill/>
          </a:ln>
        </p:spPr>
        <p:txBody>
          <a:bodyPr wrap="none" anchor="t" anchorCtr="0">
            <a:spAutoFit/>
          </a:bodyPr>
          <a:lstStyle/>
          <a:p>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A</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 {C}, {</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F</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G</a:t>
            </a:r>
            <a:r>
              <a:rPr lang="en-US" altLang="zh-CN" sz="1050">
                <a:solidFill>
                  <a:schemeClr val="accent2"/>
                </a:solidFill>
                <a:latin typeface="Times New Roman" panose="02020603050405020304" pitchFamily="18" charset="0"/>
                <a:ea typeface="宋体" panose="02010600030101010101" pitchFamily="2" charset="-12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椭圆 366595"/>
          <p:cNvSpPr/>
          <p:nvPr/>
        </p:nvSpPr>
        <p:spPr>
          <a:xfrm>
            <a:off x="2171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81924" name="椭圆 366596"/>
          <p:cNvSpPr/>
          <p:nvPr/>
        </p:nvSpPr>
        <p:spPr>
          <a:xfrm>
            <a:off x="4457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81925" name="椭圆 366597"/>
          <p:cNvSpPr/>
          <p:nvPr/>
        </p:nvSpPr>
        <p:spPr>
          <a:xfrm>
            <a:off x="645795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81926" name="椭圆 366598"/>
          <p:cNvSpPr/>
          <p:nvPr/>
        </p:nvSpPr>
        <p:spPr>
          <a:xfrm>
            <a:off x="2171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81927" name="椭圆 366599"/>
          <p:cNvSpPr/>
          <p:nvPr/>
        </p:nvSpPr>
        <p:spPr>
          <a:xfrm>
            <a:off x="4457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81928" name="椭圆 366600"/>
          <p:cNvSpPr/>
          <p:nvPr/>
        </p:nvSpPr>
        <p:spPr>
          <a:xfrm>
            <a:off x="645795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81929" name="椭圆 366601"/>
          <p:cNvSpPr/>
          <p:nvPr/>
        </p:nvSpPr>
        <p:spPr>
          <a:xfrm>
            <a:off x="3314700" y="37719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81930" name="椭圆 366602"/>
          <p:cNvSpPr/>
          <p:nvPr/>
        </p:nvSpPr>
        <p:spPr>
          <a:xfrm>
            <a:off x="3314700" y="15430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81931" name="直接箭头连接符 366603"/>
          <p:cNvCxnSpPr>
            <a:stCxn id="81930" idx="5"/>
            <a:endCxn id="81924" idx="1"/>
          </p:cNvCxnSpPr>
          <p:nvPr/>
        </p:nvCxnSpPr>
        <p:spPr>
          <a:xfrm>
            <a:off x="3656410" y="18990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1932" name="直接箭头连接符 366604"/>
          <p:cNvCxnSpPr>
            <a:stCxn id="81930" idx="3"/>
            <a:endCxn id="81923" idx="7"/>
          </p:cNvCxnSpPr>
          <p:nvPr/>
        </p:nvCxnSpPr>
        <p:spPr>
          <a:xfrm flipH="1">
            <a:off x="2513410" y="1899047"/>
            <a:ext cx="859631" cy="202406"/>
          </a:xfrm>
          <a:prstGeom prst="straightConnector1">
            <a:avLst/>
          </a:prstGeom>
          <a:ln w="38100" cap="flat" cmpd="sng">
            <a:solidFill>
              <a:schemeClr val="bg2"/>
            </a:solidFill>
            <a:prstDash val="solid"/>
            <a:round/>
            <a:headEnd type="none" w="med" len="med"/>
            <a:tailEnd type="none" w="med" len="med"/>
          </a:ln>
        </p:spPr>
      </p:cxnSp>
      <p:cxnSp>
        <p:nvCxnSpPr>
          <p:cNvPr id="81933" name="直接箭头连接符 366605"/>
          <p:cNvCxnSpPr>
            <a:stCxn id="81923" idx="6"/>
            <a:endCxn id="81924" idx="2"/>
          </p:cNvCxnSpPr>
          <p:nvPr/>
        </p:nvCxnSpPr>
        <p:spPr>
          <a:xfrm>
            <a:off x="2586038" y="2257425"/>
            <a:ext cx="1857375" cy="0"/>
          </a:xfrm>
          <a:prstGeom prst="straightConnector1">
            <a:avLst/>
          </a:prstGeom>
          <a:ln w="38100" cap="flat" cmpd="sng">
            <a:solidFill>
              <a:srgbClr val="FF0000"/>
            </a:solidFill>
            <a:prstDash val="solid"/>
            <a:round/>
            <a:headEnd type="none" w="med" len="med"/>
            <a:tailEnd type="none" w="med" len="med"/>
          </a:ln>
        </p:spPr>
      </p:cxnSp>
      <p:cxnSp>
        <p:nvCxnSpPr>
          <p:cNvPr id="81934" name="直接箭头连接符 366606"/>
          <p:cNvCxnSpPr>
            <a:stCxn id="81926" idx="0"/>
            <a:endCxn id="81923" idx="4"/>
          </p:cNvCxnSpPr>
          <p:nvPr/>
        </p:nvCxnSpPr>
        <p:spPr>
          <a:xfrm flipV="1">
            <a:off x="2371725" y="2471738"/>
            <a:ext cx="0" cy="771525"/>
          </a:xfrm>
          <a:prstGeom prst="straightConnector1">
            <a:avLst/>
          </a:prstGeom>
          <a:ln w="38100" cap="flat" cmpd="sng">
            <a:solidFill>
              <a:schemeClr val="tx1"/>
            </a:solidFill>
            <a:prstDash val="solid"/>
            <a:round/>
            <a:headEnd type="none" w="med" len="med"/>
            <a:tailEnd type="none" w="med" len="med"/>
          </a:ln>
        </p:spPr>
      </p:cxnSp>
      <p:cxnSp>
        <p:nvCxnSpPr>
          <p:cNvPr id="81935" name="直接箭头连接符 366607"/>
          <p:cNvCxnSpPr>
            <a:stCxn id="81926" idx="5"/>
            <a:endCxn id="81929" idx="1"/>
          </p:cNvCxnSpPr>
          <p:nvPr/>
        </p:nvCxnSpPr>
        <p:spPr>
          <a:xfrm>
            <a:off x="2513410" y="36135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1936" name="直接箭头连接符 366608"/>
          <p:cNvCxnSpPr>
            <a:stCxn id="81929" idx="7"/>
            <a:endCxn id="81927" idx="3"/>
          </p:cNvCxnSpPr>
          <p:nvPr/>
        </p:nvCxnSpPr>
        <p:spPr>
          <a:xfrm flipV="1">
            <a:off x="3656410" y="36135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1937" name="直接箭头连接符 366609"/>
          <p:cNvCxnSpPr>
            <a:stCxn id="81927" idx="0"/>
            <a:endCxn id="81924" idx="4"/>
          </p:cNvCxnSpPr>
          <p:nvPr/>
        </p:nvCxnSpPr>
        <p:spPr>
          <a:xfrm flipV="1">
            <a:off x="4657725" y="2471738"/>
            <a:ext cx="0" cy="771525"/>
          </a:xfrm>
          <a:prstGeom prst="straightConnector1">
            <a:avLst/>
          </a:prstGeom>
          <a:ln w="38100" cap="flat" cmpd="sng">
            <a:solidFill>
              <a:srgbClr val="FF0000"/>
            </a:solidFill>
            <a:prstDash val="solid"/>
            <a:round/>
            <a:headEnd type="none" w="med" len="med"/>
            <a:tailEnd type="none" w="med" len="med"/>
          </a:ln>
        </p:spPr>
      </p:cxnSp>
      <p:cxnSp>
        <p:nvCxnSpPr>
          <p:cNvPr id="81938" name="直接箭头连接符 366610"/>
          <p:cNvCxnSpPr>
            <a:stCxn id="81927" idx="0"/>
            <a:endCxn id="81924" idx="4"/>
          </p:cNvCxnSpPr>
          <p:nvPr/>
        </p:nvCxnSpPr>
        <p:spPr>
          <a:xfrm>
            <a:off x="4857750" y="2228850"/>
            <a:ext cx="1571625" cy="0"/>
          </a:xfrm>
          <a:prstGeom prst="straightConnector1">
            <a:avLst/>
          </a:prstGeom>
          <a:ln w="38100" cap="flat" cmpd="sng">
            <a:solidFill>
              <a:schemeClr val="tx1"/>
            </a:solidFill>
            <a:prstDash val="solid"/>
            <a:round/>
            <a:headEnd type="none" w="med" len="med"/>
            <a:tailEnd type="none" w="med" len="med"/>
          </a:ln>
        </p:spPr>
      </p:cxnSp>
      <p:cxnSp>
        <p:nvCxnSpPr>
          <p:cNvPr id="81939" name="直接箭头连接符 366611"/>
          <p:cNvCxnSpPr>
            <a:stCxn id="81927" idx="6"/>
            <a:endCxn id="81928" idx="2"/>
          </p:cNvCxnSpPr>
          <p:nvPr/>
        </p:nvCxnSpPr>
        <p:spPr>
          <a:xfrm>
            <a:off x="4872038" y="3457575"/>
            <a:ext cx="1571625" cy="0"/>
          </a:xfrm>
          <a:prstGeom prst="straightConnector1">
            <a:avLst/>
          </a:prstGeom>
          <a:ln w="38100" cap="flat" cmpd="sng">
            <a:solidFill>
              <a:schemeClr val="tx1"/>
            </a:solidFill>
            <a:prstDash val="solid"/>
            <a:round/>
            <a:headEnd type="none" w="med" len="med"/>
            <a:tailEnd type="none" w="med" len="med"/>
          </a:ln>
        </p:spPr>
      </p:cxnSp>
      <p:cxnSp>
        <p:nvCxnSpPr>
          <p:cNvPr id="81940" name="曲线连接符 366612"/>
          <p:cNvCxnSpPr>
            <a:stCxn id="81929" idx="0"/>
            <a:endCxn id="81923" idx="5"/>
          </p:cNvCxnSpPr>
          <p:nvPr/>
        </p:nvCxnSpPr>
        <p:spPr>
          <a:xfrm rot="5400000" flipH="1">
            <a:off x="2341960" y="25848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81941" name="文本框 366613"/>
          <p:cNvSpPr txBox="1"/>
          <p:nvPr/>
        </p:nvSpPr>
        <p:spPr>
          <a:xfrm>
            <a:off x="2049304" y="26396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81942" name="文本框 366614"/>
          <p:cNvSpPr txBox="1"/>
          <p:nvPr/>
        </p:nvSpPr>
        <p:spPr>
          <a:xfrm>
            <a:off x="3020854" y="28575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81943" name="文本框 366615"/>
          <p:cNvSpPr txBox="1"/>
          <p:nvPr/>
        </p:nvSpPr>
        <p:spPr>
          <a:xfrm>
            <a:off x="2777966" y="36576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81944" name="文本框 366616"/>
          <p:cNvSpPr txBox="1"/>
          <p:nvPr/>
        </p:nvSpPr>
        <p:spPr>
          <a:xfrm>
            <a:off x="2777966"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81945" name="文本框 366617"/>
          <p:cNvSpPr txBox="1"/>
          <p:nvPr/>
        </p:nvSpPr>
        <p:spPr>
          <a:xfrm>
            <a:off x="4030504"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81946" name="文本框 366618"/>
          <p:cNvSpPr txBox="1"/>
          <p:nvPr/>
        </p:nvSpPr>
        <p:spPr>
          <a:xfrm>
            <a:off x="3349466" y="19931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81947" name="文本框 366619"/>
          <p:cNvSpPr txBox="1"/>
          <p:nvPr/>
        </p:nvSpPr>
        <p:spPr>
          <a:xfrm>
            <a:off x="4659154" y="26741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81948" name="文本框 366620"/>
          <p:cNvSpPr txBox="1"/>
          <p:nvPr/>
        </p:nvSpPr>
        <p:spPr>
          <a:xfrm>
            <a:off x="5516404" y="20002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81949" name="文本框 366621"/>
          <p:cNvSpPr txBox="1"/>
          <p:nvPr/>
        </p:nvSpPr>
        <p:spPr>
          <a:xfrm>
            <a:off x="5473541" y="31884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81950" name="文本框 366622"/>
          <p:cNvSpPr txBox="1"/>
          <p:nvPr/>
        </p:nvSpPr>
        <p:spPr>
          <a:xfrm>
            <a:off x="3968591" y="3676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81951" name="文本框 366623"/>
          <p:cNvSpPr txBox="1"/>
          <p:nvPr/>
        </p:nvSpPr>
        <p:spPr>
          <a:xfrm>
            <a:off x="2171700" y="4229100"/>
            <a:ext cx="1742440" cy="252730"/>
          </a:xfrm>
          <a:prstGeom prst="rect">
            <a:avLst/>
          </a:prstGeom>
          <a:noFill/>
          <a:ln w="9525">
            <a:noFill/>
          </a:ln>
        </p:spPr>
        <p:txBody>
          <a:bodyPr wrap="none" anchor="t" anchorCtr="0">
            <a:spAutoFit/>
          </a:bodyPr>
          <a:lstStyle/>
          <a:p>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A</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 F</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 G</a:t>
            </a:r>
            <a:r>
              <a:rPr lang="en-US" altLang="zh-CN" sz="1050">
                <a:solidFill>
                  <a:schemeClr val="accent2"/>
                </a:solidFill>
                <a:latin typeface="Times New Roman" panose="02020603050405020304" pitchFamily="18" charset="0"/>
                <a:ea typeface="宋体" panose="02010600030101010101" pitchFamily="2" charset="-122"/>
              </a:rPr>
              <a:t>}, {C}, {</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a:spLocks noGrp="1"/>
          </p:cNvSpPr>
          <p:nvPr/>
        </p:nvSpPr>
        <p:spPr>
          <a:xfrm>
            <a:off x="190500" y="5715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图的表示</a:t>
            </a:r>
          </a:p>
        </p:txBody>
      </p:sp>
      <p:sp>
        <p:nvSpPr>
          <p:cNvPr id="5" name="文本占位符 28674"/>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a:sym typeface="+mn-ea"/>
              </a:rPr>
              <a:t>图</a:t>
            </a:r>
            <a:r>
              <a:rPr lang="en-US" altLang="zh-CN">
                <a:sym typeface="+mn-ea"/>
              </a:rPr>
              <a:t> </a:t>
            </a:r>
            <a:r>
              <a:rPr lang="en-US" altLang="zh-CN" i="1">
                <a:solidFill>
                  <a:schemeClr val="accent2"/>
                </a:solidFill>
                <a:sym typeface="+mn-ea"/>
              </a:rPr>
              <a:t>G</a:t>
            </a:r>
            <a:r>
              <a:rPr lang="en-US" altLang="zh-CN">
                <a:solidFill>
                  <a:schemeClr val="accent2"/>
                </a:solidFill>
                <a:sym typeface="+mn-ea"/>
              </a:rPr>
              <a:t> = (</a:t>
            </a:r>
            <a:r>
              <a:rPr lang="en-US" altLang="zh-CN" i="1">
                <a:solidFill>
                  <a:schemeClr val="accent2"/>
                </a:solidFill>
                <a:sym typeface="+mn-ea"/>
              </a:rPr>
              <a:t>V</a:t>
            </a:r>
            <a:r>
              <a:rPr lang="en-US" altLang="zh-CN">
                <a:solidFill>
                  <a:schemeClr val="accent2"/>
                </a:solidFill>
                <a:sym typeface="+mn-ea"/>
              </a:rPr>
              <a:t>, </a:t>
            </a:r>
            <a:r>
              <a:rPr lang="en-US" altLang="zh-CN" i="1">
                <a:solidFill>
                  <a:schemeClr val="accent2"/>
                </a:solidFill>
                <a:sym typeface="+mn-ea"/>
              </a:rPr>
              <a:t>E</a:t>
            </a:r>
            <a:r>
              <a:rPr lang="en-US" altLang="zh-CN">
                <a:solidFill>
                  <a:schemeClr val="accent2"/>
                </a:solidFill>
                <a:sym typeface="+mn-ea"/>
              </a:rPr>
              <a:t>)</a:t>
            </a:r>
            <a:endParaRPr lang="en-US" altLang="zh-CN">
              <a:solidFill>
                <a:schemeClr val="accent2"/>
              </a:solidFill>
            </a:endParaRPr>
          </a:p>
          <a:p>
            <a:pPr>
              <a:buNone/>
            </a:pPr>
            <a:r>
              <a:rPr lang="en-US" altLang="zh-CN">
                <a:sym typeface="+mn-ea"/>
              </a:rPr>
              <a:t>           </a:t>
            </a:r>
            <a:r>
              <a:rPr lang="en-US" altLang="zh-CN" i="1">
                <a:solidFill>
                  <a:schemeClr val="accent2"/>
                </a:solidFill>
                <a:sym typeface="+mn-ea"/>
              </a:rPr>
              <a:t>V</a:t>
            </a:r>
            <a:r>
              <a:rPr lang="en-US" altLang="zh-CN">
                <a:sym typeface="+mn-ea"/>
              </a:rPr>
              <a:t> = </a:t>
            </a:r>
            <a:r>
              <a:rPr lang="zh-CN" altLang="en-US">
                <a:sym typeface="+mn-ea"/>
              </a:rPr>
              <a:t>结点的集合</a:t>
            </a:r>
            <a:endParaRPr lang="en-US" altLang="zh-CN"/>
          </a:p>
          <a:p>
            <a:pPr>
              <a:buNone/>
            </a:pPr>
            <a:r>
              <a:rPr lang="en-US" altLang="zh-CN">
                <a:sym typeface="+mn-ea"/>
              </a:rPr>
              <a:t>           </a:t>
            </a:r>
            <a:r>
              <a:rPr lang="en-US" altLang="zh-CN" i="1">
                <a:solidFill>
                  <a:schemeClr val="accent2"/>
                </a:solidFill>
                <a:sym typeface="+mn-ea"/>
              </a:rPr>
              <a:t>E</a:t>
            </a:r>
            <a:r>
              <a:rPr lang="en-US" altLang="zh-CN">
                <a:sym typeface="+mn-ea"/>
              </a:rPr>
              <a:t> = </a:t>
            </a:r>
            <a:r>
              <a:rPr lang="zh-CN" altLang="en-US">
                <a:sym typeface="+mn-ea"/>
              </a:rPr>
              <a:t>边的集合</a:t>
            </a:r>
            <a:r>
              <a:rPr lang="en-US" altLang="zh-CN">
                <a:sym typeface="+mn-ea"/>
              </a:rPr>
              <a:t> =  </a:t>
            </a:r>
            <a:r>
              <a:rPr lang="en-US" altLang="zh-CN" i="1">
                <a:solidFill>
                  <a:schemeClr val="accent2"/>
                </a:solidFill>
                <a:sym typeface="+mn-ea"/>
              </a:rPr>
              <a:t>V</a:t>
            </a:r>
            <a:r>
              <a:rPr lang="en-US" altLang="zh-CN">
                <a:solidFill>
                  <a:schemeClr val="accent2"/>
                </a:solidFill>
                <a:sym typeface="+mn-ea"/>
              </a:rPr>
              <a:t>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V </a:t>
            </a:r>
            <a:r>
              <a:rPr lang="zh-CN" altLang="en-US">
                <a:sym typeface="+mn-ea"/>
              </a:rPr>
              <a:t>的子集</a:t>
            </a:r>
            <a:endParaRPr lang="en-US" altLang="zh-CN" i="1">
              <a:solidFill>
                <a:schemeClr val="accent2"/>
              </a:solidFill>
              <a:sym typeface="Symbol" panose="05050102010706020507" pitchFamily="18" charset="2"/>
            </a:endParaRPr>
          </a:p>
          <a:p>
            <a:pPr>
              <a:buNone/>
            </a:pPr>
            <a:r>
              <a:rPr lang="zh-CN" altLang="en-US">
                <a:sym typeface="Symbol" panose="05050102010706020507" pitchFamily="18" charset="2"/>
              </a:rPr>
              <a:t>如果</a:t>
            </a:r>
            <a:r>
              <a:rPr lang="en-US" altLang="zh-CN">
                <a:sym typeface="Symbol" panose="05050102010706020507" pitchFamily="18" charset="2"/>
              </a:rPr>
              <a:t> </a:t>
            </a:r>
            <a:r>
              <a:rPr lang="en-US" altLang="zh-CN" i="1">
                <a:solidFill>
                  <a:schemeClr val="accent2"/>
                </a:solidFill>
                <a:sym typeface="Symbol" panose="05050102010706020507" pitchFamily="18" charset="2"/>
              </a:rPr>
              <a:t>G</a:t>
            </a:r>
            <a:r>
              <a:rPr lang="en-US" altLang="zh-CN">
                <a:sym typeface="Symbol" panose="05050102010706020507" pitchFamily="18" charset="2"/>
              </a:rPr>
              <a:t> </a:t>
            </a:r>
            <a:r>
              <a:rPr lang="zh-CN" altLang="en-US">
                <a:sym typeface="Symbol" panose="05050102010706020507" pitchFamily="18" charset="2"/>
              </a:rPr>
              <a:t>是连通图</a:t>
            </a:r>
            <a:r>
              <a:rPr lang="en-US" altLang="zh-CN">
                <a:sym typeface="Symbol" panose="05050102010706020507" pitchFamily="18" charset="2"/>
              </a:rPr>
              <a:t>, </a:t>
            </a:r>
            <a:r>
              <a:rPr lang="zh-CN" altLang="en-US">
                <a:sym typeface="Symbol" panose="05050102010706020507" pitchFamily="18" charset="2"/>
              </a:rPr>
              <a:t>则</a:t>
            </a:r>
            <a:endParaRPr lang="en-US" altLang="zh-CN">
              <a:sym typeface="Symbol" panose="05050102010706020507" pitchFamily="18" charset="2"/>
            </a:endParaRPr>
          </a:p>
          <a:p>
            <a:pPr>
              <a:buNone/>
            </a:pP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E</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V</a:t>
            </a:r>
            <a:r>
              <a:rPr lang="en-US" altLang="zh-CN">
                <a:solidFill>
                  <a:schemeClr val="accent2"/>
                </a:solidFill>
                <a:sym typeface="Symbol" panose="05050102010706020507" pitchFamily="18" charset="2"/>
              </a:rPr>
              <a:t>|  1</a:t>
            </a:r>
            <a:r>
              <a:rPr lang="en-US" altLang="zh-CN">
                <a:sym typeface="Symbol" panose="05050102010706020507" pitchFamily="18" charset="2"/>
              </a:rPr>
              <a:t>  </a:t>
            </a:r>
            <a:r>
              <a:rPr lang="en-US" altLang="zh-CN" err="1">
                <a:solidFill>
                  <a:schemeClr val="accent2"/>
                </a:solidFill>
                <a:sym typeface="Symbol" panose="05050102010706020507" pitchFamily="18" charset="2"/>
              </a:rPr>
              <a:t>lg|</a:t>
            </a:r>
            <a:r>
              <a:rPr lang="en-US" altLang="zh-CN" i="1" err="1">
                <a:solidFill>
                  <a:schemeClr val="accent2"/>
                </a:solidFill>
                <a:sym typeface="Symbol" panose="05050102010706020507" pitchFamily="18" charset="2"/>
              </a:rPr>
              <a:t>E</a:t>
            </a:r>
            <a:r>
              <a:rPr lang="en-US" altLang="zh-CN" err="1">
                <a:solidFill>
                  <a:schemeClr val="accent2"/>
                </a:solidFill>
                <a:sym typeface="Symbol" panose="05050102010706020507" pitchFamily="18" charset="2"/>
              </a:rPr>
              <a:t>| = (lg </a:t>
            </a:r>
            <a:r>
              <a:rPr lang="en-US" altLang="zh-CN" i="1" err="1">
                <a:solidFill>
                  <a:schemeClr val="accent2"/>
                </a:solidFill>
                <a:sym typeface="Symbol" panose="05050102010706020507" pitchFamily="18" charset="2"/>
              </a:rPr>
              <a:t>V</a:t>
            </a:r>
            <a:r>
              <a:rPr lang="en-US" altLang="zh-CN">
                <a:solidFill>
                  <a:schemeClr val="accent2"/>
                </a:solidFill>
                <a:sym typeface="Symbol" panose="05050102010706020507" pitchFamily="18" charset="2"/>
              </a:rPr>
              <a:t>)</a:t>
            </a:r>
            <a:r>
              <a:rPr lang="en-US" altLang="zh-CN">
                <a:sym typeface="Symbol" panose="05050102010706020507" pitchFamily="18" charset="2"/>
              </a:rPr>
              <a:t>  </a:t>
            </a:r>
            <a:endParaRPr lang="en-US" altLang="zh-CN" dirty="0"/>
          </a:p>
        </p:txBody>
      </p:sp>
      <p:sp>
        <p:nvSpPr>
          <p:cNvPr id="52228" name="椭圆 332803"/>
          <p:cNvSpPr/>
          <p:nvPr/>
        </p:nvSpPr>
        <p:spPr>
          <a:xfrm>
            <a:off x="6478270" y="185737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600">
                <a:solidFill>
                  <a:srgbClr val="FFFF00"/>
                </a:solidFill>
                <a:latin typeface="Times New Roman" panose="02020603050405020304" pitchFamily="18" charset="0"/>
                <a:ea typeface="宋体" panose="02010600030101010101" pitchFamily="2" charset="-122"/>
              </a:rPr>
              <a:t>1</a:t>
            </a:r>
          </a:p>
        </p:txBody>
      </p:sp>
      <p:sp>
        <p:nvSpPr>
          <p:cNvPr id="52229" name="椭圆 332804"/>
          <p:cNvSpPr/>
          <p:nvPr/>
        </p:nvSpPr>
        <p:spPr>
          <a:xfrm>
            <a:off x="6535420" y="282892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600">
                <a:solidFill>
                  <a:srgbClr val="FFFF00"/>
                </a:solidFill>
                <a:latin typeface="Times New Roman" panose="02020603050405020304" pitchFamily="18" charset="0"/>
                <a:ea typeface="宋体" panose="02010600030101010101" pitchFamily="2" charset="-122"/>
              </a:rPr>
              <a:t>3</a:t>
            </a:r>
          </a:p>
        </p:txBody>
      </p:sp>
      <p:sp>
        <p:nvSpPr>
          <p:cNvPr id="52230" name="椭圆 332805"/>
          <p:cNvSpPr/>
          <p:nvPr/>
        </p:nvSpPr>
        <p:spPr>
          <a:xfrm>
            <a:off x="5449570" y="248602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600">
                <a:solidFill>
                  <a:srgbClr val="FFFF00"/>
                </a:solidFill>
                <a:latin typeface="Times New Roman" panose="02020603050405020304" pitchFamily="18" charset="0"/>
                <a:ea typeface="宋体" panose="02010600030101010101" pitchFamily="2" charset="-122"/>
              </a:rPr>
              <a:t>2</a:t>
            </a:r>
          </a:p>
        </p:txBody>
      </p:sp>
      <p:sp>
        <p:nvSpPr>
          <p:cNvPr id="52231" name="椭圆 332806"/>
          <p:cNvSpPr/>
          <p:nvPr/>
        </p:nvSpPr>
        <p:spPr>
          <a:xfrm>
            <a:off x="7678420" y="237172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600">
                <a:solidFill>
                  <a:srgbClr val="FFFF00"/>
                </a:solidFill>
                <a:latin typeface="Times New Roman" panose="02020603050405020304" pitchFamily="18" charset="0"/>
                <a:ea typeface="宋体" panose="02010600030101010101" pitchFamily="2" charset="-122"/>
              </a:rPr>
              <a:t>4</a:t>
            </a:r>
          </a:p>
        </p:txBody>
      </p:sp>
      <p:cxnSp>
        <p:nvCxnSpPr>
          <p:cNvPr id="52232" name="直接箭头连接符 332807"/>
          <p:cNvCxnSpPr>
            <a:stCxn id="52228" idx="2"/>
            <a:endCxn id="52230" idx="7"/>
          </p:cNvCxnSpPr>
          <p:nvPr/>
        </p:nvCxnSpPr>
        <p:spPr>
          <a:xfrm flipH="1">
            <a:off x="5790883" y="2057400"/>
            <a:ext cx="687070" cy="487045"/>
          </a:xfrm>
          <a:prstGeom prst="straightConnector1">
            <a:avLst/>
          </a:prstGeom>
          <a:ln w="9525" cap="flat" cmpd="sng">
            <a:solidFill>
              <a:schemeClr val="tx1"/>
            </a:solidFill>
            <a:prstDash val="solid"/>
            <a:round/>
            <a:headEnd type="none" w="med" len="med"/>
            <a:tailEnd type="triangle" w="med" len="med"/>
          </a:ln>
        </p:spPr>
      </p:cxnSp>
      <p:cxnSp>
        <p:nvCxnSpPr>
          <p:cNvPr id="52233" name="直接箭头连接符 332808"/>
          <p:cNvCxnSpPr>
            <a:stCxn id="52230" idx="5"/>
            <a:endCxn id="52229" idx="2"/>
          </p:cNvCxnSpPr>
          <p:nvPr/>
        </p:nvCxnSpPr>
        <p:spPr>
          <a:xfrm>
            <a:off x="5791280" y="2827417"/>
            <a:ext cx="744220" cy="201295"/>
          </a:xfrm>
          <a:prstGeom prst="straightConnector1">
            <a:avLst/>
          </a:prstGeom>
          <a:ln w="9525" cap="flat" cmpd="sng">
            <a:solidFill>
              <a:schemeClr val="tx1"/>
            </a:solidFill>
            <a:prstDash val="solid"/>
            <a:round/>
            <a:headEnd type="none" w="med" len="med"/>
            <a:tailEnd type="triangle" w="med" len="med"/>
          </a:ln>
        </p:spPr>
      </p:cxnSp>
      <p:cxnSp>
        <p:nvCxnSpPr>
          <p:cNvPr id="52234" name="直接箭头连接符 332809"/>
          <p:cNvCxnSpPr>
            <a:stCxn id="52228" idx="4"/>
            <a:endCxn id="52229" idx="0"/>
          </p:cNvCxnSpPr>
          <p:nvPr/>
        </p:nvCxnSpPr>
        <p:spPr>
          <a:xfrm>
            <a:off x="6678295" y="2257108"/>
            <a:ext cx="57150" cy="571500"/>
          </a:xfrm>
          <a:prstGeom prst="straightConnector1">
            <a:avLst/>
          </a:prstGeom>
          <a:ln w="9525" cap="flat" cmpd="sng">
            <a:solidFill>
              <a:schemeClr val="tx1"/>
            </a:solidFill>
            <a:prstDash val="solid"/>
            <a:round/>
            <a:headEnd type="none" w="med" len="med"/>
            <a:tailEnd type="triangle" w="med" len="med"/>
          </a:ln>
        </p:spPr>
      </p:cxnSp>
      <p:cxnSp>
        <p:nvCxnSpPr>
          <p:cNvPr id="52235" name="直接箭头连接符 332810"/>
          <p:cNvCxnSpPr>
            <a:stCxn id="52231" idx="3"/>
            <a:endCxn id="52229" idx="6"/>
          </p:cNvCxnSpPr>
          <p:nvPr/>
        </p:nvCxnSpPr>
        <p:spPr>
          <a:xfrm flipH="1">
            <a:off x="6935392" y="2713117"/>
            <a:ext cx="801370" cy="315595"/>
          </a:xfrm>
          <a:prstGeom prst="straightConnector1">
            <a:avLst/>
          </a:prstGeom>
          <a:ln w="9525" cap="flat" cmpd="sng">
            <a:solidFill>
              <a:schemeClr val="tx1"/>
            </a:solidFill>
            <a:prstDash val="solid"/>
            <a:round/>
            <a:headEnd type="none" w="med" len="med"/>
            <a:tailEnd type="triangle" w="med" len="med"/>
          </a:ln>
        </p:spPr>
      </p:cxn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椭圆 367619"/>
          <p:cNvSpPr/>
          <p:nvPr/>
        </p:nvSpPr>
        <p:spPr>
          <a:xfrm>
            <a:off x="2171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82948" name="椭圆 367620"/>
          <p:cNvSpPr/>
          <p:nvPr/>
        </p:nvSpPr>
        <p:spPr>
          <a:xfrm>
            <a:off x="4457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82949" name="椭圆 367621"/>
          <p:cNvSpPr/>
          <p:nvPr/>
        </p:nvSpPr>
        <p:spPr>
          <a:xfrm>
            <a:off x="645795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82950" name="椭圆 367622"/>
          <p:cNvSpPr/>
          <p:nvPr/>
        </p:nvSpPr>
        <p:spPr>
          <a:xfrm>
            <a:off x="2171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82951" name="椭圆 367623"/>
          <p:cNvSpPr/>
          <p:nvPr/>
        </p:nvSpPr>
        <p:spPr>
          <a:xfrm>
            <a:off x="4457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82952" name="椭圆 367624"/>
          <p:cNvSpPr/>
          <p:nvPr/>
        </p:nvSpPr>
        <p:spPr>
          <a:xfrm>
            <a:off x="645795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82953" name="椭圆 367625"/>
          <p:cNvSpPr/>
          <p:nvPr/>
        </p:nvSpPr>
        <p:spPr>
          <a:xfrm>
            <a:off x="3314700" y="37719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82954" name="椭圆 367626"/>
          <p:cNvSpPr/>
          <p:nvPr/>
        </p:nvSpPr>
        <p:spPr>
          <a:xfrm>
            <a:off x="3314700" y="15430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82955" name="直接箭头连接符 367627"/>
          <p:cNvCxnSpPr>
            <a:stCxn id="82954" idx="5"/>
            <a:endCxn id="82948" idx="1"/>
          </p:cNvCxnSpPr>
          <p:nvPr/>
        </p:nvCxnSpPr>
        <p:spPr>
          <a:xfrm>
            <a:off x="3656410" y="18990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2956" name="直接箭头连接符 367628"/>
          <p:cNvCxnSpPr>
            <a:stCxn id="82954" idx="3"/>
            <a:endCxn id="82947" idx="7"/>
          </p:cNvCxnSpPr>
          <p:nvPr/>
        </p:nvCxnSpPr>
        <p:spPr>
          <a:xfrm flipH="1">
            <a:off x="2513410" y="1899047"/>
            <a:ext cx="859631" cy="202406"/>
          </a:xfrm>
          <a:prstGeom prst="straightConnector1">
            <a:avLst/>
          </a:prstGeom>
          <a:ln w="38100" cap="flat" cmpd="sng">
            <a:solidFill>
              <a:schemeClr val="bg2"/>
            </a:solidFill>
            <a:prstDash val="solid"/>
            <a:round/>
            <a:headEnd type="none" w="med" len="med"/>
            <a:tailEnd type="none" w="med" len="med"/>
          </a:ln>
        </p:spPr>
      </p:cxnSp>
      <p:cxnSp>
        <p:nvCxnSpPr>
          <p:cNvPr id="82957" name="直接箭头连接符 367629"/>
          <p:cNvCxnSpPr>
            <a:stCxn id="82947" idx="6"/>
            <a:endCxn id="82948" idx="2"/>
          </p:cNvCxnSpPr>
          <p:nvPr/>
        </p:nvCxnSpPr>
        <p:spPr>
          <a:xfrm>
            <a:off x="2586038" y="2257425"/>
            <a:ext cx="1857375" cy="0"/>
          </a:xfrm>
          <a:prstGeom prst="straightConnector1">
            <a:avLst/>
          </a:prstGeom>
          <a:ln w="38100" cap="flat" cmpd="sng">
            <a:solidFill>
              <a:srgbClr val="FF0000"/>
            </a:solidFill>
            <a:prstDash val="solid"/>
            <a:round/>
            <a:headEnd type="none" w="med" len="med"/>
            <a:tailEnd type="none" w="med" len="med"/>
          </a:ln>
        </p:spPr>
      </p:cxnSp>
      <p:cxnSp>
        <p:nvCxnSpPr>
          <p:cNvPr id="82958" name="直接箭头连接符 367630"/>
          <p:cNvCxnSpPr>
            <a:stCxn id="82950" idx="0"/>
            <a:endCxn id="82947" idx="4"/>
          </p:cNvCxnSpPr>
          <p:nvPr/>
        </p:nvCxnSpPr>
        <p:spPr>
          <a:xfrm flipV="1">
            <a:off x="2371725" y="2471738"/>
            <a:ext cx="0" cy="771525"/>
          </a:xfrm>
          <a:prstGeom prst="straightConnector1">
            <a:avLst/>
          </a:prstGeom>
          <a:ln w="38100" cap="flat" cmpd="sng">
            <a:solidFill>
              <a:schemeClr val="tx1"/>
            </a:solidFill>
            <a:prstDash val="solid"/>
            <a:round/>
            <a:headEnd type="none" w="med" len="med"/>
            <a:tailEnd type="none" w="med" len="med"/>
          </a:ln>
        </p:spPr>
      </p:cxnSp>
      <p:cxnSp>
        <p:nvCxnSpPr>
          <p:cNvPr id="82959" name="直接箭头连接符 367631"/>
          <p:cNvCxnSpPr>
            <a:stCxn id="82950" idx="5"/>
            <a:endCxn id="82953" idx="1"/>
          </p:cNvCxnSpPr>
          <p:nvPr/>
        </p:nvCxnSpPr>
        <p:spPr>
          <a:xfrm>
            <a:off x="2513410" y="36135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2960" name="直接箭头连接符 367632"/>
          <p:cNvCxnSpPr>
            <a:stCxn id="82953" idx="7"/>
            <a:endCxn id="82951" idx="3"/>
          </p:cNvCxnSpPr>
          <p:nvPr/>
        </p:nvCxnSpPr>
        <p:spPr>
          <a:xfrm flipV="1">
            <a:off x="3656410" y="36135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2961" name="直接箭头连接符 367633"/>
          <p:cNvCxnSpPr>
            <a:stCxn id="82951" idx="0"/>
            <a:endCxn id="82948" idx="4"/>
          </p:cNvCxnSpPr>
          <p:nvPr/>
        </p:nvCxnSpPr>
        <p:spPr>
          <a:xfrm flipV="1">
            <a:off x="4657725" y="2471738"/>
            <a:ext cx="0" cy="771525"/>
          </a:xfrm>
          <a:prstGeom prst="straightConnector1">
            <a:avLst/>
          </a:prstGeom>
          <a:ln w="38100" cap="flat" cmpd="sng">
            <a:solidFill>
              <a:srgbClr val="FF0000"/>
            </a:solidFill>
            <a:prstDash val="solid"/>
            <a:round/>
            <a:headEnd type="none" w="med" len="med"/>
            <a:tailEnd type="none" w="med" len="med"/>
          </a:ln>
        </p:spPr>
      </p:cxnSp>
      <p:cxnSp>
        <p:nvCxnSpPr>
          <p:cNvPr id="82962" name="直接箭头连接符 367634"/>
          <p:cNvCxnSpPr>
            <a:stCxn id="82951" idx="0"/>
            <a:endCxn id="82948" idx="4"/>
          </p:cNvCxnSpPr>
          <p:nvPr/>
        </p:nvCxnSpPr>
        <p:spPr>
          <a:xfrm>
            <a:off x="4857750" y="2228850"/>
            <a:ext cx="1571625" cy="0"/>
          </a:xfrm>
          <a:prstGeom prst="straightConnector1">
            <a:avLst/>
          </a:prstGeom>
          <a:ln w="38100" cap="flat" cmpd="sng">
            <a:solidFill>
              <a:srgbClr val="FF0000"/>
            </a:solidFill>
            <a:prstDash val="solid"/>
            <a:round/>
            <a:headEnd type="none" w="med" len="med"/>
            <a:tailEnd type="none" w="med" len="med"/>
          </a:ln>
        </p:spPr>
      </p:cxnSp>
      <p:cxnSp>
        <p:nvCxnSpPr>
          <p:cNvPr id="82963" name="直接箭头连接符 367635"/>
          <p:cNvCxnSpPr>
            <a:stCxn id="82951" idx="6"/>
            <a:endCxn id="82952" idx="2"/>
          </p:cNvCxnSpPr>
          <p:nvPr/>
        </p:nvCxnSpPr>
        <p:spPr>
          <a:xfrm>
            <a:off x="4872038" y="3457575"/>
            <a:ext cx="1571625" cy="0"/>
          </a:xfrm>
          <a:prstGeom prst="straightConnector1">
            <a:avLst/>
          </a:prstGeom>
          <a:ln w="38100" cap="flat" cmpd="sng">
            <a:solidFill>
              <a:schemeClr val="tx1"/>
            </a:solidFill>
            <a:prstDash val="solid"/>
            <a:round/>
            <a:headEnd type="none" w="med" len="med"/>
            <a:tailEnd type="none" w="med" len="med"/>
          </a:ln>
        </p:spPr>
      </p:cxnSp>
      <p:cxnSp>
        <p:nvCxnSpPr>
          <p:cNvPr id="82964" name="曲线连接符 367636"/>
          <p:cNvCxnSpPr>
            <a:stCxn id="82953" idx="0"/>
            <a:endCxn id="82947" idx="5"/>
          </p:cNvCxnSpPr>
          <p:nvPr/>
        </p:nvCxnSpPr>
        <p:spPr>
          <a:xfrm rot="5400000" flipH="1">
            <a:off x="2341960" y="2584847"/>
            <a:ext cx="1344215" cy="1001315"/>
          </a:xfrm>
          <a:prstGeom prst="curvedConnector3">
            <a:avLst>
              <a:gd name="adj1" fmla="val 47829"/>
            </a:avLst>
          </a:prstGeom>
          <a:ln w="38100" cap="flat" cmpd="sng">
            <a:solidFill>
              <a:schemeClr val="tx1"/>
            </a:solidFill>
            <a:prstDash val="solid"/>
            <a:round/>
            <a:headEnd type="none" w="med" len="med"/>
            <a:tailEnd type="none" w="med" len="med"/>
          </a:ln>
        </p:spPr>
      </p:cxnSp>
      <p:sp>
        <p:nvSpPr>
          <p:cNvPr id="82965" name="文本框 367637"/>
          <p:cNvSpPr txBox="1"/>
          <p:nvPr/>
        </p:nvSpPr>
        <p:spPr>
          <a:xfrm>
            <a:off x="2049304" y="26396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82966" name="文本框 367638"/>
          <p:cNvSpPr txBox="1"/>
          <p:nvPr/>
        </p:nvSpPr>
        <p:spPr>
          <a:xfrm>
            <a:off x="3020854" y="28575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82967" name="文本框 367639"/>
          <p:cNvSpPr txBox="1"/>
          <p:nvPr/>
        </p:nvSpPr>
        <p:spPr>
          <a:xfrm>
            <a:off x="2777966" y="36576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82968" name="文本框 367640"/>
          <p:cNvSpPr txBox="1"/>
          <p:nvPr/>
        </p:nvSpPr>
        <p:spPr>
          <a:xfrm>
            <a:off x="2777966"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82969" name="文本框 367641"/>
          <p:cNvSpPr txBox="1"/>
          <p:nvPr/>
        </p:nvSpPr>
        <p:spPr>
          <a:xfrm>
            <a:off x="4030504"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82970" name="文本框 367642"/>
          <p:cNvSpPr txBox="1"/>
          <p:nvPr/>
        </p:nvSpPr>
        <p:spPr>
          <a:xfrm>
            <a:off x="3349466" y="19931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82971" name="文本框 367643"/>
          <p:cNvSpPr txBox="1"/>
          <p:nvPr/>
        </p:nvSpPr>
        <p:spPr>
          <a:xfrm>
            <a:off x="4659154" y="26741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82972" name="文本框 367644"/>
          <p:cNvSpPr txBox="1"/>
          <p:nvPr/>
        </p:nvSpPr>
        <p:spPr>
          <a:xfrm>
            <a:off x="5516404" y="20002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82973" name="文本框 367645"/>
          <p:cNvSpPr txBox="1"/>
          <p:nvPr/>
        </p:nvSpPr>
        <p:spPr>
          <a:xfrm>
            <a:off x="5473541" y="31884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82974" name="文本框 367646"/>
          <p:cNvSpPr txBox="1"/>
          <p:nvPr/>
        </p:nvSpPr>
        <p:spPr>
          <a:xfrm>
            <a:off x="3968591" y="3676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82975" name="文本框 367647"/>
          <p:cNvSpPr txBox="1"/>
          <p:nvPr/>
        </p:nvSpPr>
        <p:spPr>
          <a:xfrm>
            <a:off x="2171700" y="4229100"/>
            <a:ext cx="1614170" cy="252730"/>
          </a:xfrm>
          <a:prstGeom prst="rect">
            <a:avLst/>
          </a:prstGeom>
          <a:noFill/>
          <a:ln w="9525">
            <a:noFill/>
          </a:ln>
        </p:spPr>
        <p:txBody>
          <a:bodyPr wrap="none" anchor="t" anchorCtr="0">
            <a:spAutoFit/>
          </a:bodyPr>
          <a:lstStyle/>
          <a:p>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A</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 F</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 G</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 </a:t>
            </a:r>
            <a:r>
              <a:rPr lang="en-US" altLang="zh-CN" sz="1050">
                <a:solidFill>
                  <a:schemeClr val="accent2"/>
                </a:solidFill>
                <a:latin typeface="Times New Roman" panose="02020603050405020304" pitchFamily="18" charset="0"/>
                <a:ea typeface="宋体" panose="02010600030101010101" pitchFamily="2" charset="-122"/>
              </a:rPr>
              <a:t>C}, {</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椭圆 368643"/>
          <p:cNvSpPr/>
          <p:nvPr/>
        </p:nvSpPr>
        <p:spPr>
          <a:xfrm>
            <a:off x="2171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H</a:t>
            </a:r>
          </a:p>
        </p:txBody>
      </p:sp>
      <p:sp>
        <p:nvSpPr>
          <p:cNvPr id="83972" name="椭圆 368644"/>
          <p:cNvSpPr/>
          <p:nvPr/>
        </p:nvSpPr>
        <p:spPr>
          <a:xfrm>
            <a:off x="445770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B</a:t>
            </a:r>
          </a:p>
        </p:txBody>
      </p:sp>
      <p:sp>
        <p:nvSpPr>
          <p:cNvPr id="83973" name="椭圆 368645"/>
          <p:cNvSpPr/>
          <p:nvPr/>
        </p:nvSpPr>
        <p:spPr>
          <a:xfrm>
            <a:off x="6457950" y="20574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C</a:t>
            </a:r>
          </a:p>
        </p:txBody>
      </p:sp>
      <p:sp>
        <p:nvSpPr>
          <p:cNvPr id="83974" name="椭圆 368646"/>
          <p:cNvSpPr/>
          <p:nvPr/>
        </p:nvSpPr>
        <p:spPr>
          <a:xfrm>
            <a:off x="2171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G</a:t>
            </a:r>
          </a:p>
        </p:txBody>
      </p:sp>
      <p:sp>
        <p:nvSpPr>
          <p:cNvPr id="83975" name="椭圆 368647"/>
          <p:cNvSpPr/>
          <p:nvPr/>
        </p:nvSpPr>
        <p:spPr>
          <a:xfrm>
            <a:off x="445770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E</a:t>
            </a:r>
          </a:p>
        </p:txBody>
      </p:sp>
      <p:sp>
        <p:nvSpPr>
          <p:cNvPr id="83976" name="椭圆 368648"/>
          <p:cNvSpPr/>
          <p:nvPr/>
        </p:nvSpPr>
        <p:spPr>
          <a:xfrm>
            <a:off x="6457950" y="32575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D</a:t>
            </a:r>
          </a:p>
        </p:txBody>
      </p:sp>
      <p:sp>
        <p:nvSpPr>
          <p:cNvPr id="83977" name="椭圆 368649"/>
          <p:cNvSpPr/>
          <p:nvPr/>
        </p:nvSpPr>
        <p:spPr>
          <a:xfrm>
            <a:off x="3314700" y="377190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F</a:t>
            </a:r>
          </a:p>
        </p:txBody>
      </p:sp>
      <p:sp>
        <p:nvSpPr>
          <p:cNvPr id="83978" name="椭圆 368650"/>
          <p:cNvSpPr/>
          <p:nvPr/>
        </p:nvSpPr>
        <p:spPr>
          <a:xfrm>
            <a:off x="3314700" y="1543050"/>
            <a:ext cx="400050" cy="400050"/>
          </a:xfrm>
          <a:prstGeom prst="ellipse">
            <a:avLst/>
          </a:prstGeom>
          <a:noFill/>
          <a:ln w="38100" cap="flat" cmpd="sng">
            <a:solidFill>
              <a:schemeClr val="tx1"/>
            </a:solidFill>
            <a:prstDash val="solid"/>
            <a:round/>
            <a:headEnd type="none" w="med" len="med"/>
            <a:tailEnd type="none" w="med" len="med"/>
          </a:ln>
        </p:spPr>
        <p:txBody>
          <a:bodyPr wrap="none" anchor="ctr" anchorCtr="0"/>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A</a:t>
            </a:r>
          </a:p>
        </p:txBody>
      </p:sp>
      <p:cxnSp>
        <p:nvCxnSpPr>
          <p:cNvPr id="83979" name="直接箭头连接符 368651"/>
          <p:cNvCxnSpPr>
            <a:stCxn id="83978" idx="5"/>
            <a:endCxn id="83972" idx="1"/>
          </p:cNvCxnSpPr>
          <p:nvPr/>
        </p:nvCxnSpPr>
        <p:spPr>
          <a:xfrm>
            <a:off x="3656410" y="18990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3980" name="直接箭头连接符 368652"/>
          <p:cNvCxnSpPr>
            <a:stCxn id="83978" idx="3"/>
            <a:endCxn id="83971" idx="7"/>
          </p:cNvCxnSpPr>
          <p:nvPr/>
        </p:nvCxnSpPr>
        <p:spPr>
          <a:xfrm flipH="1">
            <a:off x="2513410" y="1899047"/>
            <a:ext cx="859631" cy="202406"/>
          </a:xfrm>
          <a:prstGeom prst="straightConnector1">
            <a:avLst/>
          </a:prstGeom>
          <a:ln w="38100" cap="flat" cmpd="sng">
            <a:solidFill>
              <a:schemeClr val="bg2"/>
            </a:solidFill>
            <a:prstDash val="solid"/>
            <a:round/>
            <a:headEnd type="none" w="med" len="med"/>
            <a:tailEnd type="none" w="med" len="med"/>
          </a:ln>
        </p:spPr>
      </p:cxnSp>
      <p:cxnSp>
        <p:nvCxnSpPr>
          <p:cNvPr id="83981" name="直接箭头连接符 368653"/>
          <p:cNvCxnSpPr>
            <a:stCxn id="83971" idx="6"/>
            <a:endCxn id="83972" idx="2"/>
          </p:cNvCxnSpPr>
          <p:nvPr/>
        </p:nvCxnSpPr>
        <p:spPr>
          <a:xfrm>
            <a:off x="2586038" y="2257425"/>
            <a:ext cx="1857375" cy="0"/>
          </a:xfrm>
          <a:prstGeom prst="straightConnector1">
            <a:avLst/>
          </a:prstGeom>
          <a:ln w="38100" cap="flat" cmpd="sng">
            <a:solidFill>
              <a:srgbClr val="FF0000"/>
            </a:solidFill>
            <a:prstDash val="solid"/>
            <a:round/>
            <a:headEnd type="none" w="med" len="med"/>
            <a:tailEnd type="none" w="med" len="med"/>
          </a:ln>
        </p:spPr>
      </p:cxnSp>
      <p:cxnSp>
        <p:nvCxnSpPr>
          <p:cNvPr id="83982" name="直接箭头连接符 368654"/>
          <p:cNvCxnSpPr>
            <a:stCxn id="83974" idx="0"/>
            <a:endCxn id="83971" idx="4"/>
          </p:cNvCxnSpPr>
          <p:nvPr/>
        </p:nvCxnSpPr>
        <p:spPr>
          <a:xfrm flipV="1">
            <a:off x="2371725" y="2471738"/>
            <a:ext cx="0" cy="771525"/>
          </a:xfrm>
          <a:prstGeom prst="straightConnector1">
            <a:avLst/>
          </a:prstGeom>
          <a:ln w="38100" cap="flat" cmpd="sng">
            <a:solidFill>
              <a:schemeClr val="bg2"/>
            </a:solidFill>
            <a:prstDash val="solid"/>
            <a:round/>
            <a:headEnd type="none" w="med" len="med"/>
            <a:tailEnd type="none" w="med" len="med"/>
          </a:ln>
        </p:spPr>
      </p:cxnSp>
      <p:cxnSp>
        <p:nvCxnSpPr>
          <p:cNvPr id="83983" name="直接箭头连接符 368655"/>
          <p:cNvCxnSpPr>
            <a:stCxn id="83974" idx="5"/>
            <a:endCxn id="83977" idx="1"/>
          </p:cNvCxnSpPr>
          <p:nvPr/>
        </p:nvCxnSpPr>
        <p:spPr>
          <a:xfrm>
            <a:off x="2513410" y="36135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3984" name="直接箭头连接符 368656"/>
          <p:cNvCxnSpPr>
            <a:stCxn id="83977" idx="7"/>
            <a:endCxn id="83975" idx="3"/>
          </p:cNvCxnSpPr>
          <p:nvPr/>
        </p:nvCxnSpPr>
        <p:spPr>
          <a:xfrm flipV="1">
            <a:off x="3656410" y="3613547"/>
            <a:ext cx="859631" cy="202406"/>
          </a:xfrm>
          <a:prstGeom prst="straightConnector1">
            <a:avLst/>
          </a:prstGeom>
          <a:ln w="38100" cap="flat" cmpd="sng">
            <a:solidFill>
              <a:srgbClr val="FF0000"/>
            </a:solidFill>
            <a:prstDash val="solid"/>
            <a:round/>
            <a:headEnd type="none" w="med" len="med"/>
            <a:tailEnd type="none" w="med" len="med"/>
          </a:ln>
        </p:spPr>
      </p:cxnSp>
      <p:cxnSp>
        <p:nvCxnSpPr>
          <p:cNvPr id="83985" name="直接箭头连接符 368657"/>
          <p:cNvCxnSpPr>
            <a:stCxn id="83975" idx="0"/>
            <a:endCxn id="83972" idx="4"/>
          </p:cNvCxnSpPr>
          <p:nvPr/>
        </p:nvCxnSpPr>
        <p:spPr>
          <a:xfrm flipV="1">
            <a:off x="4657725" y="2471738"/>
            <a:ext cx="0" cy="771525"/>
          </a:xfrm>
          <a:prstGeom prst="straightConnector1">
            <a:avLst/>
          </a:prstGeom>
          <a:ln w="38100" cap="flat" cmpd="sng">
            <a:solidFill>
              <a:srgbClr val="FF0000"/>
            </a:solidFill>
            <a:prstDash val="solid"/>
            <a:round/>
            <a:headEnd type="none" w="med" len="med"/>
            <a:tailEnd type="none" w="med" len="med"/>
          </a:ln>
        </p:spPr>
      </p:cxnSp>
      <p:cxnSp>
        <p:nvCxnSpPr>
          <p:cNvPr id="83986" name="直接箭头连接符 368658"/>
          <p:cNvCxnSpPr>
            <a:stCxn id="83975" idx="0"/>
            <a:endCxn id="83972" idx="4"/>
          </p:cNvCxnSpPr>
          <p:nvPr/>
        </p:nvCxnSpPr>
        <p:spPr>
          <a:xfrm>
            <a:off x="4857750" y="2228850"/>
            <a:ext cx="1571625" cy="0"/>
          </a:xfrm>
          <a:prstGeom prst="straightConnector1">
            <a:avLst/>
          </a:prstGeom>
          <a:ln w="38100" cap="flat" cmpd="sng">
            <a:solidFill>
              <a:srgbClr val="FF0000"/>
            </a:solidFill>
            <a:prstDash val="solid"/>
            <a:round/>
            <a:headEnd type="none" w="med" len="med"/>
            <a:tailEnd type="none" w="med" len="med"/>
          </a:ln>
        </p:spPr>
      </p:cxnSp>
      <p:cxnSp>
        <p:nvCxnSpPr>
          <p:cNvPr id="83987" name="直接箭头连接符 368659"/>
          <p:cNvCxnSpPr>
            <a:stCxn id="83975" idx="6"/>
            <a:endCxn id="83976" idx="2"/>
          </p:cNvCxnSpPr>
          <p:nvPr/>
        </p:nvCxnSpPr>
        <p:spPr>
          <a:xfrm>
            <a:off x="4872038" y="3457575"/>
            <a:ext cx="1571625" cy="0"/>
          </a:xfrm>
          <a:prstGeom prst="straightConnector1">
            <a:avLst/>
          </a:prstGeom>
          <a:ln w="38100" cap="flat" cmpd="sng">
            <a:solidFill>
              <a:srgbClr val="FF0000"/>
            </a:solidFill>
            <a:prstDash val="solid"/>
            <a:round/>
            <a:headEnd type="none" w="med" len="med"/>
            <a:tailEnd type="none" w="med" len="med"/>
          </a:ln>
        </p:spPr>
      </p:cxnSp>
      <p:cxnSp>
        <p:nvCxnSpPr>
          <p:cNvPr id="83988" name="曲线连接符 368660"/>
          <p:cNvCxnSpPr>
            <a:stCxn id="83977" idx="0"/>
            <a:endCxn id="83971" idx="5"/>
          </p:cNvCxnSpPr>
          <p:nvPr/>
        </p:nvCxnSpPr>
        <p:spPr>
          <a:xfrm rot="5400000" flipH="1">
            <a:off x="2341960" y="2584847"/>
            <a:ext cx="1344215" cy="1001315"/>
          </a:xfrm>
          <a:prstGeom prst="curvedConnector3">
            <a:avLst>
              <a:gd name="adj1" fmla="val 47829"/>
            </a:avLst>
          </a:prstGeom>
          <a:ln w="38100" cap="flat" cmpd="sng">
            <a:solidFill>
              <a:schemeClr val="bg2"/>
            </a:solidFill>
            <a:prstDash val="solid"/>
            <a:round/>
            <a:headEnd type="none" w="med" len="med"/>
            <a:tailEnd type="none" w="med" len="med"/>
          </a:ln>
        </p:spPr>
      </p:cxnSp>
      <p:sp>
        <p:nvSpPr>
          <p:cNvPr id="83989" name="文本框 368661"/>
          <p:cNvSpPr txBox="1"/>
          <p:nvPr/>
        </p:nvSpPr>
        <p:spPr>
          <a:xfrm>
            <a:off x="2049304" y="2639616"/>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83990" name="文本框 368662"/>
          <p:cNvSpPr txBox="1"/>
          <p:nvPr/>
        </p:nvSpPr>
        <p:spPr>
          <a:xfrm>
            <a:off x="3020854" y="2857500"/>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sp>
        <p:nvSpPr>
          <p:cNvPr id="83991" name="文本框 368663"/>
          <p:cNvSpPr txBox="1"/>
          <p:nvPr/>
        </p:nvSpPr>
        <p:spPr>
          <a:xfrm>
            <a:off x="2777966" y="36576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83992" name="文本框 368664"/>
          <p:cNvSpPr txBox="1"/>
          <p:nvPr/>
        </p:nvSpPr>
        <p:spPr>
          <a:xfrm>
            <a:off x="2777966"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83993" name="文本框 368665"/>
          <p:cNvSpPr txBox="1"/>
          <p:nvPr/>
        </p:nvSpPr>
        <p:spPr>
          <a:xfrm>
            <a:off x="4030504" y="171450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4</a:t>
            </a:r>
          </a:p>
        </p:txBody>
      </p:sp>
      <p:sp>
        <p:nvSpPr>
          <p:cNvPr id="83994" name="文本框 368666"/>
          <p:cNvSpPr txBox="1"/>
          <p:nvPr/>
        </p:nvSpPr>
        <p:spPr>
          <a:xfrm>
            <a:off x="3349466" y="1993106"/>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83995" name="文本框 368667"/>
          <p:cNvSpPr txBox="1"/>
          <p:nvPr/>
        </p:nvSpPr>
        <p:spPr>
          <a:xfrm>
            <a:off x="4659154" y="2674144"/>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2</a:t>
            </a:r>
          </a:p>
        </p:txBody>
      </p:sp>
      <p:sp>
        <p:nvSpPr>
          <p:cNvPr id="83996" name="文本框 368668"/>
          <p:cNvSpPr txBox="1"/>
          <p:nvPr/>
        </p:nvSpPr>
        <p:spPr>
          <a:xfrm>
            <a:off x="5516404" y="20002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83997" name="文本框 368669"/>
          <p:cNvSpPr txBox="1"/>
          <p:nvPr/>
        </p:nvSpPr>
        <p:spPr>
          <a:xfrm>
            <a:off x="5473541" y="3188494"/>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83998" name="文本框 368670"/>
          <p:cNvSpPr txBox="1"/>
          <p:nvPr/>
        </p:nvSpPr>
        <p:spPr>
          <a:xfrm>
            <a:off x="3968591" y="3676650"/>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83999" name="文本框 368671"/>
          <p:cNvSpPr txBox="1"/>
          <p:nvPr/>
        </p:nvSpPr>
        <p:spPr>
          <a:xfrm>
            <a:off x="2171700" y="4229100"/>
            <a:ext cx="1485900" cy="252730"/>
          </a:xfrm>
          <a:prstGeom prst="rect">
            <a:avLst/>
          </a:prstGeom>
          <a:noFill/>
          <a:ln w="9525">
            <a:noFill/>
          </a:ln>
        </p:spPr>
        <p:txBody>
          <a:bodyPr wrap="none" anchor="t" anchorCtr="0">
            <a:spAutoFit/>
          </a:bodyPr>
          <a:lstStyle/>
          <a:p>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A</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B</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E</a:t>
            </a:r>
            <a:r>
              <a:rPr lang="en-US" altLang="zh-CN" sz="1050">
                <a:solidFill>
                  <a:schemeClr val="accent2"/>
                </a:solidFill>
                <a:latin typeface="Times New Roman" panose="02020603050405020304" pitchFamily="18" charset="0"/>
                <a:ea typeface="宋体" panose="02010600030101010101" pitchFamily="2" charset="-122"/>
              </a:rPr>
              <a:t>, </a:t>
            </a:r>
            <a:r>
              <a:rPr lang="en-US" altLang="zh-CN" sz="1050" i="1">
                <a:solidFill>
                  <a:schemeClr val="accent2"/>
                </a:solidFill>
                <a:latin typeface="Times New Roman" panose="02020603050405020304" pitchFamily="18" charset="0"/>
                <a:ea typeface="宋体" panose="02010600030101010101" pitchFamily="2" charset="-122"/>
              </a:rPr>
              <a:t>H</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 F</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 G</a:t>
            </a:r>
            <a:r>
              <a:rPr lang="en-US" altLang="zh-CN" sz="1050">
                <a:solidFill>
                  <a:schemeClr val="accent2"/>
                </a:solidFill>
                <a:latin typeface="Times New Roman" panose="02020603050405020304" pitchFamily="18" charset="0"/>
                <a:ea typeface="宋体" panose="02010600030101010101" pitchFamily="2" charset="-122"/>
              </a:rPr>
              <a:t>,</a:t>
            </a:r>
            <a:r>
              <a:rPr lang="en-US" altLang="zh-CN" sz="1050" i="1">
                <a:solidFill>
                  <a:schemeClr val="accent2"/>
                </a:solidFill>
                <a:latin typeface="Times New Roman" panose="02020603050405020304" pitchFamily="18" charset="0"/>
                <a:ea typeface="宋体" panose="02010600030101010101" pitchFamily="2" charset="-122"/>
              </a:rPr>
              <a:t> </a:t>
            </a:r>
            <a:r>
              <a:rPr lang="en-US" altLang="zh-CN" sz="1050">
                <a:solidFill>
                  <a:schemeClr val="accent2"/>
                </a:solidFill>
                <a:latin typeface="Times New Roman" panose="02020603050405020304" pitchFamily="18" charset="0"/>
                <a:ea typeface="宋体" panose="02010600030101010101" pitchFamily="2" charset="-122"/>
              </a:rPr>
              <a:t>C, </a:t>
            </a:r>
            <a:r>
              <a:rPr lang="en-US" altLang="zh-CN" sz="1050" i="1">
                <a:solidFill>
                  <a:schemeClr val="accent2"/>
                </a:solidFill>
                <a:latin typeface="Times New Roman" panose="02020603050405020304" pitchFamily="18" charset="0"/>
                <a:ea typeface="宋体" panose="02010600030101010101" pitchFamily="2" charset="-122"/>
              </a:rPr>
              <a:t>D</a:t>
            </a:r>
            <a:r>
              <a:rPr lang="en-US" altLang="zh-CN" sz="1050">
                <a:solidFill>
                  <a:schemeClr val="accent2"/>
                </a:solidFill>
                <a:latin typeface="Times New Roman" panose="02020603050405020304" pitchFamily="18" charset="0"/>
                <a:ea typeface="宋体" panose="02010600030101010101" pitchFamily="2" charset="-12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案例</a:t>
            </a:r>
            <a:endParaRPr lang="zh-CN" dirty="0">
              <a:sym typeface="+mn-ea"/>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文本占位符 382978"/>
          <p:cNvSpPr>
            <a:spLocks noGrp="1"/>
          </p:cNvSpPr>
          <p:nvPr>
            <p:ph idx="1"/>
          </p:nvPr>
        </p:nvSpPr>
        <p:spPr>
          <a:xfrm>
            <a:off x="1318260" y="971550"/>
            <a:ext cx="6863080" cy="3429000"/>
          </a:xfrm>
        </p:spPr>
        <p:txBody>
          <a:bodyPr anchor="t" anchorCtr="0">
            <a:normAutofit/>
          </a:bodyPr>
          <a:lstStyle/>
          <a:p>
            <a:pPr>
              <a:lnSpc>
                <a:spcPct val="90000"/>
              </a:lnSpc>
              <a:buNone/>
            </a:pPr>
            <a:r>
              <a:rPr lang="zh-CN" altLang="en-US"/>
              <a:t>对边排序</a:t>
            </a:r>
            <a:r>
              <a:rPr lang="en-US" altLang="zh-CN"/>
              <a:t>: </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E</a:t>
            </a:r>
            <a:r>
              <a:rPr lang="en-US" altLang="zh-CN" err="1">
                <a:solidFill>
                  <a:schemeClr val="accent2"/>
                </a:solidFill>
                <a:sym typeface="Symbol" panose="05050102010706020507" pitchFamily="18" charset="2"/>
              </a:rPr>
              <a:t>  lg</a:t>
            </a:r>
            <a:r>
              <a:rPr lang="en-US" altLang="zh-CN" i="1" err="1">
                <a:solidFill>
                  <a:schemeClr val="accent2"/>
                </a:solidFill>
                <a:sym typeface="Symbol" panose="05050102010706020507" pitchFamily="18" charset="2"/>
              </a:rPr>
              <a:t>E</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E</a:t>
            </a:r>
            <a:r>
              <a:rPr lang="en-US" altLang="zh-CN" err="1">
                <a:solidFill>
                  <a:schemeClr val="accent2"/>
                </a:solidFill>
                <a:sym typeface="Symbol" panose="05050102010706020507" pitchFamily="18" charset="2"/>
              </a:rPr>
              <a:t>  lg</a:t>
            </a:r>
            <a:r>
              <a:rPr lang="en-US" altLang="zh-CN" i="1" err="1">
                <a:solidFill>
                  <a:schemeClr val="accent2"/>
                </a:solidFill>
                <a:sym typeface="Symbol" panose="05050102010706020507" pitchFamily="18" charset="2"/>
              </a:rPr>
              <a:t>V</a:t>
            </a:r>
            <a:r>
              <a:rPr lang="en-US" altLang="zh-CN">
                <a:solidFill>
                  <a:schemeClr val="accent2"/>
                </a:solidFill>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因为</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E</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V</a:t>
            </a:r>
            <a:r>
              <a:rPr lang="en-US" altLang="zh-CN">
                <a:solidFill>
                  <a:schemeClr val="accent2"/>
                </a:solidFill>
                <a:sym typeface="Symbol" panose="05050102010706020507" pitchFamily="18" charset="2"/>
              </a:rPr>
              <a:t>|</a:t>
            </a:r>
            <a:r>
              <a:rPr lang="en-US" altLang="zh-CN" baseline="30000">
                <a:solidFill>
                  <a:schemeClr val="accent2"/>
                </a:solidFill>
                <a:sym typeface="Symbol" panose="05050102010706020507" pitchFamily="18" charset="2"/>
              </a:rPr>
              <a:t>2</a:t>
            </a:r>
          </a:p>
          <a:p>
            <a:pPr>
              <a:lnSpc>
                <a:spcPct val="90000"/>
              </a:lnSpc>
              <a:buNone/>
            </a:pP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V</a:t>
            </a:r>
            <a:r>
              <a:rPr lang="en-US" altLang="zh-CN">
                <a:solidFill>
                  <a:schemeClr val="accent2"/>
                </a:solidFill>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插入操作执行次数</a:t>
            </a:r>
            <a:endParaRPr lang="en-US" altLang="zh-CN">
              <a:sym typeface="Symbol" panose="05050102010706020507" pitchFamily="18" charset="2"/>
            </a:endParaRPr>
          </a:p>
          <a:p>
            <a:pPr>
              <a:lnSpc>
                <a:spcPct val="90000"/>
              </a:lnSpc>
              <a:buNone/>
            </a:pP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E</a:t>
            </a:r>
            <a:r>
              <a:rPr lang="en-US" altLang="zh-CN">
                <a:solidFill>
                  <a:schemeClr val="accent2"/>
                </a:solidFill>
                <a:sym typeface="Symbol" panose="05050102010706020507" pitchFamily="18" charset="2"/>
              </a:rPr>
              <a:t>)</a:t>
            </a:r>
            <a:r>
              <a:rPr lang="en-US" altLang="zh-CN" err="1">
                <a:sym typeface="Symbol" panose="05050102010706020507" pitchFamily="18" charset="2"/>
              </a:rPr>
              <a:t> FindSet</a:t>
            </a:r>
            <a:r>
              <a:rPr lang="zh-CN" altLang="en-US" err="1">
                <a:sym typeface="Symbol" panose="05050102010706020507" pitchFamily="18" charset="2"/>
              </a:rPr>
              <a:t>调用次数</a:t>
            </a:r>
            <a:endParaRPr lang="en-US" altLang="zh-CN">
              <a:sym typeface="Symbol" panose="05050102010706020507" pitchFamily="18" charset="2"/>
            </a:endParaRPr>
          </a:p>
          <a:p>
            <a:pPr>
              <a:lnSpc>
                <a:spcPct val="90000"/>
              </a:lnSpc>
              <a:buNone/>
            </a:pP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V</a:t>
            </a:r>
            <a:r>
              <a:rPr lang="en-US" altLang="zh-CN">
                <a:solidFill>
                  <a:schemeClr val="accent2"/>
                </a:solidFill>
                <a:sym typeface="Symbol" panose="05050102010706020507" pitchFamily="18" charset="2"/>
              </a:rPr>
              <a:t>)</a:t>
            </a:r>
            <a:r>
              <a:rPr lang="en-US" altLang="zh-CN">
                <a:sym typeface="Symbol" panose="05050102010706020507" pitchFamily="18" charset="2"/>
              </a:rPr>
              <a:t> Union</a:t>
            </a:r>
            <a:r>
              <a:rPr lang="zh-CN" altLang="en-US">
                <a:sym typeface="Symbol" panose="05050102010706020507" pitchFamily="18" charset="2"/>
              </a:rPr>
              <a:t>调用次数</a:t>
            </a:r>
            <a:endParaRPr lang="en-US" altLang="zh-CN">
              <a:sym typeface="Symbol" panose="05050102010706020507" pitchFamily="18" charset="2"/>
            </a:endParaRPr>
          </a:p>
          <a:p>
            <a:pPr>
              <a:lnSpc>
                <a:spcPct val="90000"/>
              </a:lnSpc>
              <a:buNone/>
            </a:pPr>
            <a:r>
              <a:rPr lang="zh-CN" altLang="en-US">
                <a:sym typeface="Symbol" panose="05050102010706020507" pitchFamily="18" charset="2"/>
              </a:rPr>
              <a:t>因此，在使用最好数据结构的情况下，时间开销是</a:t>
            </a:r>
            <a:r>
              <a:rPr lang="en-US" altLang="zh-CN">
                <a:sym typeface="Symbol" panose="05050102010706020507" pitchFamily="18" charset="2"/>
              </a:rPr>
              <a:t> </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E</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E</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V</a:t>
            </a:r>
            <a:r>
              <a:rPr lang="en-US" altLang="zh-CN">
                <a:solidFill>
                  <a:schemeClr val="accent2"/>
                </a:solidFill>
                <a:sym typeface="Symbol" panose="05050102010706020507" pitchFamily="18" charset="2"/>
              </a:rPr>
              <a:t>))</a:t>
            </a:r>
            <a:r>
              <a:rPr lang="en-US" altLang="zh-CN">
                <a:sym typeface="Symbol" panose="05050102010706020507" pitchFamily="18" charset="2"/>
              </a:rPr>
              <a:t> .</a:t>
            </a:r>
          </a:p>
          <a:p>
            <a:pPr>
              <a:lnSpc>
                <a:spcPct val="90000"/>
              </a:lnSpc>
              <a:buNone/>
            </a:pPr>
            <a:r>
              <a:rPr lang="zh-CN" altLang="en-US">
                <a:solidFill>
                  <a:schemeClr val="tx1"/>
                </a:solidFill>
                <a:sym typeface="Symbol" panose="05050102010706020507" pitchFamily="18" charset="2"/>
              </a:rPr>
              <a:t>在</a:t>
            </a:r>
            <a:r>
              <a:rPr lang="en-US" altLang="zh-CN" i="1">
                <a:solidFill>
                  <a:schemeClr val="accent2"/>
                </a:solidFill>
                <a:sym typeface="Symbol" panose="05050102010706020507" pitchFamily="18" charset="2"/>
              </a:rPr>
              <a:t>n</a:t>
            </a:r>
            <a:r>
              <a:rPr lang="zh-CN" altLang="en-US">
                <a:solidFill>
                  <a:schemeClr val="tx1"/>
                </a:solidFill>
                <a:sym typeface="Symbol" panose="05050102010706020507" pitchFamily="18" charset="2"/>
              </a:rPr>
              <a:t>个集合上执行</a:t>
            </a:r>
            <a:r>
              <a:rPr lang="en-US" altLang="zh-CN" i="1">
                <a:solidFill>
                  <a:schemeClr val="accent2"/>
                </a:solidFill>
                <a:sym typeface="Symbol" panose="05050102010706020507" pitchFamily="18" charset="2"/>
              </a:rPr>
              <a:t>m</a:t>
            </a:r>
            <a:r>
              <a:rPr lang="zh-CN" altLang="en-US">
                <a:solidFill>
                  <a:schemeClr val="tx1"/>
                </a:solidFill>
                <a:sym typeface="Symbol" panose="05050102010706020507" pitchFamily="18" charset="2"/>
              </a:rPr>
              <a:t>个操作</a:t>
            </a:r>
            <a:r>
              <a:rPr lang="zh-CN" altLang="en-US">
                <a:sym typeface="Symbol" panose="05050102010706020507" pitchFamily="18" charset="2"/>
              </a:rPr>
              <a:t>，时间开销为</a:t>
            </a:r>
            <a:r>
              <a:rPr lang="en-US" altLang="zh-CN">
                <a:sym typeface="Symbol" panose="05050102010706020507" pitchFamily="18" charset="2"/>
              </a:rPr>
              <a:t> </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m</a:t>
            </a:r>
            <a:r>
              <a:rPr lang="en-US" altLang="zh-CN">
                <a:solidFill>
                  <a:schemeClr val="accent2"/>
                </a:solidFill>
                <a:sym typeface="Symbol" panose="05050102010706020507" pitchFamily="18" charset="2"/>
              </a:rPr>
              <a:t> </a:t>
            </a:r>
            <a:r>
              <a:rPr lang="en-US" altLang="zh-CN">
                <a:solidFill>
                  <a:schemeClr val="accent2"/>
                </a:solidFill>
                <a:cs typeface="Times New Roman" panose="02020603050405020304" pitchFamily="18" charset="0"/>
                <a:sym typeface="Symbol" panose="05050102010706020507" pitchFamily="18" charset="2"/>
              </a:rPr>
              <a:t>·</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n</a:t>
            </a:r>
            <a:r>
              <a:rPr lang="en-US" altLang="zh-CN">
                <a:solidFill>
                  <a:schemeClr val="accent2"/>
                </a:solidFill>
                <a:sym typeface="Symbol" panose="05050102010706020507" pitchFamily="18" charset="2"/>
              </a:rPr>
              <a:t>))</a:t>
            </a:r>
            <a:r>
              <a:rPr lang="en-US" altLang="zh-CN">
                <a:sym typeface="Symbol" panose="05050102010706020507" pitchFamily="18" charset="2"/>
              </a:rPr>
              <a:t>.</a:t>
            </a:r>
          </a:p>
          <a:p>
            <a:pPr>
              <a:lnSpc>
                <a:spcPct val="90000"/>
              </a:lnSpc>
              <a:buNone/>
            </a:pPr>
            <a:r>
              <a:rPr lang="en-US" altLang="zh-CN" i="1">
                <a:solidFill>
                  <a:schemeClr val="accent2"/>
                </a:solidFill>
                <a:sym typeface="Symbol" panose="05050102010706020507" pitchFamily="18" charset="2"/>
              </a:rPr>
              <a:t></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n</a:t>
            </a:r>
            <a:r>
              <a:rPr lang="en-US" altLang="zh-CN">
                <a:solidFill>
                  <a:schemeClr val="accent2"/>
                </a:solidFill>
                <a:sym typeface="Symbol" panose="05050102010706020507" pitchFamily="18" charset="2"/>
              </a:rPr>
              <a:t>)</a:t>
            </a:r>
            <a:r>
              <a:rPr lang="zh-CN" altLang="en-US">
                <a:sym typeface="Symbol" panose="05050102010706020507" pitchFamily="18" charset="2"/>
              </a:rPr>
              <a:t>函数参见第</a:t>
            </a:r>
            <a:r>
              <a:rPr lang="en-US" altLang="zh-CN">
                <a:sym typeface="Symbol" panose="05050102010706020507" pitchFamily="18" charset="2"/>
              </a:rPr>
              <a:t>21</a:t>
            </a:r>
            <a:r>
              <a:rPr lang="zh-CN" altLang="en-US">
                <a:sym typeface="Symbol" panose="05050102010706020507" pitchFamily="18" charset="2"/>
              </a:rPr>
              <a:t>章（书本第</a:t>
            </a:r>
            <a:r>
              <a:rPr lang="en-US" altLang="zh-CN">
                <a:sym typeface="Symbol" panose="05050102010706020507" pitchFamily="18" charset="2"/>
              </a:rPr>
              <a:t>335</a:t>
            </a:r>
            <a:r>
              <a:rPr lang="zh-CN" altLang="en-US">
                <a:sym typeface="Symbol" panose="05050102010706020507" pitchFamily="18" charset="2"/>
              </a:rPr>
              <a:t>页）</a:t>
            </a:r>
            <a:endParaRPr lang="en-US" altLang="zh-CN">
              <a:sym typeface="Symbol" panose="05050102010706020507" pitchFamily="18" charset="2"/>
            </a:endParaRPr>
          </a:p>
          <a:p>
            <a:pPr>
              <a:lnSpc>
                <a:spcPct val="90000"/>
              </a:lnSpc>
              <a:buNone/>
            </a:pPr>
            <a:r>
              <a:rPr lang="en-US" altLang="zh-CN" i="1">
                <a:solidFill>
                  <a:schemeClr val="accent2"/>
                </a:solidFill>
                <a:sym typeface="Symbol" panose="05050102010706020507" pitchFamily="18" charset="2"/>
              </a:rPr>
              <a:t></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n</a:t>
            </a:r>
            <a:r>
              <a:rPr lang="en-US" altLang="zh-CN">
                <a:solidFill>
                  <a:schemeClr val="accent2"/>
                </a:solidFill>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增长非常缓慢</a:t>
            </a:r>
            <a:r>
              <a:rPr lang="en-US" altLang="zh-CN">
                <a:sym typeface="Symbol" panose="05050102010706020507" pitchFamily="18" charset="2"/>
              </a:rPr>
              <a:t>, </a:t>
            </a:r>
            <a:r>
              <a:rPr lang="zh-CN" altLang="en-US">
                <a:sym typeface="Symbol" panose="05050102010706020507" pitchFamily="18" charset="2"/>
              </a:rPr>
              <a:t>但不是常数</a:t>
            </a:r>
            <a:r>
              <a:rPr lang="en-US" altLang="zh-CN">
                <a:sym typeface="Symbol" panose="05050102010706020507" pitchFamily="18" charset="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运行时间</a:t>
            </a:r>
            <a:endParaRPr lang="zh-CN" dirty="0">
              <a:sym typeface="+mn-ea"/>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单源最短路径问题</a:t>
            </a:r>
          </a:p>
        </p:txBody>
      </p:sp>
      <p:sp>
        <p:nvSpPr>
          <p:cNvPr id="3" name="文本占位符 28674"/>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sz="2100" dirty="0">
                <a:solidFill>
                  <a:srgbClr val="CE0000"/>
                </a:solidFill>
                <a:sym typeface="+mn-ea"/>
              </a:rPr>
              <a:t>目标</a:t>
            </a:r>
            <a:r>
              <a:rPr lang="en-US" altLang="zh-CN" sz="2100" dirty="0">
                <a:solidFill>
                  <a:srgbClr val="CE0000"/>
                </a:solidFill>
                <a:sym typeface="+mn-ea"/>
              </a:rPr>
              <a:t>:</a:t>
            </a:r>
            <a:r>
              <a:rPr lang="en-US" altLang="zh-CN" sz="2100" dirty="0">
                <a:sym typeface="+mn-ea"/>
              </a:rPr>
              <a:t> </a:t>
            </a:r>
            <a:r>
              <a:rPr lang="zh-CN" altLang="en-US" sz="2100" dirty="0">
                <a:sym typeface="+mn-ea"/>
              </a:rPr>
              <a:t>从一个给定的源结点</a:t>
            </a:r>
            <a:r>
              <a:rPr lang="en-US" altLang="zh-CN" sz="2100" dirty="0">
                <a:sym typeface="+mn-ea"/>
              </a:rPr>
              <a:t> </a:t>
            </a:r>
            <a:r>
              <a:rPr lang="en-US" altLang="zh-CN" sz="2100" i="1" dirty="0">
                <a:solidFill>
                  <a:srgbClr val="008C87"/>
                </a:solidFill>
                <a:sym typeface="+mn-ea"/>
              </a:rPr>
              <a:t>s</a:t>
            </a:r>
            <a:r>
              <a:rPr lang="en-US" altLang="zh-CN" sz="2100" dirty="0">
                <a:solidFill>
                  <a:srgbClr val="008C87"/>
                </a:solidFill>
                <a:sym typeface="+mn-ea"/>
              </a:rPr>
              <a:t> </a:t>
            </a:r>
            <a:r>
              <a:rPr lang="en-US" altLang="zh-CN" sz="2100" dirty="0">
                <a:solidFill>
                  <a:srgbClr val="008C87"/>
                </a:solidFill>
                <a:sym typeface="Symbol" panose="05050102010706020507" pitchFamily="18" charset="2"/>
              </a:rPr>
              <a:t> </a:t>
            </a:r>
            <a:r>
              <a:rPr lang="en-US" altLang="zh-CN" sz="2100" i="1" dirty="0">
                <a:solidFill>
                  <a:srgbClr val="008C87"/>
                </a:solidFill>
                <a:sym typeface="Symbol" panose="05050102010706020507" pitchFamily="18" charset="2"/>
              </a:rPr>
              <a:t>V</a:t>
            </a:r>
            <a:r>
              <a:rPr lang="en-US" altLang="zh-CN" sz="2100" dirty="0">
                <a:sym typeface="Symbol" panose="05050102010706020507" pitchFamily="18" charset="2"/>
              </a:rPr>
              <a:t>, </a:t>
            </a:r>
            <a:r>
              <a:rPr lang="zh-CN" altLang="en-US" sz="2100" dirty="0">
                <a:sym typeface="Symbol" panose="05050102010706020507" pitchFamily="18" charset="2"/>
              </a:rPr>
              <a:t>针对所有节点</a:t>
            </a:r>
            <a:r>
              <a:rPr lang="en-US" altLang="zh-CN" i="1" dirty="0">
                <a:solidFill>
                  <a:srgbClr val="008C87"/>
                </a:solidFill>
                <a:sym typeface="Symbol" panose="05050102010706020507" pitchFamily="18" charset="2"/>
              </a:rPr>
              <a:t>v</a:t>
            </a:r>
            <a:r>
              <a:rPr lang="en-US" altLang="zh-CN" dirty="0">
                <a:solidFill>
                  <a:srgbClr val="008C87"/>
                </a:solidFill>
                <a:sym typeface="Symbol" panose="05050102010706020507" pitchFamily="18" charset="2"/>
              </a:rPr>
              <a:t>  </a:t>
            </a:r>
            <a:r>
              <a:rPr lang="en-US" altLang="zh-CN" i="1" dirty="0">
                <a:solidFill>
                  <a:srgbClr val="008C87"/>
                </a:solidFill>
                <a:sym typeface="Symbol" panose="05050102010706020507" pitchFamily="18" charset="2"/>
              </a:rPr>
              <a:t>V</a:t>
            </a:r>
            <a:r>
              <a:rPr lang="zh-CN" altLang="en-US" dirty="0">
                <a:sym typeface="Symbol" panose="05050102010706020507" pitchFamily="18" charset="2"/>
              </a:rPr>
              <a:t>，</a:t>
            </a:r>
            <a:r>
              <a:rPr lang="zh-CN" altLang="en-US" sz="2100" dirty="0">
                <a:sym typeface="Symbol" panose="05050102010706020507" pitchFamily="18" charset="2"/>
              </a:rPr>
              <a:t>找到最短路径的权重</a:t>
            </a:r>
            <a:r>
              <a:rPr lang="en-US" altLang="zh-CN" sz="2100" dirty="0">
                <a:sym typeface="Symbol" panose="05050102010706020507" pitchFamily="18" charset="2"/>
              </a:rPr>
              <a:t> </a:t>
            </a:r>
            <a:r>
              <a:rPr lang="en-US" altLang="zh-CN" sz="2100" i="1" dirty="0">
                <a:solidFill>
                  <a:srgbClr val="008C87"/>
                </a:solidFill>
                <a:sym typeface="Symbol" panose="05050102010706020507" pitchFamily="18" charset="2"/>
              </a:rPr>
              <a:t></a:t>
            </a:r>
            <a:r>
              <a:rPr lang="en-US" altLang="zh-CN" sz="2100" dirty="0">
                <a:solidFill>
                  <a:srgbClr val="008C87"/>
                </a:solidFill>
                <a:sym typeface="Symbol" panose="05050102010706020507" pitchFamily="18" charset="2"/>
              </a:rPr>
              <a:t>(</a:t>
            </a:r>
            <a:r>
              <a:rPr lang="en-US" altLang="zh-CN" sz="2100" i="1" dirty="0">
                <a:solidFill>
                  <a:srgbClr val="008C87"/>
                </a:solidFill>
                <a:sym typeface="Symbol" panose="05050102010706020507" pitchFamily="18" charset="2"/>
              </a:rPr>
              <a:t>s</a:t>
            </a:r>
            <a:r>
              <a:rPr lang="en-US" altLang="zh-CN" sz="2100" dirty="0">
                <a:solidFill>
                  <a:srgbClr val="008C87"/>
                </a:solidFill>
                <a:sym typeface="Symbol" panose="05050102010706020507" pitchFamily="18" charset="2"/>
              </a:rPr>
              <a:t>, </a:t>
            </a:r>
            <a:r>
              <a:rPr lang="en-US" altLang="zh-CN" sz="2100" i="1" dirty="0">
                <a:solidFill>
                  <a:srgbClr val="008C87"/>
                </a:solidFill>
                <a:sym typeface="Symbol" panose="05050102010706020507" pitchFamily="18" charset="2"/>
              </a:rPr>
              <a:t>v</a:t>
            </a:r>
            <a:r>
              <a:rPr lang="en-US" altLang="zh-CN" sz="2100" dirty="0">
                <a:solidFill>
                  <a:srgbClr val="008C87"/>
                </a:solidFill>
                <a:sym typeface="Symbol" panose="05050102010706020507" pitchFamily="18" charset="2"/>
              </a:rPr>
              <a:t>)</a:t>
            </a:r>
            <a:r>
              <a:rPr lang="en-US" altLang="zh-CN" sz="2100" dirty="0">
                <a:sym typeface="Symbol" panose="05050102010706020507" pitchFamily="18" charset="2"/>
              </a:rPr>
              <a:t> .</a:t>
            </a:r>
          </a:p>
          <a:p>
            <a:pPr>
              <a:buNone/>
            </a:pPr>
            <a:r>
              <a:rPr lang="zh-CN" altLang="en-US" sz="2100" dirty="0">
                <a:sym typeface="Symbol" panose="05050102010706020507" pitchFamily="18" charset="2"/>
              </a:rPr>
              <a:t>这里，假设</a:t>
            </a:r>
            <a:r>
              <a:rPr lang="en-US" altLang="zh-CN" sz="2100" dirty="0">
                <a:sym typeface="Symbol" panose="05050102010706020507" pitchFamily="18" charset="2"/>
              </a:rPr>
              <a:t> </a:t>
            </a:r>
            <a:r>
              <a:rPr lang="en-US" altLang="zh-CN" sz="2100" i="1" dirty="0">
                <a:solidFill>
                  <a:srgbClr val="008C87"/>
                </a:solidFill>
                <a:sym typeface="Symbol" panose="05050102010706020507" pitchFamily="18" charset="2"/>
              </a:rPr>
              <a:t>w</a:t>
            </a:r>
            <a:r>
              <a:rPr lang="en-US" altLang="zh-CN" sz="2100" dirty="0">
                <a:solidFill>
                  <a:srgbClr val="008C87"/>
                </a:solidFill>
                <a:sym typeface="Symbol" panose="05050102010706020507" pitchFamily="18" charset="2"/>
              </a:rPr>
              <a:t>(</a:t>
            </a:r>
            <a:r>
              <a:rPr lang="en-US" altLang="zh-CN" sz="2100" i="1" dirty="0">
                <a:solidFill>
                  <a:srgbClr val="008C87"/>
                </a:solidFill>
                <a:sym typeface="Symbol" panose="05050102010706020507" pitchFamily="18" charset="2"/>
              </a:rPr>
              <a:t>u</a:t>
            </a:r>
            <a:r>
              <a:rPr lang="en-US" altLang="zh-CN" sz="2100" dirty="0">
                <a:solidFill>
                  <a:srgbClr val="008C87"/>
                </a:solidFill>
                <a:sym typeface="Symbol" panose="05050102010706020507" pitchFamily="18" charset="2"/>
              </a:rPr>
              <a:t>, </a:t>
            </a:r>
            <a:r>
              <a:rPr lang="en-US" altLang="zh-CN" sz="2100" i="1" dirty="0">
                <a:solidFill>
                  <a:srgbClr val="008C87"/>
                </a:solidFill>
                <a:sym typeface="Symbol" panose="05050102010706020507" pitchFamily="18" charset="2"/>
              </a:rPr>
              <a:t>v</a:t>
            </a:r>
            <a:r>
              <a:rPr lang="en-US" altLang="zh-CN" sz="2100" dirty="0">
                <a:solidFill>
                  <a:srgbClr val="008C87"/>
                </a:solidFill>
                <a:sym typeface="Symbol" panose="05050102010706020507" pitchFamily="18" charset="2"/>
              </a:rPr>
              <a:t>)  0</a:t>
            </a:r>
            <a:r>
              <a:rPr lang="en-US" altLang="zh-CN" sz="2100" dirty="0">
                <a:sym typeface="Symbol" panose="05050102010706020507" pitchFamily="18" charset="2"/>
              </a:rPr>
              <a:t>, so </a:t>
            </a:r>
            <a:r>
              <a:rPr lang="en-US" altLang="zh-CN" sz="2100" i="1" dirty="0">
                <a:solidFill>
                  <a:srgbClr val="008C87"/>
                </a:solidFill>
                <a:sym typeface="Symbol" panose="05050102010706020507" pitchFamily="18" charset="2"/>
              </a:rPr>
              <a:t></a:t>
            </a:r>
            <a:r>
              <a:rPr lang="en-US" altLang="zh-CN" sz="2100" dirty="0">
                <a:solidFill>
                  <a:srgbClr val="008C87"/>
                </a:solidFill>
                <a:sym typeface="Symbol" panose="05050102010706020507" pitchFamily="18" charset="2"/>
              </a:rPr>
              <a:t>(</a:t>
            </a:r>
            <a:r>
              <a:rPr lang="en-US" altLang="zh-CN" sz="2100" i="1" dirty="0">
                <a:solidFill>
                  <a:srgbClr val="008C87"/>
                </a:solidFill>
                <a:sym typeface="Symbol" panose="05050102010706020507" pitchFamily="18" charset="2"/>
              </a:rPr>
              <a:t>s</a:t>
            </a:r>
            <a:r>
              <a:rPr lang="en-US" altLang="zh-CN" sz="2100" dirty="0">
                <a:solidFill>
                  <a:srgbClr val="008C87"/>
                </a:solidFill>
                <a:sym typeface="Symbol" panose="05050102010706020507" pitchFamily="18" charset="2"/>
              </a:rPr>
              <a:t>, </a:t>
            </a:r>
            <a:r>
              <a:rPr lang="en-US" altLang="zh-CN" sz="2100" i="1" dirty="0">
                <a:solidFill>
                  <a:srgbClr val="008C87"/>
                </a:solidFill>
                <a:sym typeface="Symbol" panose="05050102010706020507" pitchFamily="18" charset="2"/>
              </a:rPr>
              <a:t>v</a:t>
            </a:r>
            <a:r>
              <a:rPr lang="en-US" altLang="zh-CN" sz="2100" dirty="0">
                <a:solidFill>
                  <a:srgbClr val="008C87"/>
                </a:solidFill>
                <a:sym typeface="Symbol" panose="05050102010706020507" pitchFamily="18" charset="2"/>
              </a:rPr>
              <a:t>)  </a:t>
            </a:r>
            <a:r>
              <a:rPr lang="en-US" altLang="zh-CN" sz="2100" dirty="0">
                <a:sym typeface="Symbol" panose="05050102010706020507" pitchFamily="18" charset="2"/>
              </a:rPr>
              <a:t>.</a:t>
            </a:r>
          </a:p>
          <a:p>
            <a:pPr>
              <a:buNone/>
            </a:pPr>
            <a:endParaRPr lang="en-US" altLang="zh-CN"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文本占位符 394242"/>
          <p:cNvSpPr>
            <a:spLocks noGrp="1"/>
          </p:cNvSpPr>
          <p:nvPr>
            <p:ph type="body" idx="1"/>
          </p:nvPr>
        </p:nvSpPr>
        <p:spPr>
          <a:xfrm>
            <a:off x="1600200" y="1028700"/>
            <a:ext cx="5829300" cy="3429000"/>
          </a:xfrm>
        </p:spPr>
        <p:txBody>
          <a:bodyPr/>
          <a:lstStyle/>
          <a:p>
            <a:endParaRPr dirty="0"/>
          </a:p>
        </p:txBody>
      </p:sp>
      <p:grpSp>
        <p:nvGrpSpPr>
          <p:cNvPr id="394383" name="组合 394382"/>
          <p:cNvGrpSpPr/>
          <p:nvPr/>
        </p:nvGrpSpPr>
        <p:grpSpPr>
          <a:xfrm>
            <a:off x="1657350" y="1543050"/>
            <a:ext cx="2283619" cy="1707356"/>
            <a:chOff x="432" y="1296"/>
            <a:chExt cx="1918" cy="1434"/>
          </a:xfrm>
        </p:grpSpPr>
        <p:sp>
          <p:nvSpPr>
            <p:cNvPr id="394244" name="椭圆 394243"/>
            <p:cNvSpPr/>
            <p:nvPr/>
          </p:nvSpPr>
          <p:spPr>
            <a:xfrm>
              <a:off x="432" y="1957"/>
              <a:ext cx="229" cy="26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sz="900">
                  <a:solidFill>
                    <a:srgbClr val="008C87"/>
                  </a:solidFill>
                  <a:latin typeface="Times New Roman" panose="02020603050405020304" pitchFamily="18" charset="0"/>
                </a:rPr>
                <a:t>A</a:t>
              </a:r>
            </a:p>
          </p:txBody>
        </p:sp>
        <p:sp>
          <p:nvSpPr>
            <p:cNvPr id="394245" name="椭圆 394244"/>
            <p:cNvSpPr/>
            <p:nvPr/>
          </p:nvSpPr>
          <p:spPr>
            <a:xfrm>
              <a:off x="1046" y="1421"/>
              <a:ext cx="229" cy="26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sz="900">
                  <a:solidFill>
                    <a:srgbClr val="008C87"/>
                  </a:solidFill>
                  <a:latin typeface="Times New Roman" panose="02020603050405020304" pitchFamily="18" charset="0"/>
                </a:rPr>
                <a:t>B</a:t>
              </a:r>
            </a:p>
          </p:txBody>
        </p:sp>
        <p:sp>
          <p:nvSpPr>
            <p:cNvPr id="394246" name="椭圆 394245"/>
            <p:cNvSpPr/>
            <p:nvPr/>
          </p:nvSpPr>
          <p:spPr>
            <a:xfrm>
              <a:off x="1094" y="2406"/>
              <a:ext cx="229" cy="26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sz="900">
                  <a:solidFill>
                    <a:srgbClr val="008C87"/>
                  </a:solidFill>
                  <a:latin typeface="Times New Roman" panose="02020603050405020304" pitchFamily="18" charset="0"/>
                </a:rPr>
                <a:t>C</a:t>
              </a:r>
            </a:p>
          </p:txBody>
        </p:sp>
        <p:sp>
          <p:nvSpPr>
            <p:cNvPr id="394247" name="椭圆 394246"/>
            <p:cNvSpPr/>
            <p:nvPr/>
          </p:nvSpPr>
          <p:spPr>
            <a:xfrm>
              <a:off x="1910" y="1417"/>
              <a:ext cx="229" cy="26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sz="900">
                  <a:solidFill>
                    <a:srgbClr val="008C87"/>
                  </a:solidFill>
                  <a:latin typeface="Times New Roman" panose="02020603050405020304" pitchFamily="18" charset="0"/>
                </a:rPr>
                <a:t>D</a:t>
              </a:r>
            </a:p>
          </p:txBody>
        </p:sp>
        <p:sp>
          <p:nvSpPr>
            <p:cNvPr id="394248" name="椭圆 394247"/>
            <p:cNvSpPr/>
            <p:nvPr/>
          </p:nvSpPr>
          <p:spPr>
            <a:xfrm>
              <a:off x="1910" y="2419"/>
              <a:ext cx="229" cy="26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sz="900">
                  <a:solidFill>
                    <a:srgbClr val="008C87"/>
                  </a:solidFill>
                  <a:latin typeface="Times New Roman" panose="02020603050405020304" pitchFamily="18" charset="0"/>
                </a:rPr>
                <a:t>E</a:t>
              </a:r>
            </a:p>
          </p:txBody>
        </p:sp>
        <p:sp>
          <p:nvSpPr>
            <p:cNvPr id="394249" name="直接连接符 394248"/>
            <p:cNvSpPr/>
            <p:nvPr/>
          </p:nvSpPr>
          <p:spPr>
            <a:xfrm flipV="1">
              <a:off x="614" y="1606"/>
              <a:ext cx="480" cy="432"/>
            </a:xfrm>
            <a:prstGeom prst="line">
              <a:avLst/>
            </a:prstGeom>
            <a:ln w="9525" cap="flat" cmpd="sng">
              <a:solidFill>
                <a:schemeClr val="tx1"/>
              </a:solidFill>
              <a:prstDash val="solid"/>
              <a:headEnd type="none" w="med" len="med"/>
              <a:tailEnd type="triangle" w="med" len="med"/>
            </a:ln>
          </p:spPr>
        </p:sp>
        <p:sp>
          <p:nvSpPr>
            <p:cNvPr id="394250" name="直接连接符 394249"/>
            <p:cNvSpPr/>
            <p:nvPr/>
          </p:nvSpPr>
          <p:spPr>
            <a:xfrm>
              <a:off x="614" y="2182"/>
              <a:ext cx="480" cy="336"/>
            </a:xfrm>
            <a:prstGeom prst="line">
              <a:avLst/>
            </a:prstGeom>
            <a:ln w="9525" cap="flat" cmpd="sng">
              <a:solidFill>
                <a:schemeClr val="tx1"/>
              </a:solidFill>
              <a:prstDash val="solid"/>
              <a:headEnd type="none" w="med" len="med"/>
              <a:tailEnd type="triangle" w="med" len="med"/>
            </a:ln>
          </p:spPr>
        </p:sp>
        <p:sp>
          <p:nvSpPr>
            <p:cNvPr id="394251" name="直接连接符 394250"/>
            <p:cNvSpPr/>
            <p:nvPr/>
          </p:nvSpPr>
          <p:spPr>
            <a:xfrm>
              <a:off x="1286" y="1558"/>
              <a:ext cx="624" cy="0"/>
            </a:xfrm>
            <a:prstGeom prst="line">
              <a:avLst/>
            </a:prstGeom>
            <a:ln w="9525" cap="flat" cmpd="sng">
              <a:solidFill>
                <a:schemeClr val="tx1"/>
              </a:solidFill>
              <a:prstDash val="solid"/>
              <a:headEnd type="none" w="med" len="med"/>
              <a:tailEnd type="triangle" w="med" len="med"/>
            </a:ln>
          </p:spPr>
        </p:sp>
        <p:sp>
          <p:nvSpPr>
            <p:cNvPr id="394252" name="直接连接符 394251"/>
            <p:cNvSpPr/>
            <p:nvPr/>
          </p:nvSpPr>
          <p:spPr>
            <a:xfrm>
              <a:off x="1286" y="2566"/>
              <a:ext cx="624" cy="0"/>
            </a:xfrm>
            <a:prstGeom prst="line">
              <a:avLst/>
            </a:prstGeom>
            <a:ln w="9525" cap="flat" cmpd="sng">
              <a:solidFill>
                <a:schemeClr val="tx1"/>
              </a:solidFill>
              <a:prstDash val="solid"/>
              <a:headEnd type="none" w="med" len="med"/>
              <a:tailEnd type="triangle" w="med" len="med"/>
            </a:ln>
          </p:spPr>
        </p:sp>
        <p:sp>
          <p:nvSpPr>
            <p:cNvPr id="394257" name="任意多边形 394256"/>
            <p:cNvSpPr/>
            <p:nvPr/>
          </p:nvSpPr>
          <p:spPr>
            <a:xfrm>
              <a:off x="1094" y="1654"/>
              <a:ext cx="48" cy="816"/>
            </a:xfrm>
            <a:custGeom>
              <a:avLst/>
              <a:gdLst/>
              <a:ahLst/>
              <a:cxnLst/>
              <a:rect l="0" t="0" r="0" b="0"/>
              <a:pathLst>
                <a:path w="200" h="864">
                  <a:moveTo>
                    <a:pt x="152" y="0"/>
                  </a:moveTo>
                  <a:cubicBezTo>
                    <a:pt x="76" y="120"/>
                    <a:pt x="0" y="240"/>
                    <a:pt x="8" y="384"/>
                  </a:cubicBezTo>
                  <a:cubicBezTo>
                    <a:pt x="16" y="528"/>
                    <a:pt x="168" y="784"/>
                    <a:pt x="200" y="864"/>
                  </a:cubicBezTo>
                </a:path>
              </a:pathLst>
            </a:custGeom>
            <a:noFill/>
            <a:ln w="9525" cap="flat" cmpd="sng">
              <a:solidFill>
                <a:schemeClr val="tx1">
                  <a:alpha val="100000"/>
                </a:schemeClr>
              </a:solidFill>
              <a:prstDash val="solid"/>
              <a:headEnd type="none" w="med" len="med"/>
              <a:tailEnd type="arrow" w="med" len="med"/>
            </a:ln>
          </p:spPr>
          <p:txBody>
            <a:bodyPr/>
            <a:lstStyle/>
            <a:p>
              <a:endParaRPr lang="zh-CN" altLang="en-US" sz="1050"/>
            </a:p>
          </p:txBody>
        </p:sp>
        <p:sp>
          <p:nvSpPr>
            <p:cNvPr id="394258" name="任意多边形 394257"/>
            <p:cNvSpPr/>
            <p:nvPr/>
          </p:nvSpPr>
          <p:spPr>
            <a:xfrm>
              <a:off x="1238" y="1654"/>
              <a:ext cx="96" cy="768"/>
            </a:xfrm>
            <a:custGeom>
              <a:avLst/>
              <a:gdLst/>
              <a:ahLst/>
              <a:cxnLst/>
              <a:rect l="0" t="0" r="0" b="0"/>
              <a:pathLst>
                <a:path w="96" h="768">
                  <a:moveTo>
                    <a:pt x="0" y="768"/>
                  </a:moveTo>
                  <a:cubicBezTo>
                    <a:pt x="48" y="664"/>
                    <a:pt x="96" y="560"/>
                    <a:pt x="96" y="432"/>
                  </a:cubicBezTo>
                  <a:cubicBezTo>
                    <a:pt x="96" y="304"/>
                    <a:pt x="48" y="152"/>
                    <a:pt x="0" y="0"/>
                  </a:cubicBezTo>
                </a:path>
              </a:pathLst>
            </a:custGeom>
            <a:noFill/>
            <a:ln w="9525" cap="flat" cmpd="sng">
              <a:solidFill>
                <a:schemeClr val="tx1">
                  <a:alpha val="100000"/>
                </a:schemeClr>
              </a:solidFill>
              <a:prstDash val="solid"/>
              <a:headEnd type="none" w="med" len="med"/>
              <a:tailEnd type="arrow" w="med" len="med"/>
            </a:ln>
          </p:spPr>
          <p:txBody>
            <a:bodyPr/>
            <a:lstStyle/>
            <a:p>
              <a:endParaRPr lang="zh-CN" altLang="en-US" sz="1050"/>
            </a:p>
          </p:txBody>
        </p:sp>
        <p:sp>
          <p:nvSpPr>
            <p:cNvPr id="394259" name="任意多边形 394258"/>
            <p:cNvSpPr/>
            <p:nvPr/>
          </p:nvSpPr>
          <p:spPr>
            <a:xfrm>
              <a:off x="1958" y="1654"/>
              <a:ext cx="48" cy="816"/>
            </a:xfrm>
            <a:custGeom>
              <a:avLst/>
              <a:gdLst/>
              <a:ahLst/>
              <a:cxnLst/>
              <a:rect l="0" t="0" r="0" b="0"/>
              <a:pathLst>
                <a:path w="200" h="864">
                  <a:moveTo>
                    <a:pt x="152" y="0"/>
                  </a:moveTo>
                  <a:cubicBezTo>
                    <a:pt x="76" y="120"/>
                    <a:pt x="0" y="240"/>
                    <a:pt x="8" y="384"/>
                  </a:cubicBezTo>
                  <a:cubicBezTo>
                    <a:pt x="16" y="528"/>
                    <a:pt x="168" y="784"/>
                    <a:pt x="200" y="864"/>
                  </a:cubicBezTo>
                </a:path>
              </a:pathLst>
            </a:custGeom>
            <a:noFill/>
            <a:ln w="9525" cap="flat" cmpd="sng">
              <a:solidFill>
                <a:schemeClr val="tx1">
                  <a:alpha val="100000"/>
                </a:schemeClr>
              </a:solidFill>
              <a:prstDash val="solid"/>
              <a:headEnd type="none" w="med" len="med"/>
              <a:tailEnd type="arrow" w="med" len="med"/>
            </a:ln>
          </p:spPr>
          <p:txBody>
            <a:bodyPr/>
            <a:lstStyle/>
            <a:p>
              <a:endParaRPr lang="zh-CN" altLang="en-US" sz="1050"/>
            </a:p>
          </p:txBody>
        </p:sp>
        <p:sp>
          <p:nvSpPr>
            <p:cNvPr id="394260" name="任意多边形 394259"/>
            <p:cNvSpPr/>
            <p:nvPr/>
          </p:nvSpPr>
          <p:spPr>
            <a:xfrm>
              <a:off x="2054" y="1654"/>
              <a:ext cx="96" cy="768"/>
            </a:xfrm>
            <a:custGeom>
              <a:avLst/>
              <a:gdLst/>
              <a:ahLst/>
              <a:cxnLst/>
              <a:rect l="0" t="0" r="0" b="0"/>
              <a:pathLst>
                <a:path w="96" h="768">
                  <a:moveTo>
                    <a:pt x="0" y="768"/>
                  </a:moveTo>
                  <a:cubicBezTo>
                    <a:pt x="48" y="664"/>
                    <a:pt x="96" y="560"/>
                    <a:pt x="96" y="432"/>
                  </a:cubicBezTo>
                  <a:cubicBezTo>
                    <a:pt x="96" y="304"/>
                    <a:pt x="48" y="152"/>
                    <a:pt x="0" y="0"/>
                  </a:cubicBezTo>
                </a:path>
              </a:pathLst>
            </a:custGeom>
            <a:noFill/>
            <a:ln w="9525" cap="flat" cmpd="sng">
              <a:solidFill>
                <a:schemeClr val="tx1">
                  <a:alpha val="100000"/>
                </a:schemeClr>
              </a:solidFill>
              <a:prstDash val="solid"/>
              <a:headEnd type="none" w="med" len="med"/>
              <a:tailEnd type="arrow" w="med" len="med"/>
            </a:ln>
          </p:spPr>
          <p:txBody>
            <a:bodyPr/>
            <a:lstStyle/>
            <a:p>
              <a:endParaRPr lang="zh-CN" altLang="en-US" sz="1050"/>
            </a:p>
          </p:txBody>
        </p:sp>
        <p:sp>
          <p:nvSpPr>
            <p:cNvPr id="394261" name="文本框 394260"/>
            <p:cNvSpPr txBox="1"/>
            <p:nvPr/>
          </p:nvSpPr>
          <p:spPr>
            <a:xfrm>
              <a:off x="566" y="1632"/>
              <a:ext cx="266" cy="212"/>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10</a:t>
              </a:r>
            </a:p>
          </p:txBody>
        </p:sp>
        <p:sp>
          <p:nvSpPr>
            <p:cNvPr id="394262" name="文本框 394261"/>
            <p:cNvSpPr txBox="1"/>
            <p:nvPr/>
          </p:nvSpPr>
          <p:spPr>
            <a:xfrm>
              <a:off x="1468" y="1296"/>
              <a:ext cx="210" cy="212"/>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2</a:t>
              </a:r>
            </a:p>
          </p:txBody>
        </p:sp>
        <p:sp>
          <p:nvSpPr>
            <p:cNvPr id="394263" name="文本框 394262"/>
            <p:cNvSpPr txBox="1"/>
            <p:nvPr/>
          </p:nvSpPr>
          <p:spPr>
            <a:xfrm>
              <a:off x="604" y="2256"/>
              <a:ext cx="210" cy="212"/>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3</a:t>
              </a:r>
            </a:p>
          </p:txBody>
        </p:sp>
        <p:sp>
          <p:nvSpPr>
            <p:cNvPr id="394264" name="文本框 394263"/>
            <p:cNvSpPr txBox="1"/>
            <p:nvPr/>
          </p:nvSpPr>
          <p:spPr>
            <a:xfrm>
              <a:off x="902" y="1872"/>
              <a:ext cx="210" cy="212"/>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1</a:t>
              </a:r>
            </a:p>
          </p:txBody>
        </p:sp>
        <p:sp>
          <p:nvSpPr>
            <p:cNvPr id="394265" name="文本框 394264"/>
            <p:cNvSpPr txBox="1"/>
            <p:nvPr/>
          </p:nvSpPr>
          <p:spPr>
            <a:xfrm>
              <a:off x="1324" y="1872"/>
              <a:ext cx="210" cy="212"/>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4</a:t>
              </a:r>
            </a:p>
          </p:txBody>
        </p:sp>
        <p:sp>
          <p:nvSpPr>
            <p:cNvPr id="394266" name="文本框 394265"/>
            <p:cNvSpPr txBox="1"/>
            <p:nvPr/>
          </p:nvSpPr>
          <p:spPr>
            <a:xfrm>
              <a:off x="1766" y="1894"/>
              <a:ext cx="210" cy="212"/>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7</a:t>
              </a:r>
            </a:p>
          </p:txBody>
        </p:sp>
        <p:sp>
          <p:nvSpPr>
            <p:cNvPr id="394267" name="文本框 394266"/>
            <p:cNvSpPr txBox="1"/>
            <p:nvPr/>
          </p:nvSpPr>
          <p:spPr>
            <a:xfrm>
              <a:off x="2140" y="1894"/>
              <a:ext cx="210" cy="212"/>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6</a:t>
              </a:r>
            </a:p>
          </p:txBody>
        </p:sp>
        <p:sp>
          <p:nvSpPr>
            <p:cNvPr id="394268" name="文本框 394267"/>
            <p:cNvSpPr txBox="1"/>
            <p:nvPr/>
          </p:nvSpPr>
          <p:spPr>
            <a:xfrm>
              <a:off x="1506" y="2518"/>
              <a:ext cx="210" cy="212"/>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2</a:t>
              </a:r>
            </a:p>
          </p:txBody>
        </p:sp>
      </p:grpSp>
      <p:graphicFrame>
        <p:nvGraphicFramePr>
          <p:cNvPr id="394288" name="表格 394287"/>
          <p:cNvGraphicFramePr/>
          <p:nvPr/>
        </p:nvGraphicFramePr>
        <p:xfrm>
          <a:off x="4743450" y="1638300"/>
          <a:ext cx="1143000" cy="3429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4290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B</a:t>
                      </a:r>
                      <a:endParaRPr lang="zh-CN" altLang="en-US" sz="1800">
                        <a:solidFill>
                          <a:srgbClr val="008C87"/>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10</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800" dirty="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4289" name="表格 394288"/>
          <p:cNvGraphicFramePr/>
          <p:nvPr/>
        </p:nvGraphicFramePr>
        <p:xfrm>
          <a:off x="6286500" y="1626394"/>
          <a:ext cx="1143000" cy="3429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4290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C</a:t>
                      </a:r>
                      <a:endParaRPr lang="zh-CN" altLang="en-US" sz="1800">
                        <a:solidFill>
                          <a:srgbClr val="008C87"/>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3</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4299" name="文本框 394298"/>
          <p:cNvSpPr txBox="1"/>
          <p:nvPr/>
        </p:nvSpPr>
        <p:spPr>
          <a:xfrm>
            <a:off x="4102894" y="1626394"/>
            <a:ext cx="279400" cy="252730"/>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A</a:t>
            </a:r>
          </a:p>
        </p:txBody>
      </p:sp>
      <p:sp>
        <p:nvSpPr>
          <p:cNvPr id="394300" name="直接连接符 394299"/>
          <p:cNvSpPr/>
          <p:nvPr/>
        </p:nvSpPr>
        <p:spPr>
          <a:xfrm>
            <a:off x="4343400" y="1797844"/>
            <a:ext cx="400050" cy="0"/>
          </a:xfrm>
          <a:prstGeom prst="line">
            <a:avLst/>
          </a:prstGeom>
          <a:ln w="9525" cap="flat" cmpd="sng">
            <a:solidFill>
              <a:schemeClr val="tx1"/>
            </a:solidFill>
            <a:prstDash val="solid"/>
            <a:headEnd type="none" w="med" len="med"/>
            <a:tailEnd type="triangle" w="med" len="med"/>
          </a:ln>
        </p:spPr>
      </p:sp>
      <p:sp>
        <p:nvSpPr>
          <p:cNvPr id="394301" name="直接连接符 394300"/>
          <p:cNvSpPr/>
          <p:nvPr/>
        </p:nvSpPr>
        <p:spPr>
          <a:xfrm>
            <a:off x="5715000" y="1797844"/>
            <a:ext cx="571500" cy="0"/>
          </a:xfrm>
          <a:prstGeom prst="line">
            <a:avLst/>
          </a:prstGeom>
          <a:ln w="9525" cap="flat" cmpd="sng">
            <a:solidFill>
              <a:schemeClr val="tx1"/>
            </a:solidFill>
            <a:prstDash val="solid"/>
            <a:headEnd type="none" w="med" len="med"/>
            <a:tailEnd type="triangle" w="med" len="med"/>
          </a:ln>
        </p:spPr>
      </p:sp>
      <p:graphicFrame>
        <p:nvGraphicFramePr>
          <p:cNvPr id="394302" name="表格 394301"/>
          <p:cNvGraphicFramePr/>
          <p:nvPr/>
        </p:nvGraphicFramePr>
        <p:xfrm>
          <a:off x="4755356" y="2152650"/>
          <a:ext cx="1143000" cy="3429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4290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C</a:t>
                      </a:r>
                      <a:endParaRPr lang="zh-CN" altLang="en-US" sz="1800">
                        <a:solidFill>
                          <a:srgbClr val="008C87"/>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1</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800" dirty="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4312" name="表格 394311"/>
          <p:cNvGraphicFramePr/>
          <p:nvPr/>
        </p:nvGraphicFramePr>
        <p:xfrm>
          <a:off x="6298406" y="2140744"/>
          <a:ext cx="1143000" cy="3429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4290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D</a:t>
                      </a:r>
                      <a:endParaRPr lang="zh-CN" altLang="en-US" sz="1800">
                        <a:solidFill>
                          <a:srgbClr val="008C87"/>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2</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4322" name="文本框 394321"/>
          <p:cNvSpPr txBox="1"/>
          <p:nvPr/>
        </p:nvSpPr>
        <p:spPr>
          <a:xfrm>
            <a:off x="4114800" y="2140744"/>
            <a:ext cx="271780" cy="252730"/>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B</a:t>
            </a:r>
          </a:p>
        </p:txBody>
      </p:sp>
      <p:sp>
        <p:nvSpPr>
          <p:cNvPr id="394323" name="直接连接符 394322"/>
          <p:cNvSpPr/>
          <p:nvPr/>
        </p:nvSpPr>
        <p:spPr>
          <a:xfrm>
            <a:off x="4355306" y="2312194"/>
            <a:ext cx="400050" cy="0"/>
          </a:xfrm>
          <a:prstGeom prst="line">
            <a:avLst/>
          </a:prstGeom>
          <a:ln w="9525" cap="flat" cmpd="sng">
            <a:solidFill>
              <a:schemeClr val="tx1"/>
            </a:solidFill>
            <a:prstDash val="solid"/>
            <a:headEnd type="none" w="med" len="med"/>
            <a:tailEnd type="triangle" w="med" len="med"/>
          </a:ln>
        </p:spPr>
      </p:sp>
      <p:sp>
        <p:nvSpPr>
          <p:cNvPr id="394324" name="直接连接符 394323"/>
          <p:cNvSpPr/>
          <p:nvPr/>
        </p:nvSpPr>
        <p:spPr>
          <a:xfrm>
            <a:off x="5726906" y="2312194"/>
            <a:ext cx="571500" cy="0"/>
          </a:xfrm>
          <a:prstGeom prst="line">
            <a:avLst/>
          </a:prstGeom>
          <a:ln w="9525" cap="flat" cmpd="sng">
            <a:solidFill>
              <a:schemeClr val="tx1"/>
            </a:solidFill>
            <a:prstDash val="solid"/>
            <a:headEnd type="none" w="med" len="med"/>
            <a:tailEnd type="triangle" w="med" len="med"/>
          </a:ln>
        </p:spPr>
      </p:sp>
      <p:graphicFrame>
        <p:nvGraphicFramePr>
          <p:cNvPr id="394325" name="表格 394324"/>
          <p:cNvGraphicFramePr/>
          <p:nvPr/>
        </p:nvGraphicFramePr>
        <p:xfrm>
          <a:off x="4755356" y="2656285"/>
          <a:ext cx="1143000" cy="3429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4290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B</a:t>
                      </a:r>
                      <a:endParaRPr lang="zh-CN" altLang="en-US" sz="1800">
                        <a:solidFill>
                          <a:srgbClr val="008C87"/>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4</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1800" dirty="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4335" name="表格 394334"/>
          <p:cNvGraphicFramePr/>
          <p:nvPr/>
        </p:nvGraphicFramePr>
        <p:xfrm>
          <a:off x="6298406" y="2644378"/>
          <a:ext cx="1143000" cy="3429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4290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E</a:t>
                      </a:r>
                      <a:endParaRPr lang="zh-CN" altLang="en-US" sz="1800">
                        <a:solidFill>
                          <a:srgbClr val="008C87"/>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2</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4345" name="文本框 394344"/>
          <p:cNvSpPr txBox="1"/>
          <p:nvPr/>
        </p:nvSpPr>
        <p:spPr>
          <a:xfrm>
            <a:off x="4114800" y="2644378"/>
            <a:ext cx="271780" cy="252730"/>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C</a:t>
            </a:r>
          </a:p>
        </p:txBody>
      </p:sp>
      <p:sp>
        <p:nvSpPr>
          <p:cNvPr id="394346" name="直接连接符 394345"/>
          <p:cNvSpPr/>
          <p:nvPr/>
        </p:nvSpPr>
        <p:spPr>
          <a:xfrm>
            <a:off x="4355306" y="2815829"/>
            <a:ext cx="400050" cy="0"/>
          </a:xfrm>
          <a:prstGeom prst="line">
            <a:avLst/>
          </a:prstGeom>
          <a:ln w="9525" cap="flat" cmpd="sng">
            <a:solidFill>
              <a:schemeClr val="tx1"/>
            </a:solidFill>
            <a:prstDash val="solid"/>
            <a:headEnd type="none" w="med" len="med"/>
            <a:tailEnd type="triangle" w="med" len="med"/>
          </a:ln>
        </p:spPr>
      </p:sp>
      <p:sp>
        <p:nvSpPr>
          <p:cNvPr id="394347" name="直接连接符 394346"/>
          <p:cNvSpPr/>
          <p:nvPr/>
        </p:nvSpPr>
        <p:spPr>
          <a:xfrm>
            <a:off x="5726906" y="2815829"/>
            <a:ext cx="571500" cy="0"/>
          </a:xfrm>
          <a:prstGeom prst="line">
            <a:avLst/>
          </a:prstGeom>
          <a:ln w="9525" cap="flat" cmpd="sng">
            <a:solidFill>
              <a:schemeClr val="tx1"/>
            </a:solidFill>
            <a:prstDash val="solid"/>
            <a:headEnd type="none" w="med" len="med"/>
            <a:tailEnd type="triangle" w="med" len="med"/>
          </a:ln>
        </p:spPr>
      </p:sp>
      <p:graphicFrame>
        <p:nvGraphicFramePr>
          <p:cNvPr id="394358" name="表格 394357"/>
          <p:cNvGraphicFramePr/>
          <p:nvPr/>
        </p:nvGraphicFramePr>
        <p:xfrm>
          <a:off x="4743450" y="3169444"/>
          <a:ext cx="1143000" cy="3429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4290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E</a:t>
                      </a:r>
                      <a:endParaRPr lang="zh-CN" altLang="en-US" sz="1800">
                        <a:solidFill>
                          <a:srgbClr val="008C87"/>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7</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4368" name="文本框 394367"/>
          <p:cNvSpPr txBox="1"/>
          <p:nvPr/>
        </p:nvSpPr>
        <p:spPr>
          <a:xfrm>
            <a:off x="4114800" y="3169444"/>
            <a:ext cx="279400" cy="252730"/>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D</a:t>
            </a:r>
          </a:p>
        </p:txBody>
      </p:sp>
      <p:sp>
        <p:nvSpPr>
          <p:cNvPr id="394369" name="直接连接符 394368"/>
          <p:cNvSpPr/>
          <p:nvPr/>
        </p:nvSpPr>
        <p:spPr>
          <a:xfrm>
            <a:off x="4343400" y="3351610"/>
            <a:ext cx="400050" cy="0"/>
          </a:xfrm>
          <a:prstGeom prst="line">
            <a:avLst/>
          </a:prstGeom>
          <a:ln w="9525" cap="flat" cmpd="sng">
            <a:solidFill>
              <a:schemeClr val="tx1"/>
            </a:solidFill>
            <a:prstDash val="solid"/>
            <a:headEnd type="none" w="med" len="med"/>
            <a:tailEnd type="triangle" w="med" len="med"/>
          </a:ln>
        </p:spPr>
      </p:sp>
      <p:graphicFrame>
        <p:nvGraphicFramePr>
          <p:cNvPr id="394371" name="表格 394370"/>
          <p:cNvGraphicFramePr/>
          <p:nvPr/>
        </p:nvGraphicFramePr>
        <p:xfrm>
          <a:off x="4743450" y="3683794"/>
          <a:ext cx="1143000" cy="3429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42900">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D</a:t>
                      </a:r>
                      <a:endParaRPr lang="zh-CN" altLang="en-US" sz="1800">
                        <a:solidFill>
                          <a:srgbClr val="008C87"/>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6</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rgbClr val="CE0000"/>
                        </a:buClr>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1800">
                          <a:solidFill>
                            <a:srgbClr val="008C87"/>
                          </a:solidFill>
                        </a:rPr>
                        <a:t>/</a:t>
                      </a:r>
                      <a:endParaRPr lang="zh-CN" altLang="en-US" sz="1800">
                        <a:solidFill>
                          <a:srgbClr val="008C87"/>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4381" name="文本框 394380"/>
          <p:cNvSpPr txBox="1"/>
          <p:nvPr/>
        </p:nvSpPr>
        <p:spPr>
          <a:xfrm>
            <a:off x="4114800" y="3683794"/>
            <a:ext cx="264160" cy="252730"/>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E</a:t>
            </a:r>
          </a:p>
        </p:txBody>
      </p:sp>
      <p:sp>
        <p:nvSpPr>
          <p:cNvPr id="394382" name="直接连接符 394381"/>
          <p:cNvSpPr/>
          <p:nvPr/>
        </p:nvSpPr>
        <p:spPr>
          <a:xfrm>
            <a:off x="4343400" y="3865960"/>
            <a:ext cx="400050" cy="0"/>
          </a:xfrm>
          <a:prstGeom prst="line">
            <a:avLst/>
          </a:prstGeom>
          <a:ln w="9525" cap="flat" cmpd="sng">
            <a:solidFill>
              <a:schemeClr val="tx1"/>
            </a:solidFill>
            <a:prstDash val="solid"/>
            <a:headEnd type="none" w="med" len="med"/>
            <a:tailEnd type="triangle" w="med" len="med"/>
          </a:ln>
        </p:spPr>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临近链表的表示方式</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最小优先级队列</a:t>
            </a:r>
          </a:p>
        </p:txBody>
      </p:sp>
      <p:sp>
        <p:nvSpPr>
          <p:cNvPr id="3" name="文本占位符 28674">
            <a:extLst>
              <a:ext uri="{FF2B5EF4-FFF2-40B4-BE49-F238E27FC236}">
                <a16:creationId xmlns:a16="http://schemas.microsoft.com/office/drawing/2014/main" id="{4DE23979-7B88-5681-3A2B-4E0740144479}"/>
              </a:ext>
            </a:extLst>
          </p:cNvPr>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dirty="0"/>
              <a:t>一个数据结构，维护集合</a:t>
            </a:r>
            <a:r>
              <a:rPr lang="en-US" altLang="zh-CN" dirty="0"/>
              <a:t> </a:t>
            </a:r>
            <a:r>
              <a:rPr lang="en-US" altLang="zh-CN" i="1" dirty="0">
                <a:solidFill>
                  <a:srgbClr val="008C87"/>
                </a:solidFill>
              </a:rPr>
              <a:t>S</a:t>
            </a:r>
            <a:r>
              <a:rPr lang="en-US" altLang="zh-CN" dirty="0"/>
              <a:t> </a:t>
            </a:r>
            <a:r>
              <a:rPr lang="zh-CN" altLang="en-US" dirty="0"/>
              <a:t>中的元素，每个元素附加值</a:t>
            </a:r>
            <a:r>
              <a:rPr lang="en-US" altLang="zh-CN" dirty="0"/>
              <a:t> (key), </a:t>
            </a:r>
          </a:p>
          <a:p>
            <a:pPr>
              <a:buNone/>
            </a:pPr>
            <a:r>
              <a:rPr lang="zh-CN" altLang="en-US" dirty="0"/>
              <a:t>支持</a:t>
            </a:r>
            <a:r>
              <a:rPr lang="en-US" altLang="zh-CN" dirty="0"/>
              <a:t>:</a:t>
            </a:r>
          </a:p>
          <a:p>
            <a:r>
              <a:rPr lang="en-US" altLang="zh-CN" dirty="0"/>
              <a:t>Insert(</a:t>
            </a:r>
            <a:r>
              <a:rPr lang="en-US" altLang="zh-CN" i="1" dirty="0">
                <a:solidFill>
                  <a:srgbClr val="008C87"/>
                </a:solidFill>
              </a:rPr>
              <a:t>S</a:t>
            </a:r>
            <a:r>
              <a:rPr lang="en-US" altLang="zh-CN" dirty="0">
                <a:solidFill>
                  <a:srgbClr val="008C87"/>
                </a:solidFill>
              </a:rPr>
              <a:t>, </a:t>
            </a:r>
            <a:r>
              <a:rPr lang="en-US" altLang="zh-CN" i="1" dirty="0">
                <a:solidFill>
                  <a:srgbClr val="008C87"/>
                </a:solidFill>
              </a:rPr>
              <a:t>x</a:t>
            </a:r>
            <a:r>
              <a:rPr lang="en-US" altLang="zh-CN" dirty="0"/>
              <a:t>): </a:t>
            </a:r>
            <a:r>
              <a:rPr lang="zh-CN" altLang="en-US" dirty="0"/>
              <a:t>将元素</a:t>
            </a:r>
            <a:r>
              <a:rPr lang="en-US" altLang="zh-CN" dirty="0"/>
              <a:t> </a:t>
            </a:r>
            <a:r>
              <a:rPr lang="en-US" altLang="zh-CN" i="1" dirty="0">
                <a:solidFill>
                  <a:srgbClr val="008C87"/>
                </a:solidFill>
              </a:rPr>
              <a:t>x</a:t>
            </a:r>
            <a:r>
              <a:rPr lang="en-US" altLang="zh-CN" dirty="0"/>
              <a:t> </a:t>
            </a:r>
            <a:r>
              <a:rPr lang="zh-CN" altLang="en-US" dirty="0"/>
              <a:t>插入到</a:t>
            </a:r>
            <a:r>
              <a:rPr lang="en-US" altLang="zh-CN" dirty="0"/>
              <a:t> </a:t>
            </a:r>
            <a:r>
              <a:rPr lang="en-US" altLang="zh-CN" i="1" dirty="0">
                <a:solidFill>
                  <a:srgbClr val="008C87"/>
                </a:solidFill>
              </a:rPr>
              <a:t>S</a:t>
            </a:r>
            <a:r>
              <a:rPr lang="en-US" altLang="zh-CN" dirty="0"/>
              <a:t>.</a:t>
            </a:r>
          </a:p>
          <a:p>
            <a:r>
              <a:rPr lang="en-US" altLang="zh-CN" dirty="0"/>
              <a:t>Minimum(</a:t>
            </a:r>
            <a:r>
              <a:rPr lang="en-US" altLang="zh-CN" i="1" dirty="0">
                <a:solidFill>
                  <a:srgbClr val="008C87"/>
                </a:solidFill>
              </a:rPr>
              <a:t>S</a:t>
            </a:r>
            <a:r>
              <a:rPr lang="en-US" altLang="zh-CN" dirty="0"/>
              <a:t>): </a:t>
            </a:r>
            <a:r>
              <a:rPr lang="zh-CN" altLang="en-US" dirty="0"/>
              <a:t>返回最小</a:t>
            </a:r>
            <a:r>
              <a:rPr lang="en-US" altLang="zh-CN" dirty="0"/>
              <a:t>key</a:t>
            </a:r>
            <a:r>
              <a:rPr lang="zh-CN" altLang="en-US" dirty="0"/>
              <a:t>的元素</a:t>
            </a:r>
            <a:r>
              <a:rPr lang="en-US" altLang="zh-CN" dirty="0"/>
              <a:t>.</a:t>
            </a:r>
          </a:p>
          <a:p>
            <a:r>
              <a:rPr lang="en-US" altLang="zh-CN" dirty="0"/>
              <a:t>Extract-Min(</a:t>
            </a:r>
            <a:r>
              <a:rPr lang="en-US" altLang="zh-CN" i="1" dirty="0">
                <a:solidFill>
                  <a:srgbClr val="008C87"/>
                </a:solidFill>
              </a:rPr>
              <a:t>S</a:t>
            </a:r>
            <a:r>
              <a:rPr lang="en-US" altLang="zh-CN" dirty="0"/>
              <a:t>): </a:t>
            </a:r>
            <a:r>
              <a:rPr lang="zh-CN" altLang="en-US" dirty="0"/>
              <a:t>返回最小</a:t>
            </a:r>
            <a:r>
              <a:rPr lang="en-US" altLang="zh-CN" dirty="0"/>
              <a:t>key</a:t>
            </a:r>
            <a:r>
              <a:rPr lang="zh-CN" altLang="en-US" dirty="0"/>
              <a:t>的元素，并且去除该元素</a:t>
            </a:r>
            <a:r>
              <a:rPr lang="en-US" altLang="zh-CN" dirty="0"/>
              <a:t>.</a:t>
            </a:r>
          </a:p>
          <a:p>
            <a:r>
              <a:rPr lang="en-US" altLang="zh-CN" dirty="0"/>
              <a:t>Decrease-Key(</a:t>
            </a:r>
            <a:r>
              <a:rPr lang="en-US" altLang="zh-CN" i="1" dirty="0">
                <a:solidFill>
                  <a:srgbClr val="008C87"/>
                </a:solidFill>
              </a:rPr>
              <a:t>S</a:t>
            </a:r>
            <a:r>
              <a:rPr lang="en-US" altLang="zh-CN" dirty="0">
                <a:solidFill>
                  <a:srgbClr val="008C87"/>
                </a:solidFill>
              </a:rPr>
              <a:t>, </a:t>
            </a:r>
            <a:r>
              <a:rPr lang="en-US" altLang="zh-CN" i="1" dirty="0">
                <a:solidFill>
                  <a:srgbClr val="008C87"/>
                </a:solidFill>
              </a:rPr>
              <a:t>x</a:t>
            </a:r>
            <a:r>
              <a:rPr lang="en-US" altLang="zh-CN" dirty="0">
                <a:solidFill>
                  <a:srgbClr val="008C87"/>
                </a:solidFill>
              </a:rPr>
              <a:t>, </a:t>
            </a:r>
            <a:r>
              <a:rPr lang="en-US" altLang="zh-CN" i="1" dirty="0">
                <a:solidFill>
                  <a:srgbClr val="008C87"/>
                </a:solidFill>
              </a:rPr>
              <a:t>k</a:t>
            </a:r>
            <a:r>
              <a:rPr lang="en-US" altLang="zh-CN" dirty="0"/>
              <a:t>): </a:t>
            </a:r>
            <a:r>
              <a:rPr lang="zh-CN" altLang="en-US" dirty="0"/>
              <a:t>将元素</a:t>
            </a:r>
            <a:r>
              <a:rPr lang="en-US" altLang="zh-CN" dirty="0"/>
              <a:t> </a:t>
            </a:r>
            <a:r>
              <a:rPr lang="en-US" altLang="zh-CN" i="1" dirty="0">
                <a:solidFill>
                  <a:srgbClr val="008C87"/>
                </a:solidFill>
              </a:rPr>
              <a:t>x </a:t>
            </a:r>
            <a:r>
              <a:rPr lang="zh-CN" altLang="en-US" dirty="0"/>
              <a:t>的</a:t>
            </a:r>
            <a:r>
              <a:rPr lang="en-US" altLang="zh-CN" dirty="0"/>
              <a:t> key </a:t>
            </a:r>
            <a:r>
              <a:rPr lang="zh-CN" altLang="en-US" dirty="0"/>
              <a:t>降低到</a:t>
            </a:r>
            <a:r>
              <a:rPr lang="en-US" altLang="zh-CN" dirty="0"/>
              <a:t> </a:t>
            </a:r>
            <a:r>
              <a:rPr lang="en-US" altLang="zh-CN" i="1" dirty="0">
                <a:solidFill>
                  <a:srgbClr val="008C87"/>
                </a:solidFill>
              </a:rPr>
              <a:t>k</a:t>
            </a:r>
            <a:r>
              <a:rPr lang="en-US" altLang="zh-CN" dirty="0"/>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en-US" altLang="zh-CN">
                <a:sym typeface="+mn-ea"/>
              </a:rPr>
              <a:t>Dijkstra</a:t>
            </a:r>
            <a:r>
              <a:rPr lang="zh-CN" altLang="en-US">
                <a:sym typeface="+mn-ea"/>
              </a:rPr>
              <a:t>算法</a:t>
            </a:r>
            <a:endParaRPr lang="zh-CN" altLang="en-US" dirty="0">
              <a:sym typeface="+mn-ea"/>
            </a:endParaRPr>
          </a:p>
        </p:txBody>
      </p:sp>
      <p:sp>
        <p:nvSpPr>
          <p:cNvPr id="3" name="文本占位符 28674"/>
          <p:cNvSpPr txBox="1"/>
          <p:nvPr/>
        </p:nvSpPr>
        <p:spPr>
          <a:xfrm>
            <a:off x="625475" y="1041400"/>
            <a:ext cx="7571740" cy="3175000"/>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609600" indent="-609600">
              <a:lnSpc>
                <a:spcPct val="90000"/>
              </a:lnSpc>
              <a:buNone/>
            </a:pPr>
            <a:r>
              <a:rPr lang="zh-CN" altLang="en-US">
                <a:solidFill>
                  <a:srgbClr val="CE0000"/>
                </a:solidFill>
                <a:sym typeface="+mn-ea"/>
              </a:rPr>
              <a:t>想法</a:t>
            </a:r>
            <a:r>
              <a:rPr lang="en-US" altLang="zh-CN">
                <a:solidFill>
                  <a:srgbClr val="CE0000"/>
                </a:solidFill>
                <a:sym typeface="+mn-ea"/>
              </a:rPr>
              <a:t>:</a:t>
            </a:r>
            <a:r>
              <a:rPr lang="en-US" altLang="zh-CN">
                <a:sym typeface="+mn-ea"/>
              </a:rPr>
              <a:t> </a:t>
            </a:r>
            <a:r>
              <a:rPr lang="zh-CN" altLang="en-US">
                <a:sym typeface="+mn-ea"/>
              </a:rPr>
              <a:t>贪心算法</a:t>
            </a:r>
            <a:endParaRPr lang="en-US" altLang="zh-CN"/>
          </a:p>
          <a:p>
            <a:pPr marL="609600" indent="-609600">
              <a:lnSpc>
                <a:spcPct val="90000"/>
              </a:lnSpc>
              <a:buNone/>
            </a:pPr>
            <a:r>
              <a:rPr lang="en-US" altLang="zh-CN">
                <a:sym typeface="+mn-ea"/>
              </a:rPr>
              <a:t>(</a:t>
            </a:r>
            <a:r>
              <a:rPr lang="zh-CN" altLang="en-US">
                <a:sym typeface="+mn-ea"/>
              </a:rPr>
              <a:t>仅仅对于非负权重有效</a:t>
            </a:r>
            <a:r>
              <a:rPr lang="en-US" altLang="zh-CN">
                <a:sym typeface="+mn-ea"/>
              </a:rPr>
              <a:t>)</a:t>
            </a:r>
            <a:endParaRPr lang="en-US" altLang="zh-CN"/>
          </a:p>
          <a:p>
            <a:pPr marL="609600" indent="-609600">
              <a:lnSpc>
                <a:spcPct val="90000"/>
              </a:lnSpc>
              <a:buFontTx/>
              <a:buAutoNum type="arabicPeriod"/>
            </a:pPr>
            <a:r>
              <a:rPr lang="zh-CN" altLang="en-US">
                <a:sym typeface="+mn-ea"/>
              </a:rPr>
              <a:t>维护集合结点集合</a:t>
            </a:r>
            <a:r>
              <a:rPr lang="en-US" altLang="zh-CN">
                <a:sym typeface="+mn-ea"/>
              </a:rPr>
              <a:t> </a:t>
            </a:r>
            <a:r>
              <a:rPr lang="en-US" altLang="zh-CN" i="1">
                <a:solidFill>
                  <a:srgbClr val="008C87"/>
                </a:solidFill>
                <a:sym typeface="+mn-ea"/>
              </a:rPr>
              <a:t>S</a:t>
            </a:r>
            <a:r>
              <a:rPr lang="en-US" altLang="zh-CN">
                <a:sym typeface="+mn-ea"/>
              </a:rPr>
              <a:t> </a:t>
            </a:r>
            <a:r>
              <a:rPr lang="zh-CN" altLang="en-US">
                <a:sym typeface="+mn-ea"/>
              </a:rPr>
              <a:t>，从</a:t>
            </a:r>
            <a:r>
              <a:rPr lang="en-US" altLang="zh-CN">
                <a:sym typeface="+mn-ea"/>
              </a:rPr>
              <a:t> </a:t>
            </a:r>
            <a:r>
              <a:rPr lang="en-US" altLang="zh-CN" i="1">
                <a:solidFill>
                  <a:srgbClr val="008C87"/>
                </a:solidFill>
                <a:sym typeface="+mn-ea"/>
              </a:rPr>
              <a:t>s</a:t>
            </a:r>
            <a:r>
              <a:rPr lang="en-US" altLang="zh-CN">
                <a:sym typeface="+mn-ea"/>
              </a:rPr>
              <a:t> </a:t>
            </a:r>
            <a:r>
              <a:rPr lang="zh-CN" altLang="en-US">
                <a:sym typeface="+mn-ea"/>
              </a:rPr>
              <a:t>开始的最短路径已知</a:t>
            </a:r>
            <a:r>
              <a:rPr lang="en-US" altLang="zh-CN">
                <a:sym typeface="+mn-ea"/>
              </a:rPr>
              <a:t>.</a:t>
            </a:r>
            <a:endParaRPr lang="en-US" altLang="zh-CN"/>
          </a:p>
          <a:p>
            <a:pPr marL="609600" indent="-609600">
              <a:lnSpc>
                <a:spcPct val="90000"/>
              </a:lnSpc>
              <a:buFontTx/>
              <a:buAutoNum type="arabicPeriod"/>
            </a:pPr>
            <a:r>
              <a:rPr lang="zh-CN" altLang="en-US">
                <a:sym typeface="+mn-ea"/>
              </a:rPr>
              <a:t>在每个步骤，将节点</a:t>
            </a:r>
            <a:r>
              <a:rPr lang="en-US" altLang="zh-CN" i="1">
                <a:solidFill>
                  <a:srgbClr val="008C87"/>
                </a:solidFill>
                <a:sym typeface="+mn-ea"/>
              </a:rPr>
              <a:t>u</a:t>
            </a:r>
            <a:r>
              <a:rPr lang="en-US" altLang="zh-CN">
                <a:solidFill>
                  <a:srgbClr val="008C87"/>
                </a:solidFill>
                <a:sym typeface="+mn-ea"/>
              </a:rPr>
              <a:t> </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S</a:t>
            </a:r>
            <a:r>
              <a:rPr lang="zh-CN" altLang="en-US">
                <a:sym typeface="+mn-ea"/>
              </a:rPr>
              <a:t>加入到</a:t>
            </a:r>
            <a:r>
              <a:rPr lang="en-US" altLang="zh-CN">
                <a:sym typeface="+mn-ea"/>
              </a:rPr>
              <a:t> </a:t>
            </a:r>
            <a:r>
              <a:rPr lang="en-US" altLang="zh-CN" i="1">
                <a:solidFill>
                  <a:srgbClr val="008C87"/>
                </a:solidFill>
                <a:sym typeface="+mn-ea"/>
              </a:rPr>
              <a:t>S</a:t>
            </a:r>
            <a:r>
              <a:rPr lang="en-US" altLang="zh-CN">
                <a:sym typeface="+mn-ea"/>
              </a:rPr>
              <a:t> </a:t>
            </a:r>
            <a:r>
              <a:rPr lang="zh-CN" altLang="en-US">
                <a:sym typeface="+mn-ea"/>
              </a:rPr>
              <a:t>，其从</a:t>
            </a:r>
            <a:r>
              <a:rPr lang="en-US" altLang="zh-CN">
                <a:sym typeface="+mn-ea"/>
              </a:rPr>
              <a:t>s</a:t>
            </a:r>
            <a:r>
              <a:rPr lang="zh-CN" altLang="en-US">
                <a:sym typeface="+mn-ea"/>
              </a:rPr>
              <a:t>到</a:t>
            </a:r>
            <a:r>
              <a:rPr lang="en-US" altLang="zh-CN">
                <a:sym typeface="+mn-ea"/>
              </a:rPr>
              <a:t>u</a:t>
            </a:r>
            <a:r>
              <a:rPr lang="zh-CN" altLang="en-US">
                <a:sym typeface="+mn-ea"/>
              </a:rPr>
              <a:t>的最小距离被估计是最小的</a:t>
            </a:r>
            <a:r>
              <a:rPr lang="en-US" altLang="zh-CN">
                <a:sym typeface="Symbol" panose="05050102010706020507" pitchFamily="18" charset="2"/>
              </a:rPr>
              <a:t>.</a:t>
            </a:r>
          </a:p>
          <a:p>
            <a:pPr marL="609600" indent="-609600">
              <a:lnSpc>
                <a:spcPct val="90000"/>
              </a:lnSpc>
              <a:buFontTx/>
              <a:buAutoNum type="arabicPeriod"/>
            </a:pPr>
            <a:r>
              <a:rPr lang="zh-CN" altLang="en-US">
                <a:sym typeface="Symbol" panose="05050102010706020507" pitchFamily="18" charset="2"/>
              </a:rPr>
              <a:t>更新到</a:t>
            </a:r>
            <a:r>
              <a:rPr lang="en-US" altLang="zh-CN">
                <a:sym typeface="Symbol" panose="05050102010706020507" pitchFamily="18" charset="2"/>
              </a:rPr>
              <a:t> </a:t>
            </a:r>
            <a:r>
              <a:rPr lang="en-US" altLang="zh-CN" i="1">
                <a:solidFill>
                  <a:srgbClr val="008C87"/>
                </a:solidFill>
                <a:sym typeface="Symbol" panose="05050102010706020507" pitchFamily="18" charset="2"/>
              </a:rPr>
              <a:t>u</a:t>
            </a:r>
            <a:r>
              <a:rPr lang="zh-CN" altLang="en-US">
                <a:sym typeface="Symbol" panose="05050102010706020507" pitchFamily="18" charset="2"/>
              </a:rPr>
              <a:t>的距离估计</a:t>
            </a:r>
            <a:r>
              <a:rPr lang="en-US" altLang="zh-CN">
                <a:sym typeface="Symbol" panose="05050102010706020507" pitchFamily="18" charset="2"/>
              </a:rPr>
              <a:t>. </a:t>
            </a:r>
            <a:endParaRPr lang="en-US" altLang="zh-CN"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75485" y="1134110"/>
            <a:ext cx="4323080" cy="2680335"/>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5320" name="组合 395319"/>
          <p:cNvGrpSpPr/>
          <p:nvPr/>
        </p:nvGrpSpPr>
        <p:grpSpPr>
          <a:xfrm>
            <a:off x="1600200" y="1314450"/>
            <a:ext cx="2513409" cy="2737247"/>
            <a:chOff x="384" y="1104"/>
            <a:chExt cx="2111" cy="2299"/>
          </a:xfrm>
        </p:grpSpPr>
        <p:sp>
          <p:nvSpPr>
            <p:cNvPr id="395269" name="椭圆 395268"/>
            <p:cNvSpPr/>
            <p:nvPr/>
          </p:nvSpPr>
          <p:spPr>
            <a:xfrm>
              <a:off x="548" y="2222"/>
              <a:ext cx="229" cy="35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a:solidFill>
                    <a:srgbClr val="008C87"/>
                  </a:solidFill>
                  <a:latin typeface="Times New Roman" panose="02020603050405020304" pitchFamily="18" charset="0"/>
                </a:rPr>
                <a:t>A</a:t>
              </a:r>
            </a:p>
          </p:txBody>
        </p:sp>
        <p:sp>
          <p:nvSpPr>
            <p:cNvPr id="395270" name="椭圆 395269"/>
            <p:cNvSpPr/>
            <p:nvPr/>
          </p:nvSpPr>
          <p:spPr>
            <a:xfrm>
              <a:off x="1162" y="1686"/>
              <a:ext cx="229" cy="35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a:solidFill>
                    <a:srgbClr val="008C87"/>
                  </a:solidFill>
                  <a:latin typeface="Times New Roman" panose="02020603050405020304" pitchFamily="18" charset="0"/>
                </a:rPr>
                <a:t>B</a:t>
              </a:r>
            </a:p>
          </p:txBody>
        </p:sp>
        <p:sp>
          <p:nvSpPr>
            <p:cNvPr id="395271" name="椭圆 395270"/>
            <p:cNvSpPr/>
            <p:nvPr/>
          </p:nvSpPr>
          <p:spPr>
            <a:xfrm>
              <a:off x="1210" y="2671"/>
              <a:ext cx="229" cy="35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a:solidFill>
                    <a:srgbClr val="008C87"/>
                  </a:solidFill>
                  <a:latin typeface="Times New Roman" panose="02020603050405020304" pitchFamily="18" charset="0"/>
                </a:rPr>
                <a:t>C</a:t>
              </a:r>
            </a:p>
          </p:txBody>
        </p:sp>
        <p:sp>
          <p:nvSpPr>
            <p:cNvPr id="395272" name="椭圆 395271"/>
            <p:cNvSpPr/>
            <p:nvPr/>
          </p:nvSpPr>
          <p:spPr>
            <a:xfrm>
              <a:off x="2026" y="1682"/>
              <a:ext cx="229" cy="35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a:solidFill>
                    <a:srgbClr val="008C87"/>
                  </a:solidFill>
                  <a:latin typeface="Times New Roman" panose="02020603050405020304" pitchFamily="18" charset="0"/>
                </a:rPr>
                <a:t>D</a:t>
              </a:r>
            </a:p>
          </p:txBody>
        </p:sp>
        <p:sp>
          <p:nvSpPr>
            <p:cNvPr id="395273" name="椭圆 395272"/>
            <p:cNvSpPr/>
            <p:nvPr/>
          </p:nvSpPr>
          <p:spPr>
            <a:xfrm>
              <a:off x="2026" y="2684"/>
              <a:ext cx="229" cy="350"/>
            </a:xfrm>
            <a:prstGeom prst="ellipse">
              <a:avLst/>
            </a:prstGeom>
            <a:noFill/>
            <a:ln w="9525" cap="flat" cmpd="sng">
              <a:solidFill>
                <a:schemeClr val="tx1"/>
              </a:solidFill>
              <a:prstDash val="solid"/>
              <a:headEnd type="none" w="med" len="med"/>
              <a:tailEnd type="none" w="med" len="med"/>
            </a:ln>
          </p:spPr>
          <p:txBody>
            <a:bodyPr anchor="ctr" anchorCtr="0">
              <a:spAutoFit/>
            </a:bodyPr>
            <a:lstStyle/>
            <a:p>
              <a:pPr algn="ctr"/>
              <a:r>
                <a:rPr lang="en-US" altLang="zh-CN">
                  <a:solidFill>
                    <a:srgbClr val="008C87"/>
                  </a:solidFill>
                  <a:latin typeface="Times New Roman" panose="02020603050405020304" pitchFamily="18" charset="0"/>
                </a:rPr>
                <a:t>E</a:t>
              </a:r>
            </a:p>
          </p:txBody>
        </p:sp>
        <p:sp>
          <p:nvSpPr>
            <p:cNvPr id="395274" name="直接连接符 395273"/>
            <p:cNvSpPr/>
            <p:nvPr/>
          </p:nvSpPr>
          <p:spPr>
            <a:xfrm flipV="1">
              <a:off x="730" y="1916"/>
              <a:ext cx="480" cy="432"/>
            </a:xfrm>
            <a:prstGeom prst="line">
              <a:avLst/>
            </a:prstGeom>
            <a:ln w="9525" cap="flat" cmpd="sng">
              <a:solidFill>
                <a:schemeClr val="tx1"/>
              </a:solidFill>
              <a:prstDash val="solid"/>
              <a:headEnd type="none" w="med" len="med"/>
              <a:tailEnd type="triangle" w="med" len="med"/>
            </a:ln>
          </p:spPr>
        </p:sp>
        <p:sp>
          <p:nvSpPr>
            <p:cNvPr id="395275" name="直接连接符 395274"/>
            <p:cNvSpPr/>
            <p:nvPr/>
          </p:nvSpPr>
          <p:spPr>
            <a:xfrm>
              <a:off x="730" y="2492"/>
              <a:ext cx="480" cy="336"/>
            </a:xfrm>
            <a:prstGeom prst="line">
              <a:avLst/>
            </a:prstGeom>
            <a:ln w="9525" cap="flat" cmpd="sng">
              <a:solidFill>
                <a:schemeClr val="tx1"/>
              </a:solidFill>
              <a:prstDash val="solid"/>
              <a:headEnd type="none" w="med" len="med"/>
              <a:tailEnd type="triangle" w="med" len="med"/>
            </a:ln>
          </p:spPr>
        </p:sp>
        <p:sp>
          <p:nvSpPr>
            <p:cNvPr id="395276" name="直接连接符 395275"/>
            <p:cNvSpPr/>
            <p:nvPr/>
          </p:nvSpPr>
          <p:spPr>
            <a:xfrm>
              <a:off x="1402" y="1868"/>
              <a:ext cx="624" cy="0"/>
            </a:xfrm>
            <a:prstGeom prst="line">
              <a:avLst/>
            </a:prstGeom>
            <a:ln w="9525" cap="flat" cmpd="sng">
              <a:solidFill>
                <a:schemeClr val="tx1"/>
              </a:solidFill>
              <a:prstDash val="solid"/>
              <a:headEnd type="none" w="med" len="med"/>
              <a:tailEnd type="triangle" w="med" len="med"/>
            </a:ln>
          </p:spPr>
        </p:sp>
        <p:sp>
          <p:nvSpPr>
            <p:cNvPr id="395277" name="直接连接符 395276"/>
            <p:cNvSpPr/>
            <p:nvPr/>
          </p:nvSpPr>
          <p:spPr>
            <a:xfrm>
              <a:off x="1402" y="2876"/>
              <a:ext cx="624" cy="0"/>
            </a:xfrm>
            <a:prstGeom prst="line">
              <a:avLst/>
            </a:prstGeom>
            <a:ln w="9525" cap="flat" cmpd="sng">
              <a:solidFill>
                <a:schemeClr val="tx1"/>
              </a:solidFill>
              <a:prstDash val="solid"/>
              <a:headEnd type="none" w="med" len="med"/>
              <a:tailEnd type="triangle" w="med" len="med"/>
            </a:ln>
          </p:spPr>
        </p:sp>
        <p:sp>
          <p:nvSpPr>
            <p:cNvPr id="395278" name="任意多边形 395277"/>
            <p:cNvSpPr/>
            <p:nvPr/>
          </p:nvSpPr>
          <p:spPr>
            <a:xfrm>
              <a:off x="1210" y="1964"/>
              <a:ext cx="48" cy="816"/>
            </a:xfrm>
            <a:custGeom>
              <a:avLst/>
              <a:gdLst/>
              <a:ahLst/>
              <a:cxnLst/>
              <a:rect l="0" t="0" r="0" b="0"/>
              <a:pathLst>
                <a:path w="200" h="864">
                  <a:moveTo>
                    <a:pt x="152" y="0"/>
                  </a:moveTo>
                  <a:cubicBezTo>
                    <a:pt x="76" y="120"/>
                    <a:pt x="0" y="240"/>
                    <a:pt x="8" y="384"/>
                  </a:cubicBezTo>
                  <a:cubicBezTo>
                    <a:pt x="16" y="528"/>
                    <a:pt x="168" y="784"/>
                    <a:pt x="200" y="864"/>
                  </a:cubicBezTo>
                </a:path>
              </a:pathLst>
            </a:custGeom>
            <a:noFill/>
            <a:ln w="9525" cap="flat" cmpd="sng">
              <a:solidFill>
                <a:schemeClr val="tx1">
                  <a:alpha val="100000"/>
                </a:schemeClr>
              </a:solidFill>
              <a:prstDash val="solid"/>
              <a:headEnd type="none" w="med" len="med"/>
              <a:tailEnd type="arrow" w="med" len="med"/>
            </a:ln>
          </p:spPr>
          <p:txBody>
            <a:bodyPr/>
            <a:lstStyle/>
            <a:p>
              <a:endParaRPr lang="zh-CN" altLang="en-US" sz="1600"/>
            </a:p>
          </p:txBody>
        </p:sp>
        <p:sp>
          <p:nvSpPr>
            <p:cNvPr id="395279" name="任意多边形 395278"/>
            <p:cNvSpPr/>
            <p:nvPr/>
          </p:nvSpPr>
          <p:spPr>
            <a:xfrm>
              <a:off x="1354" y="1964"/>
              <a:ext cx="96" cy="768"/>
            </a:xfrm>
            <a:custGeom>
              <a:avLst/>
              <a:gdLst/>
              <a:ahLst/>
              <a:cxnLst/>
              <a:rect l="0" t="0" r="0" b="0"/>
              <a:pathLst>
                <a:path w="96" h="768">
                  <a:moveTo>
                    <a:pt x="0" y="768"/>
                  </a:moveTo>
                  <a:cubicBezTo>
                    <a:pt x="48" y="664"/>
                    <a:pt x="96" y="560"/>
                    <a:pt x="96" y="432"/>
                  </a:cubicBezTo>
                  <a:cubicBezTo>
                    <a:pt x="96" y="304"/>
                    <a:pt x="48" y="152"/>
                    <a:pt x="0" y="0"/>
                  </a:cubicBezTo>
                </a:path>
              </a:pathLst>
            </a:custGeom>
            <a:noFill/>
            <a:ln w="9525" cap="flat" cmpd="sng">
              <a:solidFill>
                <a:schemeClr val="tx1">
                  <a:alpha val="100000"/>
                </a:schemeClr>
              </a:solidFill>
              <a:prstDash val="solid"/>
              <a:headEnd type="none" w="med" len="med"/>
              <a:tailEnd type="arrow" w="med" len="med"/>
            </a:ln>
          </p:spPr>
          <p:txBody>
            <a:bodyPr/>
            <a:lstStyle/>
            <a:p>
              <a:endParaRPr lang="zh-CN" altLang="en-US" sz="1600"/>
            </a:p>
          </p:txBody>
        </p:sp>
        <p:sp>
          <p:nvSpPr>
            <p:cNvPr id="395280" name="任意多边形 395279"/>
            <p:cNvSpPr/>
            <p:nvPr/>
          </p:nvSpPr>
          <p:spPr>
            <a:xfrm>
              <a:off x="2074" y="1964"/>
              <a:ext cx="48" cy="816"/>
            </a:xfrm>
            <a:custGeom>
              <a:avLst/>
              <a:gdLst/>
              <a:ahLst/>
              <a:cxnLst/>
              <a:rect l="0" t="0" r="0" b="0"/>
              <a:pathLst>
                <a:path w="200" h="864">
                  <a:moveTo>
                    <a:pt x="152" y="0"/>
                  </a:moveTo>
                  <a:cubicBezTo>
                    <a:pt x="76" y="120"/>
                    <a:pt x="0" y="240"/>
                    <a:pt x="8" y="384"/>
                  </a:cubicBezTo>
                  <a:cubicBezTo>
                    <a:pt x="16" y="528"/>
                    <a:pt x="168" y="784"/>
                    <a:pt x="200" y="864"/>
                  </a:cubicBezTo>
                </a:path>
              </a:pathLst>
            </a:custGeom>
            <a:noFill/>
            <a:ln w="9525" cap="flat" cmpd="sng">
              <a:solidFill>
                <a:schemeClr val="tx1">
                  <a:alpha val="100000"/>
                </a:schemeClr>
              </a:solidFill>
              <a:prstDash val="solid"/>
              <a:headEnd type="none" w="med" len="med"/>
              <a:tailEnd type="arrow" w="med" len="med"/>
            </a:ln>
          </p:spPr>
          <p:txBody>
            <a:bodyPr/>
            <a:lstStyle/>
            <a:p>
              <a:endParaRPr lang="zh-CN" altLang="en-US" sz="1600"/>
            </a:p>
          </p:txBody>
        </p:sp>
        <p:sp>
          <p:nvSpPr>
            <p:cNvPr id="395281" name="任意多边形 395280"/>
            <p:cNvSpPr/>
            <p:nvPr/>
          </p:nvSpPr>
          <p:spPr>
            <a:xfrm>
              <a:off x="2170" y="1964"/>
              <a:ext cx="96" cy="768"/>
            </a:xfrm>
            <a:custGeom>
              <a:avLst/>
              <a:gdLst/>
              <a:ahLst/>
              <a:cxnLst/>
              <a:rect l="0" t="0" r="0" b="0"/>
              <a:pathLst>
                <a:path w="96" h="768">
                  <a:moveTo>
                    <a:pt x="0" y="768"/>
                  </a:moveTo>
                  <a:cubicBezTo>
                    <a:pt x="48" y="664"/>
                    <a:pt x="96" y="560"/>
                    <a:pt x="96" y="432"/>
                  </a:cubicBezTo>
                  <a:cubicBezTo>
                    <a:pt x="96" y="304"/>
                    <a:pt x="48" y="152"/>
                    <a:pt x="0" y="0"/>
                  </a:cubicBezTo>
                </a:path>
              </a:pathLst>
            </a:custGeom>
            <a:noFill/>
            <a:ln w="9525" cap="flat" cmpd="sng">
              <a:solidFill>
                <a:schemeClr val="tx1">
                  <a:alpha val="100000"/>
                </a:schemeClr>
              </a:solidFill>
              <a:prstDash val="solid"/>
              <a:headEnd type="none" w="med" len="med"/>
              <a:tailEnd type="arrow" w="med" len="med"/>
            </a:ln>
          </p:spPr>
          <p:txBody>
            <a:bodyPr/>
            <a:lstStyle/>
            <a:p>
              <a:endParaRPr lang="zh-CN" altLang="en-US" sz="1600"/>
            </a:p>
          </p:txBody>
        </p:sp>
        <p:sp>
          <p:nvSpPr>
            <p:cNvPr id="395282" name="文本框 395281"/>
            <p:cNvSpPr txBox="1"/>
            <p:nvPr/>
          </p:nvSpPr>
          <p:spPr>
            <a:xfrm>
              <a:off x="682" y="1942"/>
              <a:ext cx="324"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10</a:t>
              </a:r>
            </a:p>
          </p:txBody>
        </p:sp>
        <p:sp>
          <p:nvSpPr>
            <p:cNvPr id="395283" name="文本框 395282"/>
            <p:cNvSpPr txBox="1"/>
            <p:nvPr/>
          </p:nvSpPr>
          <p:spPr>
            <a:xfrm>
              <a:off x="1584" y="1606"/>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2</a:t>
              </a:r>
            </a:p>
          </p:txBody>
        </p:sp>
        <p:sp>
          <p:nvSpPr>
            <p:cNvPr id="395284" name="文本框 395283"/>
            <p:cNvSpPr txBox="1"/>
            <p:nvPr/>
          </p:nvSpPr>
          <p:spPr>
            <a:xfrm>
              <a:off x="720" y="2566"/>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3</a:t>
              </a:r>
            </a:p>
          </p:txBody>
        </p:sp>
        <p:sp>
          <p:nvSpPr>
            <p:cNvPr id="395285" name="文本框 395284"/>
            <p:cNvSpPr txBox="1"/>
            <p:nvPr/>
          </p:nvSpPr>
          <p:spPr>
            <a:xfrm>
              <a:off x="1018" y="2182"/>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1</a:t>
              </a:r>
            </a:p>
          </p:txBody>
        </p:sp>
        <p:sp>
          <p:nvSpPr>
            <p:cNvPr id="395286" name="文本框 395285"/>
            <p:cNvSpPr txBox="1"/>
            <p:nvPr/>
          </p:nvSpPr>
          <p:spPr>
            <a:xfrm>
              <a:off x="1440" y="2182"/>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4</a:t>
              </a:r>
            </a:p>
          </p:txBody>
        </p:sp>
        <p:sp>
          <p:nvSpPr>
            <p:cNvPr id="395287" name="文本框 395286"/>
            <p:cNvSpPr txBox="1"/>
            <p:nvPr/>
          </p:nvSpPr>
          <p:spPr>
            <a:xfrm>
              <a:off x="1882" y="2204"/>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7</a:t>
              </a:r>
            </a:p>
          </p:txBody>
        </p:sp>
        <p:sp>
          <p:nvSpPr>
            <p:cNvPr id="395288" name="文本框 395287"/>
            <p:cNvSpPr txBox="1"/>
            <p:nvPr/>
          </p:nvSpPr>
          <p:spPr>
            <a:xfrm>
              <a:off x="2256" y="2204"/>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6</a:t>
              </a:r>
            </a:p>
          </p:txBody>
        </p:sp>
        <p:sp>
          <p:nvSpPr>
            <p:cNvPr id="395289" name="文本框 395288"/>
            <p:cNvSpPr txBox="1"/>
            <p:nvPr/>
          </p:nvSpPr>
          <p:spPr>
            <a:xfrm>
              <a:off x="1622" y="2828"/>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2</a:t>
              </a:r>
            </a:p>
          </p:txBody>
        </p:sp>
        <p:sp>
          <p:nvSpPr>
            <p:cNvPr id="395290" name="文本框 395289"/>
            <p:cNvSpPr txBox="1"/>
            <p:nvPr/>
          </p:nvSpPr>
          <p:spPr>
            <a:xfrm>
              <a:off x="404" y="1462"/>
              <a:ext cx="515"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s = A</a:t>
              </a:r>
            </a:p>
          </p:txBody>
        </p:sp>
        <p:sp>
          <p:nvSpPr>
            <p:cNvPr id="395291" name="文本框 395290"/>
            <p:cNvSpPr txBox="1"/>
            <p:nvPr/>
          </p:nvSpPr>
          <p:spPr>
            <a:xfrm>
              <a:off x="384" y="2112"/>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0</a:t>
              </a:r>
            </a:p>
          </p:txBody>
        </p:sp>
        <p:sp>
          <p:nvSpPr>
            <p:cNvPr id="395292" name="文本框 395291"/>
            <p:cNvSpPr txBox="1"/>
            <p:nvPr/>
          </p:nvSpPr>
          <p:spPr>
            <a:xfrm>
              <a:off x="1162" y="1484"/>
              <a:ext cx="275"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sym typeface="Symbol" panose="05050102010706020507" pitchFamily="18" charset="2"/>
                </a:rPr>
                <a:t></a:t>
              </a:r>
            </a:p>
          </p:txBody>
        </p:sp>
        <p:sp>
          <p:nvSpPr>
            <p:cNvPr id="395293" name="直接连接符 395292"/>
            <p:cNvSpPr/>
            <p:nvPr/>
          </p:nvSpPr>
          <p:spPr>
            <a:xfrm>
              <a:off x="1172" y="1654"/>
              <a:ext cx="240" cy="0"/>
            </a:xfrm>
            <a:prstGeom prst="line">
              <a:avLst/>
            </a:prstGeom>
            <a:ln w="9525" cap="flat" cmpd="sng">
              <a:solidFill>
                <a:schemeClr val="tx1"/>
              </a:solidFill>
              <a:prstDash val="solid"/>
              <a:headEnd type="none" w="med" len="med"/>
              <a:tailEnd type="none" w="med" len="med"/>
            </a:ln>
          </p:spPr>
        </p:sp>
        <p:sp>
          <p:nvSpPr>
            <p:cNvPr id="395294" name="文本框 395293"/>
            <p:cNvSpPr txBox="1"/>
            <p:nvPr/>
          </p:nvSpPr>
          <p:spPr>
            <a:xfrm>
              <a:off x="2023" y="1510"/>
              <a:ext cx="275"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sym typeface="Symbol" panose="05050102010706020507" pitchFamily="18" charset="2"/>
                </a:rPr>
                <a:t></a:t>
              </a:r>
            </a:p>
          </p:txBody>
        </p:sp>
        <p:sp>
          <p:nvSpPr>
            <p:cNvPr id="395295" name="直接连接符 395294"/>
            <p:cNvSpPr/>
            <p:nvPr/>
          </p:nvSpPr>
          <p:spPr>
            <a:xfrm>
              <a:off x="2033" y="1680"/>
              <a:ext cx="240" cy="0"/>
            </a:xfrm>
            <a:prstGeom prst="line">
              <a:avLst/>
            </a:prstGeom>
            <a:ln w="9525" cap="flat" cmpd="sng">
              <a:solidFill>
                <a:schemeClr val="tx1"/>
              </a:solidFill>
              <a:prstDash val="solid"/>
              <a:headEnd type="none" w="med" len="med"/>
              <a:tailEnd type="none" w="med" len="med"/>
            </a:ln>
          </p:spPr>
        </p:sp>
        <p:sp>
          <p:nvSpPr>
            <p:cNvPr id="395296" name="文本框 395295"/>
            <p:cNvSpPr txBox="1"/>
            <p:nvPr/>
          </p:nvSpPr>
          <p:spPr>
            <a:xfrm>
              <a:off x="2036" y="2902"/>
              <a:ext cx="275"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sym typeface="Symbol" panose="05050102010706020507" pitchFamily="18" charset="2"/>
                </a:rPr>
                <a:t></a:t>
              </a:r>
            </a:p>
          </p:txBody>
        </p:sp>
        <p:sp>
          <p:nvSpPr>
            <p:cNvPr id="395297" name="直接连接符 395296"/>
            <p:cNvSpPr/>
            <p:nvPr/>
          </p:nvSpPr>
          <p:spPr>
            <a:xfrm>
              <a:off x="2046" y="3072"/>
              <a:ext cx="240" cy="0"/>
            </a:xfrm>
            <a:prstGeom prst="line">
              <a:avLst/>
            </a:prstGeom>
            <a:ln w="9525" cap="flat" cmpd="sng">
              <a:solidFill>
                <a:schemeClr val="tx1"/>
              </a:solidFill>
              <a:prstDash val="solid"/>
              <a:headEnd type="none" w="med" len="med"/>
              <a:tailEnd type="none" w="med" len="med"/>
            </a:ln>
          </p:spPr>
        </p:sp>
        <p:sp>
          <p:nvSpPr>
            <p:cNvPr id="395298" name="文本框 395297"/>
            <p:cNvSpPr txBox="1"/>
            <p:nvPr/>
          </p:nvSpPr>
          <p:spPr>
            <a:xfrm>
              <a:off x="1220" y="2902"/>
              <a:ext cx="275"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sym typeface="Symbol" panose="05050102010706020507" pitchFamily="18" charset="2"/>
                </a:rPr>
                <a:t></a:t>
              </a:r>
            </a:p>
          </p:txBody>
        </p:sp>
        <p:sp>
          <p:nvSpPr>
            <p:cNvPr id="395299" name="直接连接符 395298"/>
            <p:cNvSpPr/>
            <p:nvPr/>
          </p:nvSpPr>
          <p:spPr>
            <a:xfrm>
              <a:off x="1230" y="3072"/>
              <a:ext cx="240" cy="0"/>
            </a:xfrm>
            <a:prstGeom prst="line">
              <a:avLst/>
            </a:prstGeom>
            <a:ln w="9525" cap="flat" cmpd="sng">
              <a:solidFill>
                <a:schemeClr val="tx1"/>
              </a:solidFill>
              <a:prstDash val="solid"/>
              <a:headEnd type="none" w="med" len="med"/>
              <a:tailEnd type="none" w="med" len="med"/>
            </a:ln>
          </p:spPr>
        </p:sp>
        <p:sp>
          <p:nvSpPr>
            <p:cNvPr id="395300" name="文本框 395299"/>
            <p:cNvSpPr txBox="1"/>
            <p:nvPr/>
          </p:nvSpPr>
          <p:spPr>
            <a:xfrm>
              <a:off x="1220" y="3120"/>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3</a:t>
              </a:r>
            </a:p>
          </p:txBody>
        </p:sp>
        <p:sp>
          <p:nvSpPr>
            <p:cNvPr id="395301" name="文本框 395300"/>
            <p:cNvSpPr txBox="1"/>
            <p:nvPr/>
          </p:nvSpPr>
          <p:spPr>
            <a:xfrm>
              <a:off x="2074" y="3120"/>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5</a:t>
              </a:r>
            </a:p>
          </p:txBody>
        </p:sp>
        <p:sp>
          <p:nvSpPr>
            <p:cNvPr id="395302" name="文本框 395301"/>
            <p:cNvSpPr txBox="1"/>
            <p:nvPr/>
          </p:nvSpPr>
          <p:spPr>
            <a:xfrm>
              <a:off x="1124" y="1344"/>
              <a:ext cx="324"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10</a:t>
              </a:r>
            </a:p>
          </p:txBody>
        </p:sp>
        <p:sp>
          <p:nvSpPr>
            <p:cNvPr id="395303" name="文本框 395302"/>
            <p:cNvSpPr txBox="1"/>
            <p:nvPr/>
          </p:nvSpPr>
          <p:spPr>
            <a:xfrm>
              <a:off x="1172" y="1104"/>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7</a:t>
              </a:r>
            </a:p>
          </p:txBody>
        </p:sp>
        <p:sp>
          <p:nvSpPr>
            <p:cNvPr id="395304" name="文本框 395303"/>
            <p:cNvSpPr txBox="1"/>
            <p:nvPr/>
          </p:nvSpPr>
          <p:spPr>
            <a:xfrm>
              <a:off x="1978" y="1344"/>
              <a:ext cx="318"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11</a:t>
              </a:r>
            </a:p>
          </p:txBody>
        </p:sp>
        <p:sp>
          <p:nvSpPr>
            <p:cNvPr id="395305" name="文本框 395304"/>
            <p:cNvSpPr txBox="1"/>
            <p:nvPr/>
          </p:nvSpPr>
          <p:spPr>
            <a:xfrm>
              <a:off x="2036" y="1104"/>
              <a:ext cx="239" cy="283"/>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9</a:t>
              </a:r>
            </a:p>
          </p:txBody>
        </p:sp>
        <p:sp>
          <p:nvSpPr>
            <p:cNvPr id="395306" name="直接连接符 395305"/>
            <p:cNvSpPr/>
            <p:nvPr/>
          </p:nvSpPr>
          <p:spPr>
            <a:xfrm>
              <a:off x="1152" y="1488"/>
              <a:ext cx="240" cy="0"/>
            </a:xfrm>
            <a:prstGeom prst="line">
              <a:avLst/>
            </a:prstGeom>
            <a:ln w="9525" cap="flat" cmpd="sng">
              <a:solidFill>
                <a:schemeClr val="tx1"/>
              </a:solidFill>
              <a:prstDash val="solid"/>
              <a:headEnd type="none" w="med" len="med"/>
              <a:tailEnd type="none" w="med" len="med"/>
            </a:ln>
          </p:spPr>
        </p:sp>
        <p:sp>
          <p:nvSpPr>
            <p:cNvPr id="395307" name="直接连接符 395306"/>
            <p:cNvSpPr/>
            <p:nvPr/>
          </p:nvSpPr>
          <p:spPr>
            <a:xfrm>
              <a:off x="2016" y="1488"/>
              <a:ext cx="240" cy="0"/>
            </a:xfrm>
            <a:prstGeom prst="line">
              <a:avLst/>
            </a:prstGeom>
            <a:ln w="9525" cap="flat" cmpd="sng">
              <a:solidFill>
                <a:schemeClr val="tx1"/>
              </a:solidFill>
              <a:prstDash val="solid"/>
              <a:headEnd type="none" w="med" len="med"/>
              <a:tailEnd type="none" w="med" len="med"/>
            </a:ln>
          </p:spPr>
        </p:sp>
      </p:grpSp>
      <p:sp>
        <p:nvSpPr>
          <p:cNvPr id="395308" name="文本框 395307"/>
          <p:cNvSpPr txBox="1"/>
          <p:nvPr/>
        </p:nvSpPr>
        <p:spPr>
          <a:xfrm>
            <a:off x="4572000" y="1402556"/>
            <a:ext cx="2524125" cy="337185"/>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Q:     A      B      C      D      E</a:t>
            </a:r>
          </a:p>
        </p:txBody>
      </p:sp>
      <p:sp>
        <p:nvSpPr>
          <p:cNvPr id="395309" name="文本框 395308"/>
          <p:cNvSpPr txBox="1"/>
          <p:nvPr/>
        </p:nvSpPr>
        <p:spPr>
          <a:xfrm>
            <a:off x="4572000" y="1766888"/>
            <a:ext cx="2545715" cy="337185"/>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d:      </a:t>
            </a:r>
            <a:r>
              <a:rPr lang="en-US" altLang="zh-CN" sz="1600">
                <a:solidFill>
                  <a:srgbClr val="008C87"/>
                </a:solidFill>
                <a:latin typeface="Times New Roman" panose="02020603050405020304" pitchFamily="18" charset="0"/>
                <a:sym typeface="Symbol" panose="05050102010706020507" pitchFamily="18" charset="2"/>
              </a:rPr>
              <a:t>0</a:t>
            </a:r>
            <a:r>
              <a:rPr lang="en-US" altLang="zh-CN" sz="1600">
                <a:solidFill>
                  <a:srgbClr val="008C87"/>
                </a:solidFill>
                <a:latin typeface="Times New Roman" panose="02020603050405020304" pitchFamily="18" charset="0"/>
              </a:rPr>
              <a:t>      </a:t>
            </a:r>
            <a:r>
              <a:rPr lang="en-US" altLang="zh-CN" sz="1600">
                <a:solidFill>
                  <a:srgbClr val="008C87"/>
                </a:solidFill>
                <a:latin typeface="Times New Roman" panose="02020603050405020304" pitchFamily="18" charset="0"/>
                <a:sym typeface="Symbol" panose="05050102010706020507" pitchFamily="18" charset="2"/>
              </a:rPr>
              <a:t></a:t>
            </a:r>
            <a:r>
              <a:rPr lang="en-US" altLang="zh-CN" sz="1600">
                <a:solidFill>
                  <a:srgbClr val="008C87"/>
                </a:solidFill>
                <a:latin typeface="Times New Roman" panose="02020603050405020304" pitchFamily="18" charset="0"/>
              </a:rPr>
              <a:t>      </a:t>
            </a:r>
            <a:r>
              <a:rPr lang="en-US" altLang="zh-CN" sz="1600">
                <a:solidFill>
                  <a:srgbClr val="008C87"/>
                </a:solidFill>
                <a:latin typeface="Times New Roman" panose="02020603050405020304" pitchFamily="18" charset="0"/>
                <a:sym typeface="Symbol" panose="05050102010706020507" pitchFamily="18" charset="2"/>
              </a:rPr>
              <a:t></a:t>
            </a:r>
            <a:r>
              <a:rPr lang="en-US" altLang="zh-CN" sz="1600">
                <a:solidFill>
                  <a:srgbClr val="008C87"/>
                </a:solidFill>
                <a:latin typeface="Times New Roman" panose="02020603050405020304" pitchFamily="18" charset="0"/>
              </a:rPr>
              <a:t>      </a:t>
            </a:r>
            <a:r>
              <a:rPr lang="en-US" altLang="zh-CN" sz="1600">
                <a:solidFill>
                  <a:srgbClr val="008C87"/>
                </a:solidFill>
                <a:latin typeface="Times New Roman" panose="02020603050405020304" pitchFamily="18" charset="0"/>
                <a:sym typeface="Symbol" panose="05050102010706020507" pitchFamily="18" charset="2"/>
              </a:rPr>
              <a:t></a:t>
            </a:r>
            <a:r>
              <a:rPr lang="en-US" altLang="zh-CN" sz="1600">
                <a:solidFill>
                  <a:srgbClr val="008C87"/>
                </a:solidFill>
                <a:latin typeface="Times New Roman" panose="02020603050405020304" pitchFamily="18" charset="0"/>
              </a:rPr>
              <a:t>      </a:t>
            </a:r>
            <a:r>
              <a:rPr lang="en-US" altLang="zh-CN" sz="1600">
                <a:solidFill>
                  <a:srgbClr val="008C87"/>
                </a:solidFill>
                <a:latin typeface="Times New Roman" panose="02020603050405020304" pitchFamily="18" charset="0"/>
                <a:sym typeface="Symbol" panose="05050102010706020507" pitchFamily="18" charset="2"/>
              </a:rPr>
              <a:t></a:t>
            </a:r>
          </a:p>
        </p:txBody>
      </p:sp>
      <p:sp>
        <p:nvSpPr>
          <p:cNvPr id="395310" name="矩形 395309"/>
          <p:cNvSpPr/>
          <p:nvPr/>
        </p:nvSpPr>
        <p:spPr>
          <a:xfrm>
            <a:off x="5086350" y="1771650"/>
            <a:ext cx="285750" cy="342900"/>
          </a:xfrm>
          <a:prstGeom prst="rect">
            <a:avLst/>
          </a:prstGeom>
          <a:noFill/>
          <a:ln w="9525" cap="flat" cmpd="sng">
            <a:solidFill>
              <a:schemeClr val="tx1"/>
            </a:solidFill>
            <a:prstDash val="solid"/>
            <a:miter/>
            <a:headEnd type="none" w="med" len="med"/>
            <a:tailEnd type="none" w="med" len="med"/>
          </a:ln>
        </p:spPr>
        <p:txBody>
          <a:bodyPr/>
          <a:lstStyle/>
          <a:p>
            <a:endParaRPr lang="zh-CN" altLang="en-US" sz="1600"/>
          </a:p>
        </p:txBody>
      </p:sp>
      <p:sp>
        <p:nvSpPr>
          <p:cNvPr id="395311" name="文本框 395310"/>
          <p:cNvSpPr txBox="1"/>
          <p:nvPr/>
        </p:nvSpPr>
        <p:spPr>
          <a:xfrm>
            <a:off x="5486400" y="2171700"/>
            <a:ext cx="1742440" cy="337185"/>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sym typeface="Symbol" panose="05050102010706020507" pitchFamily="18" charset="2"/>
              </a:rPr>
              <a:t>10</a:t>
            </a:r>
            <a:r>
              <a:rPr lang="en-US" altLang="zh-CN" sz="1600">
                <a:solidFill>
                  <a:srgbClr val="008C87"/>
                </a:solidFill>
                <a:latin typeface="Times New Roman" panose="02020603050405020304" pitchFamily="18" charset="0"/>
              </a:rPr>
              <a:t>      3       </a:t>
            </a:r>
            <a:r>
              <a:rPr lang="en-US" altLang="zh-CN" sz="1600">
                <a:solidFill>
                  <a:srgbClr val="008C87"/>
                </a:solidFill>
                <a:latin typeface="Times New Roman" panose="02020603050405020304" pitchFamily="18" charset="0"/>
                <a:sym typeface="Symbol" panose="05050102010706020507" pitchFamily="18" charset="2"/>
              </a:rPr>
              <a:t></a:t>
            </a:r>
            <a:r>
              <a:rPr lang="en-US" altLang="zh-CN" sz="1600">
                <a:solidFill>
                  <a:srgbClr val="008C87"/>
                </a:solidFill>
                <a:latin typeface="Times New Roman" panose="02020603050405020304" pitchFamily="18" charset="0"/>
              </a:rPr>
              <a:t>      </a:t>
            </a:r>
            <a:r>
              <a:rPr lang="en-US" altLang="zh-CN" sz="1600">
                <a:solidFill>
                  <a:srgbClr val="008C87"/>
                </a:solidFill>
                <a:latin typeface="Times New Roman" panose="02020603050405020304" pitchFamily="18" charset="0"/>
                <a:sym typeface="Symbol" panose="05050102010706020507" pitchFamily="18" charset="2"/>
              </a:rPr>
              <a:t></a:t>
            </a:r>
          </a:p>
        </p:txBody>
      </p:sp>
      <p:sp>
        <p:nvSpPr>
          <p:cNvPr id="395312" name="矩形 395311"/>
          <p:cNvSpPr/>
          <p:nvPr/>
        </p:nvSpPr>
        <p:spPr>
          <a:xfrm>
            <a:off x="6000750" y="2171700"/>
            <a:ext cx="285750" cy="342900"/>
          </a:xfrm>
          <a:prstGeom prst="rect">
            <a:avLst/>
          </a:prstGeom>
          <a:noFill/>
          <a:ln w="9525" cap="flat" cmpd="sng">
            <a:solidFill>
              <a:schemeClr val="tx1"/>
            </a:solidFill>
            <a:prstDash val="solid"/>
            <a:miter/>
            <a:headEnd type="none" w="med" len="med"/>
            <a:tailEnd type="none" w="med" len="med"/>
          </a:ln>
        </p:spPr>
        <p:txBody>
          <a:bodyPr/>
          <a:lstStyle/>
          <a:p>
            <a:endParaRPr lang="zh-CN" altLang="en-US" sz="1600"/>
          </a:p>
        </p:txBody>
      </p:sp>
      <p:sp>
        <p:nvSpPr>
          <p:cNvPr id="395313" name="文本框 395312"/>
          <p:cNvSpPr txBox="1"/>
          <p:nvPr/>
        </p:nvSpPr>
        <p:spPr>
          <a:xfrm>
            <a:off x="5486400" y="2571750"/>
            <a:ext cx="1699260" cy="337185"/>
          </a:xfrm>
          <a:prstGeom prst="rect">
            <a:avLst/>
          </a:prstGeom>
          <a:noFill/>
          <a:ln w="9525">
            <a:noFill/>
          </a:ln>
        </p:spPr>
        <p:txBody>
          <a:bodyPr wrap="none" anchor="t" anchorCtr="0">
            <a:spAutoFit/>
          </a:bodyPr>
          <a:lstStyle/>
          <a:p>
            <a:r>
              <a:rPr lang="en-US" altLang="zh-CN" sz="1600" dirty="0">
                <a:solidFill>
                  <a:srgbClr val="008C87"/>
                </a:solidFill>
                <a:latin typeface="Times New Roman" panose="02020603050405020304" pitchFamily="18" charset="0"/>
                <a:sym typeface="Symbol" panose="05050102010706020507" pitchFamily="18" charset="2"/>
              </a:rPr>
              <a:t> </a:t>
            </a:r>
            <a:r>
              <a:rPr lang="en-US" altLang="zh-CN" sz="1600">
                <a:solidFill>
                  <a:srgbClr val="008C87"/>
                </a:solidFill>
                <a:latin typeface="Times New Roman" panose="02020603050405020304" pitchFamily="18" charset="0"/>
                <a:sym typeface="Symbol" panose="05050102010706020507" pitchFamily="18" charset="2"/>
              </a:rPr>
              <a:t>7 </a:t>
            </a:r>
            <a:r>
              <a:rPr lang="en-US" altLang="zh-CN" sz="1600">
                <a:solidFill>
                  <a:srgbClr val="008C87"/>
                </a:solidFill>
                <a:latin typeface="Times New Roman" panose="02020603050405020304" pitchFamily="18" charset="0"/>
              </a:rPr>
              <a:t>               </a:t>
            </a:r>
            <a:r>
              <a:rPr lang="en-US" altLang="zh-CN" sz="1600">
                <a:solidFill>
                  <a:srgbClr val="008C87"/>
                </a:solidFill>
                <a:latin typeface="Times New Roman" panose="02020603050405020304" pitchFamily="18" charset="0"/>
                <a:sym typeface="Symbol" panose="05050102010706020507" pitchFamily="18" charset="2"/>
              </a:rPr>
              <a:t></a:t>
            </a:r>
            <a:r>
              <a:rPr lang="en-US" altLang="zh-CN" sz="1600">
                <a:solidFill>
                  <a:srgbClr val="008C87"/>
                </a:solidFill>
                <a:latin typeface="Times New Roman" panose="02020603050405020304" pitchFamily="18" charset="0"/>
              </a:rPr>
              <a:t>      </a:t>
            </a:r>
            <a:r>
              <a:rPr lang="en-US" altLang="zh-CN" sz="1600">
                <a:solidFill>
                  <a:srgbClr val="008C87"/>
                </a:solidFill>
                <a:latin typeface="Times New Roman" panose="02020603050405020304" pitchFamily="18" charset="0"/>
                <a:sym typeface="Symbol" panose="05050102010706020507" pitchFamily="18" charset="2"/>
              </a:rPr>
              <a:t>5</a:t>
            </a:r>
          </a:p>
        </p:txBody>
      </p:sp>
      <p:sp>
        <p:nvSpPr>
          <p:cNvPr id="395314" name="矩形 395313"/>
          <p:cNvSpPr/>
          <p:nvPr/>
        </p:nvSpPr>
        <p:spPr>
          <a:xfrm>
            <a:off x="7029450" y="2571750"/>
            <a:ext cx="285750" cy="342900"/>
          </a:xfrm>
          <a:prstGeom prst="rect">
            <a:avLst/>
          </a:prstGeom>
          <a:noFill/>
          <a:ln w="9525" cap="flat" cmpd="sng">
            <a:solidFill>
              <a:schemeClr val="tx1"/>
            </a:solidFill>
            <a:prstDash val="solid"/>
            <a:miter/>
            <a:headEnd type="none" w="med" len="med"/>
            <a:tailEnd type="none" w="med" len="med"/>
          </a:ln>
        </p:spPr>
        <p:txBody>
          <a:bodyPr/>
          <a:lstStyle/>
          <a:p>
            <a:endParaRPr lang="zh-CN" altLang="en-US" sz="1600"/>
          </a:p>
        </p:txBody>
      </p:sp>
      <p:sp>
        <p:nvSpPr>
          <p:cNvPr id="395315" name="文本框 395314"/>
          <p:cNvSpPr txBox="1"/>
          <p:nvPr/>
        </p:nvSpPr>
        <p:spPr>
          <a:xfrm>
            <a:off x="5486400" y="2971800"/>
            <a:ext cx="1597660" cy="337185"/>
          </a:xfrm>
          <a:prstGeom prst="rect">
            <a:avLst/>
          </a:prstGeom>
          <a:noFill/>
          <a:ln w="9525">
            <a:noFill/>
          </a:ln>
        </p:spPr>
        <p:txBody>
          <a:bodyPr wrap="none" anchor="t" anchorCtr="0">
            <a:spAutoFit/>
          </a:bodyPr>
          <a:lstStyle/>
          <a:p>
            <a:r>
              <a:rPr lang="en-US" altLang="zh-CN" sz="1600" dirty="0">
                <a:solidFill>
                  <a:srgbClr val="008C87"/>
                </a:solidFill>
                <a:latin typeface="Times New Roman" panose="02020603050405020304" pitchFamily="18" charset="0"/>
                <a:sym typeface="Symbol" panose="05050102010706020507" pitchFamily="18" charset="2"/>
              </a:rPr>
              <a:t> </a:t>
            </a:r>
            <a:r>
              <a:rPr lang="en-US" altLang="zh-CN" sz="1600">
                <a:solidFill>
                  <a:srgbClr val="008C87"/>
                </a:solidFill>
                <a:latin typeface="Times New Roman" panose="02020603050405020304" pitchFamily="18" charset="0"/>
                <a:sym typeface="Symbol" panose="05050102010706020507" pitchFamily="18" charset="2"/>
              </a:rPr>
              <a:t>7 </a:t>
            </a:r>
            <a:r>
              <a:rPr lang="en-US" altLang="zh-CN" sz="1600">
                <a:solidFill>
                  <a:srgbClr val="008C87"/>
                </a:solidFill>
                <a:latin typeface="Times New Roman" panose="02020603050405020304" pitchFamily="18" charset="0"/>
              </a:rPr>
              <a:t>              </a:t>
            </a:r>
            <a:r>
              <a:rPr lang="en-US" altLang="zh-CN" sz="1600">
                <a:solidFill>
                  <a:srgbClr val="008C87"/>
                </a:solidFill>
                <a:latin typeface="Times New Roman" panose="02020603050405020304" pitchFamily="18" charset="0"/>
                <a:sym typeface="Symbol" panose="05050102010706020507" pitchFamily="18" charset="2"/>
              </a:rPr>
              <a:t>11</a:t>
            </a:r>
            <a:r>
              <a:rPr lang="en-US" altLang="zh-CN" sz="1600">
                <a:solidFill>
                  <a:srgbClr val="008C87"/>
                </a:solidFill>
                <a:latin typeface="Times New Roman" panose="02020603050405020304" pitchFamily="18" charset="0"/>
              </a:rPr>
              <a:t>      </a:t>
            </a:r>
            <a:endParaRPr lang="en-US" altLang="zh-CN" sz="1600">
              <a:solidFill>
                <a:srgbClr val="008C87"/>
              </a:solidFill>
              <a:latin typeface="Times New Roman" panose="02020603050405020304" pitchFamily="18" charset="0"/>
              <a:sym typeface="Symbol" panose="05050102010706020507" pitchFamily="18" charset="2"/>
            </a:endParaRPr>
          </a:p>
        </p:txBody>
      </p:sp>
      <p:sp>
        <p:nvSpPr>
          <p:cNvPr id="395316" name="矩形 395315"/>
          <p:cNvSpPr/>
          <p:nvPr/>
        </p:nvSpPr>
        <p:spPr>
          <a:xfrm>
            <a:off x="5543550" y="2967038"/>
            <a:ext cx="285750" cy="342900"/>
          </a:xfrm>
          <a:prstGeom prst="rect">
            <a:avLst/>
          </a:prstGeom>
          <a:noFill/>
          <a:ln w="9525" cap="flat" cmpd="sng">
            <a:solidFill>
              <a:schemeClr val="tx1"/>
            </a:solidFill>
            <a:prstDash val="solid"/>
            <a:miter/>
            <a:headEnd type="none" w="med" len="med"/>
            <a:tailEnd type="none" w="med" len="med"/>
          </a:ln>
        </p:spPr>
        <p:txBody>
          <a:bodyPr/>
          <a:lstStyle/>
          <a:p>
            <a:endParaRPr lang="zh-CN" altLang="en-US" sz="1600"/>
          </a:p>
        </p:txBody>
      </p:sp>
      <p:sp>
        <p:nvSpPr>
          <p:cNvPr id="395318" name="文本框 395317"/>
          <p:cNvSpPr txBox="1"/>
          <p:nvPr/>
        </p:nvSpPr>
        <p:spPr>
          <a:xfrm>
            <a:off x="5486400" y="3314700"/>
            <a:ext cx="1554480" cy="337185"/>
          </a:xfrm>
          <a:prstGeom prst="rect">
            <a:avLst/>
          </a:prstGeom>
          <a:noFill/>
          <a:ln w="9525">
            <a:noFill/>
          </a:ln>
        </p:spPr>
        <p:txBody>
          <a:bodyPr wrap="none" anchor="t" anchorCtr="0">
            <a:spAutoFit/>
          </a:bodyPr>
          <a:lstStyle/>
          <a:p>
            <a:r>
              <a:rPr lang="en-US" altLang="zh-CN" sz="1600" dirty="0">
                <a:solidFill>
                  <a:srgbClr val="008C87"/>
                </a:solidFill>
                <a:latin typeface="Times New Roman" panose="02020603050405020304" pitchFamily="18" charset="0"/>
                <a:sym typeface="Symbol" panose="05050102010706020507" pitchFamily="18" charset="2"/>
              </a:rPr>
              <a:t>    </a:t>
            </a:r>
            <a:r>
              <a:rPr lang="en-US" altLang="zh-CN" sz="1600">
                <a:solidFill>
                  <a:srgbClr val="008C87"/>
                </a:solidFill>
                <a:latin typeface="Times New Roman" panose="02020603050405020304" pitchFamily="18" charset="0"/>
              </a:rPr>
              <a:t>              </a:t>
            </a:r>
            <a:r>
              <a:rPr lang="en-US" altLang="zh-CN" sz="1600" dirty="0">
                <a:solidFill>
                  <a:srgbClr val="008C87"/>
                </a:solidFill>
                <a:latin typeface="Times New Roman" panose="02020603050405020304" pitchFamily="18" charset="0"/>
              </a:rPr>
              <a:t> </a:t>
            </a:r>
            <a:r>
              <a:rPr lang="en-US" altLang="zh-CN" sz="1600">
                <a:solidFill>
                  <a:srgbClr val="008C87"/>
                </a:solidFill>
                <a:latin typeface="Times New Roman" panose="02020603050405020304" pitchFamily="18" charset="0"/>
                <a:sym typeface="Symbol" panose="05050102010706020507" pitchFamily="18" charset="2"/>
              </a:rPr>
              <a:t>9</a:t>
            </a:r>
            <a:r>
              <a:rPr lang="en-US" altLang="zh-CN" sz="1600">
                <a:solidFill>
                  <a:srgbClr val="008C87"/>
                </a:solidFill>
                <a:latin typeface="Times New Roman" panose="02020603050405020304" pitchFamily="18" charset="0"/>
              </a:rPr>
              <a:t>      </a:t>
            </a:r>
            <a:endParaRPr lang="en-US" altLang="zh-CN" sz="1600">
              <a:solidFill>
                <a:srgbClr val="008C87"/>
              </a:solidFill>
              <a:latin typeface="Times New Roman" panose="02020603050405020304" pitchFamily="18" charset="0"/>
              <a:sym typeface="Symbol" panose="05050102010706020507" pitchFamily="18" charset="2"/>
            </a:endParaRPr>
          </a:p>
        </p:txBody>
      </p:sp>
      <p:sp>
        <p:nvSpPr>
          <p:cNvPr id="395319" name="文本框 395318"/>
          <p:cNvSpPr txBox="1"/>
          <p:nvPr/>
        </p:nvSpPr>
        <p:spPr>
          <a:xfrm>
            <a:off x="4629150" y="3745706"/>
            <a:ext cx="1801495" cy="337185"/>
          </a:xfrm>
          <a:prstGeom prst="rect">
            <a:avLst/>
          </a:prstGeom>
          <a:noFill/>
          <a:ln w="9525">
            <a:noFill/>
          </a:ln>
        </p:spPr>
        <p:txBody>
          <a:bodyPr wrap="none" anchor="t" anchorCtr="0">
            <a:spAutoFit/>
          </a:bodyPr>
          <a:lstStyle/>
          <a:p>
            <a:r>
              <a:rPr lang="en-US" altLang="zh-CN" sz="1600">
                <a:solidFill>
                  <a:srgbClr val="008C87"/>
                </a:solidFill>
                <a:latin typeface="Times New Roman" panose="02020603050405020304" pitchFamily="18" charset="0"/>
              </a:rPr>
              <a:t>S = {A, C, E, B, D}</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案例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5309"/>
                                        </p:tgtEl>
                                        <p:attrNameLst>
                                          <p:attrName>style.visibility</p:attrName>
                                        </p:attrNameLst>
                                      </p:cBhvr>
                                      <p:to>
                                        <p:strVal val="visible"/>
                                      </p:to>
                                    </p:set>
                                    <p:animEffect transition="in" filter="dissolve">
                                      <p:cBhvr>
                                        <p:cTn id="7" dur="500"/>
                                        <p:tgtEl>
                                          <p:spTgt spid="3953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5310"/>
                                        </p:tgtEl>
                                        <p:attrNameLst>
                                          <p:attrName>style.visibility</p:attrName>
                                        </p:attrNameLst>
                                      </p:cBhvr>
                                      <p:to>
                                        <p:strVal val="visible"/>
                                      </p:to>
                                    </p:set>
                                    <p:animEffect transition="in" filter="dissolve">
                                      <p:cBhvr>
                                        <p:cTn id="12" dur="500"/>
                                        <p:tgtEl>
                                          <p:spTgt spid="3953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5311"/>
                                        </p:tgtEl>
                                        <p:attrNameLst>
                                          <p:attrName>style.visibility</p:attrName>
                                        </p:attrNameLst>
                                      </p:cBhvr>
                                      <p:to>
                                        <p:strVal val="visible"/>
                                      </p:to>
                                    </p:set>
                                    <p:animEffect transition="in" filter="dissolve">
                                      <p:cBhvr>
                                        <p:cTn id="17" dur="500"/>
                                        <p:tgtEl>
                                          <p:spTgt spid="3953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5312"/>
                                        </p:tgtEl>
                                        <p:attrNameLst>
                                          <p:attrName>style.visibility</p:attrName>
                                        </p:attrNameLst>
                                      </p:cBhvr>
                                      <p:to>
                                        <p:strVal val="visible"/>
                                      </p:to>
                                    </p:set>
                                    <p:animEffect transition="in" filter="dissolve">
                                      <p:cBhvr>
                                        <p:cTn id="22" dur="500"/>
                                        <p:tgtEl>
                                          <p:spTgt spid="3953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5313"/>
                                        </p:tgtEl>
                                        <p:attrNameLst>
                                          <p:attrName>style.visibility</p:attrName>
                                        </p:attrNameLst>
                                      </p:cBhvr>
                                      <p:to>
                                        <p:strVal val="visible"/>
                                      </p:to>
                                    </p:set>
                                    <p:animEffect transition="in" filter="dissolve">
                                      <p:cBhvr>
                                        <p:cTn id="27" dur="500"/>
                                        <p:tgtEl>
                                          <p:spTgt spid="3953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95314"/>
                                        </p:tgtEl>
                                        <p:attrNameLst>
                                          <p:attrName>style.visibility</p:attrName>
                                        </p:attrNameLst>
                                      </p:cBhvr>
                                      <p:to>
                                        <p:strVal val="visible"/>
                                      </p:to>
                                    </p:set>
                                    <p:animEffect transition="in" filter="dissolve">
                                      <p:cBhvr>
                                        <p:cTn id="32" dur="500"/>
                                        <p:tgtEl>
                                          <p:spTgt spid="3953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5315"/>
                                        </p:tgtEl>
                                        <p:attrNameLst>
                                          <p:attrName>style.visibility</p:attrName>
                                        </p:attrNameLst>
                                      </p:cBhvr>
                                      <p:to>
                                        <p:strVal val="visible"/>
                                      </p:to>
                                    </p:set>
                                    <p:animEffect transition="in" filter="dissolve">
                                      <p:cBhvr>
                                        <p:cTn id="37" dur="500"/>
                                        <p:tgtEl>
                                          <p:spTgt spid="39531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95316"/>
                                        </p:tgtEl>
                                        <p:attrNameLst>
                                          <p:attrName>style.visibility</p:attrName>
                                        </p:attrNameLst>
                                      </p:cBhvr>
                                      <p:to>
                                        <p:strVal val="visible"/>
                                      </p:to>
                                    </p:set>
                                    <p:animEffect transition="in" filter="dissolve">
                                      <p:cBhvr>
                                        <p:cTn id="42" dur="500"/>
                                        <p:tgtEl>
                                          <p:spTgt spid="39531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5318"/>
                                        </p:tgtEl>
                                        <p:attrNameLst>
                                          <p:attrName>style.visibility</p:attrName>
                                        </p:attrNameLst>
                                      </p:cBhvr>
                                      <p:to>
                                        <p:strVal val="visible"/>
                                      </p:to>
                                    </p:set>
                                    <p:animEffect transition="in" filter="dissolve">
                                      <p:cBhvr>
                                        <p:cTn id="47" dur="500"/>
                                        <p:tgtEl>
                                          <p:spTgt spid="39531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95319"/>
                                        </p:tgtEl>
                                        <p:attrNameLst>
                                          <p:attrName>style.visibility</p:attrName>
                                        </p:attrNameLst>
                                      </p:cBhvr>
                                      <p:to>
                                        <p:strVal val="visible"/>
                                      </p:to>
                                    </p:set>
                                    <p:animEffect transition="in" filter="dissolve">
                                      <p:cBhvr>
                                        <p:cTn id="52" dur="500"/>
                                        <p:tgtEl>
                                          <p:spTgt spid="395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309" grpId="0"/>
      <p:bldP spid="395311" grpId="0"/>
      <p:bldP spid="395313" grpId="0"/>
      <p:bldP spid="395315" grpId="0"/>
      <p:bldP spid="395318" grpId="0"/>
      <p:bldP spid="3953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文本占位符 396290"/>
          <p:cNvSpPr>
            <a:spLocks noGrp="1"/>
          </p:cNvSpPr>
          <p:nvPr>
            <p:ph type="body" idx="1"/>
          </p:nvPr>
        </p:nvSpPr>
        <p:spPr>
          <a:xfrm>
            <a:off x="1428750" y="1143000"/>
            <a:ext cx="6343650" cy="3429000"/>
          </a:xfrm>
        </p:spPr>
        <p:txBody>
          <a:bodyPr/>
          <a:lstStyle/>
          <a:p>
            <a:pPr>
              <a:buNone/>
            </a:pPr>
            <a:r>
              <a:rPr lang="en-US" altLang="zh-CN">
                <a:solidFill>
                  <a:srgbClr val="CE0000"/>
                </a:solidFill>
              </a:rPr>
              <a:t>Lemma:</a:t>
            </a:r>
            <a:r>
              <a:rPr lang="en-US" altLang="zh-CN"/>
              <a:t> Invariant: </a:t>
            </a:r>
            <a:r>
              <a:rPr lang="en-US" altLang="zh-CN" i="1">
                <a:solidFill>
                  <a:srgbClr val="008C87"/>
                </a:solidFill>
              </a:rPr>
              <a:t>d</a:t>
            </a:r>
            <a:r>
              <a:rPr lang="en-US" altLang="zh-CN">
                <a:solidFill>
                  <a:srgbClr val="008C87"/>
                </a:solidFill>
              </a:rPr>
              <a:t>[</a:t>
            </a:r>
            <a:r>
              <a:rPr lang="en-US" altLang="zh-CN" i="1">
                <a:solidFill>
                  <a:srgbClr val="008C87"/>
                </a:solidFill>
              </a:rPr>
              <a:t>v</a:t>
            </a:r>
            <a:r>
              <a:rPr lang="en-US" altLang="zh-CN">
                <a:solidFill>
                  <a:srgbClr val="008C87"/>
                </a:solidFill>
              </a:rPr>
              <a:t>] </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ym typeface="Symbol" panose="05050102010706020507" pitchFamily="18" charset="2"/>
              </a:rPr>
              <a:t> at all times.</a:t>
            </a:r>
          </a:p>
          <a:p>
            <a:pPr>
              <a:buNone/>
            </a:pPr>
            <a:r>
              <a:rPr lang="en-US" altLang="zh-CN">
                <a:solidFill>
                  <a:srgbClr val="CE0000"/>
                </a:solidFill>
                <a:sym typeface="Symbol" panose="05050102010706020507" pitchFamily="18" charset="2"/>
              </a:rPr>
              <a:t>Proof:</a:t>
            </a:r>
          </a:p>
          <a:p>
            <a:pPr>
              <a:buNone/>
            </a:pPr>
            <a:r>
              <a:rPr lang="en-US" altLang="zh-CN" u="sng">
                <a:sym typeface="Symbol" panose="05050102010706020507" pitchFamily="18" charset="2"/>
              </a:rPr>
              <a:t>Init</a:t>
            </a:r>
            <a:r>
              <a:rPr lang="en-US" altLang="zh-CN">
                <a:sym typeface="Symbol" panose="05050102010706020507" pitchFamily="18" charset="2"/>
              </a:rPr>
              <a:t>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 0</a:t>
            </a:r>
            <a:r>
              <a:rPr lang="en-US" altLang="zh-CN">
                <a:sym typeface="Symbol" panose="05050102010706020507" pitchFamily="18" charset="2"/>
              </a:rPr>
              <a:t> and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 </a:t>
            </a:r>
            <a:r>
              <a:rPr lang="en-US" altLang="zh-CN">
                <a:sym typeface="Symbol" panose="05050102010706020507" pitchFamily="18" charset="2"/>
              </a:rPr>
              <a:t> for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 0</a:t>
            </a:r>
            <a:r>
              <a:rPr lang="en-US" altLang="zh-CN">
                <a:sym typeface="Symbol" panose="05050102010706020507" pitchFamily="18" charset="2"/>
              </a:rPr>
              <a:t> and </a:t>
            </a:r>
            <a:r>
              <a:rPr lang="en-US" altLang="zh-CN" i="1">
                <a:solidFill>
                  <a:srgbClr val="008C87"/>
                </a:solidFill>
                <a:sym typeface="Symbol" panose="05050102010706020507" pitchFamily="18" charset="2"/>
              </a:rPr>
              <a:t></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 </a:t>
            </a:r>
            <a:r>
              <a:rPr lang="en-US" altLang="zh-CN" i="1">
                <a:solidFill>
                  <a:srgbClr val="008C87"/>
                </a:solidFill>
                <a:sym typeface="Symbol" panose="05050102010706020507" pitchFamily="18" charset="2"/>
              </a:rPr>
              <a:t>v</a:t>
            </a:r>
            <a:r>
              <a:rPr lang="en-US" altLang="zh-CN">
                <a:sym typeface="Symbol" panose="05050102010706020507" pitchFamily="18" charset="2"/>
              </a:rPr>
              <a:t>, so OK.</a:t>
            </a:r>
          </a:p>
          <a:p>
            <a:pPr>
              <a:buNone/>
            </a:pPr>
            <a:endParaRPr lang="en-US" altLang="zh-CN" sz="900">
              <a:sym typeface="Symbol" panose="05050102010706020507" pitchFamily="18" charset="2"/>
            </a:endParaRPr>
          </a:p>
          <a:p>
            <a:pPr>
              <a:buNone/>
            </a:pPr>
            <a:r>
              <a:rPr lang="en-US" altLang="zh-CN">
                <a:sym typeface="Symbol" panose="05050102010706020507" pitchFamily="18" charset="2"/>
              </a:rPr>
              <a:t>Suppose invariant fails, that </a:t>
            </a:r>
            <a:r>
              <a:rPr lang="en-US" altLang="zh-CN" i="1">
                <a:solidFill>
                  <a:srgbClr val="008C87"/>
                </a:solidFill>
                <a:sym typeface="Symbol" panose="05050102010706020507" pitchFamily="18" charset="2"/>
              </a:rPr>
              <a:t>v</a:t>
            </a:r>
            <a:r>
              <a:rPr lang="en-US" altLang="zh-CN">
                <a:sym typeface="Symbol" panose="05050102010706020507" pitchFamily="18" charset="2"/>
              </a:rPr>
              <a:t> is the first vertex with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&lt; </a:t>
            </a:r>
            <a:r>
              <a:rPr lang="en-US" altLang="zh-CN" i="1">
                <a:solidFill>
                  <a:srgbClr val="008C87"/>
                </a:solidFill>
                <a:sym typeface="Symbol" panose="05050102010706020507" pitchFamily="18" charset="2"/>
              </a:rPr>
              <a:t></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r>
              <a:rPr lang="en-US" altLang="zh-CN">
                <a:sym typeface="Symbol" panose="05050102010706020507" pitchFamily="18" charset="2"/>
              </a:rPr>
              <a:t> and </a:t>
            </a:r>
            <a:r>
              <a:rPr lang="en-US" altLang="zh-CN" i="1">
                <a:solidFill>
                  <a:srgbClr val="008C87"/>
                </a:solidFill>
                <a:sym typeface="Symbol" panose="05050102010706020507" pitchFamily="18" charset="2"/>
              </a:rPr>
              <a:t>u</a:t>
            </a:r>
            <a:r>
              <a:rPr lang="en-US" altLang="zh-CN">
                <a:sym typeface="Symbol" panose="05050102010706020507" pitchFamily="18" charset="2"/>
              </a:rPr>
              <a:t> is the vertex that cause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r>
              <a:rPr lang="en-US" altLang="zh-CN">
                <a:sym typeface="Symbol" panose="05050102010706020507" pitchFamily="18" charset="2"/>
              </a:rPr>
              <a:t> to change by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w</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正确性</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a:spLocks noGrp="1"/>
          </p:cNvSpPr>
          <p:nvPr/>
        </p:nvSpPr>
        <p:spPr>
          <a:xfrm>
            <a:off x="190500" y="5715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图的表示</a:t>
            </a:r>
          </a:p>
        </p:txBody>
      </p:sp>
      <p:sp>
        <p:nvSpPr>
          <p:cNvPr id="5" name="文本占位符 28674"/>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a:sym typeface="+mn-ea"/>
              </a:rPr>
              <a:t>图包括有向图和无向图</a:t>
            </a:r>
            <a:endParaRPr lang="en-US" altLang="zh-CN" i="1"/>
          </a:p>
          <a:p>
            <a:pPr>
              <a:buNone/>
            </a:pPr>
            <a:endParaRPr lang="en-US" altLang="zh-CN"/>
          </a:p>
          <a:p>
            <a:pPr>
              <a:buNone/>
            </a:pPr>
            <a:endParaRPr lang="en-US" altLang="zh-CN"/>
          </a:p>
          <a:p>
            <a:pPr>
              <a:buNone/>
            </a:pPr>
            <a:endParaRPr lang="en-US" altLang="zh-CN"/>
          </a:p>
          <a:p>
            <a:pPr>
              <a:buNone/>
            </a:pPr>
            <a:r>
              <a:rPr lang="zh-CN" altLang="en-US">
                <a:sym typeface="+mn-ea"/>
              </a:rPr>
              <a:t>考虑顶点集合</a:t>
            </a:r>
            <a:r>
              <a:rPr lang="en-US" altLang="zh-CN">
                <a:sym typeface="+mn-ea"/>
              </a:rPr>
              <a:t> </a:t>
            </a:r>
            <a:r>
              <a:rPr lang="en-US" altLang="zh-CN" i="1">
                <a:solidFill>
                  <a:schemeClr val="accent2"/>
                </a:solidFill>
                <a:sym typeface="+mn-ea"/>
              </a:rPr>
              <a:t>V</a:t>
            </a:r>
            <a:r>
              <a:rPr lang="en-US" altLang="zh-CN">
                <a:solidFill>
                  <a:schemeClr val="accent2"/>
                </a:solidFill>
                <a:sym typeface="+mn-ea"/>
              </a:rPr>
              <a:t> = {1,2,…,</a:t>
            </a:r>
            <a:r>
              <a:rPr lang="en-US" altLang="zh-CN" i="1">
                <a:solidFill>
                  <a:schemeClr val="accent2"/>
                </a:solidFill>
                <a:sym typeface="+mn-ea"/>
              </a:rPr>
              <a:t>n</a:t>
            </a:r>
            <a:r>
              <a:rPr lang="en-US" altLang="zh-CN">
                <a:solidFill>
                  <a:schemeClr val="accent2"/>
                </a:solidFill>
                <a:sym typeface="+mn-ea"/>
              </a:rPr>
              <a:t>}</a:t>
            </a:r>
            <a:endParaRPr lang="en-US" altLang="zh-CN">
              <a:solidFill>
                <a:schemeClr val="accent2"/>
              </a:solidFill>
            </a:endParaRPr>
          </a:p>
          <a:p>
            <a:pPr>
              <a:buNone/>
            </a:pPr>
            <a:r>
              <a:rPr lang="zh-CN" altLang="en-US">
                <a:sym typeface="+mn-ea"/>
              </a:rPr>
              <a:t>定义</a:t>
            </a:r>
            <a:r>
              <a:rPr lang="en-US" altLang="zh-CN">
                <a:sym typeface="+mn-ea"/>
              </a:rPr>
              <a:t> “</a:t>
            </a:r>
            <a:r>
              <a:rPr lang="zh-CN" altLang="en-US">
                <a:sym typeface="+mn-ea"/>
              </a:rPr>
              <a:t>邻接矩阵</a:t>
            </a:r>
            <a:r>
              <a:rPr lang="en-US" altLang="zh-CN">
                <a:sym typeface="+mn-ea"/>
              </a:rPr>
              <a:t>” </a:t>
            </a:r>
            <a:r>
              <a:rPr lang="en-US" altLang="zh-CN" i="1">
                <a:solidFill>
                  <a:schemeClr val="accent2"/>
                </a:solidFill>
                <a:sym typeface="+mn-ea"/>
              </a:rPr>
              <a:t>A</a:t>
            </a:r>
            <a:r>
              <a:rPr lang="en-US" altLang="zh-CN">
                <a:solidFill>
                  <a:schemeClr val="accent2"/>
                </a:solidFill>
                <a:sym typeface="+mn-ea"/>
              </a:rPr>
              <a:t>[1..</a:t>
            </a:r>
            <a:r>
              <a:rPr lang="en-US" altLang="zh-CN" i="1">
                <a:solidFill>
                  <a:schemeClr val="accent2"/>
                </a:solidFill>
                <a:sym typeface="+mn-ea"/>
              </a:rPr>
              <a:t>n</a:t>
            </a:r>
            <a:r>
              <a:rPr lang="en-US" altLang="zh-CN">
                <a:solidFill>
                  <a:schemeClr val="accent2"/>
                </a:solidFill>
                <a:sym typeface="+mn-ea"/>
              </a:rPr>
              <a:t>, 1..</a:t>
            </a:r>
            <a:r>
              <a:rPr lang="en-US" altLang="zh-CN" i="1">
                <a:solidFill>
                  <a:schemeClr val="accent2"/>
                </a:solidFill>
                <a:sym typeface="+mn-ea"/>
              </a:rPr>
              <a:t>n</a:t>
            </a:r>
            <a:r>
              <a:rPr lang="en-US" altLang="zh-CN">
                <a:solidFill>
                  <a:schemeClr val="accent2"/>
                </a:solidFill>
                <a:sym typeface="+mn-ea"/>
              </a:rPr>
              <a:t>]</a:t>
            </a:r>
            <a:endParaRPr lang="en-US" altLang="zh-CN">
              <a:solidFill>
                <a:schemeClr val="accent2"/>
              </a:solidFill>
            </a:endParaRPr>
          </a:p>
          <a:p>
            <a:pPr>
              <a:buNone/>
            </a:pPr>
            <a:endParaRPr lang="en-US" altLang="zh-CN" dirty="0"/>
          </a:p>
        </p:txBody>
      </p:sp>
      <p:sp>
        <p:nvSpPr>
          <p:cNvPr id="53252" name="椭圆 333827"/>
          <p:cNvSpPr/>
          <p:nvPr/>
        </p:nvSpPr>
        <p:spPr>
          <a:xfrm>
            <a:off x="3981450" y="1139190"/>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800">
                <a:solidFill>
                  <a:srgbClr val="FFFF00"/>
                </a:solidFill>
                <a:latin typeface="Times New Roman" panose="02020603050405020304" pitchFamily="18" charset="0"/>
                <a:ea typeface="宋体" panose="02010600030101010101" pitchFamily="2" charset="-122"/>
              </a:rPr>
              <a:t>1</a:t>
            </a:r>
          </a:p>
        </p:txBody>
      </p:sp>
      <p:sp>
        <p:nvSpPr>
          <p:cNvPr id="53253" name="椭圆 333828"/>
          <p:cNvSpPr/>
          <p:nvPr/>
        </p:nvSpPr>
        <p:spPr>
          <a:xfrm>
            <a:off x="4038600" y="2110740"/>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800">
                <a:solidFill>
                  <a:srgbClr val="FFFF00"/>
                </a:solidFill>
                <a:latin typeface="Times New Roman" panose="02020603050405020304" pitchFamily="18" charset="0"/>
                <a:ea typeface="宋体" panose="02010600030101010101" pitchFamily="2" charset="-122"/>
              </a:rPr>
              <a:t>3</a:t>
            </a:r>
          </a:p>
        </p:txBody>
      </p:sp>
      <p:sp>
        <p:nvSpPr>
          <p:cNvPr id="53254" name="椭圆 333829"/>
          <p:cNvSpPr/>
          <p:nvPr/>
        </p:nvSpPr>
        <p:spPr>
          <a:xfrm>
            <a:off x="2952750" y="1767840"/>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800">
                <a:solidFill>
                  <a:srgbClr val="FFFF00"/>
                </a:solidFill>
                <a:latin typeface="Times New Roman" panose="02020603050405020304" pitchFamily="18" charset="0"/>
                <a:ea typeface="宋体" panose="02010600030101010101" pitchFamily="2" charset="-122"/>
              </a:rPr>
              <a:t>2</a:t>
            </a:r>
          </a:p>
        </p:txBody>
      </p:sp>
      <p:sp>
        <p:nvSpPr>
          <p:cNvPr id="53255" name="椭圆 333830"/>
          <p:cNvSpPr/>
          <p:nvPr/>
        </p:nvSpPr>
        <p:spPr>
          <a:xfrm>
            <a:off x="5181600" y="1653540"/>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800">
                <a:solidFill>
                  <a:srgbClr val="FFFF00"/>
                </a:solidFill>
                <a:latin typeface="Times New Roman" panose="02020603050405020304" pitchFamily="18" charset="0"/>
                <a:ea typeface="宋体" panose="02010600030101010101" pitchFamily="2" charset="-122"/>
              </a:rPr>
              <a:t>4</a:t>
            </a:r>
          </a:p>
        </p:txBody>
      </p:sp>
      <p:cxnSp>
        <p:nvCxnSpPr>
          <p:cNvPr id="53256" name="直接箭头连接符 333831"/>
          <p:cNvCxnSpPr>
            <a:stCxn id="53252" idx="2"/>
            <a:endCxn id="53254" idx="7"/>
          </p:cNvCxnSpPr>
          <p:nvPr/>
        </p:nvCxnSpPr>
        <p:spPr>
          <a:xfrm flipH="1">
            <a:off x="3294063" y="1339215"/>
            <a:ext cx="687070" cy="487045"/>
          </a:xfrm>
          <a:prstGeom prst="straightConnector1">
            <a:avLst/>
          </a:prstGeom>
          <a:ln w="9525" cap="flat" cmpd="sng">
            <a:solidFill>
              <a:schemeClr val="tx1"/>
            </a:solidFill>
            <a:prstDash val="solid"/>
            <a:round/>
            <a:headEnd type="none" w="med" len="med"/>
            <a:tailEnd type="triangle" w="med" len="med"/>
          </a:ln>
        </p:spPr>
      </p:cxnSp>
      <p:cxnSp>
        <p:nvCxnSpPr>
          <p:cNvPr id="53257" name="直接箭头连接符 333832"/>
          <p:cNvCxnSpPr>
            <a:stCxn id="53254" idx="5"/>
            <a:endCxn id="53253" idx="2"/>
          </p:cNvCxnSpPr>
          <p:nvPr/>
        </p:nvCxnSpPr>
        <p:spPr>
          <a:xfrm>
            <a:off x="3294460" y="2109232"/>
            <a:ext cx="744220" cy="201295"/>
          </a:xfrm>
          <a:prstGeom prst="straightConnector1">
            <a:avLst/>
          </a:prstGeom>
          <a:ln w="9525" cap="flat" cmpd="sng">
            <a:solidFill>
              <a:schemeClr val="tx1"/>
            </a:solidFill>
            <a:prstDash val="solid"/>
            <a:round/>
            <a:headEnd type="none" w="med" len="med"/>
            <a:tailEnd type="triangle" w="med" len="med"/>
          </a:ln>
        </p:spPr>
      </p:cxnSp>
      <p:cxnSp>
        <p:nvCxnSpPr>
          <p:cNvPr id="53258" name="直接箭头连接符 333833"/>
          <p:cNvCxnSpPr>
            <a:stCxn id="53252" idx="4"/>
            <a:endCxn id="53253" idx="0"/>
          </p:cNvCxnSpPr>
          <p:nvPr/>
        </p:nvCxnSpPr>
        <p:spPr>
          <a:xfrm>
            <a:off x="4181475" y="1538923"/>
            <a:ext cx="57150" cy="571500"/>
          </a:xfrm>
          <a:prstGeom prst="straightConnector1">
            <a:avLst/>
          </a:prstGeom>
          <a:ln w="9525" cap="flat" cmpd="sng">
            <a:solidFill>
              <a:schemeClr val="tx1"/>
            </a:solidFill>
            <a:prstDash val="solid"/>
            <a:round/>
            <a:headEnd type="none" w="med" len="med"/>
            <a:tailEnd type="triangle" w="med" len="med"/>
          </a:ln>
        </p:spPr>
      </p:cxnSp>
      <p:cxnSp>
        <p:nvCxnSpPr>
          <p:cNvPr id="53259" name="直接箭头连接符 333834"/>
          <p:cNvCxnSpPr>
            <a:stCxn id="53255" idx="3"/>
            <a:endCxn id="53253" idx="6"/>
          </p:cNvCxnSpPr>
          <p:nvPr/>
        </p:nvCxnSpPr>
        <p:spPr>
          <a:xfrm flipH="1">
            <a:off x="4438572" y="1994932"/>
            <a:ext cx="801370" cy="315595"/>
          </a:xfrm>
          <a:prstGeom prst="straightConnector1">
            <a:avLst/>
          </a:prstGeom>
          <a:ln w="9525" cap="flat" cmpd="sng">
            <a:solidFill>
              <a:schemeClr val="tx1"/>
            </a:solidFill>
            <a:prstDash val="solid"/>
            <a:round/>
            <a:headEnd type="none" w="med" len="med"/>
            <a:tailEnd type="triangle" w="med" len="med"/>
          </a:ln>
        </p:spPr>
      </p:cxnSp>
      <p:graphicFrame>
        <p:nvGraphicFramePr>
          <p:cNvPr id="53260" name="对象 333835"/>
          <p:cNvGraphicFramePr/>
          <p:nvPr/>
        </p:nvGraphicFramePr>
        <p:xfrm>
          <a:off x="2628900" y="3829050"/>
          <a:ext cx="1371600" cy="865585"/>
        </p:xfrm>
        <a:graphic>
          <a:graphicData uri="http://schemas.openxmlformats.org/presentationml/2006/ole">
            <mc:AlternateContent xmlns:mc="http://schemas.openxmlformats.org/markup-compatibility/2006">
              <mc:Choice xmlns:v="urn:schemas-microsoft-com:vml" Requires="v">
                <p:oleObj r:id="rId3" imgW="723900" imgH="457200" progId="Equation.3">
                  <p:embed/>
                </p:oleObj>
              </mc:Choice>
              <mc:Fallback>
                <p:oleObj r:id="rId3" imgW="723900" imgH="457200" progId="Equation.3">
                  <p:embed/>
                  <p:pic>
                    <p:nvPicPr>
                      <p:cNvPr id="0" name="图片 3092"/>
                      <p:cNvPicPr/>
                      <p:nvPr/>
                    </p:nvPicPr>
                    <p:blipFill>
                      <a:blip r:embed="rId4"/>
                      <a:stretch>
                        <a:fillRect/>
                      </a:stretch>
                    </p:blipFill>
                    <p:spPr>
                      <a:xfrm>
                        <a:off x="2628900" y="3829050"/>
                        <a:ext cx="1371600" cy="865585"/>
                      </a:xfrm>
                      <a:prstGeom prst="rect">
                        <a:avLst/>
                      </a:prstGeom>
                      <a:noFill/>
                      <a:ln w="38100">
                        <a:noFill/>
                        <a:miter/>
                      </a:ln>
                    </p:spPr>
                  </p:pic>
                </p:oleObj>
              </mc:Fallback>
            </mc:AlternateContent>
          </a:graphicData>
        </a:graphic>
      </p:graphicFrame>
      <p:sp>
        <p:nvSpPr>
          <p:cNvPr id="53261" name="文本框 333836"/>
          <p:cNvSpPr txBox="1"/>
          <p:nvPr/>
        </p:nvSpPr>
        <p:spPr>
          <a:xfrm>
            <a:off x="4160044" y="3886200"/>
            <a:ext cx="1078865" cy="337185"/>
          </a:xfrm>
          <a:prstGeom prst="rect">
            <a:avLst/>
          </a:prstGeom>
          <a:noFill/>
          <a:ln w="9525">
            <a:noFill/>
          </a:ln>
        </p:spPr>
        <p:txBody>
          <a:bodyPr wrap="none" anchor="t" anchorCtr="0">
            <a:spAutoFit/>
          </a:bodyPr>
          <a:lstStyle/>
          <a:p>
            <a:r>
              <a:rPr lang="en-US" altLang="zh-CN" sz="1600">
                <a:solidFill>
                  <a:schemeClr val="tx1"/>
                </a:solidFill>
                <a:latin typeface="Times New Roman" panose="02020603050405020304" pitchFamily="18" charset="0"/>
                <a:ea typeface="宋体" panose="02010600030101010101" pitchFamily="2" charset="-122"/>
              </a:rPr>
              <a:t>if </a:t>
            </a:r>
            <a:r>
              <a:rPr lang="en-US" altLang="zh-CN" sz="1600">
                <a:solidFill>
                  <a:schemeClr val="accent2"/>
                </a:solidFill>
                <a:latin typeface="Times New Roman" panose="02020603050405020304" pitchFamily="18" charset="0"/>
                <a:ea typeface="宋体" panose="02010600030101010101" pitchFamily="2" charset="-122"/>
              </a:rPr>
              <a:t>(</a:t>
            </a:r>
            <a:r>
              <a:rPr lang="en-US" altLang="zh-CN" sz="1600" i="1">
                <a:solidFill>
                  <a:schemeClr val="accent2"/>
                </a:solidFill>
                <a:latin typeface="Times New Roman" panose="02020603050405020304" pitchFamily="18" charset="0"/>
                <a:ea typeface="宋体" panose="02010600030101010101" pitchFamily="2" charset="-122"/>
              </a:rPr>
              <a:t>i</a:t>
            </a:r>
            <a:r>
              <a:rPr lang="en-US" altLang="zh-CN" sz="1600">
                <a:solidFill>
                  <a:schemeClr val="accent2"/>
                </a:solidFill>
                <a:latin typeface="Times New Roman" panose="02020603050405020304" pitchFamily="18" charset="0"/>
                <a:ea typeface="宋体" panose="02010600030101010101" pitchFamily="2" charset="-122"/>
              </a:rPr>
              <a:t>, </a:t>
            </a:r>
            <a:r>
              <a:rPr lang="en-US" altLang="zh-CN" sz="1600" i="1">
                <a:solidFill>
                  <a:schemeClr val="accent2"/>
                </a:solidFill>
                <a:latin typeface="Times New Roman" panose="02020603050405020304" pitchFamily="18" charset="0"/>
                <a:ea typeface="宋体" panose="02010600030101010101" pitchFamily="2" charset="-122"/>
              </a:rPr>
              <a:t>j</a:t>
            </a:r>
            <a:r>
              <a:rPr lang="en-US" altLang="zh-CN" sz="1600">
                <a:solidFill>
                  <a:schemeClr val="accent2"/>
                </a:solidFill>
                <a:latin typeface="Times New Roman" panose="02020603050405020304" pitchFamily="18" charset="0"/>
                <a:ea typeface="宋体" panose="02010600030101010101" pitchFamily="2" charset="-122"/>
              </a:rPr>
              <a:t>) </a:t>
            </a:r>
            <a:r>
              <a:rPr lang="en-US" altLang="zh-CN" sz="160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sz="1600" i="1">
                <a:solidFill>
                  <a:schemeClr val="accent2"/>
                </a:solidFill>
                <a:latin typeface="Times New Roman" panose="02020603050405020304" pitchFamily="18" charset="0"/>
                <a:ea typeface="宋体" panose="02010600030101010101" pitchFamily="2" charset="-122"/>
                <a:sym typeface="Symbol" panose="05050102010706020507" pitchFamily="18" charset="2"/>
              </a:rPr>
              <a:t>E</a:t>
            </a:r>
          </a:p>
        </p:txBody>
      </p:sp>
      <p:sp>
        <p:nvSpPr>
          <p:cNvPr id="53262" name="文本框 333837"/>
          <p:cNvSpPr txBox="1"/>
          <p:nvPr/>
        </p:nvSpPr>
        <p:spPr>
          <a:xfrm>
            <a:off x="4171950" y="4286250"/>
            <a:ext cx="1078865" cy="337185"/>
          </a:xfrm>
          <a:prstGeom prst="rect">
            <a:avLst/>
          </a:prstGeom>
          <a:noFill/>
          <a:ln w="9525">
            <a:noFill/>
          </a:ln>
        </p:spPr>
        <p:txBody>
          <a:bodyPr wrap="none" anchor="t" anchorCtr="0">
            <a:spAutoFit/>
          </a:bodyPr>
          <a:lstStyle/>
          <a:p>
            <a:r>
              <a:rPr lang="en-US" altLang="zh-CN" sz="1600">
                <a:solidFill>
                  <a:schemeClr val="tx1"/>
                </a:solidFill>
                <a:latin typeface="Times New Roman" panose="02020603050405020304" pitchFamily="18" charset="0"/>
                <a:ea typeface="宋体" panose="02010600030101010101" pitchFamily="2" charset="-122"/>
              </a:rPr>
              <a:t>if </a:t>
            </a:r>
            <a:r>
              <a:rPr lang="en-US" altLang="zh-CN" sz="1600">
                <a:solidFill>
                  <a:schemeClr val="accent2"/>
                </a:solidFill>
                <a:latin typeface="Times New Roman" panose="02020603050405020304" pitchFamily="18" charset="0"/>
                <a:ea typeface="宋体" panose="02010600030101010101" pitchFamily="2" charset="-122"/>
              </a:rPr>
              <a:t>(</a:t>
            </a:r>
            <a:r>
              <a:rPr lang="en-US" altLang="zh-CN" sz="1600" i="1">
                <a:solidFill>
                  <a:schemeClr val="accent2"/>
                </a:solidFill>
                <a:latin typeface="Times New Roman" panose="02020603050405020304" pitchFamily="18" charset="0"/>
                <a:ea typeface="宋体" panose="02010600030101010101" pitchFamily="2" charset="-122"/>
              </a:rPr>
              <a:t>i</a:t>
            </a:r>
            <a:r>
              <a:rPr lang="en-US" altLang="zh-CN" sz="1600">
                <a:solidFill>
                  <a:schemeClr val="accent2"/>
                </a:solidFill>
                <a:latin typeface="Times New Roman" panose="02020603050405020304" pitchFamily="18" charset="0"/>
                <a:ea typeface="宋体" panose="02010600030101010101" pitchFamily="2" charset="-122"/>
              </a:rPr>
              <a:t>, </a:t>
            </a:r>
            <a:r>
              <a:rPr lang="en-US" altLang="zh-CN" sz="1600" i="1">
                <a:solidFill>
                  <a:schemeClr val="accent2"/>
                </a:solidFill>
                <a:latin typeface="Times New Roman" panose="02020603050405020304" pitchFamily="18" charset="0"/>
                <a:ea typeface="宋体" panose="02010600030101010101" pitchFamily="2" charset="-122"/>
              </a:rPr>
              <a:t>j</a:t>
            </a:r>
            <a:r>
              <a:rPr lang="en-US" altLang="zh-CN" sz="1600">
                <a:solidFill>
                  <a:schemeClr val="accent2"/>
                </a:solidFill>
                <a:latin typeface="Times New Roman" panose="02020603050405020304" pitchFamily="18" charset="0"/>
                <a:ea typeface="宋体" panose="02010600030101010101" pitchFamily="2" charset="-122"/>
              </a:rPr>
              <a:t>) </a:t>
            </a:r>
            <a:r>
              <a:rPr lang="en-US" altLang="zh-CN" sz="160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sz="1600" i="1">
                <a:solidFill>
                  <a:schemeClr val="accent2"/>
                </a:solidFill>
                <a:latin typeface="Times New Roman" panose="02020603050405020304" pitchFamily="18" charset="0"/>
                <a:ea typeface="宋体" panose="02010600030101010101" pitchFamily="2" charset="-122"/>
                <a:sym typeface="Symbol" panose="05050102010706020507" pitchFamily="18" charset="2"/>
              </a:rPr>
              <a:t>E</a:t>
            </a:r>
          </a:p>
        </p:txBody>
      </p:sp>
      <p:graphicFrame>
        <p:nvGraphicFramePr>
          <p:cNvPr id="332034" name="表格 332033"/>
          <p:cNvGraphicFramePr/>
          <p:nvPr>
            <p:custDataLst>
              <p:tags r:id="rId1"/>
            </p:custDataLst>
          </p:nvPr>
        </p:nvGraphicFramePr>
        <p:xfrm>
          <a:off x="6057900" y="1217930"/>
          <a:ext cx="2857500" cy="2022475"/>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tblGrid>
              <a:tr h="407035">
                <a:tc>
                  <a:txBody>
                    <a:bodyPr/>
                    <a:lstStyle/>
                    <a:p>
                      <a:pPr marL="0" lvl="0" indent="0" algn="ctr">
                        <a:buNone/>
                      </a:pPr>
                      <a:endParaRPr lang="zh-CN" altLang="en-US" sz="2100" dirty="0">
                        <a:solidFill>
                          <a:schemeClr val="accent2"/>
                        </a:solidFill>
                      </a:endParaRPr>
                    </a:p>
                  </a:txBody>
                  <a:tcPr marL="68580" marR="68580" marT="34290" marB="34290">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100" i="1">
                          <a:solidFill>
                            <a:schemeClr val="accent2"/>
                          </a:solidFill>
                        </a:rPr>
                        <a:t>j</a:t>
                      </a:r>
                      <a:r>
                        <a:rPr lang="en-US" altLang="zh-CN" sz="2100">
                          <a:solidFill>
                            <a:schemeClr val="accent2"/>
                          </a:solidFill>
                        </a:rPr>
                        <a:t>=1</a:t>
                      </a:r>
                      <a:endParaRPr lang="zh-CN" altLang="en-US" sz="2100">
                        <a:solidFill>
                          <a:schemeClr val="accent2"/>
                        </a:solidFill>
                      </a:endParaRPr>
                    </a:p>
                  </a:txBody>
                  <a:tcPr marL="68580" marR="68580" marT="34290" marB="34290">
                    <a:lnL w="12700" cap="flat" cmpd="sng">
                      <a:solidFill>
                        <a:schemeClr val="tx1"/>
                      </a:solidFill>
                      <a:prstDash val="solid"/>
                      <a:headEnd type="none" w="med" len="med"/>
                      <a:tailEnd type="none" w="med" len="med"/>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100">
                          <a:solidFill>
                            <a:schemeClr val="accent2"/>
                          </a:solidFill>
                        </a:rPr>
                        <a:t>2</a:t>
                      </a:r>
                      <a:endParaRPr lang="zh-CN" altLang="en-US" sz="2100">
                        <a:solidFill>
                          <a:schemeClr val="accent2"/>
                        </a:solidFill>
                      </a:endParaRPr>
                    </a:p>
                  </a:txBody>
                  <a:tcPr marL="68580" marR="68580" marT="34290" marB="34290">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100">
                          <a:solidFill>
                            <a:schemeClr val="accent2"/>
                          </a:solidFill>
                        </a:rPr>
                        <a:t>3</a:t>
                      </a:r>
                      <a:endParaRPr lang="zh-CN" altLang="en-US" sz="2100">
                        <a:solidFill>
                          <a:schemeClr val="accent2"/>
                        </a:solidFill>
                      </a:endParaRPr>
                    </a:p>
                  </a:txBody>
                  <a:tcPr marL="68580" marR="68580" marT="34290" marB="34290">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100">
                          <a:solidFill>
                            <a:schemeClr val="accent2"/>
                          </a:solidFill>
                        </a:rPr>
                        <a:t>4</a:t>
                      </a:r>
                      <a:endParaRPr lang="zh-CN" altLang="en-US" sz="2100">
                        <a:solidFill>
                          <a:schemeClr val="accent2"/>
                        </a:solidFill>
                      </a:endParaRPr>
                    </a:p>
                  </a:txBody>
                  <a:tcPr marL="68580" marR="68580" marT="34290" marB="34290">
                    <a:lnL>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3065">
                <a:tc>
                  <a:txBody>
                    <a:bodyPr/>
                    <a:lstStyle/>
                    <a:p>
                      <a:pPr marL="0" lvl="0" indent="0" algn="ctr">
                        <a:buNone/>
                      </a:pPr>
                      <a:r>
                        <a:rPr lang="en-US" altLang="zh-CN" sz="2100" i="1">
                          <a:solidFill>
                            <a:schemeClr val="accent2"/>
                          </a:solidFill>
                        </a:rPr>
                        <a:t>i</a:t>
                      </a:r>
                      <a:r>
                        <a:rPr lang="en-US" altLang="zh-CN" sz="2100">
                          <a:solidFill>
                            <a:schemeClr val="accent2"/>
                          </a:solidFill>
                        </a:rPr>
                        <a:t>=1</a:t>
                      </a:r>
                      <a:endParaRPr lang="zh-CN" altLang="en-US" sz="2100">
                        <a:solidFill>
                          <a:schemeClr val="accent2"/>
                        </a:solidFill>
                      </a:endParaRPr>
                    </a:p>
                  </a:txBody>
                  <a:tcPr marL="68580" marR="68580" marT="34290" marB="3429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p>
                      <a:pPr marL="0" lvl="0" indent="0" algn="ctr">
                        <a:buNone/>
                      </a:pPr>
                      <a:r>
                        <a:rPr lang="en-US" altLang="zh-CN" sz="2100">
                          <a:solidFill>
                            <a:schemeClr val="accent2"/>
                          </a:solidFill>
                        </a:rPr>
                        <a:t>1</a:t>
                      </a:r>
                      <a:endParaRPr lang="zh-CN" altLang="en-US" sz="2100">
                        <a:solidFill>
                          <a:schemeClr val="accent2"/>
                        </a:solidFill>
                      </a:endParaRPr>
                    </a:p>
                  </a:txBody>
                  <a:tcPr marL="68580" marR="68580" marT="34290" marB="34290">
                    <a:lnL>
                      <a:noFill/>
                    </a:lnL>
                    <a:lnR>
                      <a:noFill/>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p>
                      <a:pPr marL="0" lvl="0" indent="0" algn="ctr">
                        <a:buNone/>
                      </a:pPr>
                      <a:r>
                        <a:rPr lang="en-US" altLang="zh-CN" sz="2100">
                          <a:solidFill>
                            <a:schemeClr val="accent2"/>
                          </a:solidFill>
                        </a:rPr>
                        <a:t>1</a:t>
                      </a:r>
                      <a:endParaRPr lang="zh-CN" altLang="en-US" sz="2100">
                        <a:solidFill>
                          <a:schemeClr val="accent2"/>
                        </a:solidFill>
                      </a:endParaRPr>
                    </a:p>
                  </a:txBody>
                  <a:tcPr marL="68580" marR="68580" marT="34290" marB="34290">
                    <a:lnL>
                      <a:noFill/>
                    </a:lnL>
                    <a:lnR>
                      <a:noFill/>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a:noFill/>
                    </a:lnL>
                    <a:lnR cap="flat">
                      <a:noFill/>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07035">
                <a:tc>
                  <a:txBody>
                    <a:bodyPr/>
                    <a:lstStyle/>
                    <a:p>
                      <a:pPr marL="0" lvl="0" indent="0" algn="ctr">
                        <a:buNone/>
                      </a:pPr>
                      <a:r>
                        <a:rPr lang="en-US" altLang="zh-CN" sz="2100">
                          <a:solidFill>
                            <a:schemeClr val="accent2"/>
                          </a:solidFill>
                        </a:rPr>
                        <a:t>2</a:t>
                      </a:r>
                      <a:endParaRPr lang="zh-CN" altLang="en-US" sz="2100">
                        <a:solidFill>
                          <a:schemeClr val="accent2"/>
                        </a:solidFill>
                      </a:endParaRPr>
                    </a:p>
                  </a:txBody>
                  <a:tcPr marL="68580" marR="68580" marT="34290" marB="34290">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a:noFill/>
                    </a:lnL>
                    <a:lnR>
                      <a:noFill/>
                    </a:lnR>
                    <a:lnT>
                      <a:noFill/>
                    </a:lnT>
                    <a:lnB>
                      <a:noFill/>
                    </a:lnB>
                    <a:lnTlToBr>
                      <a:noFill/>
                    </a:lnTlToBr>
                    <a:lnBlToTr>
                      <a:noFill/>
                    </a:lnBlToTr>
                    <a:noFill/>
                  </a:tcPr>
                </a:tc>
                <a:tc>
                  <a:txBody>
                    <a:bodyPr/>
                    <a:lstStyle/>
                    <a:p>
                      <a:pPr marL="0" lvl="0" indent="0" algn="ctr">
                        <a:buNone/>
                      </a:pPr>
                      <a:r>
                        <a:rPr lang="en-US" altLang="zh-CN" sz="2100">
                          <a:solidFill>
                            <a:schemeClr val="accent2"/>
                          </a:solidFill>
                        </a:rPr>
                        <a:t>1</a:t>
                      </a:r>
                      <a:endParaRPr lang="zh-CN" altLang="en-US" sz="2100">
                        <a:solidFill>
                          <a:schemeClr val="accent2"/>
                        </a:solidFill>
                      </a:endParaRPr>
                    </a:p>
                  </a:txBody>
                  <a:tcPr marL="68580" marR="68580" marT="34290" marB="34290">
                    <a:lnL>
                      <a:noFill/>
                    </a:lnL>
                    <a:lnR>
                      <a:noFill/>
                    </a:lnR>
                    <a:lnT>
                      <a:noFill/>
                    </a:lnT>
                    <a:lnB>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8305">
                <a:tc>
                  <a:txBody>
                    <a:bodyPr/>
                    <a:lstStyle/>
                    <a:p>
                      <a:pPr marL="0" lvl="0" indent="0" algn="ctr">
                        <a:buNone/>
                      </a:pPr>
                      <a:r>
                        <a:rPr lang="en-US" altLang="zh-CN" sz="2100">
                          <a:solidFill>
                            <a:schemeClr val="accent2"/>
                          </a:solidFill>
                        </a:rPr>
                        <a:t>3</a:t>
                      </a:r>
                      <a:endParaRPr lang="zh-CN" altLang="en-US" sz="2100">
                        <a:solidFill>
                          <a:schemeClr val="accent2"/>
                        </a:solidFill>
                      </a:endParaRPr>
                    </a:p>
                  </a:txBody>
                  <a:tcPr marL="68580" marR="68580" marT="34290" marB="34290">
                    <a:lnL cap="flat">
                      <a:noFill/>
                    </a:lnL>
                    <a:lnR w="12700" cap="flat" cmpd="sng">
                      <a:solidFill>
                        <a:schemeClr val="tx1"/>
                      </a:solidFill>
                      <a:prstDash val="solid"/>
                      <a:headEnd type="none" w="med" len="med"/>
                      <a:tailEnd type="none" w="med" len="med"/>
                    </a:lnR>
                    <a:lnT>
                      <a:noFill/>
                    </a:lnT>
                    <a:lnB>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a:noFill/>
                    </a:lnL>
                    <a:lnR>
                      <a:noFill/>
                    </a:lnR>
                    <a:lnT>
                      <a:noFill/>
                    </a:lnT>
                    <a:lnB>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a:noFill/>
                    </a:lnL>
                    <a:lnR>
                      <a:noFill/>
                    </a:lnR>
                    <a:lnT>
                      <a:noFill/>
                    </a:lnT>
                    <a:lnB>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7035">
                <a:tc>
                  <a:txBody>
                    <a:bodyPr/>
                    <a:lstStyle/>
                    <a:p>
                      <a:pPr marL="0" lvl="0" indent="0" algn="ctr">
                        <a:buNone/>
                      </a:pPr>
                      <a:r>
                        <a:rPr lang="en-US" altLang="zh-CN" sz="2100">
                          <a:solidFill>
                            <a:schemeClr val="accent2"/>
                          </a:solidFill>
                        </a:rPr>
                        <a:t>4</a:t>
                      </a:r>
                      <a:endParaRPr lang="zh-CN" altLang="en-US" sz="2100">
                        <a:solidFill>
                          <a:schemeClr val="accent2"/>
                        </a:solidFill>
                      </a:endParaRPr>
                    </a:p>
                  </a:txBody>
                  <a:tcPr marL="68580" marR="68580" marT="34290" marB="34290">
                    <a:lnL cap="flat">
                      <a:noFill/>
                    </a:lnL>
                    <a:lnR w="12700" cap="flat" cmpd="sng">
                      <a:solidFill>
                        <a:schemeClr val="tx1"/>
                      </a:solidFill>
                      <a:prstDash val="solid"/>
                      <a:headEnd type="none" w="med" len="med"/>
                      <a:tailEnd type="none" w="med" len="med"/>
                    </a:lnR>
                    <a:lnT>
                      <a:noFill/>
                    </a:lnT>
                    <a:lnB cap="flat">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w="12700" cap="flat" cmpd="sng">
                      <a:solidFill>
                        <a:schemeClr val="tx1"/>
                      </a:solidFill>
                      <a:prstDash val="solid"/>
                      <a:headEnd type="none" w="med" len="med"/>
                      <a:tailEnd type="none" w="med" len="med"/>
                    </a:lnL>
                    <a:lnR>
                      <a:noFill/>
                    </a:lnR>
                    <a:lnT>
                      <a:noFill/>
                    </a:lnT>
                    <a:lnB cap="flat">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a:noFill/>
                    </a:lnL>
                    <a:lnR>
                      <a:noFill/>
                    </a:lnR>
                    <a:lnT>
                      <a:noFill/>
                    </a:lnT>
                    <a:lnB cap="flat">
                      <a:noFill/>
                    </a:lnB>
                    <a:lnTlToBr>
                      <a:noFill/>
                    </a:lnTlToBr>
                    <a:lnBlToTr>
                      <a:noFill/>
                    </a:lnBlToTr>
                    <a:noFill/>
                  </a:tcPr>
                </a:tc>
                <a:tc>
                  <a:txBody>
                    <a:bodyPr/>
                    <a:lstStyle/>
                    <a:p>
                      <a:pPr marL="0" lvl="0" indent="0" algn="ctr">
                        <a:buNone/>
                      </a:pPr>
                      <a:r>
                        <a:rPr lang="en-US" altLang="zh-CN" sz="2100">
                          <a:solidFill>
                            <a:schemeClr val="accent2"/>
                          </a:solidFill>
                        </a:rPr>
                        <a:t>1</a:t>
                      </a:r>
                      <a:endParaRPr lang="zh-CN" altLang="en-US" sz="2100">
                        <a:solidFill>
                          <a:schemeClr val="accent2"/>
                        </a:solidFill>
                      </a:endParaRPr>
                    </a:p>
                  </a:txBody>
                  <a:tcPr marL="68580" marR="68580" marT="34290" marB="34290">
                    <a:lnL>
                      <a:noFill/>
                    </a:lnL>
                    <a:lnR>
                      <a:noFill/>
                    </a:lnR>
                    <a:lnT>
                      <a:noFill/>
                    </a:lnT>
                    <a:lnB cap="flat">
                      <a:noFill/>
                    </a:lnB>
                    <a:lnTlToBr>
                      <a:noFill/>
                    </a:lnTlToBr>
                    <a:lnBlToTr>
                      <a:noFill/>
                    </a:lnBlToTr>
                    <a:noFill/>
                  </a:tcPr>
                </a:tc>
                <a:tc>
                  <a:txBody>
                    <a:bodyPr/>
                    <a:lstStyle/>
                    <a:p>
                      <a:pPr marL="0" lvl="0" indent="0" algn="ctr">
                        <a:buNone/>
                      </a:pPr>
                      <a:r>
                        <a:rPr lang="en-US" altLang="zh-CN" sz="2100">
                          <a:solidFill>
                            <a:schemeClr val="accent2"/>
                          </a:solidFill>
                        </a:rPr>
                        <a:t>0</a:t>
                      </a:r>
                      <a:endParaRPr lang="zh-CN" altLang="en-US" sz="2100">
                        <a:solidFill>
                          <a:schemeClr val="accent2"/>
                        </a:solidFill>
                      </a:endParaRPr>
                    </a:p>
                  </a:txBody>
                  <a:tcPr marL="68580" marR="68580" marT="34290" marB="34290">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文本框 3"/>
          <p:cNvSpPr txBox="1"/>
          <p:nvPr/>
        </p:nvSpPr>
        <p:spPr>
          <a:xfrm>
            <a:off x="5574030" y="3829050"/>
            <a:ext cx="3528695" cy="337185"/>
          </a:xfrm>
          <a:prstGeom prst="rect">
            <a:avLst/>
          </a:prstGeom>
          <a:noFill/>
        </p:spPr>
        <p:txBody>
          <a:bodyPr wrap="none" rtlCol="0" anchor="t">
            <a:spAutoFit/>
          </a:bodyPr>
          <a:lstStyle/>
          <a:p>
            <a:pPr>
              <a:buNone/>
            </a:pPr>
            <a:r>
              <a:rPr lang="zh-CN" altLang="en-US" sz="1600">
                <a:sym typeface="Symbol" panose="05050102010706020507" pitchFamily="18" charset="2"/>
              </a:rPr>
              <a:t>邻接矩阵适合稠密</a:t>
            </a:r>
            <a:r>
              <a:rPr lang="zh-CN" sz="1600">
                <a:sym typeface="Symbol" panose="05050102010706020507" pitchFamily="18" charset="2"/>
              </a:rPr>
              <a:t>图（</a:t>
            </a:r>
            <a:r>
              <a:rPr lang="en-US" altLang="zh-CN" sz="1600">
                <a:sym typeface="Symbol" panose="05050102010706020507" pitchFamily="18" charset="2"/>
              </a:rPr>
              <a:t>|E|</a:t>
            </a:r>
            <a:r>
              <a:rPr lang="zh-CN" altLang="en-US" sz="1600">
                <a:sym typeface="Symbol" panose="05050102010706020507" pitchFamily="18" charset="2"/>
              </a:rPr>
              <a:t>接近</a:t>
            </a:r>
            <a:r>
              <a:rPr lang="en-US" altLang="zh-CN" sz="1600">
                <a:sym typeface="Symbol" panose="05050102010706020507" pitchFamily="18" charset="2"/>
              </a:rPr>
              <a:t>|V|</a:t>
            </a:r>
            <a:r>
              <a:rPr lang="en-US" altLang="zh-CN" sz="1600" baseline="30000">
                <a:sym typeface="Symbol" panose="05050102010706020507" pitchFamily="18" charset="2"/>
              </a:rPr>
              <a:t>2</a:t>
            </a:r>
            <a:r>
              <a:rPr lang="zh-CN" sz="1600">
                <a:sym typeface="Symbol" panose="05050102010706020507" pitchFamily="18" charset="2"/>
              </a:rPr>
              <a: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文本占位符 397314"/>
          <p:cNvSpPr>
            <a:spLocks noGrp="1"/>
          </p:cNvSpPr>
          <p:nvPr>
            <p:ph type="body" idx="1"/>
          </p:nvPr>
        </p:nvSpPr>
        <p:spPr>
          <a:xfrm>
            <a:off x="1428750" y="1143000"/>
            <a:ext cx="6400800" cy="3429000"/>
          </a:xfrm>
        </p:spPr>
        <p:txBody>
          <a:bodyPr/>
          <a:lstStyle/>
          <a:p>
            <a:pPr>
              <a:buNone/>
            </a:pPr>
            <a:r>
              <a:rPr lang="en-US" altLang="zh-CN"/>
              <a:t>Then  </a:t>
            </a:r>
          </a:p>
          <a:p>
            <a:pPr>
              <a:buNone/>
            </a:pPr>
            <a:r>
              <a:rPr lang="en-US" altLang="zh-CN" i="1">
                <a:solidFill>
                  <a:srgbClr val="008C87"/>
                </a:solidFill>
              </a:rPr>
              <a:t>d</a:t>
            </a:r>
            <a:r>
              <a:rPr lang="en-US" altLang="zh-CN">
                <a:solidFill>
                  <a:srgbClr val="008C87"/>
                </a:solidFill>
              </a:rPr>
              <a:t>[</a:t>
            </a:r>
            <a:r>
              <a:rPr lang="en-US" altLang="zh-CN" i="1">
                <a:solidFill>
                  <a:srgbClr val="008C87"/>
                </a:solidFill>
              </a:rPr>
              <a:t>v</a:t>
            </a:r>
            <a:r>
              <a:rPr lang="en-US" altLang="zh-CN">
                <a:solidFill>
                  <a:srgbClr val="008C87"/>
                </a:solidFill>
              </a:rPr>
              <a:t>] &lt; </a:t>
            </a:r>
            <a:r>
              <a:rPr lang="en-US" altLang="zh-CN" i="1">
                <a:solidFill>
                  <a:srgbClr val="008C87"/>
                </a:solidFill>
                <a:sym typeface="Symbol" panose="05050102010706020507" pitchFamily="18" charset="2"/>
              </a:rPr>
              <a:t></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r>
              <a:rPr lang="en-US" altLang="zh-CN">
                <a:sym typeface="Symbol" panose="05050102010706020507" pitchFamily="18" charset="2"/>
              </a:rPr>
              <a:t>                    supposition</a:t>
            </a:r>
          </a:p>
          <a:p>
            <a:pPr>
              <a:buNone/>
            </a:pPr>
            <a:r>
              <a:rPr lang="en-US" altLang="zh-CN">
                <a:sym typeface="Symbol" panose="05050102010706020507" pitchFamily="18" charset="2"/>
              </a:rPr>
              <a:t>        </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r>
              <a:rPr lang="en-US" altLang="zh-CN">
                <a:sym typeface="Symbol" panose="05050102010706020507" pitchFamily="18" charset="2"/>
              </a:rPr>
              <a:t>     triangle inequality</a:t>
            </a:r>
          </a:p>
          <a:p>
            <a:pPr>
              <a:buNone/>
            </a:pPr>
            <a:r>
              <a:rPr lang="en-US" altLang="zh-CN">
                <a:sym typeface="Symbol" panose="05050102010706020507" pitchFamily="18" charset="2"/>
              </a:rPr>
              <a:t>        </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w</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r>
              <a:rPr lang="en-US" altLang="zh-CN">
                <a:sym typeface="Symbol" panose="05050102010706020507" pitchFamily="18" charset="2"/>
              </a:rPr>
              <a:t>    shortest path </a:t>
            </a:r>
            <a:r>
              <a:rPr lang="en-US" altLang="zh-CN">
                <a:solidFill>
                  <a:srgbClr val="008C87"/>
                </a:solidFill>
                <a:sym typeface="Symbol" panose="05050102010706020507" pitchFamily="18" charset="2"/>
              </a:rPr>
              <a:t></a:t>
            </a:r>
            <a:r>
              <a:rPr lang="en-US" altLang="zh-CN">
                <a:sym typeface="Symbol" panose="05050102010706020507" pitchFamily="18" charset="2"/>
              </a:rPr>
              <a:t> specific path</a:t>
            </a:r>
          </a:p>
          <a:p>
            <a:pPr>
              <a:buNone/>
            </a:pPr>
            <a:r>
              <a:rPr lang="en-US" altLang="zh-CN">
                <a:sym typeface="Symbol" panose="05050102010706020507" pitchFamily="18" charset="2"/>
              </a:rPr>
              <a:t>        </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w</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a:t>
            </a:r>
            <a:r>
              <a:rPr lang="en-US" altLang="zh-CN" sz="1950" i="1">
                <a:solidFill>
                  <a:srgbClr val="008C87"/>
                </a:solidFill>
                <a:sym typeface="Symbol" panose="05050102010706020507" pitchFamily="18" charset="2"/>
              </a:rPr>
              <a:t>v</a:t>
            </a:r>
            <a:r>
              <a:rPr lang="en-US" altLang="zh-CN" sz="1950">
                <a:sym typeface="Symbol" panose="05050102010706020507" pitchFamily="18" charset="2"/>
              </a:rPr>
              <a:t> is first violation, so </a:t>
            </a:r>
            <a:r>
              <a:rPr lang="en-US" altLang="zh-CN" sz="1950" i="1">
                <a:solidFill>
                  <a:srgbClr val="008C87"/>
                </a:solidFill>
                <a:sym typeface="Symbol" panose="05050102010706020507" pitchFamily="18" charset="2"/>
              </a:rPr>
              <a:t></a:t>
            </a:r>
            <a:r>
              <a:rPr lang="en-US" altLang="zh-CN" sz="1950">
                <a:solidFill>
                  <a:srgbClr val="008C87"/>
                </a:solidFill>
                <a:sym typeface="Symbol" panose="05050102010706020507" pitchFamily="18" charset="2"/>
              </a:rPr>
              <a:t>(</a:t>
            </a:r>
            <a:r>
              <a:rPr lang="en-US" altLang="zh-CN" sz="1950" i="1">
                <a:solidFill>
                  <a:srgbClr val="008C87"/>
                </a:solidFill>
                <a:sym typeface="Symbol" panose="05050102010706020507" pitchFamily="18" charset="2"/>
              </a:rPr>
              <a:t>s</a:t>
            </a:r>
            <a:r>
              <a:rPr lang="en-US" altLang="zh-CN" sz="1950">
                <a:solidFill>
                  <a:srgbClr val="008C87"/>
                </a:solidFill>
                <a:sym typeface="Symbol" panose="05050102010706020507" pitchFamily="18" charset="2"/>
              </a:rPr>
              <a:t>, </a:t>
            </a:r>
            <a:r>
              <a:rPr lang="en-US" altLang="zh-CN" sz="1950" i="1">
                <a:solidFill>
                  <a:srgbClr val="008C87"/>
                </a:solidFill>
                <a:sym typeface="Symbol" panose="05050102010706020507" pitchFamily="18" charset="2"/>
              </a:rPr>
              <a:t>u</a:t>
            </a:r>
            <a:r>
              <a:rPr lang="en-US" altLang="zh-CN" sz="1950">
                <a:solidFill>
                  <a:srgbClr val="008C87"/>
                </a:solidFill>
                <a:sym typeface="Symbol" panose="05050102010706020507" pitchFamily="18" charset="2"/>
              </a:rPr>
              <a:t>)  </a:t>
            </a:r>
            <a:r>
              <a:rPr lang="en-US" altLang="zh-CN" sz="1950" i="1">
                <a:solidFill>
                  <a:srgbClr val="008C87"/>
                </a:solidFill>
                <a:sym typeface="Symbol" panose="05050102010706020507" pitchFamily="18" charset="2"/>
              </a:rPr>
              <a:t>d</a:t>
            </a:r>
            <a:r>
              <a:rPr lang="en-US" altLang="zh-CN" sz="1950">
                <a:solidFill>
                  <a:srgbClr val="008C87"/>
                </a:solidFill>
                <a:sym typeface="Symbol" panose="05050102010706020507" pitchFamily="18" charset="2"/>
              </a:rPr>
              <a:t>[</a:t>
            </a:r>
            <a:r>
              <a:rPr lang="en-US" altLang="zh-CN" sz="1950" i="1">
                <a:solidFill>
                  <a:srgbClr val="008C87"/>
                </a:solidFill>
                <a:sym typeface="Symbol" panose="05050102010706020507" pitchFamily="18" charset="2"/>
              </a:rPr>
              <a:t>u</a:t>
            </a:r>
            <a:r>
              <a:rPr lang="en-US" altLang="zh-CN" sz="1950">
                <a:solidFill>
                  <a:srgbClr val="008C87"/>
                </a:solidFill>
                <a:sym typeface="Symbol" panose="05050102010706020507" pitchFamily="18" charset="2"/>
              </a:rPr>
              <a:t>]</a:t>
            </a:r>
            <a:r>
              <a:rPr lang="en-US" altLang="zh-CN" sz="1800">
                <a:sym typeface="Symbol" panose="05050102010706020507" pitchFamily="18" charset="2"/>
              </a:rPr>
              <a:t> </a:t>
            </a:r>
          </a:p>
          <a:p>
            <a:pPr>
              <a:buNone/>
            </a:pPr>
            <a:endParaRPr lang="en-US" altLang="zh-CN" sz="900">
              <a:sym typeface="Symbol" panose="05050102010706020507" pitchFamily="18" charset="2"/>
            </a:endParaRPr>
          </a:p>
          <a:p>
            <a:pPr>
              <a:buNone/>
            </a:pP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&lt;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w</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r>
              <a:rPr lang="en-US" altLang="zh-CN">
                <a:sym typeface="Symbol" panose="05050102010706020507" pitchFamily="18" charset="2"/>
              </a:rPr>
              <a:t> contradiction!</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正确性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7315">
                                            <p:txEl>
                                              <p:pRg st="1" end="1"/>
                                            </p:txEl>
                                          </p:spTgt>
                                        </p:tgtEl>
                                        <p:attrNameLst>
                                          <p:attrName>style.visibility</p:attrName>
                                        </p:attrNameLst>
                                      </p:cBhvr>
                                      <p:to>
                                        <p:strVal val="visible"/>
                                      </p:to>
                                    </p:set>
                                    <p:animEffect transition="in" filter="dissolve">
                                      <p:cBhvr>
                                        <p:cTn id="7" dur="500"/>
                                        <p:tgtEl>
                                          <p:spTgt spid="397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7315">
                                            <p:txEl>
                                              <p:pRg st="2" end="2"/>
                                            </p:txEl>
                                          </p:spTgt>
                                        </p:tgtEl>
                                        <p:attrNameLst>
                                          <p:attrName>style.visibility</p:attrName>
                                        </p:attrNameLst>
                                      </p:cBhvr>
                                      <p:to>
                                        <p:strVal val="visible"/>
                                      </p:to>
                                    </p:set>
                                    <p:animEffect transition="in" filter="dissolve">
                                      <p:cBhvr>
                                        <p:cTn id="12" dur="500"/>
                                        <p:tgtEl>
                                          <p:spTgt spid="397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97315">
                                            <p:txEl>
                                              <p:pRg st="3" end="3"/>
                                            </p:txEl>
                                          </p:spTgt>
                                        </p:tgtEl>
                                        <p:attrNameLst>
                                          <p:attrName>style.visibility</p:attrName>
                                        </p:attrNameLst>
                                      </p:cBhvr>
                                      <p:to>
                                        <p:strVal val="visible"/>
                                      </p:to>
                                    </p:set>
                                    <p:animEffect transition="in" filter="dissolve">
                                      <p:cBhvr>
                                        <p:cTn id="17" dur="500"/>
                                        <p:tgtEl>
                                          <p:spTgt spid="3973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7315">
                                            <p:txEl>
                                              <p:pRg st="4" end="4"/>
                                            </p:txEl>
                                          </p:spTgt>
                                        </p:tgtEl>
                                        <p:attrNameLst>
                                          <p:attrName>style.visibility</p:attrName>
                                        </p:attrNameLst>
                                      </p:cBhvr>
                                      <p:to>
                                        <p:strVal val="visible"/>
                                      </p:to>
                                    </p:set>
                                    <p:animEffect transition="in" filter="dissolve">
                                      <p:cBhvr>
                                        <p:cTn id="22" dur="500"/>
                                        <p:tgtEl>
                                          <p:spTgt spid="3973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7315">
                                            <p:txEl>
                                              <p:pRg st="6" end="6"/>
                                            </p:txEl>
                                          </p:spTgt>
                                        </p:tgtEl>
                                        <p:attrNameLst>
                                          <p:attrName>style.visibility</p:attrName>
                                        </p:attrNameLst>
                                      </p:cBhvr>
                                      <p:to>
                                        <p:strVal val="visible"/>
                                      </p:to>
                                    </p:set>
                                    <p:animEffect transition="in" filter="dissolve">
                                      <p:cBhvr>
                                        <p:cTn id="27" dur="500"/>
                                        <p:tgtEl>
                                          <p:spTgt spid="397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文本占位符 398338"/>
          <p:cNvSpPr>
            <a:spLocks noGrp="1"/>
          </p:cNvSpPr>
          <p:nvPr>
            <p:ph type="body" idx="1"/>
          </p:nvPr>
        </p:nvSpPr>
        <p:spPr>
          <a:xfrm>
            <a:off x="1003300" y="971550"/>
            <a:ext cx="6483350" cy="3771900"/>
          </a:xfrm>
        </p:spPr>
        <p:txBody>
          <a:bodyPr>
            <a:normAutofit/>
          </a:bodyPr>
          <a:lstStyle/>
          <a:p>
            <a:pPr>
              <a:lnSpc>
                <a:spcPct val="90000"/>
              </a:lnSpc>
              <a:buNone/>
            </a:pPr>
            <a:r>
              <a:rPr lang="zh-CN" altLang="en-US" dirty="0">
                <a:solidFill>
                  <a:srgbClr val="CE0000"/>
                </a:solidFill>
              </a:rPr>
              <a:t>定理</a:t>
            </a:r>
            <a:r>
              <a:rPr lang="en-US" altLang="zh-CN" dirty="0">
                <a:solidFill>
                  <a:srgbClr val="CE0000"/>
                </a:solidFill>
              </a:rPr>
              <a:t>:</a:t>
            </a:r>
            <a:r>
              <a:rPr lang="en-US" altLang="zh-CN" dirty="0"/>
              <a:t> </a:t>
            </a:r>
            <a:r>
              <a:rPr lang="zh-CN" altLang="en-US" dirty="0"/>
              <a:t>当</a:t>
            </a:r>
            <a:r>
              <a:rPr lang="en-US" altLang="zh-CN" dirty="0"/>
              <a:t>Dijkstra</a:t>
            </a:r>
            <a:r>
              <a:rPr lang="zh-CN" altLang="en-US" dirty="0"/>
              <a:t>算法终止时，对于所有节点</a:t>
            </a:r>
            <a:r>
              <a:rPr lang="en-US" altLang="zh-CN" i="1" dirty="0">
                <a:solidFill>
                  <a:srgbClr val="008C87"/>
                </a:solidFill>
                <a:sym typeface="Symbol" panose="05050102010706020507" pitchFamily="18" charset="2"/>
              </a:rPr>
              <a:t>v</a:t>
            </a:r>
            <a:r>
              <a:rPr lang="en-US" altLang="zh-CN" dirty="0">
                <a:solidFill>
                  <a:srgbClr val="008C87"/>
                </a:solidFill>
                <a:sym typeface="Symbol" panose="05050102010706020507" pitchFamily="18" charset="2"/>
              </a:rPr>
              <a:t>  </a:t>
            </a:r>
            <a:r>
              <a:rPr lang="en-US" altLang="zh-CN" i="1" dirty="0">
                <a:solidFill>
                  <a:srgbClr val="008C87"/>
                </a:solidFill>
                <a:sym typeface="Symbol" panose="05050102010706020507" pitchFamily="18" charset="2"/>
              </a:rPr>
              <a:t>V</a:t>
            </a:r>
            <a:r>
              <a:rPr lang="zh-CN" altLang="en-US" dirty="0"/>
              <a:t>，我们有</a:t>
            </a:r>
            <a:r>
              <a:rPr lang="en-US" altLang="zh-CN" i="1" dirty="0" err="1">
                <a:solidFill>
                  <a:srgbClr val="008C87"/>
                </a:solidFill>
              </a:rPr>
              <a:t>v.d</a:t>
            </a:r>
            <a:r>
              <a:rPr lang="en-US" altLang="zh-CN" dirty="0">
                <a:solidFill>
                  <a:srgbClr val="008C87"/>
                </a:solidFill>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v</a:t>
            </a:r>
            <a:r>
              <a:rPr lang="en-US" altLang="zh-CN" dirty="0">
                <a:solidFill>
                  <a:srgbClr val="008C87"/>
                </a:solidFill>
                <a:sym typeface="Symbol" panose="05050102010706020507" pitchFamily="18" charset="2"/>
              </a:rPr>
              <a:t>)</a:t>
            </a:r>
            <a:r>
              <a:rPr lang="zh-CN" altLang="en-US" dirty="0">
                <a:sym typeface="+mn-ea"/>
              </a:rPr>
              <a:t>。</a:t>
            </a:r>
            <a:endParaRPr lang="en-US" altLang="zh-CN" dirty="0">
              <a:sym typeface="Symbol" panose="05050102010706020507" pitchFamily="18" charset="2"/>
            </a:endParaRPr>
          </a:p>
          <a:p>
            <a:pPr>
              <a:lnSpc>
                <a:spcPct val="90000"/>
              </a:lnSpc>
              <a:buNone/>
            </a:pPr>
            <a:r>
              <a:rPr lang="zh-CN" altLang="en-US" dirty="0">
                <a:solidFill>
                  <a:srgbClr val="CE0000"/>
                </a:solidFill>
                <a:sym typeface="Symbol" panose="05050102010706020507" pitchFamily="18" charset="2"/>
              </a:rPr>
              <a:t>证明</a:t>
            </a:r>
            <a:r>
              <a:rPr lang="en-US" altLang="zh-CN" dirty="0">
                <a:solidFill>
                  <a:srgbClr val="CE0000"/>
                </a:solidFill>
                <a:sym typeface="Symbol" panose="05050102010706020507" pitchFamily="18" charset="2"/>
              </a:rPr>
              <a:t>:</a:t>
            </a:r>
            <a:r>
              <a:rPr lang="en-US" altLang="zh-CN" dirty="0">
                <a:sym typeface="Symbol" panose="05050102010706020507" pitchFamily="18" charset="2"/>
              </a:rPr>
              <a:t> </a:t>
            </a:r>
            <a:r>
              <a:rPr lang="en-US" altLang="zh-CN" i="1" dirty="0" err="1">
                <a:solidFill>
                  <a:srgbClr val="008C87"/>
                </a:solidFill>
                <a:sym typeface="Symbol" panose="05050102010706020507" pitchFamily="18" charset="2"/>
              </a:rPr>
              <a:t>v.d</a:t>
            </a:r>
            <a:r>
              <a:rPr lang="en-US" altLang="zh-CN" dirty="0">
                <a:sym typeface="Symbol" panose="05050102010706020507" pitchFamily="18" charset="2"/>
              </a:rPr>
              <a:t> </a:t>
            </a:r>
            <a:r>
              <a:rPr lang="zh-CN" altLang="en-US" dirty="0">
                <a:sym typeface="Symbol" panose="05050102010706020507" pitchFamily="18" charset="2"/>
              </a:rPr>
              <a:t>一旦加入到</a:t>
            </a:r>
            <a:r>
              <a:rPr lang="en-US" altLang="zh-CN" i="1" dirty="0">
                <a:solidFill>
                  <a:srgbClr val="008C87"/>
                </a:solidFill>
                <a:sym typeface="Symbol" panose="05050102010706020507" pitchFamily="18" charset="2"/>
              </a:rPr>
              <a:t>S</a:t>
            </a:r>
            <a:r>
              <a:rPr lang="zh-CN" altLang="en-US" dirty="0">
                <a:sym typeface="Symbol" panose="05050102010706020507" pitchFamily="18" charset="2"/>
              </a:rPr>
              <a:t>之后，就不再改变。因此，足以证明在增加时候的正确性。</a:t>
            </a:r>
            <a:endParaRPr lang="en-US" altLang="zh-CN" dirty="0">
              <a:sym typeface="Symbol" panose="05050102010706020507" pitchFamily="18" charset="2"/>
            </a:endParaRPr>
          </a:p>
          <a:p>
            <a:pPr>
              <a:lnSpc>
                <a:spcPct val="90000"/>
              </a:lnSpc>
              <a:buNone/>
            </a:pPr>
            <a:r>
              <a:rPr lang="zh-CN" altLang="en-US" dirty="0">
                <a:sym typeface="Symbol" panose="05050102010706020507" pitchFamily="18" charset="2"/>
              </a:rPr>
              <a:t>假设</a:t>
            </a:r>
            <a:r>
              <a:rPr lang="en-US" altLang="zh-CN" dirty="0">
                <a:sym typeface="Symbol" panose="05050102010706020507" pitchFamily="18" charset="2"/>
              </a:rPr>
              <a:t> </a:t>
            </a:r>
            <a:r>
              <a:rPr lang="en-US" altLang="zh-CN" i="1" dirty="0">
                <a:solidFill>
                  <a:srgbClr val="008C87"/>
                </a:solidFill>
                <a:sym typeface="Symbol" panose="05050102010706020507" pitchFamily="18" charset="2"/>
              </a:rPr>
              <a:t>u</a:t>
            </a:r>
            <a:r>
              <a:rPr lang="en-US" altLang="zh-CN" dirty="0">
                <a:sym typeface="Symbol" panose="05050102010706020507" pitchFamily="18" charset="2"/>
              </a:rPr>
              <a:t> </a:t>
            </a:r>
            <a:r>
              <a:rPr lang="zh-CN" altLang="en-US" dirty="0">
                <a:sym typeface="Symbol" panose="05050102010706020507" pitchFamily="18" charset="2"/>
              </a:rPr>
              <a:t>是</a:t>
            </a:r>
            <a:r>
              <a:rPr lang="en-US" altLang="zh-CN" dirty="0">
                <a:sym typeface="Symbol" panose="05050102010706020507" pitchFamily="18" charset="2"/>
              </a:rPr>
              <a:t> </a:t>
            </a:r>
            <a:r>
              <a:rPr lang="zh-CN" altLang="en-US" dirty="0">
                <a:solidFill>
                  <a:srgbClr val="CE0000"/>
                </a:solidFill>
                <a:sym typeface="Symbol" panose="05050102010706020507" pitchFamily="18" charset="2"/>
              </a:rPr>
              <a:t>首个</a:t>
            </a:r>
            <a:r>
              <a:rPr lang="en-US" altLang="zh-CN" dirty="0">
                <a:sym typeface="Symbol" panose="05050102010706020507" pitchFamily="18" charset="2"/>
              </a:rPr>
              <a:t> </a:t>
            </a:r>
            <a:r>
              <a:rPr lang="zh-CN" altLang="en-US" dirty="0">
                <a:sym typeface="Symbol" panose="05050102010706020507" pitchFamily="18" charset="2"/>
              </a:rPr>
              <a:t>即将加入</a:t>
            </a:r>
            <a:r>
              <a:rPr lang="en-US" altLang="zh-CN" dirty="0">
                <a:sym typeface="Symbol" panose="05050102010706020507" pitchFamily="18" charset="2"/>
              </a:rPr>
              <a:t> </a:t>
            </a:r>
            <a:r>
              <a:rPr lang="en-US" altLang="zh-CN" i="1" dirty="0">
                <a:solidFill>
                  <a:srgbClr val="008C87"/>
                </a:solidFill>
                <a:sym typeface="Symbol" panose="05050102010706020507" pitchFamily="18" charset="2"/>
              </a:rPr>
              <a:t>S</a:t>
            </a:r>
            <a:r>
              <a:rPr lang="en-US" altLang="zh-CN" dirty="0">
                <a:sym typeface="Symbol" panose="05050102010706020507" pitchFamily="18" charset="2"/>
              </a:rPr>
              <a:t> </a:t>
            </a:r>
            <a:r>
              <a:rPr lang="zh-CN" altLang="en-US" dirty="0">
                <a:sym typeface="Symbol" panose="05050102010706020507" pitchFamily="18" charset="2"/>
              </a:rPr>
              <a:t>且</a:t>
            </a:r>
            <a:r>
              <a:rPr lang="en-US" altLang="zh-CN" dirty="0">
                <a:sym typeface="Symbol" panose="05050102010706020507" pitchFamily="18" charset="2"/>
              </a:rPr>
              <a:t> </a:t>
            </a:r>
            <a:r>
              <a:rPr lang="en-US" altLang="zh-CN" i="1" dirty="0">
                <a:solidFill>
                  <a:srgbClr val="008C87"/>
                </a:solidFill>
                <a:sym typeface="Symbol" panose="05050102010706020507" pitchFamily="18" charset="2"/>
              </a:rPr>
              <a:t>d</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u</a:t>
            </a:r>
            <a:r>
              <a:rPr lang="en-US" altLang="zh-CN" dirty="0">
                <a:solidFill>
                  <a:srgbClr val="008C87"/>
                </a:solidFill>
                <a:sym typeface="Symbol" panose="05050102010706020507" pitchFamily="18" charset="2"/>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u</a:t>
            </a:r>
            <a:r>
              <a:rPr lang="en-US" altLang="zh-CN" dirty="0">
                <a:solidFill>
                  <a:srgbClr val="008C87"/>
                </a:solidFill>
                <a:sym typeface="Symbol" panose="05050102010706020507" pitchFamily="18" charset="2"/>
              </a:rPr>
              <a:t>)</a:t>
            </a:r>
            <a:r>
              <a:rPr lang="zh-CN" altLang="en-US" dirty="0">
                <a:sym typeface="Symbol" panose="05050102010706020507" pitchFamily="18" charset="2"/>
              </a:rPr>
              <a:t>的节点</a:t>
            </a:r>
            <a:endParaRPr lang="en-US" altLang="zh-CN" dirty="0">
              <a:solidFill>
                <a:srgbClr val="008C87"/>
              </a:solidFill>
              <a:sym typeface="Symbol" panose="05050102010706020507" pitchFamily="18" charset="2"/>
            </a:endParaRPr>
          </a:p>
          <a:p>
            <a:pPr>
              <a:lnSpc>
                <a:spcPct val="90000"/>
              </a:lnSpc>
              <a:buFont typeface="Symbol" panose="05050102010706020507" pitchFamily="18" charset="2"/>
              <a:buNone/>
            </a:pPr>
            <a:r>
              <a:rPr lang="en-US" altLang="zh-CN" dirty="0">
                <a:sym typeface="Symbol" panose="05050102010706020507" pitchFamily="18" charset="2"/>
              </a:rPr>
              <a:t> </a:t>
            </a:r>
            <a:r>
              <a:rPr lang="zh-CN" altLang="en-US" dirty="0">
                <a:sym typeface="Symbol" panose="05050102010706020507" pitchFamily="18" charset="2"/>
              </a:rPr>
              <a:t>则，基于前面的引理，可知：</a:t>
            </a:r>
            <a:r>
              <a:rPr lang="en-US" altLang="zh-CN" i="1" dirty="0">
                <a:solidFill>
                  <a:srgbClr val="008C87"/>
                </a:solidFill>
                <a:sym typeface="Symbol" panose="05050102010706020507" pitchFamily="18" charset="2"/>
              </a:rPr>
              <a:t>d</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u</a:t>
            </a:r>
            <a:r>
              <a:rPr lang="en-US" altLang="zh-CN" dirty="0">
                <a:solidFill>
                  <a:srgbClr val="008C87"/>
                </a:solidFill>
                <a:sym typeface="Symbol" panose="05050102010706020507" pitchFamily="18" charset="2"/>
              </a:rPr>
              <a:t>] &gt;</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u</a:t>
            </a:r>
            <a:r>
              <a:rPr lang="en-US" altLang="zh-CN" dirty="0">
                <a:solidFill>
                  <a:srgbClr val="008C87"/>
                </a:solidFill>
                <a:sym typeface="Symbol" panose="05050102010706020507" pitchFamily="18" charset="2"/>
              </a:rPr>
              <a:t>)</a:t>
            </a:r>
            <a:r>
              <a:rPr lang="en-US" altLang="zh-CN" dirty="0">
                <a:sym typeface="Symbol" panose="05050102010706020507" pitchFamily="18" charset="2"/>
              </a:rPr>
              <a:t> </a:t>
            </a:r>
          </a:p>
          <a:p>
            <a:pPr>
              <a:lnSpc>
                <a:spcPct val="90000"/>
              </a:lnSpc>
              <a:buFont typeface="Symbol" panose="05050102010706020507" pitchFamily="18" charset="2"/>
              <a:buNone/>
            </a:pPr>
            <a:r>
              <a:rPr lang="zh-CN" altLang="en-US" dirty="0">
                <a:sym typeface="Symbol" panose="05050102010706020507" pitchFamily="18" charset="2"/>
              </a:rPr>
              <a:t>令</a:t>
            </a:r>
            <a:r>
              <a:rPr lang="en-US" altLang="zh-CN" dirty="0">
                <a:sym typeface="Symbol" panose="05050102010706020507" pitchFamily="18" charset="2"/>
              </a:rPr>
              <a:t> </a:t>
            </a:r>
            <a:r>
              <a:rPr lang="en-US" altLang="zh-CN" i="1" dirty="0">
                <a:solidFill>
                  <a:srgbClr val="008C87"/>
                </a:solidFill>
                <a:sym typeface="Symbol" panose="05050102010706020507" pitchFamily="18" charset="2"/>
              </a:rPr>
              <a:t>p</a:t>
            </a:r>
            <a:r>
              <a:rPr lang="en-US" altLang="zh-CN" dirty="0">
                <a:sym typeface="Symbol" panose="05050102010706020507" pitchFamily="18" charset="2"/>
              </a:rPr>
              <a:t> </a:t>
            </a:r>
            <a:r>
              <a:rPr lang="zh-CN" altLang="en-US" dirty="0">
                <a:sym typeface="Symbol" panose="05050102010706020507" pitchFamily="18" charset="2"/>
              </a:rPr>
              <a:t>是从</a:t>
            </a:r>
            <a:r>
              <a:rPr lang="en-US" altLang="zh-CN" dirty="0">
                <a:sym typeface="Symbol" panose="05050102010706020507" pitchFamily="18" charset="2"/>
              </a:rPr>
              <a:t> </a:t>
            </a:r>
            <a:r>
              <a:rPr lang="en-US" altLang="zh-CN" i="1" dirty="0">
                <a:solidFill>
                  <a:srgbClr val="008C87"/>
                </a:solidFill>
                <a:sym typeface="Symbol" panose="05050102010706020507" pitchFamily="18" charset="2"/>
              </a:rPr>
              <a:t>s</a:t>
            </a:r>
            <a:r>
              <a:rPr lang="en-US" altLang="zh-CN" dirty="0">
                <a:sym typeface="Symbol" panose="05050102010706020507" pitchFamily="18" charset="2"/>
              </a:rPr>
              <a:t> </a:t>
            </a:r>
            <a:r>
              <a:rPr lang="zh-CN" altLang="en-US" dirty="0">
                <a:sym typeface="Symbol" panose="05050102010706020507" pitchFamily="18" charset="2"/>
              </a:rPr>
              <a:t>到</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u</a:t>
            </a:r>
            <a:r>
              <a:rPr lang="en-US" altLang="zh-CN" dirty="0">
                <a:sym typeface="Symbol" panose="05050102010706020507" pitchFamily="18" charset="2"/>
              </a:rPr>
              <a:t> </a:t>
            </a:r>
            <a:r>
              <a:rPr lang="zh-CN" altLang="en-US" dirty="0">
                <a:sym typeface="Symbol" panose="05050102010706020507" pitchFamily="18" charset="2"/>
              </a:rPr>
              <a:t>的最短路径</a:t>
            </a:r>
            <a:r>
              <a:rPr lang="en-US" altLang="zh-CN" dirty="0">
                <a:sym typeface="Symbol" panose="05050102010706020507" pitchFamily="18" charset="2"/>
              </a:rPr>
              <a:t> [</a:t>
            </a:r>
            <a:r>
              <a:rPr lang="en-US" altLang="zh-CN" i="1" dirty="0">
                <a:solidFill>
                  <a:srgbClr val="008C87"/>
                </a:solidFill>
                <a:sym typeface="Symbol" panose="05050102010706020507" pitchFamily="18" charset="2"/>
              </a:rPr>
              <a:t>w</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p</a:t>
            </a:r>
            <a:r>
              <a:rPr lang="en-US" altLang="zh-CN" dirty="0">
                <a:solidFill>
                  <a:srgbClr val="008C87"/>
                </a:solidFill>
                <a:sym typeface="Symbol" panose="05050102010706020507" pitchFamily="18" charset="2"/>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u</a:t>
            </a:r>
            <a:r>
              <a:rPr lang="en-US" altLang="zh-CN" dirty="0">
                <a:solidFill>
                  <a:srgbClr val="008C87"/>
                </a:solidFill>
                <a:sym typeface="Symbol" panose="05050102010706020507" pitchFamily="18" charset="2"/>
              </a:rPr>
              <a:t>)</a:t>
            </a:r>
            <a:r>
              <a:rPr lang="en-US" altLang="zh-CN" dirty="0">
                <a:sym typeface="Symbol" panose="05050102010706020507" pitchFamily="18" charset="2"/>
              </a:rPr>
              <a:t>]</a:t>
            </a:r>
          </a:p>
          <a:p>
            <a:pPr>
              <a:lnSpc>
                <a:spcPct val="90000"/>
              </a:lnSpc>
              <a:buFont typeface="Symbol" panose="05050102010706020507" pitchFamily="18" charset="2"/>
              <a:buNone/>
            </a:pPr>
            <a:r>
              <a:rPr lang="zh-CN" altLang="en-US" dirty="0">
                <a:sym typeface="Symbol" panose="05050102010706020507" pitchFamily="18" charset="2"/>
              </a:rPr>
              <a:t>考虑</a:t>
            </a:r>
            <a:r>
              <a:rPr lang="en-US" altLang="zh-CN" i="1" dirty="0">
                <a:solidFill>
                  <a:srgbClr val="008C87"/>
                </a:solidFill>
                <a:sym typeface="Symbol" panose="05050102010706020507" pitchFamily="18" charset="2"/>
              </a:rPr>
              <a:t>S</a:t>
            </a:r>
            <a:r>
              <a:rPr lang="en-US" altLang="zh-CN" dirty="0">
                <a:sym typeface="Symbol" panose="05050102010706020507" pitchFamily="18" charset="2"/>
              </a:rPr>
              <a:t> </a:t>
            </a:r>
            <a:r>
              <a:rPr lang="zh-CN" altLang="en-US" dirty="0">
                <a:sym typeface="Symbol" panose="05050102010706020507" pitchFamily="18" charset="2"/>
              </a:rPr>
              <a:t>中的</a:t>
            </a:r>
            <a:r>
              <a:rPr lang="zh-CN" altLang="en-US" dirty="0">
                <a:solidFill>
                  <a:srgbClr val="CE0000"/>
                </a:solidFill>
                <a:sym typeface="Symbol" panose="05050102010706020507" pitchFamily="18" charset="2"/>
              </a:rPr>
              <a:t>首个</a:t>
            </a:r>
            <a:r>
              <a:rPr lang="en-US" altLang="zh-CN" dirty="0">
                <a:sym typeface="Symbol" panose="05050102010706020507" pitchFamily="18" charset="2"/>
              </a:rPr>
              <a:t> </a:t>
            </a:r>
            <a:r>
              <a:rPr lang="zh-CN" altLang="en-US" dirty="0">
                <a:sym typeface="Symbol" panose="05050102010706020507" pitchFamily="18" charset="2"/>
              </a:rPr>
              <a:t>位置</a:t>
            </a:r>
            <a:r>
              <a:rPr lang="en-US" altLang="zh-CN" dirty="0">
                <a:sym typeface="Symbol" panose="05050102010706020507" pitchFamily="18" charset="2"/>
              </a:rPr>
              <a:t> </a:t>
            </a:r>
            <a:r>
              <a:rPr lang="en-US" altLang="zh-CN" i="1" dirty="0">
                <a:solidFill>
                  <a:srgbClr val="008C87"/>
                </a:solidFill>
                <a:sym typeface="Symbol" panose="05050102010706020507" pitchFamily="18" charset="2"/>
              </a:rPr>
              <a:t>p</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sym typeface="Symbol" panose="05050102010706020507" pitchFamily="18" charset="2"/>
              </a:rPr>
              <a:t>通过边</a:t>
            </a:r>
            <a:r>
              <a:rPr lang="en-US" altLang="zh-CN" dirty="0">
                <a:sym typeface="Symbol" panose="05050102010706020507" pitchFamily="18" charset="2"/>
              </a:rPr>
              <a:t> </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x</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y</a:t>
            </a:r>
            <a:r>
              <a:rPr lang="en-US" altLang="zh-CN" dirty="0">
                <a:solidFill>
                  <a:srgbClr val="008C87"/>
                </a:solidFill>
                <a:sym typeface="Symbol" panose="05050102010706020507" pitchFamily="18" charset="2"/>
              </a:rPr>
              <a:t>)</a:t>
            </a:r>
            <a:r>
              <a:rPr lang="en-US" altLang="zh-CN" dirty="0">
                <a:sym typeface="Symbol" panose="05050102010706020507" pitchFamily="18" charset="2"/>
              </a:rPr>
              <a:t>]</a:t>
            </a:r>
          </a:p>
          <a:p>
            <a:pPr>
              <a:lnSpc>
                <a:spcPct val="90000"/>
              </a:lnSpc>
              <a:buFont typeface="Symbol" panose="05050102010706020507" pitchFamily="18" charset="2"/>
              <a:buNone/>
            </a:pPr>
            <a:r>
              <a:rPr lang="en-US" altLang="zh-CN" dirty="0">
                <a:sym typeface="Symbol" panose="05050102010706020507" pitchFamily="18" charset="2"/>
              </a:rPr>
              <a:t>    (</a:t>
            </a:r>
            <a:r>
              <a:rPr lang="en-US" altLang="zh-CN" i="1" dirty="0">
                <a:solidFill>
                  <a:srgbClr val="008C87"/>
                </a:solidFill>
                <a:sym typeface="Symbol" panose="05050102010706020507" pitchFamily="18" charset="2"/>
              </a:rPr>
              <a:t>y</a:t>
            </a:r>
            <a:r>
              <a:rPr lang="en-US" altLang="zh-CN" dirty="0">
                <a:sym typeface="Symbol" panose="05050102010706020507" pitchFamily="18" charset="2"/>
              </a:rPr>
              <a:t> </a:t>
            </a:r>
            <a:r>
              <a:rPr lang="zh-CN" altLang="en-US" dirty="0">
                <a:sym typeface="Symbol" panose="05050102010706020507" pitchFamily="18" charset="2"/>
              </a:rPr>
              <a:t>是在</a:t>
            </a:r>
            <a:r>
              <a:rPr lang="en-US" altLang="zh-CN" dirty="0">
                <a:sym typeface="Symbol" panose="05050102010706020507" pitchFamily="18" charset="2"/>
              </a:rPr>
              <a:t>V-S</a:t>
            </a:r>
            <a:r>
              <a:rPr lang="zh-CN" altLang="en-US" dirty="0">
                <a:sym typeface="Symbol" panose="05050102010706020507" pitchFamily="18" charset="2"/>
              </a:rPr>
              <a:t>中沿着</a:t>
            </a:r>
            <a:r>
              <a:rPr lang="en-US" altLang="zh-CN" i="1" dirty="0">
                <a:solidFill>
                  <a:srgbClr val="008C87"/>
                </a:solidFill>
                <a:sym typeface="Symbol" panose="05050102010706020507" pitchFamily="18" charset="2"/>
              </a:rPr>
              <a:t>p</a:t>
            </a:r>
            <a:r>
              <a:rPr lang="zh-CN" altLang="en-US" dirty="0">
                <a:sym typeface="Symbol" panose="05050102010706020507" pitchFamily="18" charset="2"/>
              </a:rPr>
              <a:t>的首个节点</a:t>
            </a:r>
            <a:r>
              <a:rPr lang="en-US" altLang="zh-CN" dirty="0">
                <a:sym typeface="Symbol" panose="05050102010706020507" pitchFamily="18" charset="2"/>
              </a:rPr>
              <a:t>; </a:t>
            </a:r>
            <a:r>
              <a:rPr lang="en-US" altLang="zh-CN" i="1" dirty="0">
                <a:solidFill>
                  <a:srgbClr val="008C87"/>
                </a:solidFill>
                <a:sym typeface="Symbol" panose="05050102010706020507" pitchFamily="18" charset="2"/>
              </a:rPr>
              <a:t>x</a:t>
            </a:r>
            <a:r>
              <a:rPr lang="en-US" altLang="zh-CN" dirty="0">
                <a:solidFill>
                  <a:srgbClr val="008C87"/>
                </a:solidFill>
                <a:sym typeface="Symbol" panose="05050102010706020507" pitchFamily="18" charset="2"/>
              </a:rPr>
              <a:t> </a:t>
            </a:r>
            <a:r>
              <a:rPr lang="zh-CN" altLang="en-US" dirty="0">
                <a:sym typeface="Symbol" panose="05050102010706020507" pitchFamily="18" charset="2"/>
              </a:rPr>
              <a:t>是沿着</a:t>
            </a:r>
            <a:r>
              <a:rPr lang="en-US" altLang="zh-CN" dirty="0">
                <a:sym typeface="Symbol" panose="05050102010706020507" pitchFamily="18" charset="2"/>
              </a:rPr>
              <a:t> </a:t>
            </a:r>
            <a:r>
              <a:rPr lang="en-US" altLang="zh-CN" i="1" dirty="0">
                <a:solidFill>
                  <a:srgbClr val="008C87"/>
                </a:solidFill>
                <a:sym typeface="Symbol" panose="05050102010706020507" pitchFamily="18" charset="2"/>
              </a:rPr>
              <a:t>p</a:t>
            </a:r>
            <a:r>
              <a:rPr lang="zh-CN" altLang="en-US" i="1" dirty="0">
                <a:solidFill>
                  <a:srgbClr val="008C87"/>
                </a:solidFill>
                <a:sym typeface="Symbol" panose="05050102010706020507" pitchFamily="18" charset="2"/>
              </a:rPr>
              <a:t>的前序节点</a:t>
            </a:r>
            <a:r>
              <a:rPr lang="en-US" altLang="zh-CN" dirty="0">
                <a:sym typeface="Symbol" panose="05050102010706020507" pitchFamily="18" charset="2"/>
              </a:rPr>
              <a:t>)</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正确性（续）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8339">
                                            <p:txEl>
                                              <p:charRg st="96" end="177"/>
                                            </p:txEl>
                                          </p:spTgt>
                                        </p:tgtEl>
                                        <p:attrNameLst>
                                          <p:attrName>style.visibility</p:attrName>
                                        </p:attrNameLst>
                                      </p:cBhvr>
                                      <p:to>
                                        <p:strVal val="visible"/>
                                      </p:to>
                                    </p:set>
                                    <p:animEffect transition="in" filter="dissolve">
                                      <p:cBhvr>
                                        <p:cTn id="7" dur="500"/>
                                        <p:tgtEl>
                                          <p:spTgt spid="398339">
                                            <p:txEl>
                                              <p:charRg st="96" end="1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8339">
                                            <p:txEl>
                                              <p:charRg st="177" end="256"/>
                                            </p:txEl>
                                          </p:spTgt>
                                        </p:tgtEl>
                                        <p:attrNameLst>
                                          <p:attrName>style.visibility</p:attrName>
                                        </p:attrNameLst>
                                      </p:cBhvr>
                                      <p:to>
                                        <p:strVal val="visible"/>
                                      </p:to>
                                    </p:set>
                                    <p:animEffect transition="in" filter="dissolve">
                                      <p:cBhvr>
                                        <p:cTn id="12" dur="500"/>
                                        <p:tgtEl>
                                          <p:spTgt spid="398339">
                                            <p:txEl>
                                              <p:charRg st="177" end="2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98339">
                                            <p:txEl>
                                              <p:charRg st="256" end="258"/>
                                            </p:txEl>
                                          </p:spTgt>
                                        </p:tgtEl>
                                        <p:attrNameLst>
                                          <p:attrName>style.visibility</p:attrName>
                                        </p:attrNameLst>
                                      </p:cBhvr>
                                      <p:to>
                                        <p:strVal val="visible"/>
                                      </p:to>
                                    </p:set>
                                    <p:animEffect transition="in" filter="dissolve">
                                      <p:cBhvr>
                                        <p:cTn id="17" dur="500"/>
                                        <p:tgtEl>
                                          <p:spTgt spid="398339">
                                            <p:txEl>
                                              <p:charRg st="256" end="2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8339">
                                            <p:txEl>
                                              <p:charRg st="258" end="258"/>
                                            </p:txEl>
                                          </p:spTgt>
                                        </p:tgtEl>
                                        <p:attrNameLst>
                                          <p:attrName>style.visibility</p:attrName>
                                        </p:attrNameLst>
                                      </p:cBhvr>
                                      <p:to>
                                        <p:strVal val="visible"/>
                                      </p:to>
                                    </p:set>
                                    <p:animEffect transition="in" filter="dissolve">
                                      <p:cBhvr>
                                        <p:cTn id="22" dur="500"/>
                                        <p:tgtEl>
                                          <p:spTgt spid="398339">
                                            <p:txEl>
                                              <p:charRg st="258" end="258"/>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98339">
                                            <p:txEl>
                                              <p:charRg st="258" end="258"/>
                                            </p:txEl>
                                          </p:spTgt>
                                        </p:tgtEl>
                                        <p:attrNameLst>
                                          <p:attrName>style.visibility</p:attrName>
                                        </p:attrNameLst>
                                      </p:cBhvr>
                                      <p:to>
                                        <p:strVal val="visible"/>
                                      </p:to>
                                    </p:set>
                                    <p:animEffect transition="in" filter="dissolve">
                                      <p:cBhvr>
                                        <p:cTn id="25" dur="500"/>
                                        <p:tgtEl>
                                          <p:spTgt spid="398339">
                                            <p:txEl>
                                              <p:charRg st="258" end="25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98339">
                                            <p:txEl>
                                              <p:charRg st="258" end="258"/>
                                            </p:txEl>
                                          </p:spTgt>
                                        </p:tgtEl>
                                        <p:attrNameLst>
                                          <p:attrName>style.visibility</p:attrName>
                                        </p:attrNameLst>
                                      </p:cBhvr>
                                      <p:to>
                                        <p:strVal val="visible"/>
                                      </p:to>
                                    </p:set>
                                    <p:animEffect transition="in" filter="dissolve">
                                      <p:cBhvr>
                                        <p:cTn id="30" dur="500"/>
                                        <p:tgtEl>
                                          <p:spTgt spid="398339">
                                            <p:txEl>
                                              <p:charRg st="258" end="2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8" name="组合 399377"/>
          <p:cNvGrpSpPr/>
          <p:nvPr/>
        </p:nvGrpSpPr>
        <p:grpSpPr>
          <a:xfrm>
            <a:off x="1800225" y="1028700"/>
            <a:ext cx="3171825" cy="1676400"/>
            <a:chOff x="552" y="864"/>
            <a:chExt cx="2664" cy="1408"/>
          </a:xfrm>
        </p:grpSpPr>
        <p:sp>
          <p:nvSpPr>
            <p:cNvPr id="399364" name="椭圆 399363"/>
            <p:cNvSpPr/>
            <p:nvPr/>
          </p:nvSpPr>
          <p:spPr>
            <a:xfrm>
              <a:off x="864" y="1653"/>
              <a:ext cx="210" cy="287"/>
            </a:xfrm>
            <a:prstGeom prst="ellipse">
              <a:avLst/>
            </a:prstGeom>
            <a:noFill/>
            <a:ln w="12700" cap="flat" cmpd="sng">
              <a:solidFill>
                <a:schemeClr val="tx1"/>
              </a:solidFill>
              <a:prstDash val="solid"/>
              <a:headEnd type="none" w="med" len="med"/>
              <a:tailEnd type="none" w="med" len="med"/>
            </a:ln>
          </p:spPr>
          <p:txBody>
            <a:bodyPr anchor="ctr" anchorCtr="0">
              <a:spAutoFit/>
            </a:bodyPr>
            <a:lstStyle/>
            <a:p>
              <a:pPr algn="ctr"/>
              <a:r>
                <a:rPr lang="en-US" altLang="zh-CN" sz="1050" i="1">
                  <a:solidFill>
                    <a:srgbClr val="008C87"/>
                  </a:solidFill>
                  <a:latin typeface="Times New Roman" panose="02020603050405020304" pitchFamily="18" charset="0"/>
                </a:rPr>
                <a:t>s</a:t>
              </a:r>
            </a:p>
          </p:txBody>
        </p:sp>
        <p:sp>
          <p:nvSpPr>
            <p:cNvPr id="399365" name="椭圆 399364"/>
            <p:cNvSpPr/>
            <p:nvPr/>
          </p:nvSpPr>
          <p:spPr>
            <a:xfrm>
              <a:off x="1758" y="1749"/>
              <a:ext cx="210" cy="287"/>
            </a:xfrm>
            <a:prstGeom prst="ellipse">
              <a:avLst/>
            </a:prstGeom>
            <a:noFill/>
            <a:ln w="12700" cap="flat" cmpd="sng">
              <a:solidFill>
                <a:schemeClr val="tx1"/>
              </a:solidFill>
              <a:prstDash val="solid"/>
              <a:headEnd type="none" w="med" len="med"/>
              <a:tailEnd type="none" w="med" len="med"/>
            </a:ln>
          </p:spPr>
          <p:txBody>
            <a:bodyPr anchor="ctr" anchorCtr="0">
              <a:spAutoFit/>
            </a:bodyPr>
            <a:lstStyle/>
            <a:p>
              <a:pPr algn="ctr"/>
              <a:r>
                <a:rPr lang="en-US" altLang="zh-CN" sz="1050" i="1">
                  <a:solidFill>
                    <a:srgbClr val="008C87"/>
                  </a:solidFill>
                  <a:latin typeface="Times New Roman" panose="02020603050405020304" pitchFamily="18" charset="0"/>
                </a:rPr>
                <a:t>x</a:t>
              </a:r>
            </a:p>
          </p:txBody>
        </p:sp>
        <p:sp>
          <p:nvSpPr>
            <p:cNvPr id="399367" name="椭圆 399366"/>
            <p:cNvSpPr/>
            <p:nvPr/>
          </p:nvSpPr>
          <p:spPr>
            <a:xfrm>
              <a:off x="2430" y="1845"/>
              <a:ext cx="210" cy="287"/>
            </a:xfrm>
            <a:prstGeom prst="ellipse">
              <a:avLst/>
            </a:prstGeom>
            <a:noFill/>
            <a:ln w="12700" cap="flat" cmpd="sng">
              <a:solidFill>
                <a:schemeClr val="tx1"/>
              </a:solidFill>
              <a:prstDash val="solid"/>
              <a:headEnd type="none" w="med" len="med"/>
              <a:tailEnd type="none" w="med" len="med"/>
            </a:ln>
          </p:spPr>
          <p:txBody>
            <a:bodyPr anchor="ctr" anchorCtr="0">
              <a:spAutoFit/>
            </a:bodyPr>
            <a:lstStyle/>
            <a:p>
              <a:pPr algn="ctr"/>
              <a:r>
                <a:rPr lang="en-US" altLang="zh-CN" sz="1050" i="1">
                  <a:solidFill>
                    <a:srgbClr val="008C87"/>
                  </a:solidFill>
                  <a:latin typeface="Times New Roman" panose="02020603050405020304" pitchFamily="18" charset="0"/>
                </a:rPr>
                <a:t>y</a:t>
              </a:r>
            </a:p>
          </p:txBody>
        </p:sp>
        <p:sp>
          <p:nvSpPr>
            <p:cNvPr id="399368" name="椭圆 399367"/>
            <p:cNvSpPr/>
            <p:nvPr/>
          </p:nvSpPr>
          <p:spPr>
            <a:xfrm>
              <a:off x="3006" y="1125"/>
              <a:ext cx="210" cy="287"/>
            </a:xfrm>
            <a:prstGeom prst="ellipse">
              <a:avLst/>
            </a:prstGeom>
            <a:noFill/>
            <a:ln w="12700" cap="flat" cmpd="sng">
              <a:solidFill>
                <a:schemeClr val="tx1"/>
              </a:solidFill>
              <a:prstDash val="solid"/>
              <a:headEnd type="none" w="med" len="med"/>
              <a:tailEnd type="none" w="med" len="med"/>
            </a:ln>
          </p:spPr>
          <p:txBody>
            <a:bodyPr anchor="ctr" anchorCtr="0">
              <a:spAutoFit/>
            </a:bodyPr>
            <a:lstStyle/>
            <a:p>
              <a:pPr algn="ctr"/>
              <a:r>
                <a:rPr lang="en-US" altLang="zh-CN" sz="1050" i="1">
                  <a:solidFill>
                    <a:srgbClr val="008C87"/>
                  </a:solidFill>
                  <a:latin typeface="Times New Roman" panose="02020603050405020304" pitchFamily="18" charset="0"/>
                </a:rPr>
                <a:t>u</a:t>
              </a:r>
            </a:p>
          </p:txBody>
        </p:sp>
        <p:sp>
          <p:nvSpPr>
            <p:cNvPr id="399369" name="任意多边形 399368"/>
            <p:cNvSpPr/>
            <p:nvPr/>
          </p:nvSpPr>
          <p:spPr>
            <a:xfrm>
              <a:off x="1070" y="1681"/>
              <a:ext cx="717" cy="312"/>
            </a:xfrm>
            <a:custGeom>
              <a:avLst/>
              <a:gdLst/>
              <a:ahLst/>
              <a:cxnLst/>
              <a:rect l="0" t="0" r="0" b="0"/>
              <a:pathLst>
                <a:path w="717" h="312">
                  <a:moveTo>
                    <a:pt x="0" y="153"/>
                  </a:moveTo>
                  <a:cubicBezTo>
                    <a:pt x="16" y="129"/>
                    <a:pt x="38" y="109"/>
                    <a:pt x="47" y="82"/>
                  </a:cubicBezTo>
                  <a:cubicBezTo>
                    <a:pt x="51" y="70"/>
                    <a:pt x="53" y="58"/>
                    <a:pt x="58" y="47"/>
                  </a:cubicBezTo>
                  <a:cubicBezTo>
                    <a:pt x="64" y="34"/>
                    <a:pt x="70" y="20"/>
                    <a:pt x="82" y="12"/>
                  </a:cubicBezTo>
                  <a:cubicBezTo>
                    <a:pt x="95" y="3"/>
                    <a:pt x="113" y="4"/>
                    <a:pt x="129" y="0"/>
                  </a:cubicBezTo>
                  <a:cubicBezTo>
                    <a:pt x="176" y="12"/>
                    <a:pt x="207" y="20"/>
                    <a:pt x="247" y="47"/>
                  </a:cubicBezTo>
                  <a:cubicBezTo>
                    <a:pt x="307" y="137"/>
                    <a:pt x="266" y="121"/>
                    <a:pt x="364" y="106"/>
                  </a:cubicBezTo>
                  <a:cubicBezTo>
                    <a:pt x="448" y="77"/>
                    <a:pt x="430" y="57"/>
                    <a:pt x="446" y="129"/>
                  </a:cubicBezTo>
                  <a:cubicBezTo>
                    <a:pt x="450" y="149"/>
                    <a:pt x="454" y="168"/>
                    <a:pt x="458" y="188"/>
                  </a:cubicBezTo>
                  <a:cubicBezTo>
                    <a:pt x="433" y="312"/>
                    <a:pt x="441" y="284"/>
                    <a:pt x="576" y="270"/>
                  </a:cubicBezTo>
                  <a:cubicBezTo>
                    <a:pt x="701" y="238"/>
                    <a:pt x="545" y="270"/>
                    <a:pt x="670" y="270"/>
                  </a:cubicBezTo>
                  <a:cubicBezTo>
                    <a:pt x="686" y="270"/>
                    <a:pt x="717" y="258"/>
                    <a:pt x="717" y="258"/>
                  </a:cubicBezTo>
                </a:path>
              </a:pathLst>
            </a:custGeom>
            <a:noFill/>
            <a:ln w="12700" cap="flat" cmpd="sng">
              <a:solidFill>
                <a:schemeClr val="tx1">
                  <a:alpha val="100000"/>
                </a:schemeClr>
              </a:solidFill>
              <a:prstDash val="solid"/>
              <a:headEnd type="none" w="med" len="med"/>
              <a:tailEnd type="arrow" w="med" len="med"/>
            </a:ln>
          </p:spPr>
          <p:txBody>
            <a:bodyPr/>
            <a:lstStyle/>
            <a:p>
              <a:endParaRPr lang="zh-CN" altLang="en-US" sz="1050"/>
            </a:p>
          </p:txBody>
        </p:sp>
        <p:sp>
          <p:nvSpPr>
            <p:cNvPr id="399370" name="直接连接符 399369"/>
            <p:cNvSpPr/>
            <p:nvPr/>
          </p:nvSpPr>
          <p:spPr>
            <a:xfrm>
              <a:off x="1968" y="1909"/>
              <a:ext cx="480" cy="48"/>
            </a:xfrm>
            <a:prstGeom prst="line">
              <a:avLst/>
            </a:prstGeom>
            <a:ln w="12700" cap="flat" cmpd="sng">
              <a:solidFill>
                <a:schemeClr val="tx1"/>
              </a:solidFill>
              <a:prstDash val="solid"/>
              <a:headEnd type="none" w="med" len="med"/>
              <a:tailEnd type="triangle" w="med" len="med"/>
            </a:ln>
          </p:spPr>
        </p:sp>
        <p:sp>
          <p:nvSpPr>
            <p:cNvPr id="399371" name="任意多边形 399370"/>
            <p:cNvSpPr/>
            <p:nvPr/>
          </p:nvSpPr>
          <p:spPr>
            <a:xfrm>
              <a:off x="2276" y="1069"/>
              <a:ext cx="722" cy="823"/>
            </a:xfrm>
            <a:custGeom>
              <a:avLst/>
              <a:gdLst/>
              <a:ahLst/>
              <a:cxnLst/>
              <a:rect l="0" t="0" r="0" b="0"/>
              <a:pathLst>
                <a:path w="722" h="823">
                  <a:moveTo>
                    <a:pt x="310" y="823"/>
                  </a:moveTo>
                  <a:cubicBezTo>
                    <a:pt x="396" y="795"/>
                    <a:pt x="420" y="785"/>
                    <a:pt x="451" y="694"/>
                  </a:cubicBezTo>
                  <a:cubicBezTo>
                    <a:pt x="443" y="671"/>
                    <a:pt x="445" y="641"/>
                    <a:pt x="428" y="624"/>
                  </a:cubicBezTo>
                  <a:cubicBezTo>
                    <a:pt x="343" y="539"/>
                    <a:pt x="237" y="541"/>
                    <a:pt x="122" y="529"/>
                  </a:cubicBezTo>
                  <a:cubicBezTo>
                    <a:pt x="75" y="514"/>
                    <a:pt x="51" y="493"/>
                    <a:pt x="16" y="459"/>
                  </a:cubicBezTo>
                  <a:cubicBezTo>
                    <a:pt x="12" y="447"/>
                    <a:pt x="0" y="436"/>
                    <a:pt x="4" y="424"/>
                  </a:cubicBezTo>
                  <a:cubicBezTo>
                    <a:pt x="16" y="387"/>
                    <a:pt x="78" y="364"/>
                    <a:pt x="110" y="353"/>
                  </a:cubicBezTo>
                  <a:cubicBezTo>
                    <a:pt x="118" y="341"/>
                    <a:pt x="132" y="332"/>
                    <a:pt x="134" y="318"/>
                  </a:cubicBezTo>
                  <a:cubicBezTo>
                    <a:pt x="136" y="306"/>
                    <a:pt x="125" y="295"/>
                    <a:pt x="122" y="283"/>
                  </a:cubicBezTo>
                  <a:cubicBezTo>
                    <a:pt x="109" y="240"/>
                    <a:pt x="90" y="207"/>
                    <a:pt x="75" y="165"/>
                  </a:cubicBezTo>
                  <a:cubicBezTo>
                    <a:pt x="99" y="161"/>
                    <a:pt x="135" y="174"/>
                    <a:pt x="146" y="153"/>
                  </a:cubicBezTo>
                  <a:cubicBezTo>
                    <a:pt x="189" y="67"/>
                    <a:pt x="70" y="38"/>
                    <a:pt x="181" y="0"/>
                  </a:cubicBezTo>
                  <a:cubicBezTo>
                    <a:pt x="236" y="4"/>
                    <a:pt x="291" y="2"/>
                    <a:pt x="345" y="12"/>
                  </a:cubicBezTo>
                  <a:cubicBezTo>
                    <a:pt x="364" y="15"/>
                    <a:pt x="430" y="62"/>
                    <a:pt x="451" y="71"/>
                  </a:cubicBezTo>
                  <a:cubicBezTo>
                    <a:pt x="474" y="81"/>
                    <a:pt x="498" y="87"/>
                    <a:pt x="522" y="95"/>
                  </a:cubicBezTo>
                  <a:cubicBezTo>
                    <a:pt x="534" y="99"/>
                    <a:pt x="557" y="106"/>
                    <a:pt x="557" y="106"/>
                  </a:cubicBezTo>
                  <a:cubicBezTo>
                    <a:pt x="565" y="118"/>
                    <a:pt x="569" y="133"/>
                    <a:pt x="580" y="142"/>
                  </a:cubicBezTo>
                  <a:cubicBezTo>
                    <a:pt x="590" y="150"/>
                    <a:pt x="605" y="147"/>
                    <a:pt x="616" y="153"/>
                  </a:cubicBezTo>
                  <a:cubicBezTo>
                    <a:pt x="655" y="172"/>
                    <a:pt x="676" y="189"/>
                    <a:pt x="722" y="189"/>
                  </a:cubicBezTo>
                </a:path>
              </a:pathLst>
            </a:custGeom>
            <a:noFill/>
            <a:ln w="12700" cap="flat" cmpd="sng">
              <a:solidFill>
                <a:schemeClr val="tx1">
                  <a:alpha val="100000"/>
                </a:schemeClr>
              </a:solidFill>
              <a:prstDash val="solid"/>
              <a:headEnd type="none" w="med" len="med"/>
              <a:tailEnd type="arrow" w="med" len="med"/>
            </a:ln>
          </p:spPr>
          <p:txBody>
            <a:bodyPr/>
            <a:lstStyle/>
            <a:p>
              <a:endParaRPr lang="zh-CN" altLang="en-US" sz="1050"/>
            </a:p>
          </p:txBody>
        </p:sp>
        <p:sp>
          <p:nvSpPr>
            <p:cNvPr id="399372" name="任意多边形 399371"/>
            <p:cNvSpPr/>
            <p:nvPr/>
          </p:nvSpPr>
          <p:spPr>
            <a:xfrm>
              <a:off x="552" y="864"/>
              <a:ext cx="2143" cy="1408"/>
            </a:xfrm>
            <a:custGeom>
              <a:avLst/>
              <a:gdLst/>
              <a:ahLst/>
              <a:cxnLst/>
              <a:rect l="0" t="0" r="0" b="0"/>
              <a:pathLst>
                <a:path w="2143" h="1408">
                  <a:moveTo>
                    <a:pt x="753" y="1369"/>
                  </a:moveTo>
                  <a:cubicBezTo>
                    <a:pt x="623" y="1391"/>
                    <a:pt x="500" y="1364"/>
                    <a:pt x="377" y="1322"/>
                  </a:cubicBezTo>
                  <a:cubicBezTo>
                    <a:pt x="335" y="1308"/>
                    <a:pt x="289" y="1312"/>
                    <a:pt x="247" y="1299"/>
                  </a:cubicBezTo>
                  <a:cubicBezTo>
                    <a:pt x="162" y="1273"/>
                    <a:pt x="184" y="1280"/>
                    <a:pt x="106" y="1228"/>
                  </a:cubicBezTo>
                  <a:cubicBezTo>
                    <a:pt x="94" y="1220"/>
                    <a:pt x="71" y="1205"/>
                    <a:pt x="71" y="1205"/>
                  </a:cubicBezTo>
                  <a:cubicBezTo>
                    <a:pt x="56" y="1159"/>
                    <a:pt x="36" y="1111"/>
                    <a:pt x="24" y="1064"/>
                  </a:cubicBezTo>
                  <a:cubicBezTo>
                    <a:pt x="16" y="1033"/>
                    <a:pt x="0" y="970"/>
                    <a:pt x="0" y="970"/>
                  </a:cubicBezTo>
                  <a:cubicBezTo>
                    <a:pt x="13" y="846"/>
                    <a:pt x="49" y="662"/>
                    <a:pt x="106" y="546"/>
                  </a:cubicBezTo>
                  <a:cubicBezTo>
                    <a:pt x="123" y="511"/>
                    <a:pt x="149" y="477"/>
                    <a:pt x="165" y="441"/>
                  </a:cubicBezTo>
                  <a:cubicBezTo>
                    <a:pt x="214" y="330"/>
                    <a:pt x="203" y="309"/>
                    <a:pt x="318" y="253"/>
                  </a:cubicBezTo>
                  <a:cubicBezTo>
                    <a:pt x="350" y="221"/>
                    <a:pt x="382" y="200"/>
                    <a:pt x="424" y="182"/>
                  </a:cubicBezTo>
                  <a:cubicBezTo>
                    <a:pt x="447" y="172"/>
                    <a:pt x="471" y="166"/>
                    <a:pt x="494" y="158"/>
                  </a:cubicBezTo>
                  <a:cubicBezTo>
                    <a:pt x="506" y="154"/>
                    <a:pt x="529" y="147"/>
                    <a:pt x="529" y="147"/>
                  </a:cubicBezTo>
                  <a:cubicBezTo>
                    <a:pt x="587" y="108"/>
                    <a:pt x="624" y="112"/>
                    <a:pt x="694" y="88"/>
                  </a:cubicBezTo>
                  <a:cubicBezTo>
                    <a:pt x="954" y="0"/>
                    <a:pt x="1196" y="23"/>
                    <a:pt x="1482" y="17"/>
                  </a:cubicBezTo>
                  <a:cubicBezTo>
                    <a:pt x="1626" y="25"/>
                    <a:pt x="1695" y="37"/>
                    <a:pt x="1823" y="53"/>
                  </a:cubicBezTo>
                  <a:cubicBezTo>
                    <a:pt x="1916" y="82"/>
                    <a:pt x="2013" y="92"/>
                    <a:pt x="2105" y="123"/>
                  </a:cubicBezTo>
                  <a:cubicBezTo>
                    <a:pt x="2143" y="180"/>
                    <a:pt x="2132" y="147"/>
                    <a:pt x="2116" y="241"/>
                  </a:cubicBezTo>
                  <a:cubicBezTo>
                    <a:pt x="2093" y="380"/>
                    <a:pt x="2117" y="335"/>
                    <a:pt x="2069" y="405"/>
                  </a:cubicBezTo>
                  <a:cubicBezTo>
                    <a:pt x="2042" y="492"/>
                    <a:pt x="2027" y="588"/>
                    <a:pt x="1975" y="664"/>
                  </a:cubicBezTo>
                  <a:cubicBezTo>
                    <a:pt x="1947" y="748"/>
                    <a:pt x="1966" y="714"/>
                    <a:pt x="1928" y="770"/>
                  </a:cubicBezTo>
                  <a:cubicBezTo>
                    <a:pt x="1904" y="847"/>
                    <a:pt x="1938" y="765"/>
                    <a:pt x="1881" y="829"/>
                  </a:cubicBezTo>
                  <a:cubicBezTo>
                    <a:pt x="1862" y="850"/>
                    <a:pt x="1857" y="883"/>
                    <a:pt x="1834" y="899"/>
                  </a:cubicBezTo>
                  <a:cubicBezTo>
                    <a:pt x="1811" y="915"/>
                    <a:pt x="1764" y="946"/>
                    <a:pt x="1764" y="946"/>
                  </a:cubicBezTo>
                  <a:cubicBezTo>
                    <a:pt x="1737" y="986"/>
                    <a:pt x="1711" y="1013"/>
                    <a:pt x="1670" y="1040"/>
                  </a:cubicBezTo>
                  <a:cubicBezTo>
                    <a:pt x="1638" y="1133"/>
                    <a:pt x="1686" y="1024"/>
                    <a:pt x="1623" y="1087"/>
                  </a:cubicBezTo>
                  <a:cubicBezTo>
                    <a:pt x="1560" y="1150"/>
                    <a:pt x="1669" y="1102"/>
                    <a:pt x="1576" y="1134"/>
                  </a:cubicBezTo>
                  <a:cubicBezTo>
                    <a:pt x="1550" y="1210"/>
                    <a:pt x="1586" y="1136"/>
                    <a:pt x="1529" y="1181"/>
                  </a:cubicBezTo>
                  <a:cubicBezTo>
                    <a:pt x="1518" y="1190"/>
                    <a:pt x="1516" y="1207"/>
                    <a:pt x="1505" y="1216"/>
                  </a:cubicBezTo>
                  <a:cubicBezTo>
                    <a:pt x="1484" y="1234"/>
                    <a:pt x="1435" y="1263"/>
                    <a:pt x="1435" y="1263"/>
                  </a:cubicBezTo>
                  <a:cubicBezTo>
                    <a:pt x="1379" y="1346"/>
                    <a:pt x="1446" y="1263"/>
                    <a:pt x="1376" y="1310"/>
                  </a:cubicBezTo>
                  <a:cubicBezTo>
                    <a:pt x="1351" y="1327"/>
                    <a:pt x="1338" y="1362"/>
                    <a:pt x="1305" y="1369"/>
                  </a:cubicBezTo>
                  <a:cubicBezTo>
                    <a:pt x="1267" y="1377"/>
                    <a:pt x="995" y="1393"/>
                    <a:pt x="988" y="1393"/>
                  </a:cubicBezTo>
                  <a:cubicBezTo>
                    <a:pt x="902" y="1408"/>
                    <a:pt x="834" y="1397"/>
                    <a:pt x="753" y="1369"/>
                  </a:cubicBezTo>
                  <a:close/>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sz="1050"/>
            </a:p>
          </p:txBody>
        </p:sp>
        <p:sp>
          <p:nvSpPr>
            <p:cNvPr id="399373" name="文本框 399372"/>
            <p:cNvSpPr txBox="1"/>
            <p:nvPr/>
          </p:nvSpPr>
          <p:spPr>
            <a:xfrm>
              <a:off x="998" y="1071"/>
              <a:ext cx="210" cy="212"/>
            </a:xfrm>
            <a:prstGeom prst="rect">
              <a:avLst/>
            </a:prstGeom>
            <a:noFill/>
            <a:ln w="9525">
              <a:noFill/>
            </a:ln>
          </p:spPr>
          <p:txBody>
            <a:bodyPr wrap="none" anchor="t" anchorCtr="0">
              <a:spAutoFit/>
            </a:bodyPr>
            <a:lstStyle/>
            <a:p>
              <a:r>
                <a:rPr lang="en-US" altLang="zh-CN" sz="1050" i="1">
                  <a:solidFill>
                    <a:srgbClr val="008C87"/>
                  </a:solidFill>
                  <a:latin typeface="Times New Roman" panose="02020603050405020304" pitchFamily="18" charset="0"/>
                </a:rPr>
                <a:t>S</a:t>
              </a:r>
            </a:p>
          </p:txBody>
        </p:sp>
      </p:grpSp>
      <p:sp>
        <p:nvSpPr>
          <p:cNvPr id="399374" name="文本框 399373"/>
          <p:cNvSpPr txBox="1"/>
          <p:nvPr/>
        </p:nvSpPr>
        <p:spPr>
          <a:xfrm>
            <a:off x="3418285" y="4572000"/>
            <a:ext cx="641985" cy="252730"/>
          </a:xfrm>
          <a:prstGeom prst="rect">
            <a:avLst/>
          </a:prstGeom>
          <a:noFill/>
          <a:ln w="9525">
            <a:noFill/>
          </a:ln>
        </p:spPr>
        <p:txBody>
          <a:bodyPr wrap="none" anchor="t" anchorCtr="0">
            <a:spAutoFit/>
          </a:bodyPr>
          <a:lstStyle/>
          <a:p>
            <a:r>
              <a:rPr lang="en-US" altLang="zh-CN" sz="1050">
                <a:solidFill>
                  <a:schemeClr val="tx1"/>
                </a:solidFill>
                <a:latin typeface="Times New Roman" panose="02020603050405020304" pitchFamily="18" charset="0"/>
              </a:rPr>
              <a:t>sub-path</a:t>
            </a:r>
          </a:p>
        </p:txBody>
      </p:sp>
      <p:sp>
        <p:nvSpPr>
          <p:cNvPr id="399375" name="文本框 399374"/>
          <p:cNvSpPr txBox="1"/>
          <p:nvPr/>
        </p:nvSpPr>
        <p:spPr>
          <a:xfrm>
            <a:off x="4560094" y="4545806"/>
            <a:ext cx="1037590" cy="252730"/>
          </a:xfrm>
          <a:prstGeom prst="rect">
            <a:avLst/>
          </a:prstGeom>
          <a:noFill/>
          <a:ln w="9525">
            <a:noFill/>
          </a:ln>
        </p:spPr>
        <p:txBody>
          <a:bodyPr wrap="none" anchor="t" anchorCtr="0">
            <a:spAutoFit/>
          </a:bodyPr>
          <a:lstStyle/>
          <a:p>
            <a:r>
              <a:rPr lang="en-US" altLang="zh-CN" sz="1050">
                <a:solidFill>
                  <a:schemeClr val="tx1"/>
                </a:solidFill>
                <a:latin typeface="Times New Roman" panose="02020603050405020304" pitchFamily="18" charset="0"/>
              </a:rPr>
              <a:t>previous lemma</a:t>
            </a:r>
          </a:p>
        </p:txBody>
      </p:sp>
      <p:sp>
        <p:nvSpPr>
          <p:cNvPr id="399376" name="直接连接符 399375"/>
          <p:cNvSpPr/>
          <p:nvPr/>
        </p:nvSpPr>
        <p:spPr>
          <a:xfrm flipV="1">
            <a:off x="3829050" y="4457700"/>
            <a:ext cx="0" cy="285750"/>
          </a:xfrm>
          <a:prstGeom prst="line">
            <a:avLst/>
          </a:prstGeom>
          <a:ln w="9525" cap="flat" cmpd="sng">
            <a:solidFill>
              <a:schemeClr val="tx1"/>
            </a:solidFill>
            <a:prstDash val="solid"/>
            <a:headEnd type="none" w="med" len="med"/>
            <a:tailEnd type="triangle" w="med" len="med"/>
          </a:ln>
        </p:spPr>
      </p:sp>
      <p:sp>
        <p:nvSpPr>
          <p:cNvPr id="399377" name="直接连接符 399376"/>
          <p:cNvSpPr/>
          <p:nvPr/>
        </p:nvSpPr>
        <p:spPr>
          <a:xfrm flipH="1" flipV="1">
            <a:off x="4857750" y="4457700"/>
            <a:ext cx="114300" cy="228600"/>
          </a:xfrm>
          <a:prstGeom prst="line">
            <a:avLst/>
          </a:prstGeom>
          <a:ln w="9525" cap="flat" cmpd="sng">
            <a:solidFill>
              <a:schemeClr val="tx1"/>
            </a:solidFill>
            <a:prstDash val="solid"/>
            <a:headEnd type="none" w="med" len="med"/>
            <a:tailEnd type="triangle" w="med" len="med"/>
          </a:ln>
        </p:spPr>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正确性（续）</a:t>
            </a:r>
          </a:p>
        </p:txBody>
      </p:sp>
      <p:sp>
        <p:nvSpPr>
          <p:cNvPr id="3" name="文本占位符 398338">
            <a:extLst>
              <a:ext uri="{FF2B5EF4-FFF2-40B4-BE49-F238E27FC236}">
                <a16:creationId xmlns:a16="http://schemas.microsoft.com/office/drawing/2014/main" id="{6423CD66-B6FE-FEED-FEA1-4A45FD3BB0B5}"/>
              </a:ext>
            </a:extLst>
          </p:cNvPr>
          <p:cNvSpPr txBox="1">
            <a:spLocks/>
          </p:cNvSpPr>
          <p:nvPr/>
        </p:nvSpPr>
        <p:spPr>
          <a:xfrm>
            <a:off x="1003300" y="1061044"/>
            <a:ext cx="6483350" cy="3760039"/>
          </a:xfr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endParaRPr lang="en-US" altLang="zh-CN" dirty="0"/>
          </a:p>
          <a:p>
            <a:endParaRPr lang="en-US" altLang="zh-CN" dirty="0"/>
          </a:p>
          <a:p>
            <a:endParaRPr lang="en-US" altLang="zh-CN" dirty="0"/>
          </a:p>
          <a:p>
            <a:endParaRPr lang="en-US" altLang="zh-CN" dirty="0"/>
          </a:p>
          <a:p>
            <a:pPr>
              <a:buNone/>
            </a:pPr>
            <a:r>
              <a:rPr lang="en-US" altLang="zh-CN" dirty="0"/>
              <a:t>Because </a:t>
            </a:r>
            <a:r>
              <a:rPr lang="en-US" altLang="zh-CN" i="1" dirty="0">
                <a:solidFill>
                  <a:srgbClr val="008C87"/>
                </a:solidFill>
              </a:rPr>
              <a:t>u</a:t>
            </a:r>
            <a:r>
              <a:rPr lang="en-US" altLang="zh-CN" dirty="0"/>
              <a:t> is first violation, </a:t>
            </a:r>
            <a:r>
              <a:rPr lang="en-US" altLang="zh-CN" i="1" dirty="0">
                <a:solidFill>
                  <a:srgbClr val="008C87"/>
                </a:solidFill>
              </a:rPr>
              <a:t>d</a:t>
            </a:r>
            <a:r>
              <a:rPr lang="en-US" altLang="zh-CN" dirty="0">
                <a:solidFill>
                  <a:srgbClr val="008C87"/>
                </a:solidFill>
              </a:rPr>
              <a:t>[</a:t>
            </a:r>
            <a:r>
              <a:rPr lang="en-US" altLang="zh-CN" i="1" dirty="0">
                <a:solidFill>
                  <a:srgbClr val="008C87"/>
                </a:solidFill>
              </a:rPr>
              <a:t>x</a:t>
            </a:r>
            <a:r>
              <a:rPr lang="en-US" altLang="zh-CN" dirty="0">
                <a:solidFill>
                  <a:srgbClr val="008C87"/>
                </a:solidFill>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x</a:t>
            </a:r>
            <a:r>
              <a:rPr lang="en-US" altLang="zh-CN" dirty="0">
                <a:solidFill>
                  <a:srgbClr val="008C87"/>
                </a:solidFill>
                <a:sym typeface="Symbol" panose="05050102010706020507" pitchFamily="18" charset="2"/>
              </a:rPr>
              <a:t>)</a:t>
            </a:r>
            <a:r>
              <a:rPr lang="en-US" altLang="zh-CN" dirty="0"/>
              <a:t>.</a:t>
            </a:r>
          </a:p>
          <a:p>
            <a:pPr>
              <a:buNone/>
            </a:pPr>
            <a:r>
              <a:rPr lang="en-US" altLang="zh-CN" dirty="0"/>
              <a:t>When </a:t>
            </a:r>
            <a:r>
              <a:rPr lang="en-US" altLang="zh-CN" i="1" dirty="0">
                <a:solidFill>
                  <a:srgbClr val="008C87"/>
                </a:solidFill>
              </a:rPr>
              <a:t>x</a:t>
            </a:r>
            <a:r>
              <a:rPr lang="en-US" altLang="zh-CN" dirty="0"/>
              <a:t> was added to </a:t>
            </a:r>
            <a:r>
              <a:rPr lang="en-US" altLang="zh-CN" i="1" dirty="0">
                <a:solidFill>
                  <a:srgbClr val="008C87"/>
                </a:solidFill>
              </a:rPr>
              <a:t>S</a:t>
            </a:r>
            <a:r>
              <a:rPr lang="en-US" altLang="zh-CN" dirty="0"/>
              <a:t>, we relaxed </a:t>
            </a:r>
            <a:r>
              <a:rPr lang="en-US" altLang="zh-CN" dirty="0">
                <a:solidFill>
                  <a:srgbClr val="008C87"/>
                </a:solidFill>
              </a:rPr>
              <a:t>(</a:t>
            </a:r>
            <a:r>
              <a:rPr lang="en-US" altLang="zh-CN" i="1" dirty="0">
                <a:solidFill>
                  <a:srgbClr val="008C87"/>
                </a:solidFill>
              </a:rPr>
              <a:t>x</a:t>
            </a:r>
            <a:r>
              <a:rPr lang="en-US" altLang="zh-CN" dirty="0">
                <a:solidFill>
                  <a:srgbClr val="008C87"/>
                </a:solidFill>
              </a:rPr>
              <a:t>, </a:t>
            </a:r>
            <a:r>
              <a:rPr lang="en-US" altLang="zh-CN" i="1" dirty="0">
                <a:solidFill>
                  <a:srgbClr val="008C87"/>
                </a:solidFill>
              </a:rPr>
              <a:t>y</a:t>
            </a:r>
            <a:r>
              <a:rPr lang="en-US" altLang="zh-CN" dirty="0">
                <a:solidFill>
                  <a:srgbClr val="008C87"/>
                </a:solidFill>
              </a:rPr>
              <a:t>)</a:t>
            </a:r>
            <a:r>
              <a:rPr lang="en-US" altLang="zh-CN" dirty="0"/>
              <a:t> and set </a:t>
            </a:r>
          </a:p>
          <a:p>
            <a:pPr>
              <a:buNone/>
            </a:pPr>
            <a:r>
              <a:rPr lang="en-US" altLang="zh-CN" dirty="0"/>
              <a:t>    </a:t>
            </a:r>
            <a:r>
              <a:rPr lang="en-US" altLang="zh-CN" i="1" dirty="0">
                <a:solidFill>
                  <a:srgbClr val="008C87"/>
                </a:solidFill>
              </a:rPr>
              <a:t>d</a:t>
            </a:r>
            <a:r>
              <a:rPr lang="en-US" altLang="zh-CN" dirty="0">
                <a:solidFill>
                  <a:srgbClr val="008C87"/>
                </a:solidFill>
              </a:rPr>
              <a:t>[</a:t>
            </a:r>
            <a:r>
              <a:rPr lang="en-US" altLang="zh-CN" i="1" dirty="0">
                <a:solidFill>
                  <a:srgbClr val="008C87"/>
                </a:solidFill>
              </a:rPr>
              <a:t>y</a:t>
            </a:r>
            <a:r>
              <a:rPr lang="en-US" altLang="zh-CN" dirty="0">
                <a:solidFill>
                  <a:srgbClr val="008C87"/>
                </a:solidFill>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x</a:t>
            </a:r>
            <a:r>
              <a:rPr lang="en-US" altLang="zh-CN" dirty="0">
                <a:solidFill>
                  <a:srgbClr val="008C87"/>
                </a:solidFill>
                <a:sym typeface="Symbol" panose="05050102010706020507" pitchFamily="18" charset="2"/>
              </a:rPr>
              <a:t>)</a:t>
            </a:r>
            <a:r>
              <a:rPr lang="en-US" altLang="zh-CN" dirty="0">
                <a:solidFill>
                  <a:srgbClr val="008C87"/>
                </a:solidFill>
              </a:rPr>
              <a:t> + </a:t>
            </a:r>
            <a:r>
              <a:rPr lang="en-US" altLang="zh-CN" i="1" dirty="0">
                <a:solidFill>
                  <a:srgbClr val="008C87"/>
                </a:solidFill>
              </a:rPr>
              <a:t>w</a:t>
            </a:r>
            <a:r>
              <a:rPr lang="en-US" altLang="zh-CN" dirty="0">
                <a:solidFill>
                  <a:srgbClr val="008C87"/>
                </a:solidFill>
              </a:rPr>
              <a:t>(</a:t>
            </a:r>
            <a:r>
              <a:rPr lang="en-US" altLang="zh-CN" i="1" dirty="0">
                <a:solidFill>
                  <a:srgbClr val="008C87"/>
                </a:solidFill>
              </a:rPr>
              <a:t>x</a:t>
            </a:r>
            <a:r>
              <a:rPr lang="en-US" altLang="zh-CN" dirty="0">
                <a:solidFill>
                  <a:srgbClr val="008C87"/>
                </a:solidFill>
              </a:rPr>
              <a:t>, </a:t>
            </a:r>
            <a:r>
              <a:rPr lang="en-US" altLang="zh-CN" i="1" dirty="0">
                <a:solidFill>
                  <a:srgbClr val="008C87"/>
                </a:solidFill>
              </a:rPr>
              <a:t>y</a:t>
            </a:r>
            <a:r>
              <a:rPr lang="en-US" altLang="zh-CN" dirty="0">
                <a:solidFill>
                  <a:srgbClr val="008C87"/>
                </a:solidFill>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y</a:t>
            </a:r>
            <a:r>
              <a:rPr lang="en-US" altLang="zh-CN" dirty="0">
                <a:solidFill>
                  <a:srgbClr val="008C87"/>
                </a:solidFill>
                <a:sym typeface="Symbol" panose="05050102010706020507" pitchFamily="18" charset="2"/>
              </a:rPr>
              <a:t>)</a:t>
            </a:r>
            <a:r>
              <a:rPr lang="en-US" altLang="zh-CN" dirty="0">
                <a:sym typeface="Symbol" panose="05050102010706020507" pitchFamily="18" charset="2"/>
              </a:rPr>
              <a:t>  </a:t>
            </a:r>
            <a:r>
              <a:rPr lang="en-US" altLang="zh-CN" dirty="0"/>
              <a:t>because </a:t>
            </a:r>
            <a:r>
              <a:rPr lang="en-US" altLang="zh-CN" dirty="0" err="1"/>
              <a:t>subpaths</a:t>
            </a:r>
            <a:r>
              <a:rPr lang="en-US" altLang="zh-CN" dirty="0"/>
              <a:t> of shortest path are shortest paths</a:t>
            </a:r>
          </a:p>
          <a:p>
            <a:pPr>
              <a:buNone/>
            </a:pPr>
            <a:r>
              <a:rPr lang="en-US" altLang="zh-CN" dirty="0"/>
              <a:t>Thus </a:t>
            </a:r>
            <a:r>
              <a:rPr lang="en-US" altLang="zh-CN" i="1" dirty="0">
                <a:solidFill>
                  <a:srgbClr val="008C87"/>
                </a:solidFill>
              </a:rPr>
              <a:t>d</a:t>
            </a:r>
            <a:r>
              <a:rPr lang="en-US" altLang="zh-CN" dirty="0">
                <a:solidFill>
                  <a:srgbClr val="008C87"/>
                </a:solidFill>
              </a:rPr>
              <a:t>[</a:t>
            </a:r>
            <a:r>
              <a:rPr lang="en-US" altLang="zh-CN" i="1" dirty="0">
                <a:solidFill>
                  <a:srgbClr val="008C87"/>
                </a:solidFill>
              </a:rPr>
              <a:t>y</a:t>
            </a:r>
            <a:r>
              <a:rPr lang="en-US" altLang="zh-CN" dirty="0">
                <a:solidFill>
                  <a:srgbClr val="008C87"/>
                </a:solidFill>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y</a:t>
            </a:r>
            <a:r>
              <a:rPr lang="en-US" altLang="zh-CN" dirty="0">
                <a:solidFill>
                  <a:srgbClr val="008C87"/>
                </a:solidFill>
                <a:sym typeface="Symbol" panose="05050102010706020507" pitchFamily="18" charset="2"/>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u</a:t>
            </a:r>
            <a:r>
              <a:rPr lang="en-US" altLang="zh-CN" dirty="0">
                <a:solidFill>
                  <a:srgbClr val="008C87"/>
                </a:solidFill>
                <a:sym typeface="Symbol" panose="05050102010706020507" pitchFamily="18" charset="2"/>
              </a:rPr>
              <a:t>)  </a:t>
            </a:r>
            <a:r>
              <a:rPr lang="en-US" altLang="zh-CN" i="1" dirty="0">
                <a:solidFill>
                  <a:srgbClr val="008C87"/>
                </a:solidFill>
                <a:sym typeface="Symbol" panose="05050102010706020507" pitchFamily="18" charset="2"/>
              </a:rPr>
              <a:t>d</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u</a:t>
            </a:r>
            <a:r>
              <a:rPr lang="en-US" altLang="zh-CN" dirty="0">
                <a:solidFill>
                  <a:srgbClr val="008C87"/>
                </a:solidFill>
                <a:sym typeface="Symbol" panose="05050102010706020507" pitchFamily="18" charset="2"/>
              </a:rPr>
              <a:t>)</a:t>
            </a:r>
            <a:r>
              <a:rPr lang="en-US" altLang="zh-CN" dirty="0">
                <a:sym typeface="Symbol" panose="05050102010706020507"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charRg st="96" end="177"/>
                                            </p:txEl>
                                          </p:spTgt>
                                        </p:tgtEl>
                                        <p:attrNameLst>
                                          <p:attrName>style.visibility</p:attrName>
                                        </p:attrNameLst>
                                      </p:cBhvr>
                                      <p:to>
                                        <p:strVal val="visible"/>
                                      </p:to>
                                    </p:set>
                                    <p:animEffect transition="in" filter="dissolve">
                                      <p:cBhvr>
                                        <p:cTn id="7" dur="500"/>
                                        <p:tgtEl>
                                          <p:spTgt spid="3">
                                            <p:txEl>
                                              <p:charRg st="96" end="1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charRg st="177" end="256"/>
                                            </p:txEl>
                                          </p:spTgt>
                                        </p:tgtEl>
                                        <p:attrNameLst>
                                          <p:attrName>style.visibility</p:attrName>
                                        </p:attrNameLst>
                                      </p:cBhvr>
                                      <p:to>
                                        <p:strVal val="visible"/>
                                      </p:to>
                                    </p:set>
                                    <p:animEffect transition="in" filter="dissolve">
                                      <p:cBhvr>
                                        <p:cTn id="12" dur="500"/>
                                        <p:tgtEl>
                                          <p:spTgt spid="3">
                                            <p:txEl>
                                              <p:charRg st="177" end="2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charRg st="256" end="258"/>
                                            </p:txEl>
                                          </p:spTgt>
                                        </p:tgtEl>
                                        <p:attrNameLst>
                                          <p:attrName>style.visibility</p:attrName>
                                        </p:attrNameLst>
                                      </p:cBhvr>
                                      <p:to>
                                        <p:strVal val="visible"/>
                                      </p:to>
                                    </p:set>
                                    <p:animEffect transition="in" filter="dissolve">
                                      <p:cBhvr>
                                        <p:cTn id="17" dur="500"/>
                                        <p:tgtEl>
                                          <p:spTgt spid="3">
                                            <p:txEl>
                                              <p:charRg st="256" end="2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charRg st="258" end="258"/>
                                            </p:txEl>
                                          </p:spTgt>
                                        </p:tgtEl>
                                        <p:attrNameLst>
                                          <p:attrName>style.visibility</p:attrName>
                                        </p:attrNameLst>
                                      </p:cBhvr>
                                      <p:to>
                                        <p:strVal val="visible"/>
                                      </p:to>
                                    </p:set>
                                    <p:animEffect transition="in" filter="dissolve">
                                      <p:cBhvr>
                                        <p:cTn id="22" dur="500"/>
                                        <p:tgtEl>
                                          <p:spTgt spid="3">
                                            <p:txEl>
                                              <p:charRg st="258" end="258"/>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charRg st="258" end="258"/>
                                            </p:txEl>
                                          </p:spTgt>
                                        </p:tgtEl>
                                        <p:attrNameLst>
                                          <p:attrName>style.visibility</p:attrName>
                                        </p:attrNameLst>
                                      </p:cBhvr>
                                      <p:to>
                                        <p:strVal val="visible"/>
                                      </p:to>
                                    </p:set>
                                    <p:animEffect transition="in" filter="dissolve">
                                      <p:cBhvr>
                                        <p:cTn id="25" dur="500"/>
                                        <p:tgtEl>
                                          <p:spTgt spid="3">
                                            <p:txEl>
                                              <p:charRg st="258" end="25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charRg st="258" end="258"/>
                                            </p:txEl>
                                          </p:spTgt>
                                        </p:tgtEl>
                                        <p:attrNameLst>
                                          <p:attrName>style.visibility</p:attrName>
                                        </p:attrNameLst>
                                      </p:cBhvr>
                                      <p:to>
                                        <p:strVal val="visible"/>
                                      </p:to>
                                    </p:set>
                                    <p:animEffect transition="in" filter="dissolve">
                                      <p:cBhvr>
                                        <p:cTn id="30" dur="500"/>
                                        <p:tgtEl>
                                          <p:spTgt spid="3">
                                            <p:txEl>
                                              <p:charRg st="258" end="2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1" name="文本框 400390"/>
          <p:cNvSpPr txBox="1"/>
          <p:nvPr/>
        </p:nvSpPr>
        <p:spPr>
          <a:xfrm>
            <a:off x="5943600" y="1543050"/>
            <a:ext cx="1137920" cy="414020"/>
          </a:xfrm>
          <a:prstGeom prst="rect">
            <a:avLst/>
          </a:prstGeom>
          <a:noFill/>
          <a:ln w="9525">
            <a:noFill/>
          </a:ln>
        </p:spPr>
        <p:txBody>
          <a:bodyPr wrap="none" anchor="t" anchorCtr="0">
            <a:spAutoFit/>
          </a:bodyPr>
          <a:lstStyle/>
          <a:p>
            <a:r>
              <a:rPr lang="en-US" altLang="zh-CN" sz="1050">
                <a:solidFill>
                  <a:schemeClr val="tx1"/>
                </a:solidFill>
                <a:latin typeface="Times New Roman" panose="02020603050405020304" pitchFamily="18" charset="0"/>
              </a:rPr>
              <a:t>Emphasizes need </a:t>
            </a:r>
          </a:p>
          <a:p>
            <a:r>
              <a:rPr lang="en-US" altLang="zh-CN" sz="1050">
                <a:solidFill>
                  <a:schemeClr val="tx1"/>
                </a:solidFill>
                <a:latin typeface="Times New Roman" panose="02020603050405020304" pitchFamily="18" charset="0"/>
              </a:rPr>
              <a:t>for </a:t>
            </a:r>
            <a:r>
              <a:rPr lang="en-US" altLang="zh-CN" sz="1050">
                <a:solidFill>
                  <a:srgbClr val="CE0000"/>
                </a:solidFill>
                <a:latin typeface="Times New Roman" panose="02020603050405020304" pitchFamily="18" charset="0"/>
              </a:rPr>
              <a:t>greedy</a:t>
            </a:r>
            <a:r>
              <a:rPr lang="en-US" altLang="zh-CN" sz="1050">
                <a:solidFill>
                  <a:schemeClr val="tx1"/>
                </a:solidFill>
                <a:latin typeface="Times New Roman" panose="02020603050405020304" pitchFamily="18" charset="0"/>
              </a:rPr>
              <a:t> step.</a:t>
            </a:r>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正确性（续）</a:t>
            </a:r>
            <a:endParaRPr lang="en-US" altLang="zh-CN" dirty="0">
              <a:sym typeface="+mn-ea"/>
            </a:endParaRPr>
          </a:p>
        </p:txBody>
      </p:sp>
      <p:sp>
        <p:nvSpPr>
          <p:cNvPr id="3" name="文本占位符 398338">
            <a:extLst>
              <a:ext uri="{FF2B5EF4-FFF2-40B4-BE49-F238E27FC236}">
                <a16:creationId xmlns:a16="http://schemas.microsoft.com/office/drawing/2014/main" id="{C9623F8F-A954-4F50-83A6-3FB3C71A75FF}"/>
              </a:ext>
            </a:extLst>
          </p:cNvPr>
          <p:cNvSpPr txBox="1">
            <a:spLocks/>
          </p:cNvSpPr>
          <p:nvPr/>
        </p:nvSpPr>
        <p:spPr>
          <a:xfrm>
            <a:off x="1003300" y="971550"/>
            <a:ext cx="6483350" cy="3771900"/>
          </a:xfr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en-US" altLang="zh-CN" dirty="0"/>
              <a:t>But </a:t>
            </a:r>
            <a:r>
              <a:rPr lang="en-US" altLang="zh-CN" i="1" dirty="0">
                <a:solidFill>
                  <a:srgbClr val="008C87"/>
                </a:solidFill>
              </a:rPr>
              <a:t>d</a:t>
            </a:r>
            <a:r>
              <a:rPr lang="en-US" altLang="zh-CN" dirty="0">
                <a:solidFill>
                  <a:srgbClr val="008C87"/>
                </a:solidFill>
              </a:rPr>
              <a:t>[</a:t>
            </a:r>
            <a:r>
              <a:rPr lang="en-US" altLang="zh-CN" i="1" dirty="0">
                <a:solidFill>
                  <a:srgbClr val="008C87"/>
                </a:solidFill>
              </a:rPr>
              <a:t>u</a:t>
            </a:r>
            <a:r>
              <a:rPr lang="en-US" altLang="zh-CN" dirty="0">
                <a:solidFill>
                  <a:srgbClr val="008C87"/>
                </a:solidFill>
              </a:rPr>
              <a:t>] </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d</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y</a:t>
            </a:r>
            <a:r>
              <a:rPr lang="en-US" altLang="zh-CN" dirty="0">
                <a:solidFill>
                  <a:srgbClr val="008C87"/>
                </a:solidFill>
                <a:sym typeface="Symbol" panose="05050102010706020507" pitchFamily="18" charset="2"/>
              </a:rPr>
              <a:t>]</a:t>
            </a:r>
            <a:r>
              <a:rPr lang="en-US" altLang="zh-CN" dirty="0">
                <a:sym typeface="Symbol" panose="05050102010706020507" pitchFamily="18" charset="2"/>
              </a:rPr>
              <a:t> by Dijkstra’s choice of </a:t>
            </a:r>
            <a:r>
              <a:rPr lang="en-US" altLang="zh-CN" i="1" dirty="0">
                <a:solidFill>
                  <a:srgbClr val="008C87"/>
                </a:solidFill>
                <a:sym typeface="Symbol" panose="05050102010706020507" pitchFamily="18" charset="2"/>
              </a:rPr>
              <a:t>u</a:t>
            </a:r>
          </a:p>
          <a:p>
            <a:pPr>
              <a:buNone/>
            </a:pPr>
            <a:endParaRPr lang="en-US" altLang="zh-CN" dirty="0">
              <a:sym typeface="Symbol" panose="05050102010706020507" pitchFamily="18" charset="2"/>
            </a:endParaRPr>
          </a:p>
          <a:p>
            <a:pPr>
              <a:buNone/>
            </a:pPr>
            <a:r>
              <a:rPr lang="en-US" altLang="zh-CN" dirty="0">
                <a:sym typeface="Symbol" panose="05050102010706020507" pitchFamily="18" charset="2"/>
              </a:rPr>
              <a:t>So </a:t>
            </a:r>
            <a:r>
              <a:rPr lang="en-US" altLang="zh-CN" i="1" dirty="0">
                <a:solidFill>
                  <a:srgbClr val="008C87"/>
                </a:solidFill>
                <a:sym typeface="Symbol" panose="05050102010706020507" pitchFamily="18" charset="2"/>
              </a:rPr>
              <a:t>d</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y</a:t>
            </a:r>
            <a:r>
              <a:rPr lang="en-US" altLang="zh-CN" dirty="0">
                <a:solidFill>
                  <a:srgbClr val="008C87"/>
                </a:solidFill>
                <a:sym typeface="Symbol" panose="05050102010706020507" pitchFamily="18" charset="2"/>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y</a:t>
            </a:r>
            <a:r>
              <a:rPr lang="en-US" altLang="zh-CN" dirty="0">
                <a:solidFill>
                  <a:srgbClr val="008C87"/>
                </a:solidFill>
                <a:sym typeface="Symbol" panose="05050102010706020507" pitchFamily="18" charset="2"/>
              </a:rPr>
              <a:t>) = </a:t>
            </a:r>
            <a:r>
              <a:rPr lang="en-US" altLang="zh-CN" i="1" dirty="0">
                <a:solidFill>
                  <a:srgbClr val="008C87"/>
                </a:solidFill>
                <a:sym typeface="Symbol" panose="05050102010706020507" pitchFamily="18" charset="2"/>
              </a:rPr>
              <a:t></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s</a:t>
            </a:r>
            <a:r>
              <a:rPr lang="en-US" altLang="zh-CN" dirty="0">
                <a:solidFill>
                  <a:srgbClr val="008C87"/>
                </a:solidFill>
                <a:sym typeface="Symbol" panose="05050102010706020507" pitchFamily="18" charset="2"/>
              </a:rPr>
              <a:t>, </a:t>
            </a:r>
            <a:r>
              <a:rPr lang="en-US" altLang="zh-CN" i="1" dirty="0">
                <a:solidFill>
                  <a:srgbClr val="008C87"/>
                </a:solidFill>
                <a:sym typeface="Symbol" panose="05050102010706020507" pitchFamily="18" charset="2"/>
              </a:rPr>
              <a:t>u</a:t>
            </a:r>
            <a:r>
              <a:rPr lang="en-US" altLang="zh-CN" dirty="0">
                <a:solidFill>
                  <a:srgbClr val="008C87"/>
                </a:solidFill>
                <a:sym typeface="Symbol" panose="05050102010706020507" pitchFamily="18" charset="2"/>
              </a:rPr>
              <a:t>) = </a:t>
            </a:r>
            <a:r>
              <a:rPr lang="en-US" altLang="zh-CN" i="1" dirty="0">
                <a:solidFill>
                  <a:srgbClr val="008C87"/>
                </a:solidFill>
                <a:sym typeface="Symbol" panose="05050102010706020507" pitchFamily="18" charset="2"/>
              </a:rPr>
              <a:t>d</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u</a:t>
            </a:r>
            <a:r>
              <a:rPr lang="en-US" altLang="zh-CN" dirty="0">
                <a:solidFill>
                  <a:srgbClr val="008C87"/>
                </a:solidFill>
                <a:sym typeface="Symbol" panose="05050102010706020507" pitchFamily="18" charset="2"/>
              </a:rPr>
              <a:t>].</a:t>
            </a:r>
            <a:r>
              <a:rPr lang="en-US" altLang="zh-CN" dirty="0">
                <a:solidFill>
                  <a:schemeClr val="accent2"/>
                </a:solidFill>
                <a:sym typeface="Symbol" panose="05050102010706020507" pitchFamily="18" charset="2"/>
              </a:rPr>
              <a:t> </a:t>
            </a:r>
          </a:p>
          <a:p>
            <a:pPr>
              <a:buNone/>
            </a:pPr>
            <a:r>
              <a:rPr lang="en-US" altLang="zh-CN" dirty="0">
                <a:sym typeface="Symbol" panose="05050102010706020507" pitchFamily="18" charset="2"/>
              </a:rPr>
              <a:t>                                   Contradiction!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charRg st="96" end="177"/>
                                            </p:txEl>
                                          </p:spTgt>
                                        </p:tgtEl>
                                        <p:attrNameLst>
                                          <p:attrName>style.visibility</p:attrName>
                                        </p:attrNameLst>
                                      </p:cBhvr>
                                      <p:to>
                                        <p:strVal val="visible"/>
                                      </p:to>
                                    </p:set>
                                    <p:animEffect transition="in" filter="dissolve">
                                      <p:cBhvr>
                                        <p:cTn id="7" dur="500"/>
                                        <p:tgtEl>
                                          <p:spTgt spid="3">
                                            <p:txEl>
                                              <p:charRg st="96" end="1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charRg st="177" end="256"/>
                                            </p:txEl>
                                          </p:spTgt>
                                        </p:tgtEl>
                                        <p:attrNameLst>
                                          <p:attrName>style.visibility</p:attrName>
                                        </p:attrNameLst>
                                      </p:cBhvr>
                                      <p:to>
                                        <p:strVal val="visible"/>
                                      </p:to>
                                    </p:set>
                                    <p:animEffect transition="in" filter="dissolve">
                                      <p:cBhvr>
                                        <p:cTn id="12" dur="500"/>
                                        <p:tgtEl>
                                          <p:spTgt spid="3">
                                            <p:txEl>
                                              <p:charRg st="177" end="2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charRg st="256" end="258"/>
                                            </p:txEl>
                                          </p:spTgt>
                                        </p:tgtEl>
                                        <p:attrNameLst>
                                          <p:attrName>style.visibility</p:attrName>
                                        </p:attrNameLst>
                                      </p:cBhvr>
                                      <p:to>
                                        <p:strVal val="visible"/>
                                      </p:to>
                                    </p:set>
                                    <p:animEffect transition="in" filter="dissolve">
                                      <p:cBhvr>
                                        <p:cTn id="17" dur="500"/>
                                        <p:tgtEl>
                                          <p:spTgt spid="3">
                                            <p:txEl>
                                              <p:charRg st="256" end="2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charRg st="258" end="258"/>
                                            </p:txEl>
                                          </p:spTgt>
                                        </p:tgtEl>
                                        <p:attrNameLst>
                                          <p:attrName>style.visibility</p:attrName>
                                        </p:attrNameLst>
                                      </p:cBhvr>
                                      <p:to>
                                        <p:strVal val="visible"/>
                                      </p:to>
                                    </p:set>
                                    <p:animEffect transition="in" filter="dissolve">
                                      <p:cBhvr>
                                        <p:cTn id="22" dur="500"/>
                                        <p:tgtEl>
                                          <p:spTgt spid="3">
                                            <p:txEl>
                                              <p:charRg st="258" end="258"/>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charRg st="258" end="258"/>
                                            </p:txEl>
                                          </p:spTgt>
                                        </p:tgtEl>
                                        <p:attrNameLst>
                                          <p:attrName>style.visibility</p:attrName>
                                        </p:attrNameLst>
                                      </p:cBhvr>
                                      <p:to>
                                        <p:strVal val="visible"/>
                                      </p:to>
                                    </p:set>
                                    <p:animEffect transition="in" filter="dissolve">
                                      <p:cBhvr>
                                        <p:cTn id="25" dur="500"/>
                                        <p:tgtEl>
                                          <p:spTgt spid="3">
                                            <p:txEl>
                                              <p:charRg st="258" end="25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charRg st="258" end="258"/>
                                            </p:txEl>
                                          </p:spTgt>
                                        </p:tgtEl>
                                        <p:attrNameLst>
                                          <p:attrName>style.visibility</p:attrName>
                                        </p:attrNameLst>
                                      </p:cBhvr>
                                      <p:to>
                                        <p:strVal val="visible"/>
                                      </p:to>
                                    </p:set>
                                    <p:animEffect transition="in" filter="dissolve">
                                      <p:cBhvr>
                                        <p:cTn id="30" dur="500"/>
                                        <p:tgtEl>
                                          <p:spTgt spid="3">
                                            <p:txEl>
                                              <p:charRg st="258" end="2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文本占位符 401410"/>
          <p:cNvSpPr>
            <a:spLocks noGrp="1"/>
          </p:cNvSpPr>
          <p:nvPr>
            <p:ph type="body" idx="1"/>
          </p:nvPr>
        </p:nvSpPr>
        <p:spPr>
          <a:xfrm>
            <a:off x="1657350" y="914400"/>
            <a:ext cx="5829300" cy="3829050"/>
          </a:xfrm>
        </p:spPr>
        <p:txBody>
          <a:bodyPr/>
          <a:lstStyle/>
          <a:p>
            <a:pPr>
              <a:buNone/>
            </a:pPr>
            <a:r>
              <a:rPr lang="en-US" altLang="zh-CN" i="1">
                <a:solidFill>
                  <a:schemeClr val="accent2"/>
                </a:solidFill>
                <a:sym typeface="Symbol" panose="05050102010706020507" pitchFamily="18" charset="2"/>
              </a:rPr>
              <a:t>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a:t>
            </a:r>
            <a:r>
              <a:rPr lang="en-US" altLang="zh-CN">
                <a:sym typeface="Symbol" panose="05050102010706020507" pitchFamily="18" charset="2"/>
              </a:rPr>
              <a:t> for each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a:t>
            </a:r>
          </a:p>
          <a:p>
            <a:pPr>
              <a:buNone/>
            </a:pPr>
            <a:r>
              <a:rPr lang="en-US" altLang="zh-CN" b="1">
                <a:sym typeface="Symbol" panose="05050102010706020507" pitchFamily="18" charset="2"/>
              </a:rPr>
              <a:t>   while</a:t>
            </a:r>
            <a:r>
              <a:rPr lang="en-US" altLang="zh-CN">
                <a:sym typeface="Symbol" panose="05050102010706020507" pitchFamily="18" charset="2"/>
              </a:rPr>
              <a:t> </a:t>
            </a:r>
            <a:r>
              <a:rPr lang="en-US" altLang="zh-CN" i="1">
                <a:solidFill>
                  <a:srgbClr val="008C87"/>
                </a:solidFill>
                <a:sym typeface="Symbol" panose="05050102010706020507" pitchFamily="18" charset="2"/>
              </a:rPr>
              <a:t>Q</a:t>
            </a:r>
            <a:r>
              <a:rPr lang="en-US" altLang="zh-CN">
                <a:solidFill>
                  <a:srgbClr val="008C87"/>
                </a:solidFill>
                <a:sym typeface="Symbol" panose="05050102010706020507" pitchFamily="18" charset="2"/>
              </a:rPr>
              <a:t>  </a:t>
            </a:r>
          </a:p>
          <a:p>
            <a:pPr>
              <a:buNone/>
            </a:pPr>
            <a:r>
              <a:rPr lang="en-US" altLang="zh-CN">
                <a:sym typeface="Symbol" panose="05050102010706020507" pitchFamily="18" charset="2"/>
              </a:rPr>
              <a:t>          </a:t>
            </a:r>
            <a:r>
              <a:rPr lang="en-US" altLang="zh-CN" b="1">
                <a:sym typeface="Symbol" panose="05050102010706020507" pitchFamily="18" charset="2"/>
              </a:rPr>
              <a:t>do</a:t>
            </a:r>
            <a:r>
              <a:rPr lang="en-US" altLang="zh-CN">
                <a:sym typeface="Symbol" panose="05050102010706020507" pitchFamily="18" charset="2"/>
              </a:rPr>
              <a:t> </a:t>
            </a:r>
            <a:r>
              <a:rPr lang="en-US" altLang="zh-CN" i="1">
                <a:solidFill>
                  <a:srgbClr val="008C87"/>
                </a:solidFill>
                <a:sym typeface="Symbol" panose="05050102010706020507" pitchFamily="18" charset="2"/>
              </a:rPr>
              <a:t>u</a:t>
            </a:r>
            <a:r>
              <a:rPr lang="en-US" altLang="zh-CN">
                <a:sym typeface="Symbol" panose="05050102010706020507" pitchFamily="18" charset="2"/>
              </a:rPr>
              <a:t>  Extract-Min(</a:t>
            </a:r>
            <a:r>
              <a:rPr lang="en-US" altLang="zh-CN" i="1">
                <a:solidFill>
                  <a:srgbClr val="008C87"/>
                </a:solidFill>
                <a:sym typeface="Symbol" panose="05050102010706020507" pitchFamily="18" charset="2"/>
              </a:rPr>
              <a:t>Q</a:t>
            </a:r>
            <a:r>
              <a:rPr lang="en-US" altLang="zh-CN">
                <a:sym typeface="Symbol" panose="05050102010706020507" pitchFamily="18" charset="2"/>
              </a:rPr>
              <a:t>)</a:t>
            </a:r>
          </a:p>
          <a:p>
            <a:pPr>
              <a:buNone/>
            </a:pPr>
            <a:r>
              <a:rPr lang="en-US" altLang="zh-CN">
                <a:sym typeface="Symbol" panose="05050102010706020507" pitchFamily="18" charset="2"/>
              </a:rPr>
              <a:t>               </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S</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a:t>
            </a:r>
          </a:p>
          <a:p>
            <a:pPr>
              <a:buNone/>
            </a:pPr>
            <a:r>
              <a:rPr lang="en-US" altLang="zh-CN">
                <a:sym typeface="Symbol" panose="05050102010706020507" pitchFamily="18" charset="2"/>
              </a:rPr>
              <a:t>            </a:t>
            </a:r>
            <a:r>
              <a:rPr lang="en-US" altLang="zh-CN" b="1">
                <a:sym typeface="Symbol" panose="05050102010706020507" pitchFamily="18" charset="2"/>
              </a:rPr>
              <a:t>   for</a:t>
            </a:r>
            <a:r>
              <a:rPr lang="en-US" altLang="zh-CN">
                <a:sym typeface="Symbol" panose="05050102010706020507" pitchFamily="18" charset="2"/>
              </a:rPr>
              <a:t> each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Adj[</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a:t>
            </a:r>
          </a:p>
          <a:p>
            <a:pPr>
              <a:buNone/>
            </a:pPr>
            <a:r>
              <a:rPr lang="en-US" altLang="zh-CN">
                <a:sym typeface="Symbol" panose="05050102010706020507" pitchFamily="18" charset="2"/>
              </a:rPr>
              <a:t>                    </a:t>
            </a:r>
            <a:r>
              <a:rPr lang="en-US" altLang="zh-CN" b="1">
                <a:sym typeface="Symbol" panose="05050102010706020507" pitchFamily="18" charset="2"/>
              </a:rPr>
              <a:t>do</a:t>
            </a:r>
            <a:r>
              <a:rPr lang="en-US" altLang="zh-CN">
                <a:sym typeface="Symbol" panose="05050102010706020507" pitchFamily="18" charset="2"/>
              </a:rPr>
              <a:t> </a:t>
            </a:r>
            <a:r>
              <a:rPr lang="en-US" altLang="zh-CN" b="1">
                <a:sym typeface="Symbol" panose="05050102010706020507" pitchFamily="18" charset="2"/>
              </a:rPr>
              <a:t>if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&gt;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w</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p>
          <a:p>
            <a:pPr>
              <a:buNone/>
            </a:pPr>
            <a:r>
              <a:rPr lang="en-US" altLang="zh-CN">
                <a:sym typeface="Symbol" panose="05050102010706020507" pitchFamily="18" charset="2"/>
              </a:rPr>
              <a:t>                         </a:t>
            </a:r>
            <a:r>
              <a:rPr lang="en-US" altLang="zh-CN" b="1">
                <a:sym typeface="Symbol" panose="05050102010706020507" pitchFamily="18" charset="2"/>
              </a:rPr>
              <a:t>then</a:t>
            </a:r>
            <a:r>
              <a:rPr lang="en-US" altLang="zh-CN">
                <a:sym typeface="Symbol" panose="05050102010706020507" pitchFamily="18" charset="2"/>
              </a:rPr>
              <a:t>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d</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 </a:t>
            </a:r>
            <a:r>
              <a:rPr lang="en-US" altLang="zh-CN" i="1">
                <a:solidFill>
                  <a:srgbClr val="008C87"/>
                </a:solidFill>
                <a:sym typeface="Symbol" panose="05050102010706020507" pitchFamily="18" charset="2"/>
              </a:rPr>
              <a:t>w</a:t>
            </a:r>
            <a:r>
              <a:rPr lang="en-US" altLang="zh-CN">
                <a:solidFill>
                  <a:srgbClr val="008C87"/>
                </a:solidFill>
                <a:sym typeface="Symbol" panose="05050102010706020507" pitchFamily="18" charset="2"/>
              </a:rPr>
              <a:t>(</a:t>
            </a:r>
            <a:r>
              <a:rPr lang="en-US" altLang="zh-CN" i="1">
                <a:solidFill>
                  <a:srgbClr val="008C87"/>
                </a:solidFill>
                <a:sym typeface="Symbol" panose="05050102010706020507" pitchFamily="18" charset="2"/>
              </a:rPr>
              <a:t>u</a:t>
            </a:r>
            <a:r>
              <a:rPr lang="en-US" altLang="zh-CN">
                <a:solidFill>
                  <a:srgbClr val="008C87"/>
                </a:solidFill>
                <a:sym typeface="Symbol" panose="05050102010706020507" pitchFamily="18" charset="2"/>
              </a:rPr>
              <a:t>, </a:t>
            </a:r>
            <a:r>
              <a:rPr lang="en-US" altLang="zh-CN" i="1">
                <a:solidFill>
                  <a:srgbClr val="008C87"/>
                </a:solidFill>
                <a:sym typeface="Symbol" panose="05050102010706020507" pitchFamily="18" charset="2"/>
              </a:rPr>
              <a:t>v</a:t>
            </a:r>
            <a:r>
              <a:rPr lang="en-US" altLang="zh-CN">
                <a:solidFill>
                  <a:srgbClr val="008C87"/>
                </a:solidFill>
                <a:sym typeface="Symbol" panose="05050102010706020507" pitchFamily="18" charset="2"/>
              </a:rPr>
              <a:t>)</a:t>
            </a:r>
          </a:p>
        </p:txBody>
      </p:sp>
      <p:sp>
        <p:nvSpPr>
          <p:cNvPr id="401412" name="文本框 401411"/>
          <p:cNvSpPr txBox="1"/>
          <p:nvPr/>
        </p:nvSpPr>
        <p:spPr>
          <a:xfrm>
            <a:off x="1200150" y="2628900"/>
            <a:ext cx="639445" cy="252730"/>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a:t>
            </a:r>
            <a:r>
              <a:rPr lang="en-US" altLang="zh-CN" sz="1050" i="1">
                <a:solidFill>
                  <a:srgbClr val="008C87"/>
                </a:solidFill>
                <a:latin typeface="Times New Roman" panose="02020603050405020304" pitchFamily="18" charset="0"/>
              </a:rPr>
              <a:t>V</a:t>
            </a:r>
            <a:r>
              <a:rPr lang="en-US" altLang="zh-CN" sz="1050">
                <a:solidFill>
                  <a:srgbClr val="008C87"/>
                </a:solidFill>
                <a:latin typeface="Times New Roman" panose="02020603050405020304" pitchFamily="18" charset="0"/>
              </a:rPr>
              <a:t>|</a:t>
            </a:r>
            <a:r>
              <a:rPr lang="en-US" altLang="zh-CN" sz="1050">
                <a:latin typeface="Times New Roman" panose="02020603050405020304" pitchFamily="18" charset="0"/>
              </a:rPr>
              <a:t> </a:t>
            </a:r>
            <a:r>
              <a:rPr lang="en-US" altLang="zh-CN" sz="1050">
                <a:solidFill>
                  <a:schemeClr val="tx1"/>
                </a:solidFill>
                <a:latin typeface="Times New Roman" panose="02020603050405020304" pitchFamily="18" charset="0"/>
              </a:rPr>
              <a:t>times</a:t>
            </a:r>
          </a:p>
        </p:txBody>
      </p:sp>
      <p:sp>
        <p:nvSpPr>
          <p:cNvPr id="401415" name="任意多边形 401414"/>
          <p:cNvSpPr/>
          <p:nvPr/>
        </p:nvSpPr>
        <p:spPr>
          <a:xfrm>
            <a:off x="1771650" y="1543050"/>
            <a:ext cx="391716" cy="2378869"/>
          </a:xfrm>
          <a:custGeom>
            <a:avLst/>
            <a:gdLst/>
            <a:ahLst/>
            <a:cxnLst/>
            <a:rect l="0" t="0" r="0" b="0"/>
            <a:pathLst>
              <a:path w="329" h="1998">
                <a:moveTo>
                  <a:pt x="141" y="0"/>
                </a:moveTo>
                <a:cubicBezTo>
                  <a:pt x="66" y="49"/>
                  <a:pt x="33" y="44"/>
                  <a:pt x="0" y="141"/>
                </a:cubicBezTo>
                <a:cubicBezTo>
                  <a:pt x="4" y="188"/>
                  <a:pt x="4" y="274"/>
                  <a:pt x="24" y="329"/>
                </a:cubicBezTo>
                <a:cubicBezTo>
                  <a:pt x="47" y="391"/>
                  <a:pt x="45" y="357"/>
                  <a:pt x="59" y="411"/>
                </a:cubicBezTo>
                <a:cubicBezTo>
                  <a:pt x="93" y="544"/>
                  <a:pt x="126" y="677"/>
                  <a:pt x="153" y="811"/>
                </a:cubicBezTo>
                <a:cubicBezTo>
                  <a:pt x="146" y="924"/>
                  <a:pt x="152" y="1147"/>
                  <a:pt x="35" y="1222"/>
                </a:cubicBezTo>
                <a:cubicBezTo>
                  <a:pt x="91" y="1259"/>
                  <a:pt x="96" y="1286"/>
                  <a:pt x="118" y="1352"/>
                </a:cubicBezTo>
                <a:cubicBezTo>
                  <a:pt x="122" y="1364"/>
                  <a:pt x="129" y="1387"/>
                  <a:pt x="129" y="1387"/>
                </a:cubicBezTo>
                <a:cubicBezTo>
                  <a:pt x="135" y="1562"/>
                  <a:pt x="97" y="1754"/>
                  <a:pt x="200" y="1904"/>
                </a:cubicBezTo>
                <a:cubicBezTo>
                  <a:pt x="204" y="1916"/>
                  <a:pt x="203" y="1931"/>
                  <a:pt x="212" y="1940"/>
                </a:cubicBezTo>
                <a:cubicBezTo>
                  <a:pt x="238" y="1967"/>
                  <a:pt x="288" y="1998"/>
                  <a:pt x="329" y="1998"/>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sz="1050"/>
          </a:p>
        </p:txBody>
      </p:sp>
      <p:sp>
        <p:nvSpPr>
          <p:cNvPr id="401416" name="任意多边形 401415"/>
          <p:cNvSpPr/>
          <p:nvPr/>
        </p:nvSpPr>
        <p:spPr>
          <a:xfrm>
            <a:off x="2108597" y="2164556"/>
            <a:ext cx="2225278" cy="685800"/>
          </a:xfrm>
          <a:custGeom>
            <a:avLst/>
            <a:gdLst/>
            <a:ahLst/>
            <a:cxnLst/>
            <a:rect l="0" t="0" r="0" b="0"/>
            <a:pathLst>
              <a:path w="1869" h="576">
                <a:moveTo>
                  <a:pt x="0" y="576"/>
                </a:moveTo>
                <a:cubicBezTo>
                  <a:pt x="15" y="532"/>
                  <a:pt x="26" y="501"/>
                  <a:pt x="47" y="459"/>
                </a:cubicBezTo>
                <a:cubicBezTo>
                  <a:pt x="53" y="448"/>
                  <a:pt x="51" y="433"/>
                  <a:pt x="59" y="423"/>
                </a:cubicBezTo>
                <a:cubicBezTo>
                  <a:pt x="110" y="357"/>
                  <a:pt x="189" y="284"/>
                  <a:pt x="270" y="259"/>
                </a:cubicBezTo>
                <a:cubicBezTo>
                  <a:pt x="282" y="251"/>
                  <a:pt x="293" y="241"/>
                  <a:pt x="306" y="235"/>
                </a:cubicBezTo>
                <a:cubicBezTo>
                  <a:pt x="328" y="225"/>
                  <a:pt x="376" y="212"/>
                  <a:pt x="376" y="212"/>
                </a:cubicBezTo>
                <a:cubicBezTo>
                  <a:pt x="482" y="142"/>
                  <a:pt x="493" y="154"/>
                  <a:pt x="635" y="141"/>
                </a:cubicBezTo>
                <a:cubicBezTo>
                  <a:pt x="825" y="102"/>
                  <a:pt x="1018" y="103"/>
                  <a:pt x="1211" y="94"/>
                </a:cubicBezTo>
                <a:cubicBezTo>
                  <a:pt x="1368" y="87"/>
                  <a:pt x="1681" y="71"/>
                  <a:pt x="1681" y="71"/>
                </a:cubicBezTo>
                <a:cubicBezTo>
                  <a:pt x="1720" y="67"/>
                  <a:pt x="1869" y="75"/>
                  <a:pt x="1869" y="0"/>
                </a:cubicBezTo>
              </a:path>
            </a:pathLst>
          </a:custGeom>
          <a:noFill/>
          <a:ln w="28575" cap="flat" cmpd="sng">
            <a:solidFill>
              <a:schemeClr val="tx1">
                <a:alpha val="100000"/>
              </a:schemeClr>
            </a:solidFill>
            <a:prstDash val="solid"/>
            <a:headEnd type="arrow" w="med" len="med"/>
            <a:tailEnd type="arrow" w="med" len="med"/>
          </a:ln>
        </p:spPr>
        <p:txBody>
          <a:bodyPr/>
          <a:lstStyle/>
          <a:p>
            <a:endParaRPr lang="zh-CN" altLang="en-US" sz="1050"/>
          </a:p>
        </p:txBody>
      </p:sp>
      <p:sp>
        <p:nvSpPr>
          <p:cNvPr id="401417" name="任意多边形 401416"/>
          <p:cNvSpPr/>
          <p:nvPr/>
        </p:nvSpPr>
        <p:spPr>
          <a:xfrm>
            <a:off x="2906316" y="3284935"/>
            <a:ext cx="332184" cy="821531"/>
          </a:xfrm>
          <a:custGeom>
            <a:avLst/>
            <a:gdLst/>
            <a:ahLst/>
            <a:cxnLst/>
            <a:rect l="0" t="0" r="0" b="0"/>
            <a:pathLst>
              <a:path w="279" h="690">
                <a:moveTo>
                  <a:pt x="200" y="0"/>
                </a:moveTo>
                <a:cubicBezTo>
                  <a:pt x="114" y="28"/>
                  <a:pt x="153" y="17"/>
                  <a:pt x="82" y="35"/>
                </a:cubicBezTo>
                <a:cubicBezTo>
                  <a:pt x="3" y="114"/>
                  <a:pt x="22" y="74"/>
                  <a:pt x="0" y="141"/>
                </a:cubicBezTo>
                <a:cubicBezTo>
                  <a:pt x="14" y="210"/>
                  <a:pt x="36" y="255"/>
                  <a:pt x="94" y="293"/>
                </a:cubicBezTo>
                <a:cubicBezTo>
                  <a:pt x="107" y="331"/>
                  <a:pt x="128" y="361"/>
                  <a:pt x="141" y="399"/>
                </a:cubicBezTo>
                <a:cubicBezTo>
                  <a:pt x="133" y="411"/>
                  <a:pt x="130" y="427"/>
                  <a:pt x="118" y="434"/>
                </a:cubicBezTo>
                <a:cubicBezTo>
                  <a:pt x="97" y="447"/>
                  <a:pt x="47" y="458"/>
                  <a:pt x="47" y="458"/>
                </a:cubicBezTo>
                <a:cubicBezTo>
                  <a:pt x="86" y="535"/>
                  <a:pt x="101" y="632"/>
                  <a:pt x="176" y="681"/>
                </a:cubicBezTo>
                <a:cubicBezTo>
                  <a:pt x="265" y="669"/>
                  <a:pt x="279" y="690"/>
                  <a:pt x="247" y="658"/>
                </a:cubicBezTo>
              </a:path>
            </a:pathLst>
          </a:custGeom>
          <a:noFill/>
          <a:ln w="28575" cap="flat" cmpd="sng">
            <a:solidFill>
              <a:schemeClr val="tx1">
                <a:alpha val="100000"/>
              </a:schemeClr>
            </a:solidFill>
            <a:prstDash val="solid"/>
            <a:headEnd type="none" w="med" len="med"/>
            <a:tailEnd type="none" w="med" len="med"/>
          </a:ln>
        </p:spPr>
        <p:txBody>
          <a:bodyPr/>
          <a:lstStyle/>
          <a:p>
            <a:endParaRPr lang="zh-CN" altLang="en-US" sz="1050"/>
          </a:p>
        </p:txBody>
      </p:sp>
      <p:sp>
        <p:nvSpPr>
          <p:cNvPr id="401418" name="文本框 401417"/>
          <p:cNvSpPr txBox="1"/>
          <p:nvPr/>
        </p:nvSpPr>
        <p:spPr>
          <a:xfrm>
            <a:off x="2072879" y="3429000"/>
            <a:ext cx="727075" cy="414020"/>
          </a:xfrm>
          <a:prstGeom prst="rect">
            <a:avLst/>
          </a:prstGeom>
          <a:noFill/>
          <a:ln w="9525">
            <a:noFill/>
          </a:ln>
        </p:spPr>
        <p:txBody>
          <a:bodyPr wrap="none" anchor="t" anchorCtr="0">
            <a:spAutoFit/>
          </a:bodyPr>
          <a:lstStyle/>
          <a:p>
            <a:r>
              <a:rPr lang="en-US" altLang="zh-CN" sz="1050">
                <a:solidFill>
                  <a:srgbClr val="008C87"/>
                </a:solidFill>
                <a:latin typeface="Times New Roman" panose="02020603050405020304" pitchFamily="18" charset="0"/>
              </a:rPr>
              <a:t>degree(</a:t>
            </a:r>
            <a:r>
              <a:rPr lang="en-US" altLang="zh-CN" sz="1050" i="1">
                <a:solidFill>
                  <a:srgbClr val="008C87"/>
                </a:solidFill>
                <a:latin typeface="Times New Roman" panose="02020603050405020304" pitchFamily="18" charset="0"/>
              </a:rPr>
              <a:t>u</a:t>
            </a:r>
            <a:r>
              <a:rPr lang="en-US" altLang="zh-CN" sz="1050">
                <a:solidFill>
                  <a:srgbClr val="008C87"/>
                </a:solidFill>
                <a:latin typeface="Times New Roman" panose="02020603050405020304" pitchFamily="18" charset="0"/>
              </a:rPr>
              <a:t>)</a:t>
            </a:r>
            <a:r>
              <a:rPr lang="en-US" altLang="zh-CN" sz="1050">
                <a:latin typeface="Times New Roman" panose="02020603050405020304" pitchFamily="18" charset="0"/>
              </a:rPr>
              <a:t> </a:t>
            </a:r>
          </a:p>
          <a:p>
            <a:r>
              <a:rPr lang="en-US" altLang="zh-CN" sz="1050">
                <a:solidFill>
                  <a:schemeClr val="tx1"/>
                </a:solidFill>
                <a:latin typeface="Times New Roman" panose="02020603050405020304" pitchFamily="18" charset="0"/>
              </a:rPr>
              <a:t>times</a:t>
            </a:r>
          </a:p>
        </p:txBody>
      </p:sp>
      <p:sp>
        <p:nvSpPr>
          <p:cNvPr id="401419" name="文本框 401418"/>
          <p:cNvSpPr txBox="1"/>
          <p:nvPr/>
        </p:nvSpPr>
        <p:spPr>
          <a:xfrm>
            <a:off x="2514600" y="4198144"/>
            <a:ext cx="3063875" cy="252730"/>
          </a:xfrm>
          <a:prstGeom prst="rect">
            <a:avLst/>
          </a:prstGeom>
          <a:noFill/>
          <a:ln w="9525">
            <a:noFill/>
          </a:ln>
        </p:spPr>
        <p:txBody>
          <a:bodyPr wrap="none" anchor="t" anchorCtr="0">
            <a:spAutoFit/>
          </a:bodyPr>
          <a:lstStyle/>
          <a:p>
            <a:r>
              <a:rPr lang="en-US" altLang="zh-CN" sz="1050">
                <a:solidFill>
                  <a:schemeClr val="tx1"/>
                </a:solidFill>
                <a:latin typeface="Times New Roman" panose="02020603050405020304" pitchFamily="18" charset="0"/>
              </a:rPr>
              <a:t>Decrease-Key</a:t>
            </a:r>
            <a:r>
              <a:rPr lang="en-US" altLang="zh-CN" sz="1050">
                <a:latin typeface="Times New Roman" panose="02020603050405020304" pitchFamily="18" charset="0"/>
              </a:rPr>
              <a:t>: </a:t>
            </a:r>
            <a:r>
              <a:rPr lang="en-US" altLang="zh-CN" sz="1050">
                <a:solidFill>
                  <a:srgbClr val="008C87"/>
                </a:solidFill>
                <a:latin typeface="Times New Roman" panose="02020603050405020304" pitchFamily="18" charset="0"/>
                <a:sym typeface="Symbol" panose="05050102010706020507" pitchFamily="18" charset="2"/>
              </a:rPr>
              <a:t>(</a:t>
            </a:r>
            <a:r>
              <a:rPr lang="en-US" altLang="zh-CN" sz="1050" i="1">
                <a:solidFill>
                  <a:srgbClr val="008C87"/>
                </a:solidFill>
                <a:latin typeface="Times New Roman" panose="02020603050405020304" pitchFamily="18" charset="0"/>
                <a:sym typeface="Symbol" panose="05050102010706020507" pitchFamily="18" charset="2"/>
              </a:rPr>
              <a:t>E</a:t>
            </a: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latin typeface="Times New Roman" panose="02020603050405020304" pitchFamily="18" charset="0"/>
                <a:sym typeface="Symbol" panose="05050102010706020507" pitchFamily="18" charset="2"/>
              </a:rPr>
              <a:t>      </a:t>
            </a:r>
            <a:r>
              <a:rPr lang="en-US" altLang="zh-CN" sz="1050">
                <a:solidFill>
                  <a:schemeClr val="tx1"/>
                </a:solidFill>
                <a:latin typeface="Times New Roman" panose="02020603050405020304" pitchFamily="18" charset="0"/>
                <a:sym typeface="Symbol" panose="05050102010706020507" pitchFamily="18" charset="2"/>
              </a:rPr>
              <a:t>worst-case aggregate analysis</a:t>
            </a:r>
            <a:endParaRPr lang="en-US" altLang="zh-CN" sz="1050">
              <a:solidFill>
                <a:schemeClr val="tx1"/>
              </a:solidFill>
              <a:latin typeface="Times New Roman" panose="02020603050405020304" pitchFamily="18" charset="0"/>
            </a:endParaRPr>
          </a:p>
        </p:txBody>
      </p:sp>
      <p:sp>
        <p:nvSpPr>
          <p:cNvPr id="401422" name="任意多边形 401421"/>
          <p:cNvSpPr/>
          <p:nvPr/>
        </p:nvSpPr>
        <p:spPr>
          <a:xfrm>
            <a:off x="3927872" y="3862388"/>
            <a:ext cx="1109663" cy="448866"/>
          </a:xfrm>
          <a:custGeom>
            <a:avLst/>
            <a:gdLst/>
            <a:ahLst/>
            <a:cxnLst/>
            <a:rect l="0" t="0" r="0" b="0"/>
            <a:pathLst>
              <a:path w="932" h="377">
                <a:moveTo>
                  <a:pt x="0" y="377"/>
                </a:moveTo>
                <a:cubicBezTo>
                  <a:pt x="66" y="360"/>
                  <a:pt x="136" y="350"/>
                  <a:pt x="200" y="330"/>
                </a:cubicBezTo>
                <a:cubicBezTo>
                  <a:pt x="241" y="302"/>
                  <a:pt x="271" y="297"/>
                  <a:pt x="318" y="283"/>
                </a:cubicBezTo>
                <a:cubicBezTo>
                  <a:pt x="435" y="248"/>
                  <a:pt x="551" y="205"/>
                  <a:pt x="670" y="177"/>
                </a:cubicBezTo>
                <a:cubicBezTo>
                  <a:pt x="718" y="145"/>
                  <a:pt x="745" y="145"/>
                  <a:pt x="800" y="130"/>
                </a:cubicBezTo>
                <a:cubicBezTo>
                  <a:pt x="824" y="124"/>
                  <a:pt x="847" y="114"/>
                  <a:pt x="870" y="106"/>
                </a:cubicBezTo>
                <a:cubicBezTo>
                  <a:pt x="882" y="102"/>
                  <a:pt x="905" y="94"/>
                  <a:pt x="905" y="94"/>
                </a:cubicBezTo>
                <a:cubicBezTo>
                  <a:pt x="932" y="16"/>
                  <a:pt x="929" y="49"/>
                  <a:pt x="929" y="0"/>
                </a:cubicBezTo>
              </a:path>
            </a:pathLst>
          </a:custGeom>
          <a:noFill/>
          <a:ln w="28575" cap="flat" cmpd="sng">
            <a:solidFill>
              <a:schemeClr val="tx1">
                <a:alpha val="100000"/>
              </a:schemeClr>
            </a:solidFill>
            <a:prstDash val="solid"/>
            <a:headEnd type="none" w="med" len="med"/>
            <a:tailEnd type="arrow" w="med" len="med"/>
          </a:ln>
        </p:spPr>
        <p:txBody>
          <a:bodyPr/>
          <a:lstStyle/>
          <a:p>
            <a:endParaRPr lang="zh-CN" altLang="en-US" sz="1050"/>
          </a:p>
        </p:txBody>
      </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分析</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2442" name="组合 402441"/>
          <p:cNvGrpSpPr/>
          <p:nvPr/>
        </p:nvGrpSpPr>
        <p:grpSpPr>
          <a:xfrm>
            <a:off x="1731169" y="2286000"/>
            <a:ext cx="5314950" cy="1207294"/>
            <a:chOff x="494" y="1920"/>
            <a:chExt cx="4464" cy="1014"/>
          </a:xfrm>
        </p:grpSpPr>
        <p:sp>
          <p:nvSpPr>
            <p:cNvPr id="402437" name="文本框 402436"/>
            <p:cNvSpPr txBox="1"/>
            <p:nvPr/>
          </p:nvSpPr>
          <p:spPr>
            <a:xfrm>
              <a:off x="532" y="1975"/>
              <a:ext cx="841" cy="673"/>
            </a:xfrm>
            <a:prstGeom prst="rect">
              <a:avLst/>
            </a:prstGeom>
            <a:noFill/>
            <a:ln w="9525">
              <a:noFill/>
            </a:ln>
          </p:spPr>
          <p:txBody>
            <a:bodyPr wrap="none" anchor="t" anchorCtr="0">
              <a:spAutoFit/>
            </a:bodyPr>
            <a:lstStyle/>
            <a:p>
              <a:pPr>
                <a:lnSpc>
                  <a:spcPct val="110000"/>
                </a:lnSpc>
              </a:pPr>
              <a:r>
                <a:rPr lang="en-US" altLang="zh-CN" sz="1050">
                  <a:solidFill>
                    <a:schemeClr val="tx1"/>
                  </a:solidFill>
                  <a:latin typeface="Times New Roman" panose="02020603050405020304" pitchFamily="18" charset="0"/>
                </a:rPr>
                <a:t>Q</a:t>
              </a:r>
            </a:p>
            <a:p>
              <a:pPr>
                <a:lnSpc>
                  <a:spcPct val="110000"/>
                </a:lnSpc>
              </a:pPr>
              <a:r>
                <a:rPr lang="en-US" altLang="zh-CN" sz="1050">
                  <a:solidFill>
                    <a:schemeClr val="tx1"/>
                  </a:solidFill>
                  <a:latin typeface="Times New Roman" panose="02020603050405020304" pitchFamily="18" charset="0"/>
                </a:rPr>
                <a:t>array</a:t>
              </a:r>
            </a:p>
            <a:p>
              <a:pPr>
                <a:lnSpc>
                  <a:spcPct val="110000"/>
                </a:lnSpc>
              </a:pPr>
              <a:r>
                <a:rPr lang="en-US" altLang="zh-CN" sz="1050">
                  <a:solidFill>
                    <a:schemeClr val="tx1"/>
                  </a:solidFill>
                  <a:latin typeface="Times New Roman" panose="02020603050405020304" pitchFamily="18" charset="0"/>
                </a:rPr>
                <a:t>binary heap</a:t>
              </a:r>
            </a:p>
            <a:p>
              <a:pPr>
                <a:lnSpc>
                  <a:spcPct val="110000"/>
                </a:lnSpc>
              </a:pPr>
              <a:r>
                <a:rPr lang="en-US" altLang="zh-CN" sz="1050">
                  <a:solidFill>
                    <a:schemeClr val="tx1"/>
                  </a:solidFill>
                  <a:latin typeface="Times New Roman" panose="02020603050405020304" pitchFamily="18" charset="0"/>
                </a:rPr>
                <a:t>Fibonocci heap</a:t>
              </a:r>
            </a:p>
          </p:txBody>
        </p:sp>
        <p:sp>
          <p:nvSpPr>
            <p:cNvPr id="402438" name="文本框 402437"/>
            <p:cNvSpPr txBox="1"/>
            <p:nvPr/>
          </p:nvSpPr>
          <p:spPr>
            <a:xfrm>
              <a:off x="1886" y="1920"/>
              <a:ext cx="1123" cy="1014"/>
            </a:xfrm>
            <a:prstGeom prst="rect">
              <a:avLst/>
            </a:prstGeom>
            <a:noFill/>
            <a:ln w="9525">
              <a:noFill/>
            </a:ln>
          </p:spPr>
          <p:txBody>
            <a:bodyPr wrap="none" anchor="t" anchorCtr="0">
              <a:spAutoFit/>
            </a:bodyPr>
            <a:lstStyle/>
            <a:p>
              <a:pPr>
                <a:lnSpc>
                  <a:spcPct val="110000"/>
                </a:lnSpc>
              </a:pPr>
              <a:r>
                <a:rPr lang="en-US" altLang="zh-CN" sz="2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aseline="-25000">
                  <a:solidFill>
                    <a:schemeClr val="tx1"/>
                  </a:solidFill>
                  <a:latin typeface="Times New Roman" panose="02020603050405020304" pitchFamily="18" charset="0"/>
                  <a:cs typeface="Times New Roman" panose="02020603050405020304" pitchFamily="18" charset="0"/>
                  <a:sym typeface="Symbol" panose="05050102010706020507" pitchFamily="18" charset="2"/>
                </a:rPr>
                <a:t>Extract-Min</a:t>
              </a:r>
              <a:endParaRPr lang="en-US" altLang="zh-CN" sz="1050">
                <a:solidFill>
                  <a:schemeClr val="tx1"/>
                </a:solidFill>
                <a:latin typeface="Times New Roman" panose="02020603050405020304" pitchFamily="18" charset="0"/>
              </a:endParaRPr>
            </a:p>
            <a:p>
              <a:pPr>
                <a:lnSpc>
                  <a:spcPct val="110000"/>
                </a:lnSpc>
              </a:pP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solidFill>
                    <a:srgbClr val="008C87"/>
                  </a:solidFill>
                  <a:latin typeface="Times New Roman" panose="02020603050405020304" pitchFamily="18" charset="0"/>
                </a:rPr>
                <a:t>(</a:t>
              </a:r>
              <a:r>
                <a:rPr lang="en-US" altLang="zh-CN" sz="1050" i="1">
                  <a:solidFill>
                    <a:srgbClr val="008C87"/>
                  </a:solidFill>
                  <a:latin typeface="Times New Roman" panose="02020603050405020304" pitchFamily="18" charset="0"/>
                </a:rPr>
                <a:t>V</a:t>
              </a:r>
              <a:r>
                <a:rPr lang="en-US" altLang="zh-CN" sz="1050">
                  <a:solidFill>
                    <a:srgbClr val="008C87"/>
                  </a:solidFill>
                  <a:latin typeface="Times New Roman" panose="02020603050405020304" pitchFamily="18" charset="0"/>
                </a:rPr>
                <a:t>)</a:t>
              </a:r>
            </a:p>
            <a:p>
              <a:pPr>
                <a:lnSpc>
                  <a:spcPct val="110000"/>
                </a:lnSpc>
              </a:pP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solidFill>
                    <a:srgbClr val="008C87"/>
                  </a:solidFill>
                  <a:latin typeface="Times New Roman" panose="02020603050405020304" pitchFamily="18" charset="0"/>
                </a:rPr>
                <a:t>(lg</a:t>
              </a:r>
              <a:r>
                <a:rPr lang="en-US" altLang="zh-CN" sz="1050" i="1">
                  <a:solidFill>
                    <a:srgbClr val="008C87"/>
                  </a:solidFill>
                  <a:latin typeface="Times New Roman" panose="02020603050405020304" pitchFamily="18" charset="0"/>
                </a:rPr>
                <a:t>V</a:t>
              </a:r>
              <a:r>
                <a:rPr lang="en-US" altLang="zh-CN" sz="1050">
                  <a:solidFill>
                    <a:srgbClr val="008C87"/>
                  </a:solidFill>
                  <a:latin typeface="Times New Roman" panose="02020603050405020304" pitchFamily="18" charset="0"/>
                </a:rPr>
                <a:t>)</a:t>
              </a:r>
            </a:p>
            <a:p>
              <a:pPr>
                <a:lnSpc>
                  <a:spcPct val="110000"/>
                </a:lnSpc>
              </a:pP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solidFill>
                    <a:srgbClr val="008C87"/>
                  </a:solidFill>
                  <a:latin typeface="Times New Roman" panose="02020603050405020304" pitchFamily="18" charset="0"/>
                </a:rPr>
                <a:t>(lg </a:t>
              </a:r>
              <a:r>
                <a:rPr lang="en-US" altLang="zh-CN" sz="1050" i="1">
                  <a:solidFill>
                    <a:srgbClr val="008C87"/>
                  </a:solidFill>
                  <a:latin typeface="Times New Roman" panose="02020603050405020304" pitchFamily="18" charset="0"/>
                </a:rPr>
                <a:t>V</a:t>
              </a:r>
              <a:r>
                <a:rPr lang="en-US" altLang="zh-CN" sz="1050">
                  <a:solidFill>
                    <a:srgbClr val="008C87"/>
                  </a:solidFill>
                  <a:latin typeface="Times New Roman" panose="02020603050405020304" pitchFamily="18" charset="0"/>
                </a:rPr>
                <a:t>)</a:t>
              </a:r>
            </a:p>
            <a:p>
              <a:pPr>
                <a:lnSpc>
                  <a:spcPct val="110000"/>
                </a:lnSpc>
              </a:pPr>
              <a:r>
                <a:rPr lang="en-US" altLang="zh-CN" sz="1050">
                  <a:solidFill>
                    <a:schemeClr val="tx1"/>
                  </a:solidFill>
                  <a:latin typeface="Times New Roman" panose="02020603050405020304" pitchFamily="18" charset="0"/>
                </a:rPr>
                <a:t>amortized</a:t>
              </a:r>
            </a:p>
          </p:txBody>
        </p:sp>
        <p:sp>
          <p:nvSpPr>
            <p:cNvPr id="402439" name="文本框 402438"/>
            <p:cNvSpPr txBox="1"/>
            <p:nvPr/>
          </p:nvSpPr>
          <p:spPr>
            <a:xfrm>
              <a:off x="2990" y="1920"/>
              <a:ext cx="1250" cy="1014"/>
            </a:xfrm>
            <a:prstGeom prst="rect">
              <a:avLst/>
            </a:prstGeom>
            <a:noFill/>
            <a:ln w="9525">
              <a:noFill/>
            </a:ln>
          </p:spPr>
          <p:txBody>
            <a:bodyPr wrap="none" anchor="t" anchorCtr="0">
              <a:spAutoFit/>
            </a:bodyPr>
            <a:lstStyle/>
            <a:p>
              <a:pPr>
                <a:lnSpc>
                  <a:spcPct val="110000"/>
                </a:lnSpc>
              </a:pPr>
              <a:r>
                <a:rPr lang="en-US" altLang="zh-CN" sz="2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baseline="-25000">
                  <a:solidFill>
                    <a:schemeClr val="tx1"/>
                  </a:solidFill>
                  <a:latin typeface="Times New Roman" panose="02020603050405020304" pitchFamily="18" charset="0"/>
                  <a:cs typeface="Times New Roman" panose="02020603050405020304" pitchFamily="18" charset="0"/>
                  <a:sym typeface="Symbol" panose="05050102010706020507" pitchFamily="18" charset="2"/>
                </a:rPr>
                <a:t>Decrease-Key</a:t>
              </a:r>
              <a:endParaRPr lang="en-US" altLang="zh-CN" sz="1050">
                <a:solidFill>
                  <a:schemeClr val="tx1"/>
                </a:solidFill>
                <a:latin typeface="Times New Roman" panose="02020603050405020304" pitchFamily="18" charset="0"/>
              </a:endParaRPr>
            </a:p>
            <a:p>
              <a:pPr>
                <a:lnSpc>
                  <a:spcPct val="110000"/>
                </a:lnSpc>
              </a:pP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solidFill>
                    <a:srgbClr val="008C87"/>
                  </a:solidFill>
                  <a:latin typeface="Times New Roman" panose="02020603050405020304" pitchFamily="18" charset="0"/>
                </a:rPr>
                <a:t>(1)</a:t>
              </a:r>
            </a:p>
            <a:p>
              <a:pPr>
                <a:lnSpc>
                  <a:spcPct val="110000"/>
                </a:lnSpc>
              </a:pP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solidFill>
                    <a:srgbClr val="008C87"/>
                  </a:solidFill>
                  <a:latin typeface="Times New Roman" panose="02020603050405020304" pitchFamily="18" charset="0"/>
                </a:rPr>
                <a:t>(lg</a:t>
              </a:r>
              <a:r>
                <a:rPr lang="en-US" altLang="zh-CN" sz="1050" i="1">
                  <a:solidFill>
                    <a:srgbClr val="008C87"/>
                  </a:solidFill>
                  <a:latin typeface="Times New Roman" panose="02020603050405020304" pitchFamily="18" charset="0"/>
                </a:rPr>
                <a:t>V</a:t>
              </a:r>
              <a:r>
                <a:rPr lang="en-US" altLang="zh-CN" sz="1050">
                  <a:solidFill>
                    <a:srgbClr val="008C87"/>
                  </a:solidFill>
                  <a:latin typeface="Times New Roman" panose="02020603050405020304" pitchFamily="18" charset="0"/>
                </a:rPr>
                <a:t>)</a:t>
              </a:r>
            </a:p>
            <a:p>
              <a:pPr>
                <a:lnSpc>
                  <a:spcPct val="110000"/>
                </a:lnSpc>
              </a:pP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solidFill>
                    <a:srgbClr val="008C87"/>
                  </a:solidFill>
                  <a:latin typeface="Times New Roman" panose="02020603050405020304" pitchFamily="18" charset="0"/>
                </a:rPr>
                <a:t>(1)</a:t>
              </a:r>
            </a:p>
            <a:p>
              <a:pPr>
                <a:lnSpc>
                  <a:spcPct val="110000"/>
                </a:lnSpc>
              </a:pPr>
              <a:r>
                <a:rPr lang="en-US" altLang="zh-CN" sz="1050">
                  <a:solidFill>
                    <a:schemeClr val="tx1"/>
                  </a:solidFill>
                  <a:latin typeface="Times New Roman" panose="02020603050405020304" pitchFamily="18" charset="0"/>
                </a:rPr>
                <a:t>amortized</a:t>
              </a:r>
            </a:p>
          </p:txBody>
        </p:sp>
        <p:sp>
          <p:nvSpPr>
            <p:cNvPr id="402440" name="文本框 402439"/>
            <p:cNvSpPr txBox="1"/>
            <p:nvPr/>
          </p:nvSpPr>
          <p:spPr>
            <a:xfrm>
              <a:off x="4142" y="1920"/>
              <a:ext cx="723" cy="1014"/>
            </a:xfrm>
            <a:prstGeom prst="rect">
              <a:avLst/>
            </a:prstGeom>
            <a:noFill/>
            <a:ln w="9525">
              <a:noFill/>
            </a:ln>
          </p:spPr>
          <p:txBody>
            <a:bodyPr wrap="none" anchor="t" anchorCtr="0">
              <a:spAutoFit/>
            </a:bodyPr>
            <a:lstStyle/>
            <a:p>
              <a:pPr>
                <a:lnSpc>
                  <a:spcPct val="110000"/>
                </a:lnSpc>
              </a:pPr>
              <a:r>
                <a:rPr lang="en-US" altLang="zh-CN" sz="2400">
                  <a:solidFill>
                    <a:schemeClr val="tx1"/>
                  </a:solidFill>
                  <a:latin typeface="Times New Roman" panose="02020603050405020304" pitchFamily="18" charset="0"/>
                  <a:cs typeface="Times New Roman" panose="02020603050405020304" pitchFamily="18" charset="0"/>
                  <a:sym typeface="Symbol" panose="05050102010706020507" pitchFamily="18" charset="2"/>
                </a:rPr>
                <a:t>Total</a:t>
              </a:r>
            </a:p>
            <a:p>
              <a:pPr>
                <a:lnSpc>
                  <a:spcPct val="110000"/>
                </a:lnSpc>
              </a:pP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solidFill>
                    <a:srgbClr val="008C87"/>
                  </a:solidFill>
                  <a:latin typeface="Times New Roman" panose="02020603050405020304" pitchFamily="18" charset="0"/>
                </a:rPr>
                <a:t>(</a:t>
              </a:r>
              <a:r>
                <a:rPr lang="en-US" altLang="zh-CN" sz="1050" i="1">
                  <a:solidFill>
                    <a:srgbClr val="008C87"/>
                  </a:solidFill>
                  <a:latin typeface="Times New Roman" panose="02020603050405020304" pitchFamily="18" charset="0"/>
                </a:rPr>
                <a:t>V</a:t>
              </a:r>
              <a:r>
                <a:rPr lang="en-US" altLang="zh-CN" sz="1050" baseline="30000">
                  <a:solidFill>
                    <a:srgbClr val="008C87"/>
                  </a:solidFill>
                  <a:latin typeface="Times New Roman" panose="02020603050405020304" pitchFamily="18" charset="0"/>
                </a:rPr>
                <a:t>2</a:t>
              </a:r>
              <a:r>
                <a:rPr lang="en-US" altLang="zh-CN" sz="1050">
                  <a:solidFill>
                    <a:srgbClr val="008C87"/>
                  </a:solidFill>
                  <a:latin typeface="Times New Roman" panose="02020603050405020304" pitchFamily="18" charset="0"/>
                </a:rPr>
                <a:t>)</a:t>
              </a:r>
            </a:p>
            <a:p>
              <a:pPr>
                <a:lnSpc>
                  <a:spcPct val="110000"/>
                </a:lnSpc>
              </a:pP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solidFill>
                    <a:srgbClr val="008C87"/>
                  </a:solidFill>
                  <a:latin typeface="Times New Roman" panose="02020603050405020304" pitchFamily="18" charset="0"/>
                </a:rPr>
                <a:t>(</a:t>
              </a:r>
              <a:r>
                <a:rPr lang="en-US" altLang="zh-CN" sz="1050" i="1">
                  <a:solidFill>
                    <a:srgbClr val="008C87"/>
                  </a:solidFill>
                  <a:latin typeface="Times New Roman" panose="02020603050405020304" pitchFamily="18" charset="0"/>
                </a:rPr>
                <a:t>E</a:t>
              </a:r>
              <a:r>
                <a:rPr lang="en-US" altLang="zh-CN" sz="1050">
                  <a:solidFill>
                    <a:srgbClr val="008C87"/>
                  </a:solidFill>
                  <a:latin typeface="Times New Roman" panose="02020603050405020304" pitchFamily="18" charset="0"/>
                </a:rPr>
                <a:t>lg</a:t>
              </a:r>
              <a:r>
                <a:rPr lang="en-US" altLang="zh-CN" sz="1050" i="1">
                  <a:solidFill>
                    <a:srgbClr val="008C87"/>
                  </a:solidFill>
                  <a:latin typeface="Times New Roman" panose="02020603050405020304" pitchFamily="18" charset="0"/>
                </a:rPr>
                <a:t>V</a:t>
              </a:r>
              <a:r>
                <a:rPr lang="en-US" altLang="zh-CN" sz="1050">
                  <a:solidFill>
                    <a:srgbClr val="008C87"/>
                  </a:solidFill>
                  <a:latin typeface="Times New Roman" panose="02020603050405020304" pitchFamily="18" charset="0"/>
                </a:rPr>
                <a:t>)</a:t>
              </a:r>
            </a:p>
            <a:p>
              <a:pPr>
                <a:lnSpc>
                  <a:spcPct val="110000"/>
                </a:lnSpc>
              </a:pPr>
              <a:r>
                <a:rPr lang="en-US" altLang="zh-CN" sz="1050">
                  <a:solidFill>
                    <a:srgbClr val="008C87"/>
                  </a:solidFill>
                  <a:latin typeface="Times New Roman" panose="02020603050405020304" pitchFamily="18" charset="0"/>
                  <a:sym typeface="Symbol" panose="05050102010706020507" pitchFamily="18" charset="2"/>
                </a:rPr>
                <a:t></a:t>
              </a:r>
              <a:r>
                <a:rPr lang="en-US" altLang="zh-CN" sz="1050">
                  <a:solidFill>
                    <a:srgbClr val="008C87"/>
                  </a:solidFill>
                  <a:latin typeface="Times New Roman" panose="02020603050405020304" pitchFamily="18" charset="0"/>
                </a:rPr>
                <a:t>(</a:t>
              </a:r>
              <a:r>
                <a:rPr lang="en-US" altLang="zh-CN" sz="1050" i="1">
                  <a:solidFill>
                    <a:srgbClr val="008C87"/>
                  </a:solidFill>
                  <a:latin typeface="Times New Roman" panose="02020603050405020304" pitchFamily="18" charset="0"/>
                </a:rPr>
                <a:t>E</a:t>
              </a:r>
              <a:r>
                <a:rPr lang="en-US" altLang="zh-CN" sz="1050">
                  <a:solidFill>
                    <a:srgbClr val="008C87"/>
                  </a:solidFill>
                  <a:latin typeface="Times New Roman" panose="02020603050405020304" pitchFamily="18" charset="0"/>
                </a:rPr>
                <a:t> + </a:t>
              </a:r>
              <a:r>
                <a:rPr lang="en-US" altLang="zh-CN" sz="1050" i="1">
                  <a:solidFill>
                    <a:srgbClr val="008C87"/>
                  </a:solidFill>
                  <a:latin typeface="Times New Roman" panose="02020603050405020304" pitchFamily="18" charset="0"/>
                </a:rPr>
                <a:t>V</a:t>
              </a:r>
              <a:r>
                <a:rPr lang="en-US" altLang="zh-CN" sz="1050">
                  <a:solidFill>
                    <a:srgbClr val="008C87"/>
                  </a:solidFill>
                  <a:latin typeface="Times New Roman" panose="02020603050405020304" pitchFamily="18" charset="0"/>
                </a:rPr>
                <a:t>lg</a:t>
              </a:r>
              <a:r>
                <a:rPr lang="en-US" altLang="zh-CN" sz="1050" i="1">
                  <a:solidFill>
                    <a:srgbClr val="008C87"/>
                  </a:solidFill>
                  <a:latin typeface="Times New Roman" panose="02020603050405020304" pitchFamily="18" charset="0"/>
                </a:rPr>
                <a:t>V</a:t>
              </a:r>
              <a:r>
                <a:rPr lang="en-US" altLang="zh-CN" sz="1050">
                  <a:solidFill>
                    <a:srgbClr val="008C87"/>
                  </a:solidFill>
                  <a:latin typeface="Times New Roman" panose="02020603050405020304" pitchFamily="18" charset="0"/>
                </a:rPr>
                <a:t>)</a:t>
              </a:r>
            </a:p>
            <a:p>
              <a:pPr>
                <a:lnSpc>
                  <a:spcPct val="110000"/>
                </a:lnSpc>
              </a:pPr>
              <a:r>
                <a:rPr lang="en-US" altLang="zh-CN" sz="1050">
                  <a:solidFill>
                    <a:schemeClr val="tx1"/>
                  </a:solidFill>
                  <a:latin typeface="Times New Roman" panose="02020603050405020304" pitchFamily="18" charset="0"/>
                </a:rPr>
                <a:t>worst case</a:t>
              </a:r>
            </a:p>
          </p:txBody>
        </p:sp>
        <p:sp>
          <p:nvSpPr>
            <p:cNvPr id="402441" name="直接连接符 402440"/>
            <p:cNvSpPr/>
            <p:nvPr/>
          </p:nvSpPr>
          <p:spPr>
            <a:xfrm>
              <a:off x="494" y="2304"/>
              <a:ext cx="4464" cy="0"/>
            </a:xfrm>
            <a:prstGeom prst="line">
              <a:avLst/>
            </a:prstGeom>
            <a:ln w="9525" cap="flat" cmpd="sng">
              <a:solidFill>
                <a:srgbClr val="CE0000"/>
              </a:solidFill>
              <a:prstDash val="solid"/>
              <a:headEnd type="none" w="med" len="med"/>
              <a:tailEnd type="none" w="med" len="med"/>
            </a:ln>
          </p:spPr>
        </p:sp>
      </p:grpSp>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分析</a:t>
            </a:r>
          </a:p>
        </p:txBody>
      </p:sp>
      <p:sp>
        <p:nvSpPr>
          <p:cNvPr id="3" name="文本占位符 398338">
            <a:extLst>
              <a:ext uri="{FF2B5EF4-FFF2-40B4-BE49-F238E27FC236}">
                <a16:creationId xmlns:a16="http://schemas.microsoft.com/office/drawing/2014/main" id="{0FE9BDDD-7573-6DA2-2E4F-951C0D4C15E9}"/>
              </a:ext>
            </a:extLst>
          </p:cNvPr>
          <p:cNvSpPr txBox="1">
            <a:spLocks/>
          </p:cNvSpPr>
          <p:nvPr/>
        </p:nvSpPr>
        <p:spPr>
          <a:xfrm>
            <a:off x="1003300" y="971550"/>
            <a:ext cx="6483350" cy="3771900"/>
          </a:xfr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dirty="0"/>
              <a:t>时间</a:t>
            </a:r>
            <a:r>
              <a:rPr lang="en-US" altLang="zh-CN" dirty="0"/>
              <a:t>= </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V</a:t>
            </a:r>
            <a:r>
              <a:rPr lang="en-US" altLang="zh-CN" dirty="0">
                <a:solidFill>
                  <a:srgbClr val="008C87"/>
                </a:solidFill>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ea typeface="Times New Roman" panose="02020603050405020304" pitchFamily="18" charset="0"/>
                <a:sym typeface="Symbol" panose="05050102010706020507" pitchFamily="18" charset="2"/>
              </a:rPr>
              <a:t>·</a:t>
            </a:r>
            <a:r>
              <a:rPr lang="en-US" altLang="zh-CN" dirty="0">
                <a:cs typeface="Times New Roman" panose="02020603050405020304" pitchFamily="18" charset="0"/>
                <a:sym typeface="Symbol" panose="05050102010706020507" pitchFamily="18" charset="2"/>
              </a:rPr>
              <a:t> </a:t>
            </a:r>
            <a:r>
              <a:rPr lang="en-US" altLang="zh-CN" dirty="0" err="1">
                <a:cs typeface="Times New Roman" panose="02020603050405020304" pitchFamily="18" charset="0"/>
                <a:sym typeface="Symbol" panose="05050102010706020507" pitchFamily="18" charset="2"/>
              </a:rPr>
              <a:t>T</a:t>
            </a:r>
            <a:r>
              <a:rPr lang="en-US" altLang="zh-CN" baseline="-25000" dirty="0" err="1">
                <a:cs typeface="Times New Roman" panose="02020603050405020304" pitchFamily="18" charset="0"/>
                <a:sym typeface="Symbol" panose="05050102010706020507" pitchFamily="18" charset="2"/>
              </a:rPr>
              <a:t>Extract</a:t>
            </a:r>
            <a:r>
              <a:rPr lang="en-US" altLang="zh-CN" baseline="-25000" dirty="0">
                <a:cs typeface="Times New Roman" panose="02020603050405020304" pitchFamily="18" charset="0"/>
                <a:sym typeface="Symbol" panose="05050102010706020507" pitchFamily="18" charset="2"/>
              </a:rPr>
              <a:t>-Min</a:t>
            </a:r>
            <a:r>
              <a:rPr lang="en-US" altLang="zh-CN" dirty="0">
                <a:cs typeface="Times New Roman" panose="02020603050405020304" pitchFamily="18" charset="0"/>
                <a:sym typeface="Symbol" panose="05050102010706020507" pitchFamily="18" charset="2"/>
              </a:rPr>
              <a:t> + </a:t>
            </a:r>
            <a:r>
              <a:rPr lang="en-US" altLang="zh-CN" dirty="0">
                <a:solidFill>
                  <a:srgbClr val="008C87"/>
                </a:solidFill>
                <a:sym typeface="Symbol" panose="05050102010706020507" pitchFamily="18" charset="2"/>
              </a:rPr>
              <a:t>(</a:t>
            </a:r>
            <a:r>
              <a:rPr lang="en-US" altLang="zh-CN" i="1" dirty="0">
                <a:solidFill>
                  <a:srgbClr val="008C87"/>
                </a:solidFill>
                <a:sym typeface="Symbol" panose="05050102010706020507" pitchFamily="18" charset="2"/>
              </a:rPr>
              <a:t>E</a:t>
            </a:r>
            <a:r>
              <a:rPr lang="en-US" altLang="zh-CN" dirty="0">
                <a:solidFill>
                  <a:srgbClr val="008C87"/>
                </a:solidFill>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ea typeface="Times New Roman" panose="02020603050405020304" pitchFamily="18" charset="0"/>
                <a:sym typeface="Symbol" panose="05050102010706020507" pitchFamily="18" charset="2"/>
              </a:rPr>
              <a:t>·</a:t>
            </a:r>
            <a:r>
              <a:rPr lang="en-US" altLang="zh-CN" dirty="0">
                <a:cs typeface="Times New Roman" panose="02020603050405020304" pitchFamily="18" charset="0"/>
                <a:sym typeface="Symbol" panose="05050102010706020507" pitchFamily="18" charset="2"/>
              </a:rPr>
              <a:t> </a:t>
            </a:r>
            <a:r>
              <a:rPr lang="en-US" altLang="zh-CN" dirty="0" err="1">
                <a:cs typeface="Times New Roman" panose="02020603050405020304" pitchFamily="18" charset="0"/>
                <a:sym typeface="Symbol" panose="05050102010706020507" pitchFamily="18" charset="2"/>
              </a:rPr>
              <a:t>T</a:t>
            </a:r>
            <a:r>
              <a:rPr lang="en-US" altLang="zh-CN" baseline="-25000" dirty="0" err="1">
                <a:cs typeface="Times New Roman" panose="02020603050405020304" pitchFamily="18" charset="0"/>
                <a:sym typeface="Symbol" panose="05050102010706020507" pitchFamily="18" charset="2"/>
              </a:rPr>
              <a:t>Decrease</a:t>
            </a:r>
            <a:r>
              <a:rPr lang="en-US" altLang="zh-CN" baseline="-25000" dirty="0">
                <a:cs typeface="Times New Roman" panose="02020603050405020304" pitchFamily="18" charset="0"/>
                <a:sym typeface="Symbol" panose="05050102010706020507" pitchFamily="18" charset="2"/>
              </a:rPr>
              <a:t>-Key</a:t>
            </a:r>
          </a:p>
          <a:p>
            <a:pPr>
              <a:buNone/>
            </a:pPr>
            <a:r>
              <a:rPr lang="en-US" altLang="zh-CN" dirty="0">
                <a:cs typeface="Times New Roman" panose="02020603050405020304" pitchFamily="18" charset="0"/>
                <a:sym typeface="Symbol" panose="05050102010706020507" pitchFamily="18" charset="2"/>
              </a:rPr>
              <a:t>      (</a:t>
            </a:r>
            <a:r>
              <a:rPr lang="zh-CN" altLang="en-US" dirty="0">
                <a:cs typeface="Times New Roman" panose="02020603050405020304" pitchFamily="18" charset="0"/>
                <a:sym typeface="Symbol" panose="05050102010706020507" pitchFamily="18" charset="2"/>
              </a:rPr>
              <a:t>与</a:t>
            </a:r>
            <a:r>
              <a:rPr lang="en-US" altLang="zh-CN" dirty="0">
                <a:cs typeface="Times New Roman" panose="02020603050405020304" pitchFamily="18" charset="0"/>
                <a:sym typeface="Symbol" panose="05050102010706020507" pitchFamily="18" charset="2"/>
              </a:rPr>
              <a:t>Prim’s </a:t>
            </a:r>
            <a:r>
              <a:rPr lang="zh-CN" altLang="en-US" dirty="0">
                <a:cs typeface="Times New Roman" panose="02020603050405020304" pitchFamily="18" charset="0"/>
                <a:sym typeface="Symbol" panose="05050102010706020507" pitchFamily="18" charset="2"/>
              </a:rPr>
              <a:t>最小生成树算法相同</a:t>
            </a:r>
            <a:r>
              <a:rPr lang="en-US" altLang="zh-CN" dirty="0">
                <a:cs typeface="Times New Roman" panose="02020603050405020304" pitchFamily="18" charset="0"/>
                <a:sym typeface="Symbol" panose="05050102010706020507" pitchFamily="18" charset="2"/>
              </a:rPr>
              <a:t>)</a:t>
            </a:r>
          </a:p>
          <a:p>
            <a:pPr>
              <a:buNone/>
            </a:pPr>
            <a:endParaRPr lang="en-US" altLang="zh-CN" dirty="0">
              <a:ea typeface="Times New Roman" panose="02020603050405020304" pitchFamily="18"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charRg st="96" end="130"/>
                                            </p:txEl>
                                          </p:spTgt>
                                        </p:tgtEl>
                                        <p:attrNameLst>
                                          <p:attrName>style.visibility</p:attrName>
                                        </p:attrNameLst>
                                      </p:cBhvr>
                                      <p:to>
                                        <p:strVal val="visible"/>
                                      </p:to>
                                    </p:set>
                                    <p:animEffect transition="in" filter="dissolve">
                                      <p:cBhvr>
                                        <p:cTn id="7" dur="500"/>
                                        <p:tgtEl>
                                          <p:spTgt spid="3">
                                            <p:txEl>
                                              <p:charRg st="96" end="1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charRg st="130" end="130"/>
                                            </p:txEl>
                                          </p:spTgt>
                                        </p:tgtEl>
                                        <p:attrNameLst>
                                          <p:attrName>style.visibility</p:attrName>
                                        </p:attrNameLst>
                                      </p:cBhvr>
                                      <p:to>
                                        <p:strVal val="visible"/>
                                      </p:to>
                                    </p:set>
                                    <p:animEffect transition="in" filter="dissolve">
                                      <p:cBhvr>
                                        <p:cTn id="12" dur="500"/>
                                        <p:tgtEl>
                                          <p:spTgt spid="3">
                                            <p:txEl>
                                              <p:charRg st="130" end="1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charRg st="130" end="130"/>
                                            </p:txEl>
                                          </p:spTgt>
                                        </p:tgtEl>
                                        <p:attrNameLst>
                                          <p:attrName>style.visibility</p:attrName>
                                        </p:attrNameLst>
                                      </p:cBhvr>
                                      <p:to>
                                        <p:strVal val="visible"/>
                                      </p:to>
                                    </p:set>
                                    <p:animEffect transition="in" filter="dissolve">
                                      <p:cBhvr>
                                        <p:cTn id="17" dur="500"/>
                                        <p:tgtEl>
                                          <p:spTgt spid="3">
                                            <p:txEl>
                                              <p:charRg st="130" end="1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charRg st="130" end="130"/>
                                            </p:txEl>
                                          </p:spTgt>
                                        </p:tgtEl>
                                        <p:attrNameLst>
                                          <p:attrName>style.visibility</p:attrName>
                                        </p:attrNameLst>
                                      </p:cBhvr>
                                      <p:to>
                                        <p:strVal val="visible"/>
                                      </p:to>
                                    </p:set>
                                    <p:animEffect transition="in" filter="dissolve">
                                      <p:cBhvr>
                                        <p:cTn id="22" dur="500"/>
                                        <p:tgtEl>
                                          <p:spTgt spid="3">
                                            <p:txEl>
                                              <p:charRg st="130" end="13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charRg st="130" end="130"/>
                                            </p:txEl>
                                          </p:spTgt>
                                        </p:tgtEl>
                                        <p:attrNameLst>
                                          <p:attrName>style.visibility</p:attrName>
                                        </p:attrNameLst>
                                      </p:cBhvr>
                                      <p:to>
                                        <p:strVal val="visible"/>
                                      </p:to>
                                    </p:set>
                                    <p:animEffect transition="in" filter="dissolve">
                                      <p:cBhvr>
                                        <p:cTn id="25" dur="500"/>
                                        <p:tgtEl>
                                          <p:spTgt spid="3">
                                            <p:txEl>
                                              <p:charRg st="130" end="13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charRg st="130" end="130"/>
                                            </p:txEl>
                                          </p:spTgt>
                                        </p:tgtEl>
                                        <p:attrNameLst>
                                          <p:attrName>style.visibility</p:attrName>
                                        </p:attrNameLst>
                                      </p:cBhvr>
                                      <p:to>
                                        <p:strVal val="visible"/>
                                      </p:to>
                                    </p:set>
                                    <p:animEffect transition="in" filter="dissolve">
                                      <p:cBhvr>
                                        <p:cTn id="30" dur="500"/>
                                        <p:tgtEl>
                                          <p:spTgt spid="3">
                                            <p:txEl>
                                              <p:charRg st="130"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sp>
        <p:nvSpPr>
          <p:cNvPr id="3" name="文本占位符 28674"/>
          <p:cNvSpPr txBox="1"/>
          <p:nvPr/>
        </p:nvSpPr>
        <p:spPr>
          <a:xfrm>
            <a:off x="625475" y="1041400"/>
            <a:ext cx="7571740" cy="3175000"/>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609600" indent="-609600">
              <a:lnSpc>
                <a:spcPct val="90000"/>
              </a:lnSpc>
              <a:buNone/>
            </a:pPr>
            <a:r>
              <a:rPr lang="zh-CN" altLang="en-US">
                <a:solidFill>
                  <a:schemeClr val="tx1"/>
                </a:solidFill>
                <a:sym typeface="+mn-ea"/>
              </a:rPr>
              <a:t>最简单的图搜索算法之一，也是许多重要的图算法的原型，例如</a:t>
            </a:r>
            <a:r>
              <a:rPr lang="en-US" altLang="zh-CN">
                <a:solidFill>
                  <a:schemeClr val="tx1"/>
                </a:solidFill>
                <a:sym typeface="+mn-ea"/>
              </a:rPr>
              <a:t>Prim</a:t>
            </a:r>
            <a:r>
              <a:rPr lang="zh-CN" altLang="en-US">
                <a:solidFill>
                  <a:schemeClr val="tx1"/>
                </a:solidFill>
                <a:sym typeface="+mn-ea"/>
              </a:rPr>
              <a:t>的最小生成树算法、</a:t>
            </a:r>
            <a:r>
              <a:rPr lang="en-US" altLang="zh-CN">
                <a:solidFill>
                  <a:schemeClr val="tx1"/>
                </a:solidFill>
                <a:sym typeface="+mn-ea"/>
              </a:rPr>
              <a:t>Dijkstra</a:t>
            </a:r>
            <a:r>
              <a:rPr lang="zh-CN" altLang="en-US">
                <a:solidFill>
                  <a:schemeClr val="tx1"/>
                </a:solidFill>
                <a:sym typeface="+mn-ea"/>
              </a:rPr>
              <a:t>的单源最短路径算法</a:t>
            </a:r>
          </a:p>
          <a:p>
            <a:pPr marL="609600" indent="-609600">
              <a:lnSpc>
                <a:spcPct val="90000"/>
              </a:lnSpc>
              <a:buNone/>
            </a:pPr>
            <a:r>
              <a:rPr lang="zh-CN" altLang="en-US">
                <a:solidFill>
                  <a:schemeClr val="tx1"/>
                </a:solidFill>
                <a:sym typeface="+mn-ea"/>
              </a:rPr>
              <a:t>给定图</a:t>
            </a:r>
            <a:r>
              <a:rPr lang="en-US" altLang="zh-CN">
                <a:solidFill>
                  <a:schemeClr val="tx1"/>
                </a:solidFill>
                <a:sym typeface="+mn-ea"/>
              </a:rPr>
              <a:t>G=(V, E)</a:t>
            </a:r>
            <a:r>
              <a:rPr lang="zh-CN" altLang="en-US">
                <a:solidFill>
                  <a:schemeClr val="tx1"/>
                </a:solidFill>
                <a:sym typeface="+mn-ea"/>
              </a:rPr>
              <a:t>和一个可以识别的源结点</a:t>
            </a:r>
            <a:r>
              <a:rPr lang="en-US" altLang="zh-CN">
                <a:solidFill>
                  <a:schemeClr val="tx1"/>
                </a:solidFill>
                <a:sym typeface="+mn-ea"/>
              </a:rPr>
              <a:t>s</a:t>
            </a:r>
            <a:r>
              <a:rPr lang="zh-CN" altLang="en-US">
                <a:solidFill>
                  <a:schemeClr val="tx1"/>
                </a:solidFill>
                <a:sym typeface="+mn-ea"/>
              </a:rPr>
              <a:t>，广度优先搜索对图</a:t>
            </a:r>
            <a:r>
              <a:rPr lang="en-US" altLang="zh-CN">
                <a:solidFill>
                  <a:schemeClr val="tx1"/>
                </a:solidFill>
                <a:sym typeface="+mn-ea"/>
              </a:rPr>
              <a:t>G</a:t>
            </a:r>
            <a:r>
              <a:rPr lang="zh-CN" altLang="en-US">
                <a:solidFill>
                  <a:schemeClr val="tx1"/>
                </a:solidFill>
                <a:sym typeface="+mn-ea"/>
              </a:rPr>
              <a:t>中的边进行系统性的搜索来发现可以从源结点</a:t>
            </a:r>
            <a:r>
              <a:rPr lang="en-US" altLang="zh-CN">
                <a:solidFill>
                  <a:schemeClr val="tx1"/>
                </a:solidFill>
                <a:sym typeface="+mn-ea"/>
              </a:rPr>
              <a:t>s</a:t>
            </a:r>
            <a:r>
              <a:rPr lang="zh-CN" altLang="en-US">
                <a:solidFill>
                  <a:schemeClr val="tx1"/>
                </a:solidFill>
                <a:sym typeface="+mn-ea"/>
              </a:rPr>
              <a:t>出发导到的所有结点。</a:t>
            </a:r>
          </a:p>
          <a:p>
            <a:pPr marL="609600" indent="-609600">
              <a:lnSpc>
                <a:spcPct val="90000"/>
              </a:lnSpc>
              <a:buNone/>
            </a:pPr>
            <a:r>
              <a:rPr lang="zh-CN" altLang="en-US" dirty="0">
                <a:solidFill>
                  <a:schemeClr val="tx1"/>
                </a:solidFill>
              </a:rPr>
              <a:t>同时，生成一棵广度优先搜索树。</a:t>
            </a:r>
          </a:p>
          <a:p>
            <a:pPr marL="609600" indent="-609600">
              <a:lnSpc>
                <a:spcPct val="90000"/>
              </a:lnSpc>
              <a:buNone/>
            </a:pPr>
            <a:r>
              <a:rPr lang="zh-CN" altLang="en-US" dirty="0">
                <a:solidFill>
                  <a:schemeClr val="tx1"/>
                </a:solidFill>
              </a:rPr>
              <a:t>在扫描已发现结点</a:t>
            </a:r>
            <a:r>
              <a:rPr lang="en-US" altLang="zh-CN" dirty="0">
                <a:solidFill>
                  <a:schemeClr val="tx1"/>
                </a:solidFill>
              </a:rPr>
              <a:t>u</a:t>
            </a:r>
            <a:r>
              <a:rPr lang="zh-CN" altLang="en-US" dirty="0">
                <a:solidFill>
                  <a:schemeClr val="tx1"/>
                </a:solidFill>
              </a:rPr>
              <a:t>的邻接链表时，每当发现一个白色结点</a:t>
            </a:r>
            <a:r>
              <a:rPr lang="en-US" altLang="zh-CN" dirty="0">
                <a:solidFill>
                  <a:schemeClr val="tx1"/>
                </a:solidFill>
              </a:rPr>
              <a:t>v</a:t>
            </a:r>
            <a:r>
              <a:rPr lang="zh-CN" altLang="en-US" dirty="0">
                <a:solidFill>
                  <a:schemeClr val="tx1"/>
                </a:solidFill>
              </a:rPr>
              <a:t>，就将结点</a:t>
            </a:r>
            <a:r>
              <a:rPr lang="en-US" altLang="zh-CN" dirty="0">
                <a:solidFill>
                  <a:schemeClr val="tx1"/>
                </a:solidFill>
              </a:rPr>
              <a:t>v</a:t>
            </a:r>
            <a:r>
              <a:rPr lang="zh-CN" altLang="en-US" dirty="0">
                <a:solidFill>
                  <a:schemeClr val="tx1"/>
                </a:solidFill>
              </a:rPr>
              <a:t>和边</a:t>
            </a:r>
            <a:r>
              <a:rPr lang="en-US" altLang="zh-CN" dirty="0">
                <a:solidFill>
                  <a:schemeClr val="tx1"/>
                </a:solidFill>
              </a:rPr>
              <a:t>(u, v)</a:t>
            </a:r>
            <a:r>
              <a:rPr lang="zh-CN" altLang="en-US" dirty="0">
                <a:solidFill>
                  <a:schemeClr val="tx1"/>
                </a:solidFill>
              </a:rPr>
              <a:t>同时加入该棵树中。称结点</a:t>
            </a:r>
            <a:r>
              <a:rPr lang="en-US" altLang="zh-CN" dirty="0">
                <a:solidFill>
                  <a:schemeClr val="tx1"/>
                </a:solidFill>
              </a:rPr>
              <a:t>u</a:t>
            </a:r>
            <a:r>
              <a:rPr lang="zh-CN" altLang="en-US" dirty="0">
                <a:solidFill>
                  <a:schemeClr val="tx1"/>
                </a:solidFill>
              </a:rPr>
              <a:t>是结点</a:t>
            </a:r>
            <a:r>
              <a:rPr lang="en-US" altLang="zh-CN" dirty="0">
                <a:solidFill>
                  <a:schemeClr val="tx1"/>
                </a:solidFill>
              </a:rPr>
              <a:t>v</a:t>
            </a:r>
            <a:r>
              <a:rPr lang="zh-CN" altLang="en-US" dirty="0">
                <a:solidFill>
                  <a:schemeClr val="tx1"/>
                </a:solidFill>
              </a:rPr>
              <a:t>的前驱或者父结点。</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4" name="图片 3"/>
          <p:cNvPicPr>
            <a:picLocks noChangeAspect="1"/>
          </p:cNvPicPr>
          <p:nvPr>
            <p:custDataLst>
              <p:tags r:id="rId1"/>
            </p:custDataLst>
          </p:nvPr>
        </p:nvPicPr>
        <p:blipFill>
          <a:blip r:embed="rId3"/>
          <a:stretch>
            <a:fillRect/>
          </a:stretch>
        </p:blipFill>
        <p:spPr>
          <a:xfrm>
            <a:off x="1231900" y="554990"/>
            <a:ext cx="3111500" cy="4283710"/>
          </a:xfrm>
          <a:prstGeom prst="rect">
            <a:avLst/>
          </a:prstGeom>
        </p:spPr>
      </p:pic>
      <p:sp>
        <p:nvSpPr>
          <p:cNvPr id="5" name="文本框 4"/>
          <p:cNvSpPr txBox="1"/>
          <p:nvPr/>
        </p:nvSpPr>
        <p:spPr>
          <a:xfrm>
            <a:off x="4276090" y="873125"/>
            <a:ext cx="4545965" cy="3588385"/>
          </a:xfrm>
          <a:prstGeom prst="rect">
            <a:avLst/>
          </a:prstGeom>
          <a:noFill/>
        </p:spPr>
        <p:txBody>
          <a:bodyPr wrap="square" rtlCol="0">
            <a:noAutofit/>
          </a:bodyPr>
          <a:lstStyle/>
          <a:p>
            <a:pPr marL="285750" indent="-285750">
              <a:buFont typeface="Arial" panose="020B0604020202020204" pitchFamily="34" charset="0"/>
              <a:buChar char="•"/>
            </a:pPr>
            <a:r>
              <a:rPr lang="zh-CN" altLang="en-US" sz="1800"/>
              <a:t>第</a:t>
            </a:r>
            <a:r>
              <a:rPr lang="en-US" altLang="zh-CN" sz="1800"/>
              <a:t>13</a:t>
            </a:r>
            <a:r>
              <a:rPr lang="zh-CN" altLang="en-US" sz="1800"/>
              <a:t>行的测试可以确保每个结点的入队次数最多为一次，因而出队最多一次。</a:t>
            </a:r>
          </a:p>
          <a:p>
            <a:pPr marL="285750" indent="-285750">
              <a:buFont typeface="Arial" panose="020B0604020202020204" pitchFamily="34" charset="0"/>
              <a:buChar char="•"/>
            </a:pPr>
            <a:r>
              <a:rPr lang="zh-CN" altLang="en-US" sz="1800"/>
              <a:t>入队和出队时间均为</a:t>
            </a:r>
            <a:r>
              <a:rPr lang="en-US" altLang="zh-CN" sz="1800"/>
              <a:t>O(1)</a:t>
            </a:r>
          </a:p>
          <a:p>
            <a:pPr marL="285750" indent="-285750">
              <a:buFont typeface="Arial" panose="020B0604020202020204" pitchFamily="34" charset="0"/>
              <a:buChar char="•"/>
            </a:pPr>
            <a:r>
              <a:rPr lang="zh-CN" altLang="en-US" sz="1800"/>
              <a:t>因此，对队列进行操作的总时间是</a:t>
            </a:r>
            <a:r>
              <a:rPr lang="en-US" altLang="zh-CN" sz="1800"/>
              <a:t>O(V)</a:t>
            </a:r>
          </a:p>
          <a:p>
            <a:pPr marL="285750" indent="-285750">
              <a:buFont typeface="Arial" panose="020B0604020202020204" pitchFamily="34" charset="0"/>
              <a:buChar char="•"/>
            </a:pPr>
            <a:endParaRPr lang="en-US" altLang="zh-CN" sz="1800"/>
          </a:p>
          <a:p>
            <a:pPr marL="285750" indent="-285750">
              <a:buFont typeface="Arial" panose="020B0604020202020204" pitchFamily="34" charset="0"/>
              <a:buChar char="•"/>
            </a:pPr>
            <a:r>
              <a:rPr lang="zh-CN" altLang="en-US" sz="1800"/>
              <a:t>算法只在一个结点出队的时候才对该结点的邻接链表进行扫描，所以每个邻接链表最多只扫描一次。</a:t>
            </a:r>
          </a:p>
          <a:p>
            <a:pPr marL="285750" indent="-285750">
              <a:buFont typeface="Arial" panose="020B0604020202020204" pitchFamily="34" charset="0"/>
              <a:buChar char="•"/>
            </a:pPr>
            <a:r>
              <a:rPr lang="zh-CN" altLang="en-US" sz="1800"/>
              <a:t>所有邻接链表的长度之和是Θ</a:t>
            </a:r>
            <a:r>
              <a:rPr lang="en-US" altLang="zh-CN" sz="1800"/>
              <a:t>(E)</a:t>
            </a:r>
            <a:r>
              <a:rPr lang="zh-CN" altLang="en-US" sz="1800"/>
              <a:t>，用于扫描邻接链表的总时间是</a:t>
            </a:r>
            <a:r>
              <a:rPr lang="en-US" altLang="zh-CN" sz="1800"/>
              <a:t>O(E)</a:t>
            </a:r>
          </a:p>
          <a:p>
            <a:pPr marL="285750" indent="-285750">
              <a:buFont typeface="Arial" panose="020B0604020202020204" pitchFamily="34" charset="0"/>
              <a:buChar char="•"/>
            </a:pPr>
            <a:endParaRPr lang="en-US" altLang="zh-CN" sz="1800"/>
          </a:p>
          <a:p>
            <a:pPr marL="285750" indent="-285750">
              <a:buFont typeface="Arial" panose="020B0604020202020204" pitchFamily="34" charset="0"/>
              <a:buChar char="•"/>
            </a:pPr>
            <a:r>
              <a:rPr lang="zh-CN" altLang="en-US" sz="1800"/>
              <a:t>因此，总的时间复杂度是</a:t>
            </a:r>
            <a:r>
              <a:rPr lang="en-US" altLang="zh-CN" sz="1800"/>
              <a:t>O(V+E)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3" name="图片 2"/>
          <p:cNvPicPr>
            <a:picLocks noChangeAspect="1"/>
          </p:cNvPicPr>
          <p:nvPr>
            <p:custDataLst>
              <p:tags r:id="rId1"/>
            </p:custDataLst>
          </p:nvPr>
        </p:nvPicPr>
        <p:blipFill>
          <a:blip r:embed="rId3"/>
          <a:stretch>
            <a:fillRect/>
          </a:stretch>
        </p:blipFill>
        <p:spPr>
          <a:xfrm>
            <a:off x="2143760" y="682625"/>
            <a:ext cx="4573270" cy="3778250"/>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4" name="图片 3"/>
          <p:cNvPicPr>
            <a:picLocks noChangeAspect="1"/>
          </p:cNvPicPr>
          <p:nvPr>
            <p:custDataLst>
              <p:tags r:id="rId1"/>
            </p:custDataLst>
          </p:nvPr>
        </p:nvPicPr>
        <p:blipFill>
          <a:blip r:embed="rId3"/>
          <a:stretch>
            <a:fillRect/>
          </a:stretch>
        </p:blipFill>
        <p:spPr>
          <a:xfrm>
            <a:off x="2276475" y="1565275"/>
            <a:ext cx="4591050" cy="201295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
          <p:cNvSpPr>
            <a:spLocks noGrp="1"/>
          </p:cNvSpPr>
          <p:nvPr/>
        </p:nvSpPr>
        <p:spPr>
          <a:xfrm>
            <a:off x="190500" y="57150"/>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稀疏图的表示</a:t>
            </a:r>
          </a:p>
        </p:txBody>
      </p:sp>
      <p:sp>
        <p:nvSpPr>
          <p:cNvPr id="55299" name="文本占位符 334850"/>
          <p:cNvSpPr>
            <a:spLocks noGrp="1"/>
          </p:cNvSpPr>
          <p:nvPr>
            <p:ph idx="1"/>
          </p:nvPr>
        </p:nvSpPr>
        <p:spPr>
          <a:xfrm>
            <a:off x="628650" y="1369060"/>
            <a:ext cx="3917315" cy="3263265"/>
          </a:xfrm>
        </p:spPr>
        <p:txBody>
          <a:bodyPr anchor="t" anchorCtr="0"/>
          <a:lstStyle/>
          <a:p>
            <a:endParaRPr lang="en-US" altLang="zh-CN" sz="2000"/>
          </a:p>
          <a:p>
            <a:endParaRPr lang="en-US" altLang="zh-CN" sz="2000"/>
          </a:p>
          <a:p>
            <a:endParaRPr lang="en-US" altLang="zh-CN" sz="2000"/>
          </a:p>
          <a:p>
            <a:endParaRPr lang="en-US" altLang="zh-CN" sz="2000"/>
          </a:p>
          <a:p>
            <a:pPr>
              <a:buNone/>
            </a:pPr>
            <a:r>
              <a:rPr lang="zh-CN" altLang="en-US" sz="2000"/>
              <a:t>邻接链表</a:t>
            </a:r>
            <a:r>
              <a:rPr lang="en-US" altLang="zh-CN" sz="2000"/>
              <a:t>: </a:t>
            </a:r>
            <a:r>
              <a:rPr lang="en-US" altLang="zh-CN" sz="2000">
                <a:solidFill>
                  <a:schemeClr val="accent2"/>
                </a:solidFill>
                <a:sym typeface="Symbol" panose="05050102010706020507" pitchFamily="18" charset="2"/>
              </a:rPr>
              <a:t>(</a:t>
            </a:r>
            <a:r>
              <a:rPr lang="en-US" altLang="zh-CN" sz="2000" i="1">
                <a:solidFill>
                  <a:schemeClr val="accent2"/>
                </a:solidFill>
                <a:sym typeface="Symbol" panose="05050102010706020507" pitchFamily="18" charset="2"/>
              </a:rPr>
              <a:t>V</a:t>
            </a:r>
            <a:r>
              <a:rPr lang="en-US" altLang="zh-CN" sz="2000">
                <a:solidFill>
                  <a:schemeClr val="accent2"/>
                </a:solidFill>
                <a:sym typeface="Symbol" panose="05050102010706020507" pitchFamily="18" charset="2"/>
              </a:rPr>
              <a:t>+</a:t>
            </a:r>
            <a:r>
              <a:rPr lang="en-US" altLang="zh-CN" sz="2000" i="1">
                <a:solidFill>
                  <a:schemeClr val="accent2"/>
                </a:solidFill>
                <a:sym typeface="Symbol" panose="05050102010706020507" pitchFamily="18" charset="2"/>
              </a:rPr>
              <a:t>E</a:t>
            </a:r>
            <a:r>
              <a:rPr lang="en-US" altLang="zh-CN" sz="2000">
                <a:solidFill>
                  <a:schemeClr val="accent2"/>
                </a:solidFill>
                <a:sym typeface="Symbol" panose="05050102010706020507" pitchFamily="18" charset="2"/>
              </a:rPr>
              <a:t>)</a:t>
            </a:r>
            <a:r>
              <a:rPr lang="en-US" altLang="zh-CN" sz="2000">
                <a:sym typeface="Symbol" panose="05050102010706020507" pitchFamily="18" charset="2"/>
              </a:rPr>
              <a:t> </a:t>
            </a:r>
            <a:r>
              <a:rPr lang="zh-CN" altLang="en-US" sz="2000">
                <a:sym typeface="Symbol" panose="05050102010706020507" pitchFamily="18" charset="2"/>
              </a:rPr>
              <a:t>开销</a:t>
            </a:r>
            <a:r>
              <a:rPr lang="en-US" altLang="zh-CN" sz="2000">
                <a:sym typeface="Symbol" panose="05050102010706020507" pitchFamily="18" charset="2"/>
              </a:rPr>
              <a:t>  </a:t>
            </a:r>
            <a:r>
              <a:rPr lang="zh-CN" altLang="en-US" sz="2000">
                <a:sym typeface="Symbol" panose="05050102010706020507" pitchFamily="18" charset="2"/>
              </a:rPr>
              <a:t>针对稀疏图</a:t>
            </a:r>
            <a:endParaRPr lang="en-US" altLang="zh-CN" sz="2000">
              <a:sym typeface="Symbol" panose="05050102010706020507" pitchFamily="18" charset="2"/>
            </a:endParaRPr>
          </a:p>
          <a:p>
            <a:pPr>
              <a:buNone/>
            </a:pPr>
            <a:r>
              <a:rPr lang="zh-CN" altLang="en-US" sz="2000">
                <a:sym typeface="Symbol" panose="05050102010706020507" pitchFamily="18" charset="2"/>
              </a:rPr>
              <a:t>对于每个结点</a:t>
            </a:r>
            <a:r>
              <a:rPr lang="en-US" altLang="zh-CN" sz="2000">
                <a:sym typeface="Symbol" panose="05050102010706020507" pitchFamily="18" charset="2"/>
              </a:rPr>
              <a:t> </a:t>
            </a:r>
            <a:r>
              <a:rPr lang="en-US" altLang="zh-CN" sz="2000" i="1">
                <a:solidFill>
                  <a:schemeClr val="accent2"/>
                </a:solidFill>
                <a:sym typeface="Symbol" panose="05050102010706020507" pitchFamily="18" charset="2"/>
              </a:rPr>
              <a:t>v</a:t>
            </a:r>
            <a:r>
              <a:rPr lang="en-US" altLang="zh-CN" sz="2000">
                <a:sym typeface="Symbol" panose="05050102010706020507" pitchFamily="18" charset="2"/>
              </a:rPr>
              <a:t>, </a:t>
            </a:r>
            <a:r>
              <a:rPr lang="zh-CN" altLang="en-US" sz="2000">
                <a:sym typeface="Symbol" panose="05050102010706020507" pitchFamily="18" charset="2"/>
              </a:rPr>
              <a:t>保留一个链表</a:t>
            </a:r>
            <a:r>
              <a:rPr lang="en-US" altLang="zh-CN" sz="2000">
                <a:sym typeface="Symbol" panose="05050102010706020507" pitchFamily="18" charset="2"/>
              </a:rPr>
              <a:t> </a:t>
            </a:r>
            <a:r>
              <a:rPr lang="en-US" altLang="zh-CN" sz="2000" err="1">
                <a:solidFill>
                  <a:schemeClr val="accent2"/>
                </a:solidFill>
                <a:sym typeface="Symbol" panose="05050102010706020507" pitchFamily="18" charset="2"/>
              </a:rPr>
              <a:t>Adj[</a:t>
            </a:r>
            <a:r>
              <a:rPr lang="en-US" altLang="zh-CN" sz="2000" i="1" err="1">
                <a:solidFill>
                  <a:schemeClr val="accent2"/>
                </a:solidFill>
                <a:sym typeface="Symbol" panose="05050102010706020507" pitchFamily="18" charset="2"/>
              </a:rPr>
              <a:t>v</a:t>
            </a:r>
            <a:r>
              <a:rPr lang="en-US" altLang="zh-CN" sz="2000">
                <a:solidFill>
                  <a:schemeClr val="accent2"/>
                </a:solidFill>
                <a:sym typeface="Symbol" panose="05050102010706020507" pitchFamily="18" charset="2"/>
              </a:rPr>
              <a:t>]</a:t>
            </a:r>
            <a:r>
              <a:rPr lang="en-US" altLang="zh-CN" sz="2000">
                <a:sym typeface="Symbol" panose="05050102010706020507" pitchFamily="18" charset="2"/>
              </a:rPr>
              <a:t> </a:t>
            </a:r>
            <a:r>
              <a:rPr lang="zh-CN" altLang="en-US" sz="2000">
                <a:sym typeface="Symbol" panose="05050102010706020507" pitchFamily="18" charset="2"/>
              </a:rPr>
              <a:t>，记录所有与</a:t>
            </a:r>
            <a:r>
              <a:rPr lang="en-US" altLang="zh-CN" sz="2000">
                <a:sym typeface="Symbol" panose="05050102010706020507" pitchFamily="18" charset="2"/>
              </a:rPr>
              <a:t> </a:t>
            </a:r>
            <a:r>
              <a:rPr lang="en-US" altLang="zh-CN" sz="2000" i="1">
                <a:solidFill>
                  <a:schemeClr val="accent2"/>
                </a:solidFill>
                <a:sym typeface="Symbol" panose="05050102010706020507" pitchFamily="18" charset="2"/>
              </a:rPr>
              <a:t>v </a:t>
            </a:r>
            <a:r>
              <a:rPr lang="zh-CN" altLang="en-US" sz="2000">
                <a:sym typeface="Symbol" panose="05050102010706020507" pitchFamily="18" charset="2"/>
              </a:rPr>
              <a:t>相邻的结点</a:t>
            </a:r>
            <a:r>
              <a:rPr lang="en-US" altLang="zh-CN" sz="2000">
                <a:sym typeface="Symbol" panose="05050102010706020507" pitchFamily="18" charset="2"/>
              </a:rPr>
              <a:t>.</a:t>
            </a:r>
          </a:p>
        </p:txBody>
      </p:sp>
      <p:sp>
        <p:nvSpPr>
          <p:cNvPr id="55300" name="椭圆 334851"/>
          <p:cNvSpPr/>
          <p:nvPr/>
        </p:nvSpPr>
        <p:spPr>
          <a:xfrm>
            <a:off x="2181225" y="958850"/>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600">
                <a:solidFill>
                  <a:srgbClr val="FFFF00"/>
                </a:solidFill>
                <a:latin typeface="Times New Roman" panose="02020603050405020304" pitchFamily="18" charset="0"/>
                <a:ea typeface="宋体" panose="02010600030101010101" pitchFamily="2" charset="-122"/>
              </a:rPr>
              <a:t>1</a:t>
            </a:r>
          </a:p>
        </p:txBody>
      </p:sp>
      <p:sp>
        <p:nvSpPr>
          <p:cNvPr id="55301" name="椭圆 334852"/>
          <p:cNvSpPr/>
          <p:nvPr/>
        </p:nvSpPr>
        <p:spPr>
          <a:xfrm>
            <a:off x="2238375" y="1930400"/>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600">
                <a:solidFill>
                  <a:srgbClr val="FFFF00"/>
                </a:solidFill>
                <a:latin typeface="Times New Roman" panose="02020603050405020304" pitchFamily="18" charset="0"/>
                <a:ea typeface="宋体" panose="02010600030101010101" pitchFamily="2" charset="-122"/>
              </a:rPr>
              <a:t>3</a:t>
            </a:r>
          </a:p>
        </p:txBody>
      </p:sp>
      <p:sp>
        <p:nvSpPr>
          <p:cNvPr id="55302" name="椭圆 334853"/>
          <p:cNvSpPr/>
          <p:nvPr/>
        </p:nvSpPr>
        <p:spPr>
          <a:xfrm>
            <a:off x="1152525" y="1587500"/>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600">
                <a:solidFill>
                  <a:srgbClr val="FFFF00"/>
                </a:solidFill>
                <a:latin typeface="Times New Roman" panose="02020603050405020304" pitchFamily="18" charset="0"/>
                <a:ea typeface="宋体" panose="02010600030101010101" pitchFamily="2" charset="-122"/>
              </a:rPr>
              <a:t>2</a:t>
            </a:r>
          </a:p>
        </p:txBody>
      </p:sp>
      <p:sp>
        <p:nvSpPr>
          <p:cNvPr id="55303" name="椭圆 334854"/>
          <p:cNvSpPr/>
          <p:nvPr/>
        </p:nvSpPr>
        <p:spPr>
          <a:xfrm>
            <a:off x="3381375" y="1473200"/>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wrap="none" anchor="ctr" anchorCtr="0"/>
          <a:lstStyle/>
          <a:p>
            <a:pPr algn="ctr"/>
            <a:r>
              <a:rPr lang="en-US" altLang="zh-CN" sz="1600">
                <a:solidFill>
                  <a:srgbClr val="FFFF00"/>
                </a:solidFill>
                <a:latin typeface="Times New Roman" panose="02020603050405020304" pitchFamily="18" charset="0"/>
                <a:ea typeface="宋体" panose="02010600030101010101" pitchFamily="2" charset="-122"/>
              </a:rPr>
              <a:t>4</a:t>
            </a:r>
          </a:p>
        </p:txBody>
      </p:sp>
      <p:cxnSp>
        <p:nvCxnSpPr>
          <p:cNvPr id="55304" name="直接箭头连接符 334855"/>
          <p:cNvCxnSpPr>
            <a:stCxn id="55300" idx="2"/>
            <a:endCxn id="55302" idx="7"/>
          </p:cNvCxnSpPr>
          <p:nvPr/>
        </p:nvCxnSpPr>
        <p:spPr>
          <a:xfrm flipH="1">
            <a:off x="1493838" y="1158875"/>
            <a:ext cx="687070" cy="487045"/>
          </a:xfrm>
          <a:prstGeom prst="straightConnector1">
            <a:avLst/>
          </a:prstGeom>
          <a:ln w="9525" cap="flat" cmpd="sng">
            <a:solidFill>
              <a:schemeClr val="tx1"/>
            </a:solidFill>
            <a:prstDash val="solid"/>
            <a:round/>
            <a:headEnd type="none" w="med" len="med"/>
            <a:tailEnd type="triangle" w="med" len="med"/>
          </a:ln>
        </p:spPr>
      </p:cxnSp>
      <p:cxnSp>
        <p:nvCxnSpPr>
          <p:cNvPr id="55305" name="直接箭头连接符 334856"/>
          <p:cNvCxnSpPr>
            <a:stCxn id="55302" idx="5"/>
            <a:endCxn id="55301" idx="2"/>
          </p:cNvCxnSpPr>
          <p:nvPr/>
        </p:nvCxnSpPr>
        <p:spPr>
          <a:xfrm>
            <a:off x="1494235" y="1928892"/>
            <a:ext cx="744220" cy="201295"/>
          </a:xfrm>
          <a:prstGeom prst="straightConnector1">
            <a:avLst/>
          </a:prstGeom>
          <a:ln w="9525" cap="flat" cmpd="sng">
            <a:solidFill>
              <a:schemeClr val="tx1"/>
            </a:solidFill>
            <a:prstDash val="solid"/>
            <a:round/>
            <a:headEnd type="none" w="med" len="med"/>
            <a:tailEnd type="triangle" w="med" len="med"/>
          </a:ln>
        </p:spPr>
      </p:cxnSp>
      <p:cxnSp>
        <p:nvCxnSpPr>
          <p:cNvPr id="55306" name="直接箭头连接符 334857"/>
          <p:cNvCxnSpPr>
            <a:stCxn id="55300" idx="4"/>
            <a:endCxn id="55301" idx="0"/>
          </p:cNvCxnSpPr>
          <p:nvPr/>
        </p:nvCxnSpPr>
        <p:spPr>
          <a:xfrm>
            <a:off x="2381250" y="1358583"/>
            <a:ext cx="57150" cy="571500"/>
          </a:xfrm>
          <a:prstGeom prst="straightConnector1">
            <a:avLst/>
          </a:prstGeom>
          <a:ln w="9525" cap="flat" cmpd="sng">
            <a:solidFill>
              <a:schemeClr val="tx1"/>
            </a:solidFill>
            <a:prstDash val="solid"/>
            <a:round/>
            <a:headEnd type="none" w="med" len="med"/>
            <a:tailEnd type="triangle" w="med" len="med"/>
          </a:ln>
        </p:spPr>
      </p:cxnSp>
      <p:cxnSp>
        <p:nvCxnSpPr>
          <p:cNvPr id="55307" name="直接箭头连接符 334858"/>
          <p:cNvCxnSpPr>
            <a:stCxn id="55303" idx="3"/>
            <a:endCxn id="55301" idx="6"/>
          </p:cNvCxnSpPr>
          <p:nvPr/>
        </p:nvCxnSpPr>
        <p:spPr>
          <a:xfrm flipH="1">
            <a:off x="2638347" y="1814592"/>
            <a:ext cx="801370" cy="315595"/>
          </a:xfrm>
          <a:prstGeom prst="straightConnector1">
            <a:avLst/>
          </a:prstGeom>
          <a:ln w="9525" cap="flat" cmpd="sng">
            <a:solidFill>
              <a:schemeClr val="tx1"/>
            </a:solidFill>
            <a:prstDash val="solid"/>
            <a:round/>
            <a:headEnd type="none" w="med" len="med"/>
            <a:tailEnd type="triangle" w="med" len="med"/>
          </a:ln>
        </p:spPr>
      </p:cxnSp>
      <p:sp>
        <p:nvSpPr>
          <p:cNvPr id="56323" name="文本占位符 335874"/>
          <p:cNvSpPr>
            <a:spLocks noGrp="1"/>
          </p:cNvSpPr>
          <p:nvPr/>
        </p:nvSpPr>
        <p:spPr>
          <a:xfrm>
            <a:off x="4895215" y="958850"/>
            <a:ext cx="4248785" cy="3263265"/>
          </a:xfrm>
          <a:prstGeom prst="rect">
            <a:avLst/>
          </a:prstGeom>
        </p:spPr>
        <p:txBody>
          <a:bodyPr vert="horz" lIns="68580" tIns="34290" rIns="68580" bIns="34290"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en-US" altLang="zh-CN">
                <a:solidFill>
                  <a:schemeClr val="accent2"/>
                </a:solidFill>
              </a:rPr>
              <a:t>Adj[1] = {2, 3}</a:t>
            </a:r>
          </a:p>
          <a:p>
            <a:pPr>
              <a:buNone/>
            </a:pPr>
            <a:r>
              <a:rPr lang="en-US" altLang="zh-CN">
                <a:solidFill>
                  <a:schemeClr val="accent2"/>
                </a:solidFill>
              </a:rPr>
              <a:t>Adj[2] = {3}</a:t>
            </a:r>
          </a:p>
          <a:p>
            <a:pPr>
              <a:buNone/>
            </a:pPr>
            <a:r>
              <a:rPr lang="en-US" altLang="zh-CN">
                <a:solidFill>
                  <a:schemeClr val="accent2"/>
                </a:solidFill>
              </a:rPr>
              <a:t>Adj[3] = {}</a:t>
            </a:r>
          </a:p>
          <a:p>
            <a:pPr>
              <a:buNone/>
            </a:pPr>
            <a:r>
              <a:rPr lang="en-US" altLang="zh-CN">
                <a:solidFill>
                  <a:schemeClr val="accent2"/>
                </a:solidFill>
              </a:rPr>
              <a:t>Adj[4] ={3}</a:t>
            </a:r>
          </a:p>
          <a:p>
            <a:endParaRPr lang="en-US" altLang="zh-CN"/>
          </a:p>
          <a:p>
            <a:pPr>
              <a:buNone/>
            </a:pPr>
            <a:r>
              <a:rPr lang="en-US" altLang="zh-CN"/>
              <a:t>Adj[v]</a:t>
            </a:r>
            <a:r>
              <a:rPr lang="zh-CN" altLang="en-US"/>
              <a:t>的含义要清楚。</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3" name="图片 2"/>
          <p:cNvPicPr>
            <a:picLocks noChangeAspect="1"/>
          </p:cNvPicPr>
          <p:nvPr>
            <p:custDataLst>
              <p:tags r:id="rId1"/>
            </p:custDataLst>
          </p:nvPr>
        </p:nvPicPr>
        <p:blipFill>
          <a:blip r:embed="rId3"/>
          <a:stretch>
            <a:fillRect/>
          </a:stretch>
        </p:blipFill>
        <p:spPr>
          <a:xfrm>
            <a:off x="2006600" y="1628775"/>
            <a:ext cx="5130800" cy="1885950"/>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3" name="图片 2"/>
          <p:cNvPicPr>
            <a:picLocks noChangeAspect="1"/>
          </p:cNvPicPr>
          <p:nvPr>
            <p:custDataLst>
              <p:tags r:id="rId1"/>
            </p:custDataLst>
          </p:nvPr>
        </p:nvPicPr>
        <p:blipFill>
          <a:blip r:embed="rId3"/>
          <a:stretch>
            <a:fillRect/>
          </a:stretch>
        </p:blipFill>
        <p:spPr>
          <a:xfrm>
            <a:off x="1971675" y="1654175"/>
            <a:ext cx="5200650" cy="1835150"/>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3" name="图片 2"/>
          <p:cNvPicPr>
            <a:picLocks noChangeAspect="1"/>
          </p:cNvPicPr>
          <p:nvPr>
            <p:custDataLst>
              <p:tags r:id="rId1"/>
            </p:custDataLst>
          </p:nvPr>
        </p:nvPicPr>
        <p:blipFill>
          <a:blip r:embed="rId3"/>
          <a:stretch>
            <a:fillRect/>
          </a:stretch>
        </p:blipFill>
        <p:spPr>
          <a:xfrm>
            <a:off x="1838325" y="1635125"/>
            <a:ext cx="5467350" cy="1873250"/>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3" name="图片 2"/>
          <p:cNvPicPr>
            <a:picLocks noChangeAspect="1"/>
          </p:cNvPicPr>
          <p:nvPr>
            <p:custDataLst>
              <p:tags r:id="rId1"/>
            </p:custDataLst>
          </p:nvPr>
        </p:nvPicPr>
        <p:blipFill>
          <a:blip r:embed="rId3"/>
          <a:stretch>
            <a:fillRect/>
          </a:stretch>
        </p:blipFill>
        <p:spPr>
          <a:xfrm>
            <a:off x="1882775" y="1631950"/>
            <a:ext cx="5378450" cy="1879600"/>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3" name="图片 2"/>
          <p:cNvPicPr>
            <a:picLocks noChangeAspect="1"/>
          </p:cNvPicPr>
          <p:nvPr>
            <p:custDataLst>
              <p:tags r:id="rId1"/>
            </p:custDataLst>
          </p:nvPr>
        </p:nvPicPr>
        <p:blipFill>
          <a:blip r:embed="rId3"/>
          <a:stretch>
            <a:fillRect/>
          </a:stretch>
        </p:blipFill>
        <p:spPr>
          <a:xfrm>
            <a:off x="1968500" y="1654175"/>
            <a:ext cx="5207000" cy="1835150"/>
          </a:xfrm>
          <a:prstGeom prst="rect">
            <a:avLst/>
          </a:prstGeo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3" name="图片 2"/>
          <p:cNvPicPr>
            <a:picLocks noChangeAspect="1"/>
          </p:cNvPicPr>
          <p:nvPr>
            <p:custDataLst>
              <p:tags r:id="rId1"/>
            </p:custDataLst>
          </p:nvPr>
        </p:nvPicPr>
        <p:blipFill>
          <a:blip r:embed="rId3"/>
          <a:stretch>
            <a:fillRect/>
          </a:stretch>
        </p:blipFill>
        <p:spPr>
          <a:xfrm>
            <a:off x="2012950" y="1654175"/>
            <a:ext cx="5118100" cy="1835150"/>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3" name="图片 2"/>
          <p:cNvPicPr>
            <a:picLocks noChangeAspect="1"/>
          </p:cNvPicPr>
          <p:nvPr>
            <p:custDataLst>
              <p:tags r:id="rId1"/>
            </p:custDataLst>
          </p:nvPr>
        </p:nvPicPr>
        <p:blipFill>
          <a:blip r:embed="rId3"/>
          <a:stretch>
            <a:fillRect/>
          </a:stretch>
        </p:blipFill>
        <p:spPr>
          <a:xfrm>
            <a:off x="2095500" y="1577975"/>
            <a:ext cx="4953000" cy="1987550"/>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广度优先搜索</a:t>
            </a:r>
            <a:endParaRPr lang="zh-CN" dirty="0">
              <a:sym typeface="+mn-ea"/>
            </a:endParaRPr>
          </a:p>
        </p:txBody>
      </p:sp>
      <p:pic>
        <p:nvPicPr>
          <p:cNvPr id="3" name="图片 2"/>
          <p:cNvPicPr>
            <a:picLocks noChangeAspect="1"/>
          </p:cNvPicPr>
          <p:nvPr>
            <p:custDataLst>
              <p:tags r:id="rId1"/>
            </p:custDataLst>
          </p:nvPr>
        </p:nvPicPr>
        <p:blipFill>
          <a:blip r:embed="rId3"/>
          <a:stretch>
            <a:fillRect/>
          </a:stretch>
        </p:blipFill>
        <p:spPr>
          <a:xfrm>
            <a:off x="2178050" y="1574800"/>
            <a:ext cx="4787900" cy="1993900"/>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深度优先搜索</a:t>
            </a:r>
            <a:endParaRPr lang="zh-CN" dirty="0">
              <a:sym typeface="+mn-ea"/>
            </a:endParaRPr>
          </a:p>
        </p:txBody>
      </p:sp>
      <p:sp>
        <p:nvSpPr>
          <p:cNvPr id="3" name="文本占位符 28674"/>
          <p:cNvSpPr txBox="1"/>
          <p:nvPr>
            <p:custDataLst>
              <p:tags r:id="rId1"/>
            </p:custDataLst>
          </p:nvPr>
        </p:nvSpPr>
        <p:spPr>
          <a:xfrm>
            <a:off x="625475" y="1041400"/>
            <a:ext cx="7571740" cy="3175000"/>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609600" indent="-609600">
              <a:lnSpc>
                <a:spcPct val="90000"/>
              </a:lnSpc>
              <a:buNone/>
            </a:pPr>
            <a:r>
              <a:rPr lang="zh-CN">
                <a:solidFill>
                  <a:schemeClr val="tx1"/>
                </a:solidFill>
                <a:sym typeface="+mn-ea"/>
              </a:rPr>
              <a:t>深度优先搜索所使用的策略：只要可能，就在图中尽量</a:t>
            </a:r>
            <a:r>
              <a:rPr lang="en-US" altLang="zh-CN">
                <a:solidFill>
                  <a:schemeClr val="tx1"/>
                </a:solidFill>
                <a:sym typeface="+mn-ea"/>
              </a:rPr>
              <a:t>“</a:t>
            </a:r>
            <a:r>
              <a:rPr lang="zh-CN" altLang="en-US">
                <a:solidFill>
                  <a:schemeClr val="tx1"/>
                </a:solidFill>
                <a:sym typeface="+mn-ea"/>
              </a:rPr>
              <a:t>深入</a:t>
            </a:r>
            <a:r>
              <a:rPr lang="en-US" altLang="zh-CN">
                <a:solidFill>
                  <a:schemeClr val="tx1"/>
                </a:solidFill>
                <a:sym typeface="+mn-ea"/>
              </a:rPr>
              <a:t>”</a:t>
            </a:r>
            <a:r>
              <a:rPr lang="zh-CN" altLang="en-US">
                <a:solidFill>
                  <a:schemeClr val="tx1"/>
                </a:solidFill>
                <a:sym typeface="+mn-ea"/>
              </a:rPr>
              <a:t>。</a:t>
            </a:r>
          </a:p>
          <a:p>
            <a:pPr marL="609600" indent="-609600">
              <a:lnSpc>
                <a:spcPct val="90000"/>
              </a:lnSpc>
              <a:buNone/>
            </a:pPr>
            <a:r>
              <a:rPr lang="zh-CN" altLang="en-US" dirty="0">
                <a:solidFill>
                  <a:schemeClr val="tx1"/>
                </a:solidFill>
                <a:sym typeface="+mn-ea"/>
              </a:rPr>
              <a:t>总是对最近才发现的结点</a:t>
            </a:r>
            <a:r>
              <a:rPr lang="en-US" altLang="zh-CN" dirty="0">
                <a:solidFill>
                  <a:schemeClr val="tx1"/>
                </a:solidFill>
                <a:sym typeface="+mn-ea"/>
              </a:rPr>
              <a:t>v</a:t>
            </a:r>
            <a:r>
              <a:rPr lang="zh-CN" altLang="en-US" dirty="0">
                <a:solidFill>
                  <a:schemeClr val="tx1"/>
                </a:solidFill>
                <a:sym typeface="+mn-ea"/>
              </a:rPr>
              <a:t>的出发边进行探索，直到该节点的所有出发边都被发现为止。</a:t>
            </a:r>
          </a:p>
          <a:p>
            <a:pPr marL="609600" indent="-609600">
              <a:lnSpc>
                <a:spcPct val="90000"/>
              </a:lnSpc>
              <a:buNone/>
            </a:pPr>
            <a:r>
              <a:rPr lang="zh-CN" altLang="en-US" dirty="0">
                <a:solidFill>
                  <a:schemeClr val="tx1"/>
                </a:solidFill>
                <a:sym typeface="+mn-ea"/>
              </a:rPr>
              <a:t>一旦结点</a:t>
            </a:r>
            <a:r>
              <a:rPr lang="en-US" altLang="zh-CN" dirty="0">
                <a:solidFill>
                  <a:schemeClr val="tx1"/>
                </a:solidFill>
                <a:sym typeface="+mn-ea"/>
              </a:rPr>
              <a:t>v</a:t>
            </a:r>
            <a:r>
              <a:rPr lang="zh-CN" altLang="en-US" dirty="0">
                <a:solidFill>
                  <a:schemeClr val="tx1"/>
                </a:solidFill>
                <a:sym typeface="+mn-ea"/>
              </a:rPr>
              <a:t>的所有出发边都被发现，搜索则</a:t>
            </a:r>
            <a:r>
              <a:rPr lang="en-US" altLang="zh-CN" dirty="0">
                <a:solidFill>
                  <a:schemeClr val="tx1"/>
                </a:solidFill>
                <a:sym typeface="+mn-ea"/>
              </a:rPr>
              <a:t>“</a:t>
            </a:r>
            <a:r>
              <a:rPr lang="zh-CN" altLang="en-US" dirty="0">
                <a:solidFill>
                  <a:schemeClr val="tx1"/>
                </a:solidFill>
                <a:sym typeface="+mn-ea"/>
              </a:rPr>
              <a:t>回溯</a:t>
            </a:r>
            <a:r>
              <a:rPr lang="en-US" altLang="zh-CN" dirty="0">
                <a:solidFill>
                  <a:schemeClr val="tx1"/>
                </a:solidFill>
                <a:sym typeface="+mn-ea"/>
              </a:rPr>
              <a:t>”</a:t>
            </a:r>
            <a:r>
              <a:rPr lang="zh-CN" altLang="en-US" dirty="0">
                <a:solidFill>
                  <a:schemeClr val="tx1"/>
                </a:solidFill>
                <a:sym typeface="+mn-ea"/>
              </a:rPr>
              <a:t>到</a:t>
            </a:r>
            <a:r>
              <a:rPr lang="en-US" altLang="zh-CN" dirty="0">
                <a:solidFill>
                  <a:schemeClr val="tx1"/>
                </a:solidFill>
                <a:sym typeface="+mn-ea"/>
              </a:rPr>
              <a:t>v</a:t>
            </a:r>
            <a:r>
              <a:rPr lang="zh-CN" altLang="en-US" dirty="0">
                <a:solidFill>
                  <a:schemeClr val="tx1"/>
                </a:solidFill>
                <a:sym typeface="+mn-ea"/>
              </a:rPr>
              <a:t>的前驱结点。</a:t>
            </a:r>
          </a:p>
          <a:p>
            <a:pPr marL="609600" indent="-609600">
              <a:lnSpc>
                <a:spcPct val="90000"/>
              </a:lnSpc>
              <a:buNone/>
            </a:pPr>
            <a:r>
              <a:rPr lang="zh-CN" altLang="en-US" dirty="0">
                <a:solidFill>
                  <a:schemeClr val="tx1"/>
                </a:solidFill>
                <a:sym typeface="+mn-ea"/>
              </a:rPr>
              <a:t>深度优先搜索的前驱子图形成一个由多棵深度优先树构成的深度优先森林，森林中的边仍然称为树边。</a:t>
            </a:r>
          </a:p>
          <a:p>
            <a:pPr marL="609600" indent="-609600">
              <a:lnSpc>
                <a:spcPct val="90000"/>
              </a:lnSpc>
              <a:buNone/>
            </a:pPr>
            <a:r>
              <a:rPr lang="zh-CN" altLang="en-US" dirty="0">
                <a:solidFill>
                  <a:schemeClr val="tx1"/>
                </a:solidFill>
                <a:sym typeface="+mn-ea"/>
              </a:rPr>
              <a:t>所有的深度优先树都不相交</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深度优先搜索</a:t>
            </a:r>
            <a:endParaRPr lang="zh-CN" dirty="0">
              <a:sym typeface="+mn-ea"/>
            </a:endParaRPr>
          </a:p>
        </p:txBody>
      </p:sp>
      <p:grpSp>
        <p:nvGrpSpPr>
          <p:cNvPr id="5" name="组合 4"/>
          <p:cNvGrpSpPr/>
          <p:nvPr/>
        </p:nvGrpSpPr>
        <p:grpSpPr>
          <a:xfrm>
            <a:off x="124460" y="1150620"/>
            <a:ext cx="8881745" cy="2691130"/>
            <a:chOff x="157" y="1710"/>
            <a:chExt cx="15449" cy="4680"/>
          </a:xfrm>
        </p:grpSpPr>
        <p:pic>
          <p:nvPicPr>
            <p:cNvPr id="3" name="图片 2"/>
            <p:cNvPicPr>
              <a:picLocks noChangeAspect="1"/>
            </p:cNvPicPr>
            <p:nvPr>
              <p:custDataLst>
                <p:tags r:id="rId1"/>
              </p:custDataLst>
            </p:nvPr>
          </p:nvPicPr>
          <p:blipFill>
            <a:blip r:embed="rId4"/>
            <a:stretch>
              <a:fillRect/>
            </a:stretch>
          </p:blipFill>
          <p:spPr>
            <a:xfrm>
              <a:off x="157" y="1824"/>
              <a:ext cx="4640" cy="3510"/>
            </a:xfrm>
            <a:prstGeom prst="rect">
              <a:avLst/>
            </a:prstGeom>
          </p:spPr>
        </p:pic>
        <p:pic>
          <p:nvPicPr>
            <p:cNvPr id="4" name="图片 3"/>
            <p:cNvPicPr>
              <a:picLocks noChangeAspect="1"/>
            </p:cNvPicPr>
            <p:nvPr>
              <p:custDataLst>
                <p:tags r:id="rId2"/>
              </p:custDataLst>
            </p:nvPr>
          </p:nvPicPr>
          <p:blipFill>
            <a:blip r:embed="rId5"/>
            <a:stretch>
              <a:fillRect/>
            </a:stretch>
          </p:blipFill>
          <p:spPr>
            <a:xfrm>
              <a:off x="4676" y="1710"/>
              <a:ext cx="10930" cy="4680"/>
            </a:xfrm>
            <a:prstGeom prst="rect">
              <a:avLst/>
            </a:prstGeom>
          </p:spPr>
        </p:pic>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生成树</a:t>
            </a:r>
          </a:p>
        </p:txBody>
      </p:sp>
      <p:sp>
        <p:nvSpPr>
          <p:cNvPr id="42" name="文本占位符 28674"/>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a:sym typeface="+mn-ea"/>
              </a:rPr>
              <a:t>给定无向连通图</a:t>
            </a:r>
            <a:r>
              <a:rPr lang="en-US" altLang="zh-CN">
                <a:sym typeface="+mn-ea"/>
              </a:rPr>
              <a:t> </a:t>
            </a:r>
            <a:r>
              <a:rPr lang="en-US" altLang="zh-CN" i="1">
                <a:solidFill>
                  <a:schemeClr val="accent2"/>
                </a:solidFill>
                <a:sym typeface="+mn-ea"/>
              </a:rPr>
              <a:t>G</a:t>
            </a:r>
            <a:r>
              <a:rPr lang="en-US" altLang="zh-CN">
                <a:solidFill>
                  <a:schemeClr val="accent2"/>
                </a:solidFill>
                <a:sym typeface="+mn-ea"/>
              </a:rPr>
              <a:t> = (</a:t>
            </a:r>
            <a:r>
              <a:rPr lang="en-US" altLang="zh-CN" i="1">
                <a:solidFill>
                  <a:schemeClr val="accent2"/>
                </a:solidFill>
                <a:sym typeface="+mn-ea"/>
              </a:rPr>
              <a:t>V</a:t>
            </a:r>
            <a:r>
              <a:rPr lang="en-US" altLang="zh-CN">
                <a:solidFill>
                  <a:schemeClr val="accent2"/>
                </a:solidFill>
                <a:sym typeface="+mn-ea"/>
              </a:rPr>
              <a:t>, </a:t>
            </a:r>
            <a:r>
              <a:rPr lang="en-US" altLang="zh-CN" i="1">
                <a:solidFill>
                  <a:schemeClr val="accent2"/>
                </a:solidFill>
                <a:sym typeface="+mn-ea"/>
              </a:rPr>
              <a:t>E</a:t>
            </a:r>
            <a:r>
              <a:rPr lang="en-US" altLang="zh-CN">
                <a:solidFill>
                  <a:schemeClr val="accent2"/>
                </a:solidFill>
                <a:sym typeface="+mn-ea"/>
              </a:rPr>
              <a:t>)</a:t>
            </a:r>
            <a:endParaRPr lang="en-US" altLang="zh-CN">
              <a:solidFill>
                <a:schemeClr val="accent2"/>
              </a:solidFill>
            </a:endParaRPr>
          </a:p>
          <a:p>
            <a:pPr>
              <a:buNone/>
            </a:pPr>
            <a:r>
              <a:rPr lang="zh-CN" altLang="en-US">
                <a:sym typeface="+mn-ea"/>
              </a:rPr>
              <a:t>权重函数</a:t>
            </a:r>
            <a:r>
              <a:rPr lang="en-US" altLang="zh-CN">
                <a:sym typeface="+mn-ea"/>
              </a:rPr>
              <a:t> </a:t>
            </a:r>
            <a:r>
              <a:rPr lang="en-US" altLang="zh-CN" i="1">
                <a:solidFill>
                  <a:schemeClr val="accent2"/>
                </a:solidFill>
                <a:sym typeface="+mn-ea"/>
              </a:rPr>
              <a:t>W</a:t>
            </a:r>
            <a:r>
              <a:rPr lang="en-US" altLang="zh-CN">
                <a:solidFill>
                  <a:schemeClr val="accent2"/>
                </a:solidFill>
                <a:sym typeface="+mn-ea"/>
              </a:rPr>
              <a:t> : </a:t>
            </a:r>
            <a:r>
              <a:rPr lang="en-US" altLang="zh-CN" i="1">
                <a:solidFill>
                  <a:schemeClr val="accent2"/>
                </a:solidFill>
                <a:sym typeface="+mn-ea"/>
              </a:rPr>
              <a:t>E</a:t>
            </a:r>
            <a:r>
              <a:rPr lang="en-US" altLang="zh-CN">
                <a:solidFill>
                  <a:schemeClr val="accent2"/>
                </a:solidFill>
                <a:sym typeface="+mn-ea"/>
              </a:rPr>
              <a:t> </a:t>
            </a:r>
            <a:r>
              <a:rPr lang="en-US" altLang="zh-CN">
                <a:solidFill>
                  <a:schemeClr val="accent2"/>
                </a:solidFill>
                <a:sym typeface="Symbol" panose="05050102010706020507" pitchFamily="18" charset="2"/>
              </a:rPr>
              <a:t> </a:t>
            </a:r>
            <a:r>
              <a:rPr lang="en-US" altLang="zh-CN" i="1">
                <a:solidFill>
                  <a:schemeClr val="accent2"/>
                </a:solidFill>
                <a:latin typeface="Monotype Corsiva" panose="03010101010201010101" pitchFamily="66" charset="0"/>
                <a:sym typeface="Symbol" panose="05050102010706020507" pitchFamily="18" charset="2"/>
              </a:rPr>
              <a:t>R</a:t>
            </a:r>
          </a:p>
          <a:p>
            <a:pPr>
              <a:buNone/>
            </a:pPr>
            <a:endParaRPr lang="en-US" altLang="zh-CN">
              <a:sym typeface="Symbol" panose="05050102010706020507" pitchFamily="18" charset="2"/>
            </a:endParaRPr>
          </a:p>
          <a:p>
            <a:pPr>
              <a:buNone/>
            </a:pPr>
            <a:endParaRPr lang="en-US" altLang="zh-CN">
              <a:sym typeface="Symbol" panose="05050102010706020507" pitchFamily="18" charset="2"/>
            </a:endParaRPr>
          </a:p>
          <a:p>
            <a:pPr>
              <a:buNone/>
            </a:pPr>
            <a:endParaRPr lang="en-US" altLang="zh-CN">
              <a:sym typeface="Symbol" panose="05050102010706020507" pitchFamily="18" charset="2"/>
            </a:endParaRPr>
          </a:p>
          <a:p>
            <a:pPr>
              <a:buNone/>
            </a:pPr>
            <a:endParaRPr lang="en-US" altLang="zh-CN">
              <a:sym typeface="Symbol" panose="05050102010706020507" pitchFamily="18" charset="2"/>
            </a:endParaRPr>
          </a:p>
          <a:p>
            <a:pPr>
              <a:buNone/>
            </a:pPr>
            <a:endParaRPr lang="en-US" altLang="zh-CN">
              <a:sym typeface="Symbol" panose="05050102010706020507" pitchFamily="18" charset="2"/>
            </a:endParaRPr>
          </a:p>
          <a:p>
            <a:pPr>
              <a:buNone/>
            </a:pPr>
            <a:r>
              <a:rPr lang="zh-CN" altLang="en-US">
                <a:solidFill>
                  <a:srgbClr val="CE0000"/>
                </a:solidFill>
                <a:sym typeface="Symbol" panose="05050102010706020507" pitchFamily="18" charset="2"/>
              </a:rPr>
              <a:t>生成树</a:t>
            </a:r>
            <a:r>
              <a:rPr lang="en-US" altLang="zh-CN">
                <a:solidFill>
                  <a:srgbClr val="CE0000"/>
                </a:solidFill>
                <a:sym typeface="Symbol" panose="05050102010706020507" pitchFamily="18" charset="2"/>
              </a:rPr>
              <a:t>:</a:t>
            </a:r>
            <a:r>
              <a:rPr lang="en-US" altLang="zh-CN">
                <a:sym typeface="Symbol" panose="05050102010706020507" pitchFamily="18" charset="2"/>
              </a:rPr>
              <a:t> T</a:t>
            </a:r>
            <a:r>
              <a:rPr lang="zh-CN" altLang="en-US">
                <a:sym typeface="Symbol" panose="05050102010706020507" pitchFamily="18" charset="2"/>
              </a:rPr>
              <a:t>连接所有结点的树</a:t>
            </a:r>
            <a:r>
              <a:rPr lang="en-US" altLang="zh-CN">
                <a:sym typeface="Symbol" panose="05050102010706020507" pitchFamily="18" charset="2"/>
              </a:rPr>
              <a:t>.</a:t>
            </a:r>
          </a:p>
          <a:p>
            <a:pPr>
              <a:buNone/>
            </a:pPr>
            <a:r>
              <a:rPr lang="zh-CN" altLang="en-US">
                <a:sym typeface="Symbol" panose="05050102010706020507" pitchFamily="18" charset="2"/>
              </a:rPr>
              <a:t>该图的生成树是什么</a:t>
            </a:r>
            <a:r>
              <a:rPr lang="en-US" altLang="zh-CN">
                <a:sym typeface="Symbol" panose="05050102010706020507" pitchFamily="18" charset="2"/>
              </a:rPr>
              <a:t>?</a:t>
            </a:r>
            <a:endParaRPr lang="en-US" altLang="zh-CN" dirty="0"/>
          </a:p>
        </p:txBody>
      </p:sp>
      <p:sp>
        <p:nvSpPr>
          <p:cNvPr id="58372" name="椭圆 337923"/>
          <p:cNvSpPr/>
          <p:nvPr/>
        </p:nvSpPr>
        <p:spPr>
          <a:xfrm>
            <a:off x="3102610" y="208343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58373" name="椭圆 337924"/>
          <p:cNvSpPr/>
          <p:nvPr/>
        </p:nvSpPr>
        <p:spPr>
          <a:xfrm>
            <a:off x="5388610" y="208343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58374" name="椭圆 337925"/>
          <p:cNvSpPr/>
          <p:nvPr/>
        </p:nvSpPr>
        <p:spPr>
          <a:xfrm>
            <a:off x="7388860" y="208343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58375" name="椭圆 337926"/>
          <p:cNvSpPr/>
          <p:nvPr/>
        </p:nvSpPr>
        <p:spPr>
          <a:xfrm>
            <a:off x="3102610" y="294068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58376" name="椭圆 337927"/>
          <p:cNvSpPr/>
          <p:nvPr/>
        </p:nvSpPr>
        <p:spPr>
          <a:xfrm>
            <a:off x="5388610" y="294068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58377" name="椭圆 337928"/>
          <p:cNvSpPr/>
          <p:nvPr/>
        </p:nvSpPr>
        <p:spPr>
          <a:xfrm>
            <a:off x="7388860" y="294068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58378" name="椭圆 337929"/>
          <p:cNvSpPr/>
          <p:nvPr/>
        </p:nvSpPr>
        <p:spPr>
          <a:xfrm>
            <a:off x="4245610" y="339788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sp>
        <p:nvSpPr>
          <p:cNvPr id="58379" name="椭圆 337930"/>
          <p:cNvSpPr/>
          <p:nvPr/>
        </p:nvSpPr>
        <p:spPr>
          <a:xfrm>
            <a:off x="4245610" y="156908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050">
              <a:latin typeface="Times New Roman" panose="02020603050405020304" pitchFamily="18" charset="0"/>
              <a:ea typeface="宋体" panose="02010600030101010101" pitchFamily="2" charset="-122"/>
            </a:endParaRPr>
          </a:p>
        </p:txBody>
      </p:sp>
      <p:cxnSp>
        <p:nvCxnSpPr>
          <p:cNvPr id="58380" name="直接箭头连接符 337931"/>
          <p:cNvCxnSpPr>
            <a:stCxn id="58379" idx="5"/>
            <a:endCxn id="58373" idx="1"/>
          </p:cNvCxnSpPr>
          <p:nvPr/>
        </p:nvCxnSpPr>
        <p:spPr>
          <a:xfrm>
            <a:off x="4587320" y="1910477"/>
            <a:ext cx="859790" cy="231140"/>
          </a:xfrm>
          <a:prstGeom prst="straightConnector1">
            <a:avLst/>
          </a:prstGeom>
          <a:ln w="38100" cap="flat" cmpd="sng">
            <a:solidFill>
              <a:schemeClr val="tx1"/>
            </a:solidFill>
            <a:prstDash val="solid"/>
            <a:round/>
            <a:headEnd type="none" w="med" len="med"/>
            <a:tailEnd type="none" w="med" len="med"/>
          </a:ln>
        </p:spPr>
      </p:cxnSp>
      <p:cxnSp>
        <p:nvCxnSpPr>
          <p:cNvPr id="58381" name="直接箭头连接符 337932"/>
          <p:cNvCxnSpPr>
            <a:stCxn id="58379" idx="3"/>
            <a:endCxn id="58372" idx="7"/>
          </p:cNvCxnSpPr>
          <p:nvPr/>
        </p:nvCxnSpPr>
        <p:spPr>
          <a:xfrm flipH="1">
            <a:off x="3444161" y="1910477"/>
            <a:ext cx="859790" cy="231140"/>
          </a:xfrm>
          <a:prstGeom prst="straightConnector1">
            <a:avLst/>
          </a:prstGeom>
          <a:ln w="38100" cap="flat" cmpd="sng">
            <a:solidFill>
              <a:schemeClr val="tx1"/>
            </a:solidFill>
            <a:prstDash val="solid"/>
            <a:round/>
            <a:headEnd type="none" w="med" len="med"/>
            <a:tailEnd type="none" w="med" len="med"/>
          </a:ln>
        </p:spPr>
      </p:cxnSp>
      <p:cxnSp>
        <p:nvCxnSpPr>
          <p:cNvPr id="58382" name="直接箭头连接符 337933"/>
          <p:cNvCxnSpPr>
            <a:stCxn id="58372" idx="6"/>
            <a:endCxn id="58373" idx="2"/>
          </p:cNvCxnSpPr>
          <p:nvPr/>
        </p:nvCxnSpPr>
        <p:spPr>
          <a:xfrm>
            <a:off x="3502343" y="2283460"/>
            <a:ext cx="1885950" cy="0"/>
          </a:xfrm>
          <a:prstGeom prst="straightConnector1">
            <a:avLst/>
          </a:prstGeom>
          <a:ln w="38100" cap="flat" cmpd="sng">
            <a:solidFill>
              <a:schemeClr val="tx1"/>
            </a:solidFill>
            <a:prstDash val="solid"/>
            <a:round/>
            <a:headEnd type="none" w="med" len="med"/>
            <a:tailEnd type="none" w="med" len="med"/>
          </a:ln>
        </p:spPr>
      </p:cxnSp>
      <p:cxnSp>
        <p:nvCxnSpPr>
          <p:cNvPr id="58383" name="直接箭头连接符 337934"/>
          <p:cNvCxnSpPr>
            <a:stCxn id="58375" idx="0"/>
            <a:endCxn id="58372" idx="4"/>
          </p:cNvCxnSpPr>
          <p:nvPr/>
        </p:nvCxnSpPr>
        <p:spPr>
          <a:xfrm flipV="1">
            <a:off x="3302635" y="2483168"/>
            <a:ext cx="0" cy="457200"/>
          </a:xfrm>
          <a:prstGeom prst="straightConnector1">
            <a:avLst/>
          </a:prstGeom>
          <a:ln w="38100" cap="flat" cmpd="sng">
            <a:solidFill>
              <a:schemeClr val="tx1"/>
            </a:solidFill>
            <a:prstDash val="solid"/>
            <a:round/>
            <a:headEnd type="none" w="med" len="med"/>
            <a:tailEnd type="none" w="med" len="med"/>
          </a:ln>
        </p:spPr>
      </p:cxnSp>
      <p:cxnSp>
        <p:nvCxnSpPr>
          <p:cNvPr id="58384" name="直接箭头连接符 337935"/>
          <p:cNvCxnSpPr>
            <a:stCxn id="58375" idx="5"/>
            <a:endCxn id="58378" idx="1"/>
          </p:cNvCxnSpPr>
          <p:nvPr/>
        </p:nvCxnSpPr>
        <p:spPr>
          <a:xfrm>
            <a:off x="3444320" y="3282077"/>
            <a:ext cx="859790" cy="173990"/>
          </a:xfrm>
          <a:prstGeom prst="straightConnector1">
            <a:avLst/>
          </a:prstGeom>
          <a:ln w="38100" cap="flat" cmpd="sng">
            <a:solidFill>
              <a:schemeClr val="tx1"/>
            </a:solidFill>
            <a:prstDash val="solid"/>
            <a:round/>
            <a:headEnd type="none" w="med" len="med"/>
            <a:tailEnd type="none" w="med" len="med"/>
          </a:ln>
        </p:spPr>
      </p:cxnSp>
      <p:cxnSp>
        <p:nvCxnSpPr>
          <p:cNvPr id="58385" name="直接箭头连接符 337936"/>
          <p:cNvCxnSpPr>
            <a:stCxn id="58378" idx="7"/>
            <a:endCxn id="58376" idx="3"/>
          </p:cNvCxnSpPr>
          <p:nvPr/>
        </p:nvCxnSpPr>
        <p:spPr>
          <a:xfrm flipV="1">
            <a:off x="4587320" y="3282553"/>
            <a:ext cx="859790" cy="173990"/>
          </a:xfrm>
          <a:prstGeom prst="straightConnector1">
            <a:avLst/>
          </a:prstGeom>
          <a:ln w="38100" cap="flat" cmpd="sng">
            <a:solidFill>
              <a:schemeClr val="tx1"/>
            </a:solidFill>
            <a:prstDash val="solid"/>
            <a:round/>
            <a:headEnd type="none" w="med" len="med"/>
            <a:tailEnd type="none" w="med" len="med"/>
          </a:ln>
        </p:spPr>
      </p:cxnSp>
      <p:cxnSp>
        <p:nvCxnSpPr>
          <p:cNvPr id="58386" name="直接箭头连接符 337937"/>
          <p:cNvCxnSpPr>
            <a:stCxn id="58376" idx="0"/>
            <a:endCxn id="58373" idx="4"/>
          </p:cNvCxnSpPr>
          <p:nvPr/>
        </p:nvCxnSpPr>
        <p:spPr>
          <a:xfrm flipV="1">
            <a:off x="5588635" y="2483168"/>
            <a:ext cx="0" cy="457200"/>
          </a:xfrm>
          <a:prstGeom prst="straightConnector1">
            <a:avLst/>
          </a:prstGeom>
          <a:ln w="38100" cap="flat" cmpd="sng">
            <a:solidFill>
              <a:schemeClr val="tx1"/>
            </a:solidFill>
            <a:prstDash val="solid"/>
            <a:round/>
            <a:headEnd type="none" w="med" len="med"/>
            <a:tailEnd type="none" w="med" len="med"/>
          </a:ln>
        </p:spPr>
      </p:cxnSp>
      <p:cxnSp>
        <p:nvCxnSpPr>
          <p:cNvPr id="58387" name="直接箭头连接符 337938"/>
          <p:cNvCxnSpPr>
            <a:stCxn id="58373" idx="6"/>
            <a:endCxn id="58374" idx="2"/>
          </p:cNvCxnSpPr>
          <p:nvPr/>
        </p:nvCxnSpPr>
        <p:spPr>
          <a:xfrm>
            <a:off x="5788343" y="2283460"/>
            <a:ext cx="1600200" cy="0"/>
          </a:xfrm>
          <a:prstGeom prst="straightConnector1">
            <a:avLst/>
          </a:prstGeom>
          <a:ln w="38100" cap="flat" cmpd="sng">
            <a:solidFill>
              <a:schemeClr val="tx1"/>
            </a:solidFill>
            <a:prstDash val="solid"/>
            <a:round/>
            <a:headEnd type="none" w="med" len="med"/>
            <a:tailEnd type="none" w="med" len="med"/>
          </a:ln>
        </p:spPr>
      </p:cxnSp>
      <p:cxnSp>
        <p:nvCxnSpPr>
          <p:cNvPr id="58388" name="直接箭头连接符 337939"/>
          <p:cNvCxnSpPr>
            <a:stCxn id="58376" idx="6"/>
            <a:endCxn id="58377" idx="2"/>
          </p:cNvCxnSpPr>
          <p:nvPr/>
        </p:nvCxnSpPr>
        <p:spPr>
          <a:xfrm>
            <a:off x="5788343" y="3140710"/>
            <a:ext cx="1600200" cy="0"/>
          </a:xfrm>
          <a:prstGeom prst="straightConnector1">
            <a:avLst/>
          </a:prstGeom>
          <a:ln w="38100" cap="flat" cmpd="sng">
            <a:solidFill>
              <a:schemeClr val="tx1"/>
            </a:solidFill>
            <a:prstDash val="solid"/>
            <a:round/>
            <a:headEnd type="none" w="med" len="med"/>
            <a:tailEnd type="none" w="med" len="med"/>
          </a:ln>
        </p:spPr>
      </p:cxnSp>
      <p:sp>
        <p:nvSpPr>
          <p:cNvPr id="58389" name="文本框 337941"/>
          <p:cNvSpPr txBox="1"/>
          <p:nvPr/>
        </p:nvSpPr>
        <p:spPr>
          <a:xfrm>
            <a:off x="2980214" y="2665651"/>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14</a:t>
            </a:r>
          </a:p>
        </p:txBody>
      </p:sp>
      <p:sp>
        <p:nvSpPr>
          <p:cNvPr id="58390" name="文本框 337942"/>
          <p:cNvSpPr txBox="1"/>
          <p:nvPr/>
        </p:nvSpPr>
        <p:spPr>
          <a:xfrm>
            <a:off x="3999389" y="2883535"/>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7</a:t>
            </a:r>
          </a:p>
        </p:txBody>
      </p:sp>
      <p:sp>
        <p:nvSpPr>
          <p:cNvPr id="58391" name="文本框 337943"/>
          <p:cNvSpPr txBox="1"/>
          <p:nvPr/>
        </p:nvSpPr>
        <p:spPr>
          <a:xfrm>
            <a:off x="3708876" y="3340735"/>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3</a:t>
            </a:r>
          </a:p>
        </p:txBody>
      </p:sp>
      <p:sp>
        <p:nvSpPr>
          <p:cNvPr id="58392" name="文本框 337944"/>
          <p:cNvSpPr txBox="1"/>
          <p:nvPr/>
        </p:nvSpPr>
        <p:spPr>
          <a:xfrm>
            <a:off x="3708876" y="1740535"/>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6</a:t>
            </a:r>
          </a:p>
        </p:txBody>
      </p:sp>
      <p:sp>
        <p:nvSpPr>
          <p:cNvPr id="58393" name="文本框 337945"/>
          <p:cNvSpPr txBox="1"/>
          <p:nvPr/>
        </p:nvSpPr>
        <p:spPr>
          <a:xfrm>
            <a:off x="4913789" y="1740535"/>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12</a:t>
            </a:r>
          </a:p>
        </p:txBody>
      </p:sp>
      <p:sp>
        <p:nvSpPr>
          <p:cNvPr id="58394" name="文本框 337946"/>
          <p:cNvSpPr txBox="1"/>
          <p:nvPr/>
        </p:nvSpPr>
        <p:spPr>
          <a:xfrm>
            <a:off x="4280376" y="2019141"/>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5</a:t>
            </a:r>
          </a:p>
        </p:txBody>
      </p:sp>
      <p:sp>
        <p:nvSpPr>
          <p:cNvPr id="58395" name="文本框 337947"/>
          <p:cNvSpPr txBox="1"/>
          <p:nvPr/>
        </p:nvSpPr>
        <p:spPr>
          <a:xfrm>
            <a:off x="5590064" y="2700179"/>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8</a:t>
            </a:r>
          </a:p>
        </p:txBody>
      </p:sp>
      <p:sp>
        <p:nvSpPr>
          <p:cNvPr id="58396" name="文本框 337948"/>
          <p:cNvSpPr txBox="1"/>
          <p:nvPr/>
        </p:nvSpPr>
        <p:spPr>
          <a:xfrm>
            <a:off x="6447314" y="2026285"/>
            <a:ext cx="27813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9</a:t>
            </a:r>
          </a:p>
        </p:txBody>
      </p:sp>
      <p:sp>
        <p:nvSpPr>
          <p:cNvPr id="58397" name="文本框 337949"/>
          <p:cNvSpPr txBox="1"/>
          <p:nvPr/>
        </p:nvSpPr>
        <p:spPr>
          <a:xfrm>
            <a:off x="6404451" y="3214529"/>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15</a:t>
            </a:r>
          </a:p>
        </p:txBody>
      </p:sp>
      <p:sp>
        <p:nvSpPr>
          <p:cNvPr id="58398" name="文本框 337950"/>
          <p:cNvSpPr txBox="1"/>
          <p:nvPr/>
        </p:nvSpPr>
        <p:spPr>
          <a:xfrm>
            <a:off x="4851876" y="3359785"/>
            <a:ext cx="373380" cy="321945"/>
          </a:xfrm>
          <a:prstGeom prst="rect">
            <a:avLst/>
          </a:prstGeom>
          <a:noFill/>
          <a:ln w="9525">
            <a:noFill/>
          </a:ln>
        </p:spPr>
        <p:txBody>
          <a:bodyPr wrap="none" anchor="t" anchorCtr="0">
            <a:spAutoFit/>
          </a:bodyPr>
          <a:lstStyle/>
          <a:p>
            <a:pPr algn="ctr" eaLnBrk="0" hangingPunct="0"/>
            <a:r>
              <a:rPr lang="en-US" altLang="zh-CN" sz="1500" b="1">
                <a:solidFill>
                  <a:schemeClr val="tx1"/>
                </a:solidFill>
                <a:latin typeface="Times New Roman" panose="02020603050405020304" pitchFamily="18" charset="0"/>
                <a:ea typeface="宋体" panose="02010600030101010101" pitchFamily="2" charset="-122"/>
              </a:rPr>
              <a:t>10</a:t>
            </a:r>
          </a:p>
        </p:txBody>
      </p:sp>
      <p:cxnSp>
        <p:nvCxnSpPr>
          <p:cNvPr id="58399" name="直接箭头连接符 337951"/>
          <p:cNvCxnSpPr>
            <a:stCxn id="58372" idx="5"/>
            <a:endCxn id="58378" idx="1"/>
          </p:cNvCxnSpPr>
          <p:nvPr/>
        </p:nvCxnSpPr>
        <p:spPr>
          <a:xfrm>
            <a:off x="3444320" y="2424827"/>
            <a:ext cx="859790" cy="1031240"/>
          </a:xfrm>
          <a:prstGeom prst="straightConnector1">
            <a:avLst/>
          </a:prstGeom>
          <a:ln w="38100" cap="flat" cmpd="sng">
            <a:solidFill>
              <a:schemeClr val="tx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深度优先搜索</a:t>
            </a:r>
            <a:endParaRPr lang="zh-CN" dirty="0">
              <a:sym typeface="+mn-ea"/>
            </a:endParaRPr>
          </a:p>
        </p:txBody>
      </p:sp>
      <p:pic>
        <p:nvPicPr>
          <p:cNvPr id="3" name="图片 2"/>
          <p:cNvPicPr>
            <a:picLocks noChangeAspect="1"/>
          </p:cNvPicPr>
          <p:nvPr>
            <p:custDataLst>
              <p:tags r:id="rId1"/>
            </p:custDataLst>
          </p:nvPr>
        </p:nvPicPr>
        <p:blipFill>
          <a:blip r:embed="rId4"/>
          <a:stretch>
            <a:fillRect/>
          </a:stretch>
        </p:blipFill>
        <p:spPr>
          <a:xfrm>
            <a:off x="2006600" y="704850"/>
            <a:ext cx="5308600" cy="1866900"/>
          </a:xfrm>
          <a:prstGeom prst="rect">
            <a:avLst/>
          </a:prstGeom>
        </p:spPr>
      </p:pic>
      <p:pic>
        <p:nvPicPr>
          <p:cNvPr id="4" name="图片 3"/>
          <p:cNvPicPr>
            <a:picLocks noChangeAspect="1"/>
          </p:cNvPicPr>
          <p:nvPr>
            <p:custDataLst>
              <p:tags r:id="rId2"/>
            </p:custDataLst>
          </p:nvPr>
        </p:nvPicPr>
        <p:blipFill>
          <a:blip r:embed="rId5"/>
          <a:stretch>
            <a:fillRect/>
          </a:stretch>
        </p:blipFill>
        <p:spPr>
          <a:xfrm>
            <a:off x="1903730" y="2584450"/>
            <a:ext cx="5365750" cy="1841500"/>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深度优先搜索</a:t>
            </a:r>
            <a:endParaRPr lang="zh-CN" dirty="0">
              <a:sym typeface="+mn-ea"/>
            </a:endParaRPr>
          </a:p>
        </p:txBody>
      </p:sp>
      <p:pic>
        <p:nvPicPr>
          <p:cNvPr id="3" name="图片 2"/>
          <p:cNvPicPr>
            <a:picLocks noChangeAspect="1"/>
          </p:cNvPicPr>
          <p:nvPr>
            <p:custDataLst>
              <p:tags r:id="rId1"/>
            </p:custDataLst>
          </p:nvPr>
        </p:nvPicPr>
        <p:blipFill>
          <a:blip r:embed="rId4"/>
          <a:stretch>
            <a:fillRect/>
          </a:stretch>
        </p:blipFill>
        <p:spPr>
          <a:xfrm>
            <a:off x="1857375" y="795655"/>
            <a:ext cx="5429250" cy="1885950"/>
          </a:xfrm>
          <a:prstGeom prst="rect">
            <a:avLst/>
          </a:prstGeom>
        </p:spPr>
      </p:pic>
      <p:pic>
        <p:nvPicPr>
          <p:cNvPr id="4" name="图片 3"/>
          <p:cNvPicPr>
            <a:picLocks noChangeAspect="1"/>
          </p:cNvPicPr>
          <p:nvPr>
            <p:custDataLst>
              <p:tags r:id="rId2"/>
            </p:custDataLst>
          </p:nvPr>
        </p:nvPicPr>
        <p:blipFill>
          <a:blip r:embed="rId5"/>
          <a:stretch>
            <a:fillRect/>
          </a:stretch>
        </p:blipFill>
        <p:spPr>
          <a:xfrm>
            <a:off x="1908175" y="2681605"/>
            <a:ext cx="5327650" cy="2006600"/>
          </a:xfrm>
          <a:prstGeom prst="rect">
            <a:avLst/>
          </a:prstGeo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深度优先搜索</a:t>
            </a:r>
            <a:endParaRPr lang="zh-CN" dirty="0">
              <a:sym typeface="+mn-ea"/>
            </a:endParaRPr>
          </a:p>
        </p:txBody>
      </p:sp>
      <p:pic>
        <p:nvPicPr>
          <p:cNvPr id="3" name="图片 2"/>
          <p:cNvPicPr>
            <a:picLocks noChangeAspect="1"/>
          </p:cNvPicPr>
          <p:nvPr>
            <p:custDataLst>
              <p:tags r:id="rId1"/>
            </p:custDataLst>
          </p:nvPr>
        </p:nvPicPr>
        <p:blipFill>
          <a:blip r:embed="rId4"/>
          <a:stretch>
            <a:fillRect/>
          </a:stretch>
        </p:blipFill>
        <p:spPr>
          <a:xfrm>
            <a:off x="1896745" y="723900"/>
            <a:ext cx="5334000" cy="1847850"/>
          </a:xfrm>
          <a:prstGeom prst="rect">
            <a:avLst/>
          </a:prstGeom>
        </p:spPr>
      </p:pic>
      <p:pic>
        <p:nvPicPr>
          <p:cNvPr id="4" name="图片 3"/>
          <p:cNvPicPr>
            <a:picLocks noChangeAspect="1"/>
          </p:cNvPicPr>
          <p:nvPr>
            <p:custDataLst>
              <p:tags r:id="rId2"/>
            </p:custDataLst>
          </p:nvPr>
        </p:nvPicPr>
        <p:blipFill>
          <a:blip r:embed="rId5"/>
          <a:stretch>
            <a:fillRect/>
          </a:stretch>
        </p:blipFill>
        <p:spPr>
          <a:xfrm>
            <a:off x="1833880" y="2571750"/>
            <a:ext cx="5353050" cy="1892300"/>
          </a:xfrm>
          <a:prstGeom prst="rect">
            <a:avLst/>
          </a:prstGeom>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深度优先搜索</a:t>
            </a:r>
            <a:endParaRPr lang="zh-CN" dirty="0">
              <a:sym typeface="+mn-ea"/>
            </a:endParaRPr>
          </a:p>
        </p:txBody>
      </p:sp>
      <p:pic>
        <p:nvPicPr>
          <p:cNvPr id="5" name="图片 4"/>
          <p:cNvPicPr>
            <a:picLocks noChangeAspect="1"/>
          </p:cNvPicPr>
          <p:nvPr>
            <p:custDataLst>
              <p:tags r:id="rId1"/>
            </p:custDataLst>
          </p:nvPr>
        </p:nvPicPr>
        <p:blipFill>
          <a:blip r:embed="rId4"/>
          <a:stretch>
            <a:fillRect/>
          </a:stretch>
        </p:blipFill>
        <p:spPr>
          <a:xfrm>
            <a:off x="1914525" y="673100"/>
            <a:ext cx="5378450" cy="1898650"/>
          </a:xfrm>
          <a:prstGeom prst="rect">
            <a:avLst/>
          </a:prstGeom>
        </p:spPr>
      </p:pic>
      <p:pic>
        <p:nvPicPr>
          <p:cNvPr id="6" name="图片 5"/>
          <p:cNvPicPr>
            <a:picLocks noChangeAspect="1"/>
          </p:cNvPicPr>
          <p:nvPr>
            <p:custDataLst>
              <p:tags r:id="rId2"/>
            </p:custDataLst>
          </p:nvPr>
        </p:nvPicPr>
        <p:blipFill>
          <a:blip r:embed="rId5"/>
          <a:stretch>
            <a:fillRect/>
          </a:stretch>
        </p:blipFill>
        <p:spPr>
          <a:xfrm>
            <a:off x="1998980" y="2571750"/>
            <a:ext cx="5187950" cy="1885950"/>
          </a:xfrm>
          <a:prstGeom prst="rect">
            <a:avLst/>
          </a:prstGeo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sym typeface="+mn-ea"/>
              </a:rPr>
              <a:t>深度优先搜索</a:t>
            </a:r>
            <a:endParaRPr lang="zh-CN" dirty="0">
              <a:sym typeface="+mn-ea"/>
            </a:endParaRPr>
          </a:p>
        </p:txBody>
      </p:sp>
      <p:sp>
        <p:nvSpPr>
          <p:cNvPr id="5" name="文本占位符 28674"/>
          <p:cNvSpPr txBox="1"/>
          <p:nvPr>
            <p:custDataLst>
              <p:tags r:id="rId1"/>
            </p:custDataLst>
          </p:nvPr>
        </p:nvSpPr>
        <p:spPr>
          <a:xfrm>
            <a:off x="625475" y="1041400"/>
            <a:ext cx="3660775" cy="3175000"/>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609600" indent="-609600">
              <a:lnSpc>
                <a:spcPct val="90000"/>
              </a:lnSpc>
              <a:buNone/>
            </a:pPr>
            <a:r>
              <a:rPr lang="zh-CN">
                <a:solidFill>
                  <a:schemeClr val="tx1"/>
                </a:solidFill>
                <a:sym typeface="+mn-ea"/>
              </a:rPr>
              <a:t>主要性质</a:t>
            </a:r>
          </a:p>
          <a:p>
            <a:pPr marL="609600" indent="-609600">
              <a:lnSpc>
                <a:spcPct val="90000"/>
              </a:lnSpc>
              <a:buNone/>
            </a:pPr>
            <a:r>
              <a:rPr lang="zh-CN" dirty="0">
                <a:solidFill>
                  <a:schemeClr val="tx1"/>
                </a:solidFill>
                <a:sym typeface="+mn-ea"/>
              </a:rPr>
              <a:t>生成的前驱子图形成一个由多棵树所构成的森林</a:t>
            </a:r>
          </a:p>
          <a:p>
            <a:pPr marL="609600" indent="-609600">
              <a:lnSpc>
                <a:spcPct val="90000"/>
              </a:lnSpc>
              <a:buNone/>
            </a:pPr>
            <a:r>
              <a:rPr lang="zh-CN" dirty="0">
                <a:solidFill>
                  <a:schemeClr val="tx1"/>
                </a:solidFill>
                <a:sym typeface="+mn-ea"/>
              </a:rPr>
              <a:t>结点的发现时间和完成时间具有所谓的括号化结构</a:t>
            </a:r>
          </a:p>
          <a:p>
            <a:pPr marL="609600" indent="-609600">
              <a:lnSpc>
                <a:spcPct val="90000"/>
              </a:lnSpc>
              <a:buNone/>
            </a:pPr>
            <a:endParaRPr lang="zh-CN" dirty="0">
              <a:solidFill>
                <a:schemeClr val="tx1"/>
              </a:solidFill>
              <a:sym typeface="+mn-ea"/>
            </a:endParaRPr>
          </a:p>
        </p:txBody>
      </p:sp>
      <p:grpSp>
        <p:nvGrpSpPr>
          <p:cNvPr id="8" name="组合 7"/>
          <p:cNvGrpSpPr/>
          <p:nvPr/>
        </p:nvGrpSpPr>
        <p:grpSpPr>
          <a:xfrm>
            <a:off x="4152900" y="600710"/>
            <a:ext cx="4665980" cy="4191000"/>
            <a:chOff x="4258" y="966"/>
            <a:chExt cx="10290" cy="9242"/>
          </a:xfrm>
        </p:grpSpPr>
        <p:pic>
          <p:nvPicPr>
            <p:cNvPr id="6" name="图片 5"/>
            <p:cNvPicPr>
              <a:picLocks noChangeAspect="1"/>
            </p:cNvPicPr>
            <p:nvPr>
              <p:custDataLst>
                <p:tags r:id="rId2"/>
              </p:custDataLst>
            </p:nvPr>
          </p:nvPicPr>
          <p:blipFill>
            <a:blip r:embed="rId5"/>
            <a:stretch>
              <a:fillRect/>
            </a:stretch>
          </p:blipFill>
          <p:spPr>
            <a:xfrm>
              <a:off x="4420" y="966"/>
              <a:ext cx="9660" cy="3850"/>
            </a:xfrm>
            <a:prstGeom prst="rect">
              <a:avLst/>
            </a:prstGeom>
          </p:spPr>
        </p:pic>
        <p:pic>
          <p:nvPicPr>
            <p:cNvPr id="7" name="图片 6"/>
            <p:cNvPicPr>
              <a:picLocks noChangeAspect="1"/>
            </p:cNvPicPr>
            <p:nvPr>
              <p:custDataLst>
                <p:tags r:id="rId3"/>
              </p:custDataLst>
            </p:nvPr>
          </p:nvPicPr>
          <p:blipFill>
            <a:blip r:embed="rId6"/>
            <a:stretch>
              <a:fillRect/>
            </a:stretch>
          </p:blipFill>
          <p:spPr>
            <a:xfrm>
              <a:off x="4258" y="4908"/>
              <a:ext cx="10290" cy="5300"/>
            </a:xfrm>
            <a:prstGeom prst="rect">
              <a:avLst/>
            </a:prstGeom>
          </p:spPr>
        </p:pic>
      </p:gr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拓扑排序</a:t>
            </a:r>
          </a:p>
        </p:txBody>
      </p:sp>
      <p:sp>
        <p:nvSpPr>
          <p:cNvPr id="3" name="文本占位符 28674"/>
          <p:cNvSpPr txBox="1"/>
          <p:nvPr>
            <p:custDataLst>
              <p:tags r:id="rId1"/>
            </p:custDataLst>
          </p:nvPr>
        </p:nvSpPr>
        <p:spPr>
          <a:xfrm>
            <a:off x="625475" y="1041400"/>
            <a:ext cx="7571740" cy="3175000"/>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609600" indent="-609600">
              <a:lnSpc>
                <a:spcPct val="90000"/>
              </a:lnSpc>
              <a:buNone/>
            </a:pPr>
            <a:r>
              <a:rPr lang="zh-CN">
                <a:solidFill>
                  <a:schemeClr val="tx1"/>
                </a:solidFill>
                <a:sym typeface="+mn-ea"/>
              </a:rPr>
              <a:t>拓扑排序是</a:t>
            </a:r>
            <a:r>
              <a:rPr lang="en-US" altLang="zh-CN">
                <a:solidFill>
                  <a:schemeClr val="tx1"/>
                </a:solidFill>
                <a:sym typeface="+mn-ea"/>
              </a:rPr>
              <a:t>G</a:t>
            </a:r>
            <a:r>
              <a:rPr lang="zh-CN" altLang="en-US">
                <a:solidFill>
                  <a:schemeClr val="tx1"/>
                </a:solidFill>
                <a:sym typeface="+mn-ea"/>
              </a:rPr>
              <a:t>中所有结点的一种线性次序，满足以下条件：</a:t>
            </a:r>
          </a:p>
          <a:p>
            <a:pPr marL="609600" indent="-609600">
              <a:lnSpc>
                <a:spcPct val="90000"/>
              </a:lnSpc>
              <a:buNone/>
            </a:pPr>
            <a:r>
              <a:rPr lang="zh-CN" altLang="en-US" dirty="0">
                <a:solidFill>
                  <a:schemeClr val="tx1"/>
                </a:solidFill>
                <a:sym typeface="+mn-ea"/>
              </a:rPr>
              <a:t>如果图</a:t>
            </a:r>
            <a:r>
              <a:rPr lang="en-US" altLang="zh-CN" dirty="0">
                <a:solidFill>
                  <a:schemeClr val="tx1"/>
                </a:solidFill>
                <a:sym typeface="+mn-ea"/>
              </a:rPr>
              <a:t>G</a:t>
            </a:r>
            <a:r>
              <a:rPr lang="zh-CN" altLang="en-US" dirty="0">
                <a:solidFill>
                  <a:schemeClr val="tx1"/>
                </a:solidFill>
                <a:sym typeface="+mn-ea"/>
              </a:rPr>
              <a:t>包含了边</a:t>
            </a:r>
            <a:r>
              <a:rPr lang="en-US" altLang="zh-CN" dirty="0">
                <a:solidFill>
                  <a:schemeClr val="tx1"/>
                </a:solidFill>
                <a:sym typeface="+mn-ea"/>
              </a:rPr>
              <a:t>(u, v)</a:t>
            </a:r>
            <a:r>
              <a:rPr lang="zh-CN" altLang="en-US" dirty="0">
                <a:solidFill>
                  <a:schemeClr val="tx1"/>
                </a:solidFill>
                <a:sym typeface="+mn-ea"/>
              </a:rPr>
              <a:t>，则结点</a:t>
            </a:r>
            <a:r>
              <a:rPr lang="en-US" altLang="zh-CN" dirty="0">
                <a:solidFill>
                  <a:schemeClr val="tx1"/>
                </a:solidFill>
                <a:sym typeface="+mn-ea"/>
              </a:rPr>
              <a:t>u</a:t>
            </a:r>
            <a:r>
              <a:rPr lang="zh-CN" altLang="en-US" dirty="0">
                <a:solidFill>
                  <a:schemeClr val="tx1"/>
                </a:solidFill>
                <a:sym typeface="+mn-ea"/>
              </a:rPr>
              <a:t>在拓扑排序中处于结点</a:t>
            </a:r>
            <a:r>
              <a:rPr lang="en-US" altLang="zh-CN" dirty="0">
                <a:solidFill>
                  <a:schemeClr val="tx1"/>
                </a:solidFill>
                <a:sym typeface="+mn-ea"/>
              </a:rPr>
              <a:t>v</a:t>
            </a:r>
            <a:r>
              <a:rPr lang="zh-CN" altLang="en-US" dirty="0">
                <a:solidFill>
                  <a:schemeClr val="tx1"/>
                </a:solidFill>
                <a:sym typeface="+mn-ea"/>
              </a:rPr>
              <a:t>的前面（如果图</a:t>
            </a:r>
            <a:r>
              <a:rPr lang="en-US" altLang="zh-CN" dirty="0">
                <a:solidFill>
                  <a:schemeClr val="tx1"/>
                </a:solidFill>
                <a:sym typeface="+mn-ea"/>
              </a:rPr>
              <a:t>G</a:t>
            </a:r>
            <a:r>
              <a:rPr lang="zh-CN" altLang="en-US" dirty="0">
                <a:solidFill>
                  <a:schemeClr val="tx1"/>
                </a:solidFill>
                <a:sym typeface="+mn-ea"/>
              </a:rPr>
              <a:t>包含环路，则不可能排出一个线性次序）</a:t>
            </a:r>
          </a:p>
          <a:p>
            <a:pPr marL="609600" indent="-609600">
              <a:lnSpc>
                <a:spcPct val="90000"/>
              </a:lnSpc>
              <a:buNone/>
            </a:pPr>
            <a:r>
              <a:rPr lang="zh-CN" altLang="en-US" dirty="0">
                <a:solidFill>
                  <a:schemeClr val="tx1"/>
                </a:solidFill>
                <a:sym typeface="+mn-ea"/>
              </a:rPr>
              <a:t>可以将图的拓扑排序看做是将图中的所有结点在一条水平线上排开，图的所有有向边都从左指向右。</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sym typeface="+mn-ea"/>
              </a:rPr>
              <a:t>拓扑排序</a:t>
            </a:r>
          </a:p>
        </p:txBody>
      </p:sp>
      <p:pic>
        <p:nvPicPr>
          <p:cNvPr id="4" name="图片 3"/>
          <p:cNvPicPr>
            <a:picLocks noChangeAspect="1"/>
          </p:cNvPicPr>
          <p:nvPr>
            <p:custDataLst>
              <p:tags r:id="rId1"/>
            </p:custDataLst>
          </p:nvPr>
        </p:nvPicPr>
        <p:blipFill>
          <a:blip r:embed="rId3"/>
          <a:stretch>
            <a:fillRect/>
          </a:stretch>
        </p:blipFill>
        <p:spPr>
          <a:xfrm>
            <a:off x="434975" y="527050"/>
            <a:ext cx="8274050" cy="40894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最小生成树</a:t>
            </a:r>
          </a:p>
        </p:txBody>
      </p:sp>
      <p:sp>
        <p:nvSpPr>
          <p:cNvPr id="42" name="文本占位符 28674"/>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buNone/>
            </a:pPr>
            <a:r>
              <a:rPr lang="zh-CN" altLang="en-US">
                <a:sym typeface="+mn-ea"/>
              </a:rPr>
              <a:t>连接所有结点，并且最小化下式</a:t>
            </a:r>
            <a:endParaRPr lang="en-US" altLang="zh-CN"/>
          </a:p>
          <a:p>
            <a:pPr>
              <a:buNone/>
            </a:pPr>
            <a:r>
              <a:rPr lang="zh-CN" altLang="en-US">
                <a:sym typeface="+mn-ea"/>
              </a:rPr>
              <a:t>下图的最小生成树是什么</a:t>
            </a:r>
            <a:r>
              <a:rPr lang="en-US" altLang="zh-CN">
                <a:sym typeface="+mn-ea"/>
              </a:rPr>
              <a:t>?</a:t>
            </a:r>
            <a:endParaRPr lang="en-US" altLang="zh-CN" dirty="0"/>
          </a:p>
        </p:txBody>
      </p:sp>
      <p:graphicFrame>
        <p:nvGraphicFramePr>
          <p:cNvPr id="59396" name="对象 338947"/>
          <p:cNvGraphicFramePr/>
          <p:nvPr/>
        </p:nvGraphicFramePr>
        <p:xfrm>
          <a:off x="4565015" y="970836"/>
          <a:ext cx="2000250" cy="608409"/>
        </p:xfrm>
        <a:graphic>
          <a:graphicData uri="http://schemas.openxmlformats.org/presentationml/2006/ole">
            <mc:AlternateContent xmlns:mc="http://schemas.openxmlformats.org/markup-compatibility/2006">
              <mc:Choice xmlns:v="urn:schemas-microsoft-com:vml" Requires="v">
                <p:oleObj r:id="rId2" imgW="1167130" imgH="355600" progId="Equation.3">
                  <p:embed/>
                </p:oleObj>
              </mc:Choice>
              <mc:Fallback>
                <p:oleObj r:id="rId2" imgW="1167130" imgH="355600" progId="Equation.3">
                  <p:embed/>
                  <p:pic>
                    <p:nvPicPr>
                      <p:cNvPr id="0" name="图片 3093"/>
                      <p:cNvPicPr/>
                      <p:nvPr/>
                    </p:nvPicPr>
                    <p:blipFill>
                      <a:blip r:embed="rId3"/>
                      <a:stretch>
                        <a:fillRect/>
                      </a:stretch>
                    </p:blipFill>
                    <p:spPr>
                      <a:xfrm>
                        <a:off x="4565015" y="970836"/>
                        <a:ext cx="2000250" cy="608409"/>
                      </a:xfrm>
                      <a:prstGeom prst="rect">
                        <a:avLst/>
                      </a:prstGeom>
                      <a:noFill/>
                      <a:ln w="38100">
                        <a:noFill/>
                        <a:miter/>
                      </a:ln>
                    </p:spPr>
                  </p:pic>
                </p:oleObj>
              </mc:Fallback>
            </mc:AlternateContent>
          </a:graphicData>
        </a:graphic>
      </p:graphicFrame>
      <p:sp>
        <p:nvSpPr>
          <p:cNvPr id="59397" name="椭圆 338948"/>
          <p:cNvSpPr/>
          <p:nvPr/>
        </p:nvSpPr>
        <p:spPr>
          <a:xfrm>
            <a:off x="791210" y="246316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200">
              <a:latin typeface="Times New Roman" panose="02020603050405020304" pitchFamily="18" charset="0"/>
              <a:ea typeface="宋体" panose="02010600030101010101" pitchFamily="2" charset="-122"/>
            </a:endParaRPr>
          </a:p>
        </p:txBody>
      </p:sp>
      <p:sp>
        <p:nvSpPr>
          <p:cNvPr id="59398" name="椭圆 338949"/>
          <p:cNvSpPr/>
          <p:nvPr/>
        </p:nvSpPr>
        <p:spPr>
          <a:xfrm>
            <a:off x="3077210" y="246316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200">
              <a:latin typeface="Times New Roman" panose="02020603050405020304" pitchFamily="18" charset="0"/>
              <a:ea typeface="宋体" panose="02010600030101010101" pitchFamily="2" charset="-122"/>
            </a:endParaRPr>
          </a:p>
        </p:txBody>
      </p:sp>
      <p:sp>
        <p:nvSpPr>
          <p:cNvPr id="59399" name="椭圆 338950"/>
          <p:cNvSpPr/>
          <p:nvPr/>
        </p:nvSpPr>
        <p:spPr>
          <a:xfrm>
            <a:off x="5077460" y="246316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200">
              <a:latin typeface="Times New Roman" panose="02020603050405020304" pitchFamily="18" charset="0"/>
              <a:ea typeface="宋体" panose="02010600030101010101" pitchFamily="2" charset="-122"/>
            </a:endParaRPr>
          </a:p>
        </p:txBody>
      </p:sp>
      <p:sp>
        <p:nvSpPr>
          <p:cNvPr id="59400" name="椭圆 338951"/>
          <p:cNvSpPr/>
          <p:nvPr/>
        </p:nvSpPr>
        <p:spPr>
          <a:xfrm>
            <a:off x="791210" y="332041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200">
              <a:latin typeface="Times New Roman" panose="02020603050405020304" pitchFamily="18" charset="0"/>
              <a:ea typeface="宋体" panose="02010600030101010101" pitchFamily="2" charset="-122"/>
            </a:endParaRPr>
          </a:p>
        </p:txBody>
      </p:sp>
      <p:sp>
        <p:nvSpPr>
          <p:cNvPr id="59401" name="椭圆 338952"/>
          <p:cNvSpPr/>
          <p:nvPr/>
        </p:nvSpPr>
        <p:spPr>
          <a:xfrm>
            <a:off x="3077210" y="332041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200">
              <a:latin typeface="Times New Roman" panose="02020603050405020304" pitchFamily="18" charset="0"/>
              <a:ea typeface="宋体" panose="02010600030101010101" pitchFamily="2" charset="-122"/>
            </a:endParaRPr>
          </a:p>
        </p:txBody>
      </p:sp>
      <p:sp>
        <p:nvSpPr>
          <p:cNvPr id="59402" name="椭圆 338953"/>
          <p:cNvSpPr/>
          <p:nvPr/>
        </p:nvSpPr>
        <p:spPr>
          <a:xfrm>
            <a:off x="5077460" y="332041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200">
              <a:latin typeface="Times New Roman" panose="02020603050405020304" pitchFamily="18" charset="0"/>
              <a:ea typeface="宋体" panose="02010600030101010101" pitchFamily="2" charset="-122"/>
            </a:endParaRPr>
          </a:p>
        </p:txBody>
      </p:sp>
      <p:sp>
        <p:nvSpPr>
          <p:cNvPr id="59403" name="椭圆 338954"/>
          <p:cNvSpPr/>
          <p:nvPr/>
        </p:nvSpPr>
        <p:spPr>
          <a:xfrm>
            <a:off x="1934210" y="377761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200">
              <a:latin typeface="Times New Roman" panose="02020603050405020304" pitchFamily="18" charset="0"/>
              <a:ea typeface="宋体" panose="02010600030101010101" pitchFamily="2" charset="-122"/>
            </a:endParaRPr>
          </a:p>
        </p:txBody>
      </p:sp>
      <p:sp>
        <p:nvSpPr>
          <p:cNvPr id="59404" name="椭圆 338955"/>
          <p:cNvSpPr/>
          <p:nvPr/>
        </p:nvSpPr>
        <p:spPr>
          <a:xfrm>
            <a:off x="1934210" y="1948815"/>
            <a:ext cx="400050" cy="400050"/>
          </a:xfrm>
          <a:prstGeom prst="ellipse">
            <a:avLst/>
          </a:prstGeom>
          <a:solidFill>
            <a:schemeClr val="accent1"/>
          </a:solidFill>
          <a:ln w="38100" cap="flat" cmpd="sng">
            <a:solidFill>
              <a:schemeClr val="tx1"/>
            </a:solidFill>
            <a:prstDash val="solid"/>
            <a:round/>
            <a:headEnd type="none" w="med" len="med"/>
            <a:tailEnd type="none" w="med" len="med"/>
          </a:ln>
        </p:spPr>
        <p:txBody>
          <a:bodyPr anchor="t" anchorCtr="0"/>
          <a:lstStyle/>
          <a:p>
            <a:endParaRPr lang="zh-CN" altLang="en-US" sz="1200">
              <a:latin typeface="Times New Roman" panose="02020603050405020304" pitchFamily="18" charset="0"/>
              <a:ea typeface="宋体" panose="02010600030101010101" pitchFamily="2" charset="-122"/>
            </a:endParaRPr>
          </a:p>
        </p:txBody>
      </p:sp>
      <p:cxnSp>
        <p:nvCxnSpPr>
          <p:cNvPr id="59405" name="直接箭头连接符 338956"/>
          <p:cNvCxnSpPr>
            <a:stCxn id="59404" idx="5"/>
            <a:endCxn id="59398" idx="1"/>
          </p:cNvCxnSpPr>
          <p:nvPr/>
        </p:nvCxnSpPr>
        <p:spPr>
          <a:xfrm>
            <a:off x="2275920" y="2290207"/>
            <a:ext cx="859790" cy="231140"/>
          </a:xfrm>
          <a:prstGeom prst="straightConnector1">
            <a:avLst/>
          </a:prstGeom>
          <a:ln w="38100" cap="flat" cmpd="sng">
            <a:solidFill>
              <a:schemeClr val="tx1"/>
            </a:solidFill>
            <a:prstDash val="solid"/>
            <a:round/>
            <a:headEnd type="none" w="med" len="med"/>
            <a:tailEnd type="none" w="med" len="med"/>
          </a:ln>
        </p:spPr>
      </p:cxnSp>
      <p:cxnSp>
        <p:nvCxnSpPr>
          <p:cNvPr id="59406" name="直接箭头连接符 338957"/>
          <p:cNvCxnSpPr>
            <a:stCxn id="59404" idx="3"/>
            <a:endCxn id="59397" idx="7"/>
          </p:cNvCxnSpPr>
          <p:nvPr/>
        </p:nvCxnSpPr>
        <p:spPr>
          <a:xfrm flipH="1">
            <a:off x="1132761" y="2290207"/>
            <a:ext cx="859790" cy="231140"/>
          </a:xfrm>
          <a:prstGeom prst="straightConnector1">
            <a:avLst/>
          </a:prstGeom>
          <a:ln w="38100" cap="flat" cmpd="sng">
            <a:solidFill>
              <a:schemeClr val="tx1"/>
            </a:solidFill>
            <a:prstDash val="solid"/>
            <a:round/>
            <a:headEnd type="none" w="med" len="med"/>
            <a:tailEnd type="none" w="med" len="med"/>
          </a:ln>
        </p:spPr>
      </p:cxnSp>
      <p:cxnSp>
        <p:nvCxnSpPr>
          <p:cNvPr id="59407" name="直接箭头连接符 338958"/>
          <p:cNvCxnSpPr>
            <a:stCxn id="59397" idx="6"/>
            <a:endCxn id="59398" idx="2"/>
          </p:cNvCxnSpPr>
          <p:nvPr/>
        </p:nvCxnSpPr>
        <p:spPr>
          <a:xfrm>
            <a:off x="1190943" y="2663190"/>
            <a:ext cx="1885950" cy="0"/>
          </a:xfrm>
          <a:prstGeom prst="straightConnector1">
            <a:avLst/>
          </a:prstGeom>
          <a:ln w="38100" cap="flat" cmpd="sng">
            <a:solidFill>
              <a:schemeClr val="tx1"/>
            </a:solidFill>
            <a:prstDash val="solid"/>
            <a:round/>
            <a:headEnd type="none" w="med" len="med"/>
            <a:tailEnd type="none" w="med" len="med"/>
          </a:ln>
        </p:spPr>
      </p:cxnSp>
      <p:cxnSp>
        <p:nvCxnSpPr>
          <p:cNvPr id="59408" name="直接箭头连接符 338959"/>
          <p:cNvCxnSpPr>
            <a:stCxn id="59400" idx="0"/>
            <a:endCxn id="59397" idx="4"/>
          </p:cNvCxnSpPr>
          <p:nvPr/>
        </p:nvCxnSpPr>
        <p:spPr>
          <a:xfrm flipV="1">
            <a:off x="991235" y="2862898"/>
            <a:ext cx="0" cy="457200"/>
          </a:xfrm>
          <a:prstGeom prst="straightConnector1">
            <a:avLst/>
          </a:prstGeom>
          <a:ln w="38100" cap="flat" cmpd="sng">
            <a:solidFill>
              <a:schemeClr val="tx1"/>
            </a:solidFill>
            <a:prstDash val="solid"/>
            <a:round/>
            <a:headEnd type="none" w="med" len="med"/>
            <a:tailEnd type="none" w="med" len="med"/>
          </a:ln>
        </p:spPr>
      </p:cxnSp>
      <p:cxnSp>
        <p:nvCxnSpPr>
          <p:cNvPr id="59409" name="直接箭头连接符 338960"/>
          <p:cNvCxnSpPr>
            <a:stCxn id="59400" idx="5"/>
            <a:endCxn id="59403" idx="1"/>
          </p:cNvCxnSpPr>
          <p:nvPr/>
        </p:nvCxnSpPr>
        <p:spPr>
          <a:xfrm>
            <a:off x="1132920" y="3661807"/>
            <a:ext cx="859790" cy="173990"/>
          </a:xfrm>
          <a:prstGeom prst="straightConnector1">
            <a:avLst/>
          </a:prstGeom>
          <a:ln w="38100" cap="flat" cmpd="sng">
            <a:solidFill>
              <a:schemeClr val="tx1"/>
            </a:solidFill>
            <a:prstDash val="solid"/>
            <a:round/>
            <a:headEnd type="none" w="med" len="med"/>
            <a:tailEnd type="none" w="med" len="med"/>
          </a:ln>
        </p:spPr>
      </p:cxnSp>
      <p:cxnSp>
        <p:nvCxnSpPr>
          <p:cNvPr id="59410" name="直接箭头连接符 338961"/>
          <p:cNvCxnSpPr>
            <a:stCxn id="59403" idx="7"/>
            <a:endCxn id="59401" idx="3"/>
          </p:cNvCxnSpPr>
          <p:nvPr/>
        </p:nvCxnSpPr>
        <p:spPr>
          <a:xfrm flipV="1">
            <a:off x="2275920" y="3662283"/>
            <a:ext cx="859790" cy="173990"/>
          </a:xfrm>
          <a:prstGeom prst="straightConnector1">
            <a:avLst/>
          </a:prstGeom>
          <a:ln w="38100" cap="flat" cmpd="sng">
            <a:solidFill>
              <a:schemeClr val="tx1"/>
            </a:solidFill>
            <a:prstDash val="solid"/>
            <a:round/>
            <a:headEnd type="none" w="med" len="med"/>
            <a:tailEnd type="none" w="med" len="med"/>
          </a:ln>
        </p:spPr>
      </p:cxnSp>
      <p:cxnSp>
        <p:nvCxnSpPr>
          <p:cNvPr id="59411" name="直接箭头连接符 338962"/>
          <p:cNvCxnSpPr>
            <a:stCxn id="59401" idx="0"/>
            <a:endCxn id="59398" idx="4"/>
          </p:cNvCxnSpPr>
          <p:nvPr/>
        </p:nvCxnSpPr>
        <p:spPr>
          <a:xfrm flipV="1">
            <a:off x="3277235" y="2862898"/>
            <a:ext cx="0" cy="457200"/>
          </a:xfrm>
          <a:prstGeom prst="straightConnector1">
            <a:avLst/>
          </a:prstGeom>
          <a:ln w="38100" cap="flat" cmpd="sng">
            <a:solidFill>
              <a:schemeClr val="tx1"/>
            </a:solidFill>
            <a:prstDash val="solid"/>
            <a:round/>
            <a:headEnd type="none" w="med" len="med"/>
            <a:tailEnd type="none" w="med" len="med"/>
          </a:ln>
        </p:spPr>
      </p:cxnSp>
      <p:cxnSp>
        <p:nvCxnSpPr>
          <p:cNvPr id="59412" name="直接箭头连接符 338963"/>
          <p:cNvCxnSpPr>
            <a:stCxn id="59398" idx="6"/>
            <a:endCxn id="59399" idx="2"/>
          </p:cNvCxnSpPr>
          <p:nvPr/>
        </p:nvCxnSpPr>
        <p:spPr>
          <a:xfrm>
            <a:off x="3476943" y="2663190"/>
            <a:ext cx="1600200" cy="0"/>
          </a:xfrm>
          <a:prstGeom prst="straightConnector1">
            <a:avLst/>
          </a:prstGeom>
          <a:ln w="38100" cap="flat" cmpd="sng">
            <a:solidFill>
              <a:schemeClr val="tx1"/>
            </a:solidFill>
            <a:prstDash val="solid"/>
            <a:round/>
            <a:headEnd type="none" w="med" len="med"/>
            <a:tailEnd type="none" w="med" len="med"/>
          </a:ln>
        </p:spPr>
      </p:cxnSp>
      <p:cxnSp>
        <p:nvCxnSpPr>
          <p:cNvPr id="59413" name="直接箭头连接符 338964"/>
          <p:cNvCxnSpPr>
            <a:stCxn id="59401" idx="6"/>
            <a:endCxn id="59402" idx="2"/>
          </p:cNvCxnSpPr>
          <p:nvPr/>
        </p:nvCxnSpPr>
        <p:spPr>
          <a:xfrm>
            <a:off x="3476943" y="3520440"/>
            <a:ext cx="1600200" cy="0"/>
          </a:xfrm>
          <a:prstGeom prst="straightConnector1">
            <a:avLst/>
          </a:prstGeom>
          <a:ln w="38100" cap="flat" cmpd="sng">
            <a:solidFill>
              <a:schemeClr val="tx1"/>
            </a:solidFill>
            <a:prstDash val="solid"/>
            <a:round/>
            <a:headEnd type="none" w="med" len="med"/>
            <a:tailEnd type="none" w="med" len="med"/>
          </a:ln>
        </p:spPr>
      </p:cxnSp>
      <p:sp>
        <p:nvSpPr>
          <p:cNvPr id="59414" name="文本框 338965"/>
          <p:cNvSpPr txBox="1"/>
          <p:nvPr/>
        </p:nvSpPr>
        <p:spPr>
          <a:xfrm>
            <a:off x="662464" y="3045381"/>
            <a:ext cx="3860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14</a:t>
            </a:r>
          </a:p>
        </p:txBody>
      </p:sp>
      <p:sp>
        <p:nvSpPr>
          <p:cNvPr id="59415" name="文本框 338966"/>
          <p:cNvSpPr txBox="1"/>
          <p:nvPr/>
        </p:nvSpPr>
        <p:spPr>
          <a:xfrm>
            <a:off x="1684814" y="3263265"/>
            <a:ext cx="2844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7</a:t>
            </a:r>
          </a:p>
        </p:txBody>
      </p:sp>
      <p:sp>
        <p:nvSpPr>
          <p:cNvPr id="59416" name="文本框 338967"/>
          <p:cNvSpPr txBox="1"/>
          <p:nvPr/>
        </p:nvSpPr>
        <p:spPr>
          <a:xfrm>
            <a:off x="1394301" y="3720465"/>
            <a:ext cx="2844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3</a:t>
            </a:r>
          </a:p>
        </p:txBody>
      </p:sp>
      <p:sp>
        <p:nvSpPr>
          <p:cNvPr id="59417" name="文本框 338968"/>
          <p:cNvSpPr txBox="1"/>
          <p:nvPr/>
        </p:nvSpPr>
        <p:spPr>
          <a:xfrm>
            <a:off x="1394301" y="2120265"/>
            <a:ext cx="2844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6</a:t>
            </a:r>
          </a:p>
        </p:txBody>
      </p:sp>
      <p:sp>
        <p:nvSpPr>
          <p:cNvPr id="59418" name="文本框 338969"/>
          <p:cNvSpPr txBox="1"/>
          <p:nvPr/>
        </p:nvSpPr>
        <p:spPr>
          <a:xfrm>
            <a:off x="2596039" y="2120265"/>
            <a:ext cx="3860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12</a:t>
            </a:r>
          </a:p>
        </p:txBody>
      </p:sp>
      <p:sp>
        <p:nvSpPr>
          <p:cNvPr id="59419" name="文本框 338970"/>
          <p:cNvSpPr txBox="1"/>
          <p:nvPr/>
        </p:nvSpPr>
        <p:spPr>
          <a:xfrm>
            <a:off x="1965801" y="2398871"/>
            <a:ext cx="2844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5</a:t>
            </a:r>
          </a:p>
        </p:txBody>
      </p:sp>
      <p:sp>
        <p:nvSpPr>
          <p:cNvPr id="59420" name="文本框 338971"/>
          <p:cNvSpPr txBox="1"/>
          <p:nvPr/>
        </p:nvSpPr>
        <p:spPr>
          <a:xfrm>
            <a:off x="3275489" y="3079909"/>
            <a:ext cx="2844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8</a:t>
            </a:r>
          </a:p>
        </p:txBody>
      </p:sp>
      <p:sp>
        <p:nvSpPr>
          <p:cNvPr id="59421" name="文本框 338972"/>
          <p:cNvSpPr txBox="1"/>
          <p:nvPr/>
        </p:nvSpPr>
        <p:spPr>
          <a:xfrm>
            <a:off x="4132739" y="2406015"/>
            <a:ext cx="2844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9</a:t>
            </a:r>
          </a:p>
        </p:txBody>
      </p:sp>
      <p:sp>
        <p:nvSpPr>
          <p:cNvPr id="59422" name="文本框 338973"/>
          <p:cNvSpPr txBox="1"/>
          <p:nvPr/>
        </p:nvSpPr>
        <p:spPr>
          <a:xfrm>
            <a:off x="4086701" y="3594259"/>
            <a:ext cx="3860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15</a:t>
            </a:r>
          </a:p>
        </p:txBody>
      </p:sp>
      <p:sp>
        <p:nvSpPr>
          <p:cNvPr id="59423" name="文本框 338974"/>
          <p:cNvSpPr txBox="1"/>
          <p:nvPr/>
        </p:nvSpPr>
        <p:spPr>
          <a:xfrm>
            <a:off x="2534126" y="3739515"/>
            <a:ext cx="386080" cy="337185"/>
          </a:xfrm>
          <a:prstGeom prst="rect">
            <a:avLst/>
          </a:prstGeom>
          <a:noFill/>
          <a:ln w="9525">
            <a:noFill/>
          </a:ln>
        </p:spPr>
        <p:txBody>
          <a:bodyPr wrap="none" anchor="t" anchorCtr="0">
            <a:spAutoFit/>
          </a:bodyPr>
          <a:lstStyle/>
          <a:p>
            <a:pPr algn="ctr" eaLnBrk="0" hangingPunct="0"/>
            <a:r>
              <a:rPr lang="en-US" altLang="zh-CN" sz="1600" b="1">
                <a:solidFill>
                  <a:schemeClr val="tx1"/>
                </a:solidFill>
                <a:latin typeface="Times New Roman" panose="02020603050405020304" pitchFamily="18" charset="0"/>
                <a:ea typeface="宋体" panose="02010600030101010101" pitchFamily="2" charset="-122"/>
              </a:rPr>
              <a:t>10</a:t>
            </a:r>
          </a:p>
        </p:txBody>
      </p:sp>
      <p:cxnSp>
        <p:nvCxnSpPr>
          <p:cNvPr id="59424" name="直接箭头连接符 338975"/>
          <p:cNvCxnSpPr>
            <a:stCxn id="59397" idx="5"/>
            <a:endCxn id="59403" idx="1"/>
          </p:cNvCxnSpPr>
          <p:nvPr/>
        </p:nvCxnSpPr>
        <p:spPr>
          <a:xfrm>
            <a:off x="1132920" y="2804557"/>
            <a:ext cx="859790" cy="1031240"/>
          </a:xfrm>
          <a:prstGeom prst="straightConnector1">
            <a:avLst/>
          </a:prstGeom>
          <a:ln w="38100" cap="flat" cmpd="sng">
            <a:solidFill>
              <a:schemeClr val="tx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最优子结构</a:t>
            </a:r>
          </a:p>
        </p:txBody>
      </p:sp>
      <p:sp>
        <p:nvSpPr>
          <p:cNvPr id="42" name="文本占位符 28674"/>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90000"/>
              </a:lnSpc>
              <a:buNone/>
            </a:pPr>
            <a:r>
              <a:rPr lang="en-US" altLang="zh-CN" i="1">
                <a:solidFill>
                  <a:schemeClr val="accent2"/>
                </a:solidFill>
                <a:sym typeface="+mn-ea"/>
              </a:rPr>
              <a:t>T</a:t>
            </a:r>
            <a:r>
              <a:rPr lang="en-US" altLang="zh-CN">
                <a:solidFill>
                  <a:schemeClr val="accent2"/>
                </a:solidFill>
                <a:sym typeface="+mn-ea"/>
              </a:rPr>
              <a:t> </a:t>
            </a:r>
            <a:r>
              <a:rPr lang="en-US" altLang="zh-CN">
                <a:sym typeface="+mn-ea"/>
              </a:rPr>
              <a:t>(</a:t>
            </a:r>
            <a:r>
              <a:rPr lang="zh-CN" altLang="en-US">
                <a:sym typeface="+mn-ea"/>
              </a:rPr>
              <a:t>注</a:t>
            </a:r>
            <a:r>
              <a:rPr lang="en-US" altLang="zh-CN">
                <a:sym typeface="+mn-ea"/>
              </a:rPr>
              <a:t>: </a:t>
            </a:r>
            <a:r>
              <a:rPr lang="zh-CN" altLang="en-US">
                <a:sym typeface="+mn-ea"/>
              </a:rPr>
              <a:t>部分边没有画全</a:t>
            </a:r>
            <a:r>
              <a:rPr lang="en-US" altLang="zh-CN">
                <a:sym typeface="+mn-ea"/>
              </a:rPr>
              <a:t>):</a:t>
            </a:r>
            <a:endParaRPr lang="en-US" altLang="zh-CN"/>
          </a:p>
          <a:p>
            <a:pPr>
              <a:lnSpc>
                <a:spcPct val="90000"/>
              </a:lnSpc>
              <a:buNone/>
            </a:pPr>
            <a:endParaRPr lang="en-US" altLang="zh-CN"/>
          </a:p>
          <a:p>
            <a:pPr>
              <a:lnSpc>
                <a:spcPct val="90000"/>
              </a:lnSpc>
              <a:buNone/>
            </a:pPr>
            <a:endParaRPr lang="en-US" altLang="zh-CN"/>
          </a:p>
          <a:p>
            <a:pPr>
              <a:lnSpc>
                <a:spcPct val="90000"/>
              </a:lnSpc>
              <a:buNone/>
            </a:pPr>
            <a:endParaRPr lang="en-US" altLang="zh-CN"/>
          </a:p>
          <a:p>
            <a:pPr>
              <a:lnSpc>
                <a:spcPct val="90000"/>
              </a:lnSpc>
              <a:buNone/>
            </a:pPr>
            <a:r>
              <a:rPr lang="zh-CN" altLang="en-US">
                <a:sym typeface="+mn-ea"/>
              </a:rPr>
              <a:t>移除</a:t>
            </a:r>
            <a:r>
              <a:rPr lang="en-US" altLang="zh-CN">
                <a:sym typeface="+mn-ea"/>
              </a:rPr>
              <a:t> </a:t>
            </a:r>
            <a:r>
              <a:rPr lang="en-US" altLang="zh-CN">
                <a:solidFill>
                  <a:schemeClr val="accent2"/>
                </a:solidFill>
                <a:sym typeface="+mn-ea"/>
              </a:rPr>
              <a:t>(</a:t>
            </a:r>
            <a:r>
              <a:rPr lang="en-US" altLang="zh-CN" i="1">
                <a:solidFill>
                  <a:schemeClr val="accent2"/>
                </a:solidFill>
                <a:sym typeface="+mn-ea"/>
              </a:rPr>
              <a:t>u</a:t>
            </a:r>
            <a:r>
              <a:rPr lang="en-US" altLang="zh-CN">
                <a:solidFill>
                  <a:schemeClr val="accent2"/>
                </a:solidFill>
                <a:sym typeface="+mn-ea"/>
              </a:rPr>
              <a:t>, </a:t>
            </a:r>
            <a:r>
              <a:rPr lang="en-US" altLang="zh-CN" i="1">
                <a:solidFill>
                  <a:schemeClr val="accent2"/>
                </a:solidFill>
                <a:sym typeface="+mn-ea"/>
              </a:rPr>
              <a:t>v</a:t>
            </a:r>
            <a:r>
              <a:rPr lang="en-US" altLang="zh-CN">
                <a:solidFill>
                  <a:schemeClr val="accent2"/>
                </a:solidFill>
                <a:sym typeface="+mn-ea"/>
              </a:rPr>
              <a:t>)</a:t>
            </a:r>
            <a:r>
              <a:rPr lang="en-US" altLang="zh-CN">
                <a:sym typeface="+mn-ea"/>
              </a:rPr>
              <a:t> </a:t>
            </a:r>
            <a:r>
              <a:rPr lang="zh-CN" altLang="en-US">
                <a:sym typeface="+mn-ea"/>
              </a:rPr>
              <a:t>，将</a:t>
            </a:r>
            <a:r>
              <a:rPr lang="en-US" altLang="zh-CN">
                <a:sym typeface="+mn-ea"/>
              </a:rPr>
              <a:t> </a:t>
            </a:r>
            <a:r>
              <a:rPr lang="en-US" altLang="zh-CN" i="1">
                <a:solidFill>
                  <a:schemeClr val="accent2"/>
                </a:solidFill>
                <a:sym typeface="+mn-ea"/>
              </a:rPr>
              <a:t>T</a:t>
            </a:r>
            <a:r>
              <a:rPr lang="en-US" altLang="zh-CN">
                <a:sym typeface="+mn-ea"/>
              </a:rPr>
              <a:t> </a:t>
            </a:r>
            <a:r>
              <a:rPr lang="zh-CN" altLang="en-US">
                <a:sym typeface="+mn-ea"/>
              </a:rPr>
              <a:t>划分成</a:t>
            </a:r>
            <a:r>
              <a:rPr lang="en-US" altLang="zh-CN">
                <a:sym typeface="+mn-ea"/>
              </a:rPr>
              <a:t> </a:t>
            </a:r>
            <a:r>
              <a:rPr lang="en-US" altLang="zh-CN" i="1">
                <a:solidFill>
                  <a:schemeClr val="accent2"/>
                </a:solidFill>
                <a:sym typeface="+mn-ea"/>
              </a:rPr>
              <a:t>T</a:t>
            </a:r>
            <a:r>
              <a:rPr lang="en-US" altLang="zh-CN" baseline="-25000">
                <a:solidFill>
                  <a:schemeClr val="accent2"/>
                </a:solidFill>
                <a:sym typeface="+mn-ea"/>
              </a:rPr>
              <a:t>1</a:t>
            </a:r>
            <a:r>
              <a:rPr lang="en-US" altLang="zh-CN">
                <a:sym typeface="+mn-ea"/>
              </a:rPr>
              <a:t> </a:t>
            </a:r>
            <a:r>
              <a:rPr lang="zh-CN" altLang="en-US">
                <a:sym typeface="+mn-ea"/>
              </a:rPr>
              <a:t>和</a:t>
            </a:r>
            <a:r>
              <a:rPr lang="en-US" altLang="zh-CN">
                <a:sym typeface="+mn-ea"/>
              </a:rPr>
              <a:t> </a:t>
            </a:r>
            <a:r>
              <a:rPr lang="en-US" altLang="zh-CN" i="1">
                <a:solidFill>
                  <a:schemeClr val="accent2"/>
                </a:solidFill>
                <a:sym typeface="+mn-ea"/>
              </a:rPr>
              <a:t>T</a:t>
            </a:r>
            <a:r>
              <a:rPr lang="en-US" altLang="zh-CN" baseline="-25000">
                <a:solidFill>
                  <a:schemeClr val="accent2"/>
                </a:solidFill>
                <a:sym typeface="+mn-ea"/>
              </a:rPr>
              <a:t>2</a:t>
            </a:r>
            <a:r>
              <a:rPr lang="en-US" altLang="zh-CN">
                <a:sym typeface="+mn-ea"/>
              </a:rPr>
              <a:t>.</a:t>
            </a:r>
            <a:endParaRPr lang="en-US" altLang="zh-CN"/>
          </a:p>
          <a:p>
            <a:pPr>
              <a:lnSpc>
                <a:spcPct val="90000"/>
              </a:lnSpc>
              <a:buNone/>
            </a:pPr>
            <a:r>
              <a:rPr lang="zh-CN" altLang="en-US">
                <a:solidFill>
                  <a:srgbClr val="CE0000"/>
                </a:solidFill>
                <a:sym typeface="+mn-ea"/>
              </a:rPr>
              <a:t>声明</a:t>
            </a:r>
            <a:r>
              <a:rPr lang="en-US" altLang="zh-CN">
                <a:sym typeface="+mn-ea"/>
              </a:rPr>
              <a:t>:</a:t>
            </a:r>
            <a:r>
              <a:rPr lang="en-US" altLang="zh-CN">
                <a:solidFill>
                  <a:schemeClr val="accent2"/>
                </a:solidFill>
                <a:sym typeface="+mn-ea"/>
              </a:rPr>
              <a:t> </a:t>
            </a:r>
            <a:r>
              <a:rPr lang="en-US" altLang="zh-CN" i="1">
                <a:solidFill>
                  <a:schemeClr val="accent2"/>
                </a:solidFill>
                <a:sym typeface="+mn-ea"/>
              </a:rPr>
              <a:t>T</a:t>
            </a:r>
            <a:r>
              <a:rPr lang="en-US" altLang="zh-CN" baseline="-25000">
                <a:solidFill>
                  <a:schemeClr val="accent2"/>
                </a:solidFill>
                <a:sym typeface="+mn-ea"/>
              </a:rPr>
              <a:t>1</a:t>
            </a:r>
            <a:r>
              <a:rPr lang="en-US" altLang="zh-CN">
                <a:sym typeface="+mn-ea"/>
              </a:rPr>
              <a:t> </a:t>
            </a:r>
            <a:r>
              <a:rPr lang="zh-CN" altLang="en-US">
                <a:sym typeface="+mn-ea"/>
              </a:rPr>
              <a:t>是</a:t>
            </a:r>
            <a:r>
              <a:rPr lang="en-US" altLang="zh-CN">
                <a:sym typeface="+mn-ea"/>
              </a:rPr>
              <a:t> </a:t>
            </a:r>
            <a:r>
              <a:rPr lang="en-US" altLang="zh-CN" i="1">
                <a:solidFill>
                  <a:schemeClr val="accent2"/>
                </a:solidFill>
                <a:sym typeface="+mn-ea"/>
              </a:rPr>
              <a:t>G</a:t>
            </a:r>
            <a:r>
              <a:rPr lang="en-US" altLang="zh-CN" baseline="-25000">
                <a:solidFill>
                  <a:schemeClr val="accent2"/>
                </a:solidFill>
                <a:sym typeface="+mn-ea"/>
              </a:rPr>
              <a:t>1</a:t>
            </a:r>
            <a:r>
              <a:rPr lang="en-US" altLang="zh-CN">
                <a:solidFill>
                  <a:schemeClr val="accent2"/>
                </a:solidFill>
                <a:sym typeface="+mn-ea"/>
              </a:rPr>
              <a:t> = (</a:t>
            </a:r>
            <a:r>
              <a:rPr lang="en-US" altLang="zh-CN" i="1">
                <a:solidFill>
                  <a:schemeClr val="accent2"/>
                </a:solidFill>
                <a:sym typeface="+mn-ea"/>
              </a:rPr>
              <a:t>V</a:t>
            </a:r>
            <a:r>
              <a:rPr lang="en-US" altLang="zh-CN" baseline="-25000">
                <a:solidFill>
                  <a:schemeClr val="accent2"/>
                </a:solidFill>
                <a:sym typeface="+mn-ea"/>
              </a:rPr>
              <a:t>1</a:t>
            </a:r>
            <a:r>
              <a:rPr lang="en-US" altLang="zh-CN">
                <a:solidFill>
                  <a:schemeClr val="accent2"/>
                </a:solidFill>
                <a:sym typeface="+mn-ea"/>
              </a:rPr>
              <a:t>, </a:t>
            </a:r>
            <a:r>
              <a:rPr lang="en-US" altLang="zh-CN" i="1">
                <a:solidFill>
                  <a:schemeClr val="accent2"/>
                </a:solidFill>
                <a:sym typeface="+mn-ea"/>
              </a:rPr>
              <a:t>E</a:t>
            </a:r>
            <a:r>
              <a:rPr lang="en-US" altLang="zh-CN" baseline="-25000">
                <a:solidFill>
                  <a:schemeClr val="accent2"/>
                </a:solidFill>
                <a:sym typeface="+mn-ea"/>
              </a:rPr>
              <a:t>1</a:t>
            </a:r>
            <a:r>
              <a:rPr lang="en-US" altLang="zh-CN">
                <a:solidFill>
                  <a:schemeClr val="accent2"/>
                </a:solidFill>
                <a:sym typeface="+mn-ea"/>
              </a:rPr>
              <a:t>)</a:t>
            </a:r>
            <a:r>
              <a:rPr lang="en-US" altLang="zh-CN" err="1">
                <a:sym typeface="+mn-ea"/>
              </a:rPr>
              <a:t> </a:t>
            </a:r>
            <a:r>
              <a:rPr lang="zh-CN" altLang="en-US" err="1">
                <a:sym typeface="+mn-ea"/>
              </a:rPr>
              <a:t>的最小生成树，也是仅包含</a:t>
            </a:r>
            <a:r>
              <a:rPr lang="en-US" altLang="zh-CN">
                <a:sym typeface="+mn-ea"/>
              </a:rPr>
              <a:t> </a:t>
            </a:r>
            <a:r>
              <a:rPr lang="en-US" altLang="zh-CN" i="1">
                <a:solidFill>
                  <a:schemeClr val="accent2"/>
                </a:solidFill>
                <a:sym typeface="+mn-ea"/>
              </a:rPr>
              <a:t>T</a:t>
            </a:r>
            <a:r>
              <a:rPr lang="en-US" altLang="zh-CN" baseline="-25000">
                <a:solidFill>
                  <a:schemeClr val="accent2"/>
                </a:solidFill>
                <a:sym typeface="+mn-ea"/>
              </a:rPr>
              <a:t>1</a:t>
            </a:r>
            <a:r>
              <a:rPr lang="en-US" altLang="zh-CN">
                <a:sym typeface="+mn-ea"/>
              </a:rPr>
              <a:t> </a:t>
            </a:r>
            <a:r>
              <a:rPr lang="zh-CN" altLang="en-US">
                <a:sym typeface="+mn-ea"/>
              </a:rPr>
              <a:t>的结点的一个</a:t>
            </a:r>
            <a:r>
              <a:rPr lang="en-US" altLang="zh-CN" i="1">
                <a:solidFill>
                  <a:schemeClr val="accent2"/>
                </a:solidFill>
                <a:sym typeface="+mn-ea"/>
              </a:rPr>
              <a:t>G</a:t>
            </a:r>
            <a:r>
              <a:rPr lang="en-US" altLang="zh-CN">
                <a:sym typeface="+mn-ea"/>
              </a:rPr>
              <a:t> </a:t>
            </a:r>
            <a:r>
              <a:rPr lang="zh-CN" altLang="en-US">
                <a:sym typeface="+mn-ea"/>
              </a:rPr>
              <a:t>的子图</a:t>
            </a:r>
            <a:r>
              <a:rPr lang="en-US" altLang="zh-CN">
                <a:sym typeface="+mn-ea"/>
              </a:rPr>
              <a:t>.</a:t>
            </a:r>
            <a:endParaRPr lang="en-US" altLang="zh-CN"/>
          </a:p>
          <a:p>
            <a:pPr>
              <a:lnSpc>
                <a:spcPct val="90000"/>
              </a:lnSpc>
              <a:buNone/>
            </a:pPr>
            <a:r>
              <a:rPr lang="en-US" altLang="zh-CN" i="1">
                <a:sym typeface="+mn-ea"/>
              </a:rPr>
              <a:t>               </a:t>
            </a:r>
            <a:r>
              <a:rPr lang="en-US" altLang="zh-CN" i="1">
                <a:solidFill>
                  <a:schemeClr val="accent2"/>
                </a:solidFill>
                <a:sym typeface="+mn-ea"/>
              </a:rPr>
              <a:t>V</a:t>
            </a:r>
            <a:r>
              <a:rPr lang="en-US" altLang="zh-CN" baseline="-25000">
                <a:solidFill>
                  <a:schemeClr val="accent2"/>
                </a:solidFill>
                <a:sym typeface="+mn-ea"/>
              </a:rPr>
              <a:t>1</a:t>
            </a:r>
            <a:r>
              <a:rPr lang="en-US" altLang="zh-CN">
                <a:sym typeface="+mn-ea"/>
              </a:rPr>
              <a:t> = </a:t>
            </a:r>
            <a:r>
              <a:rPr lang="en-US" altLang="zh-CN">
                <a:solidFill>
                  <a:schemeClr val="accent2"/>
                </a:solidFill>
                <a:sym typeface="+mn-ea"/>
              </a:rPr>
              <a:t> </a:t>
            </a:r>
            <a:r>
              <a:rPr lang="en-US" altLang="zh-CN" i="1">
                <a:solidFill>
                  <a:schemeClr val="accent2"/>
                </a:solidFill>
                <a:sym typeface="+mn-ea"/>
              </a:rPr>
              <a:t>T</a:t>
            </a:r>
            <a:r>
              <a:rPr lang="en-US" altLang="zh-CN" baseline="-25000">
                <a:solidFill>
                  <a:schemeClr val="accent2"/>
                </a:solidFill>
                <a:sym typeface="+mn-ea"/>
              </a:rPr>
              <a:t>1 </a:t>
            </a:r>
            <a:r>
              <a:rPr lang="zh-CN" altLang="en-US">
                <a:sym typeface="+mn-ea"/>
              </a:rPr>
              <a:t>中的结点</a:t>
            </a:r>
            <a:endParaRPr lang="en-US" altLang="zh-CN" baseline="-25000">
              <a:solidFill>
                <a:schemeClr val="accent2"/>
              </a:solidFill>
            </a:endParaRPr>
          </a:p>
          <a:p>
            <a:pPr>
              <a:lnSpc>
                <a:spcPct val="90000"/>
              </a:lnSpc>
              <a:buNone/>
            </a:pPr>
            <a:r>
              <a:rPr lang="en-US" altLang="zh-CN" i="1">
                <a:sym typeface="+mn-ea"/>
              </a:rPr>
              <a:t>               </a:t>
            </a:r>
            <a:r>
              <a:rPr lang="en-US" altLang="zh-CN" i="1">
                <a:solidFill>
                  <a:schemeClr val="accent2"/>
                </a:solidFill>
                <a:sym typeface="+mn-ea"/>
              </a:rPr>
              <a:t>E</a:t>
            </a:r>
            <a:r>
              <a:rPr lang="en-US" altLang="zh-CN" baseline="-25000">
                <a:solidFill>
                  <a:schemeClr val="accent2"/>
                </a:solidFill>
                <a:sym typeface="+mn-ea"/>
              </a:rPr>
              <a:t>1</a:t>
            </a:r>
            <a:r>
              <a:rPr lang="en-US" altLang="zh-CN">
                <a:sym typeface="+mn-ea"/>
              </a:rPr>
              <a:t> = </a:t>
            </a:r>
            <a:r>
              <a:rPr lang="en-US" altLang="zh-CN">
                <a:solidFill>
                  <a:schemeClr val="accent2"/>
                </a:solidFill>
                <a:sym typeface="+mn-ea"/>
              </a:rPr>
              <a:t>{(</a:t>
            </a:r>
            <a:r>
              <a:rPr lang="en-US" altLang="zh-CN" i="1">
                <a:solidFill>
                  <a:schemeClr val="accent2"/>
                </a:solidFill>
                <a:sym typeface="+mn-ea"/>
              </a:rPr>
              <a:t>x</a:t>
            </a:r>
            <a:r>
              <a:rPr lang="en-US" altLang="zh-CN">
                <a:solidFill>
                  <a:schemeClr val="accent2"/>
                </a:solidFill>
                <a:sym typeface="+mn-ea"/>
              </a:rPr>
              <a:t>, </a:t>
            </a:r>
            <a:r>
              <a:rPr lang="en-US" altLang="zh-CN" i="1">
                <a:solidFill>
                  <a:schemeClr val="accent2"/>
                </a:solidFill>
                <a:sym typeface="+mn-ea"/>
              </a:rPr>
              <a:t>y</a:t>
            </a:r>
            <a:r>
              <a:rPr lang="en-US" altLang="zh-CN">
                <a:solidFill>
                  <a:schemeClr val="accent2"/>
                </a:solidFill>
                <a:sym typeface="+mn-ea"/>
              </a:rPr>
              <a:t>)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E</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x</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y</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V</a:t>
            </a:r>
            <a:r>
              <a:rPr lang="en-US" altLang="zh-CN" baseline="-25000">
                <a:solidFill>
                  <a:schemeClr val="accent2"/>
                </a:solidFill>
                <a:sym typeface="Symbol" panose="05050102010706020507" pitchFamily="18" charset="2"/>
              </a:rPr>
              <a:t>1</a:t>
            </a:r>
            <a:r>
              <a:rPr lang="en-US" altLang="zh-CN">
                <a:solidFill>
                  <a:schemeClr val="accent2"/>
                </a:solidFill>
                <a:sym typeface="Symbol" panose="05050102010706020507" pitchFamily="18" charset="2"/>
              </a:rPr>
              <a:t>}</a:t>
            </a:r>
          </a:p>
          <a:p>
            <a:pPr>
              <a:lnSpc>
                <a:spcPct val="90000"/>
              </a:lnSpc>
              <a:buNone/>
            </a:pPr>
            <a:r>
              <a:rPr lang="en-US" altLang="zh-CN">
                <a:sym typeface="Symbol" panose="05050102010706020507" pitchFamily="18" charset="2"/>
              </a:rPr>
              <a:t>    </a:t>
            </a:r>
            <a:r>
              <a:rPr lang="en-US" altLang="zh-CN" i="1">
                <a:solidFill>
                  <a:schemeClr val="accent2"/>
                </a:solidFill>
                <a:sym typeface="Symbol" panose="05050102010706020507" pitchFamily="18" charset="2"/>
              </a:rPr>
              <a:t>T</a:t>
            </a:r>
            <a:r>
              <a:rPr lang="en-US" altLang="zh-CN" baseline="-25000">
                <a:solidFill>
                  <a:schemeClr val="accent2"/>
                </a:solidFill>
                <a:sym typeface="Symbol" panose="05050102010706020507" pitchFamily="18" charset="2"/>
              </a:rPr>
              <a:t>2</a:t>
            </a:r>
            <a:r>
              <a:rPr lang="en-US" altLang="zh-CN">
                <a:sym typeface="Symbol" panose="05050102010706020507" pitchFamily="18" charset="2"/>
              </a:rPr>
              <a:t> </a:t>
            </a:r>
            <a:r>
              <a:rPr lang="zh-CN" altLang="en-US">
                <a:sym typeface="Symbol" panose="05050102010706020507" pitchFamily="18" charset="2"/>
              </a:rPr>
              <a:t>是</a:t>
            </a:r>
            <a:r>
              <a:rPr lang="en-US" altLang="zh-CN">
                <a:sym typeface="Symbol" panose="05050102010706020507" pitchFamily="18" charset="2"/>
              </a:rPr>
              <a:t> </a:t>
            </a:r>
            <a:r>
              <a:rPr lang="en-US" altLang="zh-CN" i="1">
                <a:solidFill>
                  <a:schemeClr val="accent2"/>
                </a:solidFill>
                <a:sym typeface="Symbol" panose="05050102010706020507" pitchFamily="18" charset="2"/>
              </a:rPr>
              <a:t>G</a:t>
            </a:r>
            <a:r>
              <a:rPr lang="en-US" altLang="zh-CN" baseline="-25000">
                <a:solidFill>
                  <a:schemeClr val="accent2"/>
                </a:solidFill>
                <a:sym typeface="Symbol" panose="05050102010706020507" pitchFamily="18" charset="2"/>
              </a:rPr>
              <a:t>2 </a:t>
            </a:r>
            <a:r>
              <a:rPr lang="zh-CN" altLang="en-US">
                <a:sym typeface="Symbol" panose="05050102010706020507" pitchFamily="18" charset="2"/>
              </a:rPr>
              <a:t>的最小生成树</a:t>
            </a:r>
            <a:r>
              <a:rPr lang="en-US" altLang="zh-CN">
                <a:sym typeface="Symbol" panose="05050102010706020507" pitchFamily="18" charset="2"/>
              </a:rPr>
              <a:t>.</a:t>
            </a:r>
            <a:endParaRPr lang="en-US" altLang="zh-CN" dirty="0"/>
          </a:p>
        </p:txBody>
      </p:sp>
      <p:graphicFrame>
        <p:nvGraphicFramePr>
          <p:cNvPr id="59396" name="对象 338947"/>
          <p:cNvGraphicFramePr/>
          <p:nvPr/>
        </p:nvGraphicFramePr>
        <p:xfrm>
          <a:off x="3886200" y="877491"/>
          <a:ext cx="2000250" cy="608409"/>
        </p:xfrm>
        <a:graphic>
          <a:graphicData uri="http://schemas.openxmlformats.org/presentationml/2006/ole">
            <mc:AlternateContent xmlns:mc="http://schemas.openxmlformats.org/markup-compatibility/2006">
              <mc:Choice xmlns:v="urn:schemas-microsoft-com:vml" Requires="v">
                <p:oleObj r:id="rId2" imgW="1167130" imgH="355600" progId="Equation.3">
                  <p:embed/>
                </p:oleObj>
              </mc:Choice>
              <mc:Fallback>
                <p:oleObj r:id="rId2" imgW="1167130" imgH="355600" progId="Equation.3">
                  <p:embed/>
                  <p:pic>
                    <p:nvPicPr>
                      <p:cNvPr id="0" name="图片 3093"/>
                      <p:cNvPicPr/>
                      <p:nvPr/>
                    </p:nvPicPr>
                    <p:blipFill>
                      <a:blip r:embed="rId3"/>
                      <a:stretch>
                        <a:fillRect/>
                      </a:stretch>
                    </p:blipFill>
                    <p:spPr>
                      <a:xfrm>
                        <a:off x="3886200" y="877491"/>
                        <a:ext cx="2000250" cy="608409"/>
                      </a:xfrm>
                      <a:prstGeom prst="rect">
                        <a:avLst/>
                      </a:prstGeom>
                      <a:noFill/>
                      <a:ln w="38100">
                        <a:noFill/>
                        <a:miter/>
                      </a:ln>
                    </p:spPr>
                  </p:pic>
                </p:oleObj>
              </mc:Fallback>
            </mc:AlternateContent>
          </a:graphicData>
        </a:graphic>
      </p:graphicFrame>
      <p:sp>
        <p:nvSpPr>
          <p:cNvPr id="60420" name="椭圆 357379"/>
          <p:cNvSpPr/>
          <p:nvPr/>
        </p:nvSpPr>
        <p:spPr>
          <a:xfrm>
            <a:off x="2628900" y="18859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21" name="椭圆 357380"/>
          <p:cNvSpPr/>
          <p:nvPr/>
        </p:nvSpPr>
        <p:spPr>
          <a:xfrm>
            <a:off x="1885950" y="18859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22" name="椭圆 357381"/>
          <p:cNvSpPr/>
          <p:nvPr/>
        </p:nvSpPr>
        <p:spPr>
          <a:xfrm>
            <a:off x="2000250" y="15430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23" name="椭圆 357382"/>
          <p:cNvSpPr/>
          <p:nvPr/>
        </p:nvSpPr>
        <p:spPr>
          <a:xfrm>
            <a:off x="2000250" y="22860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24" name="椭圆 357383"/>
          <p:cNvSpPr/>
          <p:nvPr/>
        </p:nvSpPr>
        <p:spPr>
          <a:xfrm>
            <a:off x="3657600" y="18288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25" name="椭圆 357384"/>
          <p:cNvSpPr/>
          <p:nvPr/>
        </p:nvSpPr>
        <p:spPr>
          <a:xfrm>
            <a:off x="4057650" y="14859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26" name="椭圆 357385"/>
          <p:cNvSpPr/>
          <p:nvPr/>
        </p:nvSpPr>
        <p:spPr>
          <a:xfrm>
            <a:off x="4572000" y="19431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27" name="椭圆 357386"/>
          <p:cNvSpPr/>
          <p:nvPr/>
        </p:nvSpPr>
        <p:spPr>
          <a:xfrm>
            <a:off x="4686300" y="24003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28" name="椭圆 357387"/>
          <p:cNvSpPr/>
          <p:nvPr/>
        </p:nvSpPr>
        <p:spPr>
          <a:xfrm>
            <a:off x="4229100" y="22860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29" name="椭圆 357388"/>
          <p:cNvSpPr/>
          <p:nvPr/>
        </p:nvSpPr>
        <p:spPr>
          <a:xfrm>
            <a:off x="5200650" y="22860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30" name="椭圆 357389"/>
          <p:cNvSpPr/>
          <p:nvPr/>
        </p:nvSpPr>
        <p:spPr>
          <a:xfrm>
            <a:off x="5543550" y="18859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31" name="椭圆 357390"/>
          <p:cNvSpPr/>
          <p:nvPr/>
        </p:nvSpPr>
        <p:spPr>
          <a:xfrm>
            <a:off x="6057900" y="19431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32" name="椭圆 357391"/>
          <p:cNvSpPr/>
          <p:nvPr/>
        </p:nvSpPr>
        <p:spPr>
          <a:xfrm>
            <a:off x="6572250" y="18288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33" name="椭圆 357392"/>
          <p:cNvSpPr/>
          <p:nvPr/>
        </p:nvSpPr>
        <p:spPr>
          <a:xfrm>
            <a:off x="7143750" y="17145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34" name="椭圆 357393"/>
          <p:cNvSpPr/>
          <p:nvPr/>
        </p:nvSpPr>
        <p:spPr>
          <a:xfrm>
            <a:off x="7258050" y="114300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35" name="椭圆 357394"/>
          <p:cNvSpPr/>
          <p:nvPr/>
        </p:nvSpPr>
        <p:spPr>
          <a:xfrm>
            <a:off x="7029450" y="22288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36" name="椭圆 357395"/>
          <p:cNvSpPr/>
          <p:nvPr/>
        </p:nvSpPr>
        <p:spPr>
          <a:xfrm>
            <a:off x="6229350" y="23431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37" name="直接连接符 357396"/>
          <p:cNvSpPr/>
          <p:nvPr/>
        </p:nvSpPr>
        <p:spPr>
          <a:xfrm>
            <a:off x="2800350" y="1943100"/>
            <a:ext cx="857250" cy="0"/>
          </a:xfrm>
          <a:prstGeom prst="line">
            <a:avLst/>
          </a:prstGeom>
          <a:ln w="9525" cap="flat" cmpd="sng">
            <a:solidFill>
              <a:schemeClr val="tx1"/>
            </a:solidFill>
            <a:prstDash val="solid"/>
            <a:round/>
            <a:headEnd type="none" w="med" len="med"/>
            <a:tailEnd type="none" w="med" len="med"/>
          </a:ln>
        </p:spPr>
      </p:sp>
      <p:sp>
        <p:nvSpPr>
          <p:cNvPr id="60438" name="直接连接符 357397"/>
          <p:cNvSpPr/>
          <p:nvPr/>
        </p:nvSpPr>
        <p:spPr>
          <a:xfrm>
            <a:off x="3829050" y="1943100"/>
            <a:ext cx="742950" cy="57150"/>
          </a:xfrm>
          <a:prstGeom prst="line">
            <a:avLst/>
          </a:prstGeom>
          <a:ln w="9525" cap="flat" cmpd="sng">
            <a:solidFill>
              <a:schemeClr val="tx1"/>
            </a:solidFill>
            <a:prstDash val="solid"/>
            <a:round/>
            <a:headEnd type="none" w="med" len="med"/>
            <a:tailEnd type="none" w="med" len="med"/>
          </a:ln>
        </p:spPr>
      </p:sp>
      <p:sp>
        <p:nvSpPr>
          <p:cNvPr id="60439" name="直接连接符 357398"/>
          <p:cNvSpPr/>
          <p:nvPr/>
        </p:nvSpPr>
        <p:spPr>
          <a:xfrm flipV="1">
            <a:off x="4743450" y="2000250"/>
            <a:ext cx="800100" cy="57150"/>
          </a:xfrm>
          <a:prstGeom prst="line">
            <a:avLst/>
          </a:prstGeom>
          <a:ln w="9525" cap="flat" cmpd="sng">
            <a:solidFill>
              <a:schemeClr val="tx1"/>
            </a:solidFill>
            <a:prstDash val="sysDot"/>
            <a:round/>
            <a:headEnd type="none" w="med" len="med"/>
            <a:tailEnd type="none" w="med" len="med"/>
          </a:ln>
        </p:spPr>
      </p:sp>
      <p:sp>
        <p:nvSpPr>
          <p:cNvPr id="60440" name="直接连接符 357399"/>
          <p:cNvSpPr/>
          <p:nvPr/>
        </p:nvSpPr>
        <p:spPr>
          <a:xfrm>
            <a:off x="5715000" y="2000250"/>
            <a:ext cx="400050" cy="57150"/>
          </a:xfrm>
          <a:prstGeom prst="line">
            <a:avLst/>
          </a:prstGeom>
          <a:ln w="9525" cap="flat" cmpd="sng">
            <a:solidFill>
              <a:schemeClr val="tx1"/>
            </a:solidFill>
            <a:prstDash val="solid"/>
            <a:round/>
            <a:headEnd type="none" w="med" len="med"/>
            <a:tailEnd type="none" w="med" len="med"/>
          </a:ln>
        </p:spPr>
      </p:sp>
      <p:sp>
        <p:nvSpPr>
          <p:cNvPr id="60441" name="直接连接符 357400"/>
          <p:cNvSpPr/>
          <p:nvPr/>
        </p:nvSpPr>
        <p:spPr>
          <a:xfrm flipV="1">
            <a:off x="6229350" y="1943100"/>
            <a:ext cx="342900" cy="114300"/>
          </a:xfrm>
          <a:prstGeom prst="line">
            <a:avLst/>
          </a:prstGeom>
          <a:ln w="9525" cap="flat" cmpd="sng">
            <a:solidFill>
              <a:schemeClr val="tx1"/>
            </a:solidFill>
            <a:prstDash val="solid"/>
            <a:round/>
            <a:headEnd type="none" w="med" len="med"/>
            <a:tailEnd type="none" w="med" len="med"/>
          </a:ln>
        </p:spPr>
      </p:sp>
      <p:sp>
        <p:nvSpPr>
          <p:cNvPr id="60442" name="直接连接符 357401"/>
          <p:cNvSpPr/>
          <p:nvPr/>
        </p:nvSpPr>
        <p:spPr>
          <a:xfrm flipV="1">
            <a:off x="6743700" y="1771650"/>
            <a:ext cx="457200" cy="114300"/>
          </a:xfrm>
          <a:prstGeom prst="line">
            <a:avLst/>
          </a:prstGeom>
          <a:ln w="9525" cap="flat" cmpd="sng">
            <a:solidFill>
              <a:schemeClr val="tx1"/>
            </a:solidFill>
            <a:prstDash val="solid"/>
            <a:round/>
            <a:headEnd type="none" w="med" len="med"/>
            <a:tailEnd type="none" w="med" len="med"/>
          </a:ln>
        </p:spPr>
      </p:sp>
      <p:sp>
        <p:nvSpPr>
          <p:cNvPr id="60443" name="直接连接符 357402"/>
          <p:cNvSpPr/>
          <p:nvPr/>
        </p:nvSpPr>
        <p:spPr>
          <a:xfrm>
            <a:off x="2171700" y="1657350"/>
            <a:ext cx="514350" cy="285750"/>
          </a:xfrm>
          <a:prstGeom prst="line">
            <a:avLst/>
          </a:prstGeom>
          <a:ln w="9525" cap="flat" cmpd="sng">
            <a:solidFill>
              <a:schemeClr val="tx1"/>
            </a:solidFill>
            <a:prstDash val="solid"/>
            <a:round/>
            <a:headEnd type="none" w="med" len="med"/>
            <a:tailEnd type="none" w="med" len="med"/>
          </a:ln>
        </p:spPr>
      </p:sp>
      <p:sp>
        <p:nvSpPr>
          <p:cNvPr id="60444" name="直接连接符 357403"/>
          <p:cNvSpPr/>
          <p:nvPr/>
        </p:nvSpPr>
        <p:spPr>
          <a:xfrm>
            <a:off x="2057400" y="2000250"/>
            <a:ext cx="628650" cy="0"/>
          </a:xfrm>
          <a:prstGeom prst="line">
            <a:avLst/>
          </a:prstGeom>
          <a:ln w="9525" cap="flat" cmpd="sng">
            <a:solidFill>
              <a:schemeClr val="tx1"/>
            </a:solidFill>
            <a:prstDash val="solid"/>
            <a:round/>
            <a:headEnd type="none" w="med" len="med"/>
            <a:tailEnd type="none" w="med" len="med"/>
          </a:ln>
        </p:spPr>
      </p:sp>
      <p:sp>
        <p:nvSpPr>
          <p:cNvPr id="60445" name="直接连接符 357404"/>
          <p:cNvSpPr/>
          <p:nvPr/>
        </p:nvSpPr>
        <p:spPr>
          <a:xfrm flipV="1">
            <a:off x="2171700" y="2000250"/>
            <a:ext cx="514350" cy="342900"/>
          </a:xfrm>
          <a:prstGeom prst="line">
            <a:avLst/>
          </a:prstGeom>
          <a:ln w="9525" cap="flat" cmpd="sng">
            <a:solidFill>
              <a:schemeClr val="tx1"/>
            </a:solidFill>
            <a:prstDash val="solid"/>
            <a:round/>
            <a:headEnd type="none" w="med" len="med"/>
            <a:tailEnd type="none" w="med" len="med"/>
          </a:ln>
        </p:spPr>
      </p:sp>
      <p:sp>
        <p:nvSpPr>
          <p:cNvPr id="60446" name="直接连接符 357405"/>
          <p:cNvSpPr/>
          <p:nvPr/>
        </p:nvSpPr>
        <p:spPr>
          <a:xfrm flipV="1">
            <a:off x="3829050" y="1600200"/>
            <a:ext cx="285750" cy="285750"/>
          </a:xfrm>
          <a:prstGeom prst="line">
            <a:avLst/>
          </a:prstGeom>
          <a:ln w="9525" cap="flat" cmpd="sng">
            <a:solidFill>
              <a:schemeClr val="tx1"/>
            </a:solidFill>
            <a:prstDash val="solid"/>
            <a:round/>
            <a:headEnd type="none" w="med" len="med"/>
            <a:tailEnd type="none" w="med" len="med"/>
          </a:ln>
        </p:spPr>
      </p:sp>
      <p:sp>
        <p:nvSpPr>
          <p:cNvPr id="60447" name="直接连接符 357406"/>
          <p:cNvSpPr/>
          <p:nvPr/>
        </p:nvSpPr>
        <p:spPr>
          <a:xfrm>
            <a:off x="4686300" y="2114550"/>
            <a:ext cx="57150" cy="285750"/>
          </a:xfrm>
          <a:prstGeom prst="line">
            <a:avLst/>
          </a:prstGeom>
          <a:ln w="9525" cap="flat" cmpd="sng">
            <a:solidFill>
              <a:schemeClr val="tx1"/>
            </a:solidFill>
            <a:prstDash val="solid"/>
            <a:round/>
            <a:headEnd type="none" w="med" len="med"/>
            <a:tailEnd type="none" w="med" len="med"/>
          </a:ln>
        </p:spPr>
      </p:sp>
      <p:sp>
        <p:nvSpPr>
          <p:cNvPr id="60448" name="直接连接符 357407"/>
          <p:cNvSpPr/>
          <p:nvPr/>
        </p:nvSpPr>
        <p:spPr>
          <a:xfrm flipH="1">
            <a:off x="4400550" y="2114550"/>
            <a:ext cx="228600" cy="228600"/>
          </a:xfrm>
          <a:prstGeom prst="line">
            <a:avLst/>
          </a:prstGeom>
          <a:ln w="9525" cap="flat" cmpd="sng">
            <a:solidFill>
              <a:schemeClr val="tx1"/>
            </a:solidFill>
            <a:prstDash val="solid"/>
            <a:round/>
            <a:headEnd type="none" w="med" len="med"/>
            <a:tailEnd type="none" w="med" len="med"/>
          </a:ln>
        </p:spPr>
      </p:sp>
      <p:sp>
        <p:nvSpPr>
          <p:cNvPr id="60449" name="直接连接符 357408"/>
          <p:cNvSpPr/>
          <p:nvPr/>
        </p:nvSpPr>
        <p:spPr>
          <a:xfrm>
            <a:off x="4686300" y="2057400"/>
            <a:ext cx="514350" cy="285750"/>
          </a:xfrm>
          <a:prstGeom prst="line">
            <a:avLst/>
          </a:prstGeom>
          <a:ln w="9525" cap="flat" cmpd="sng">
            <a:solidFill>
              <a:schemeClr val="tx1"/>
            </a:solidFill>
            <a:prstDash val="solid"/>
            <a:round/>
            <a:headEnd type="none" w="med" len="med"/>
            <a:tailEnd type="none" w="med" len="med"/>
          </a:ln>
        </p:spPr>
      </p:sp>
      <p:sp>
        <p:nvSpPr>
          <p:cNvPr id="60450" name="直接连接符 357409"/>
          <p:cNvSpPr/>
          <p:nvPr/>
        </p:nvSpPr>
        <p:spPr>
          <a:xfrm>
            <a:off x="6172200" y="2057400"/>
            <a:ext cx="171450" cy="342900"/>
          </a:xfrm>
          <a:prstGeom prst="line">
            <a:avLst/>
          </a:prstGeom>
          <a:ln w="9525" cap="flat" cmpd="sng">
            <a:solidFill>
              <a:schemeClr val="tx1"/>
            </a:solidFill>
            <a:prstDash val="solid"/>
            <a:round/>
            <a:headEnd type="none" w="med" len="med"/>
            <a:tailEnd type="none" w="med" len="med"/>
          </a:ln>
        </p:spPr>
      </p:sp>
      <p:sp>
        <p:nvSpPr>
          <p:cNvPr id="60451" name="直接连接符 357410"/>
          <p:cNvSpPr/>
          <p:nvPr/>
        </p:nvSpPr>
        <p:spPr>
          <a:xfrm flipH="1">
            <a:off x="7258050" y="1257300"/>
            <a:ext cx="114300" cy="457200"/>
          </a:xfrm>
          <a:prstGeom prst="line">
            <a:avLst/>
          </a:prstGeom>
          <a:ln w="9525" cap="flat" cmpd="sng">
            <a:solidFill>
              <a:schemeClr val="tx1"/>
            </a:solidFill>
            <a:prstDash val="solid"/>
            <a:round/>
            <a:headEnd type="none" w="med" len="med"/>
            <a:tailEnd type="none" w="med" len="med"/>
          </a:ln>
        </p:spPr>
      </p:sp>
      <p:sp>
        <p:nvSpPr>
          <p:cNvPr id="60452" name="直接连接符 357411"/>
          <p:cNvSpPr/>
          <p:nvPr/>
        </p:nvSpPr>
        <p:spPr>
          <a:xfrm flipH="1">
            <a:off x="7086600" y="1828800"/>
            <a:ext cx="114300" cy="457200"/>
          </a:xfrm>
          <a:prstGeom prst="line">
            <a:avLst/>
          </a:prstGeom>
          <a:ln w="9525" cap="flat" cmpd="sng">
            <a:solidFill>
              <a:schemeClr val="tx1"/>
            </a:solidFill>
            <a:prstDash val="solid"/>
            <a:round/>
            <a:headEnd type="none" w="med" len="med"/>
            <a:tailEnd type="none" w="med" len="med"/>
          </a:ln>
        </p:spPr>
      </p:sp>
      <p:sp>
        <p:nvSpPr>
          <p:cNvPr id="60453" name="文本框 357412"/>
          <p:cNvSpPr txBox="1"/>
          <p:nvPr/>
        </p:nvSpPr>
        <p:spPr>
          <a:xfrm>
            <a:off x="4617244" y="1688306"/>
            <a:ext cx="271780" cy="306705"/>
          </a:xfrm>
          <a:prstGeom prst="rect">
            <a:avLst/>
          </a:prstGeom>
          <a:noFill/>
          <a:ln w="9525">
            <a:noFill/>
          </a:ln>
        </p:spPr>
        <p:txBody>
          <a:bodyPr wrap="none" anchor="t" anchorCtr="0">
            <a:spAutoFit/>
          </a:bodyPr>
          <a:lstStyle/>
          <a:p>
            <a:r>
              <a:rPr lang="en-US" altLang="zh-CN" i="1">
                <a:solidFill>
                  <a:schemeClr val="accent2"/>
                </a:solidFill>
                <a:latin typeface="Times New Roman" panose="02020603050405020304" pitchFamily="18" charset="0"/>
                <a:ea typeface="宋体" panose="02010600030101010101" pitchFamily="2" charset="-122"/>
              </a:rPr>
              <a:t>u</a:t>
            </a:r>
          </a:p>
        </p:txBody>
      </p:sp>
      <p:sp>
        <p:nvSpPr>
          <p:cNvPr id="60454" name="文本框 357413"/>
          <p:cNvSpPr txBox="1"/>
          <p:nvPr/>
        </p:nvSpPr>
        <p:spPr>
          <a:xfrm>
            <a:off x="5372100" y="1657350"/>
            <a:ext cx="261620" cy="306705"/>
          </a:xfrm>
          <a:prstGeom prst="rect">
            <a:avLst/>
          </a:prstGeom>
          <a:noFill/>
          <a:ln w="9525">
            <a:noFill/>
          </a:ln>
        </p:spPr>
        <p:txBody>
          <a:bodyPr wrap="none" anchor="t" anchorCtr="0">
            <a:spAutoFit/>
          </a:bodyPr>
          <a:lstStyle/>
          <a:p>
            <a:r>
              <a:rPr lang="en-US" altLang="zh-CN" i="1">
                <a:solidFill>
                  <a:schemeClr val="accent2"/>
                </a:solidFill>
                <a:latin typeface="Times New Roman" panose="02020603050405020304" pitchFamily="18" charset="0"/>
                <a:ea typeface="宋体" panose="02010600030101010101" pitchFamily="2" charset="-122"/>
              </a:rPr>
              <a:t>v</a:t>
            </a:r>
          </a:p>
        </p:txBody>
      </p:sp>
      <p:sp>
        <p:nvSpPr>
          <p:cNvPr id="60455" name="椭圆 357414"/>
          <p:cNvSpPr/>
          <p:nvPr/>
        </p:nvSpPr>
        <p:spPr>
          <a:xfrm>
            <a:off x="5429250" y="1428750"/>
            <a:ext cx="171450" cy="171450"/>
          </a:xfrm>
          <a:prstGeom prst="ellipse">
            <a:avLst/>
          </a:prstGeom>
          <a:solidFill>
            <a:schemeClr val="tx2"/>
          </a:solidFill>
          <a:ln w="9525" cap="flat" cmpd="sng">
            <a:solidFill>
              <a:schemeClr val="tx1"/>
            </a:solidFill>
            <a:prstDash val="solid"/>
            <a:round/>
            <a:headEnd type="none" w="med" len="med"/>
            <a:tailEnd type="none" w="med" len="med"/>
          </a:ln>
        </p:spPr>
        <p:txBody>
          <a:bodyPr anchor="t" anchorCtr="0"/>
          <a:lstStyle/>
          <a:p>
            <a:endParaRPr lang="zh-CN" altLang="en-US">
              <a:latin typeface="Times New Roman" panose="02020603050405020304" pitchFamily="18" charset="0"/>
              <a:ea typeface="宋体" panose="02010600030101010101" pitchFamily="2" charset="-122"/>
            </a:endParaRPr>
          </a:p>
        </p:txBody>
      </p:sp>
      <p:sp>
        <p:nvSpPr>
          <p:cNvPr id="60456" name="直接连接符 357415"/>
          <p:cNvSpPr/>
          <p:nvPr/>
        </p:nvSpPr>
        <p:spPr>
          <a:xfrm flipH="1" flipV="1">
            <a:off x="5543550" y="1600200"/>
            <a:ext cx="57150" cy="342900"/>
          </a:xfrm>
          <a:prstGeom prst="line">
            <a:avLst/>
          </a:prstGeom>
          <a:ln w="9525" cap="flat" cmpd="sng">
            <a:solidFill>
              <a:schemeClr val="tx1"/>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内容占位符 1"/>
          <p:cNvSpPr>
            <a:spLocks noGrp="1"/>
          </p:cNvSpPr>
          <p:nvPr/>
        </p:nvSpPr>
        <p:spPr>
          <a:xfrm>
            <a:off x="200543" y="16668"/>
            <a:ext cx="6986387" cy="538163"/>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Tx/>
              <a:buNone/>
              <a:defRPr sz="2800" b="1" kern="1200">
                <a:solidFill>
                  <a:schemeClr val="bg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r>
              <a:rPr lang="zh-CN" altLang="en-US" dirty="0"/>
              <a:t>最优子结构</a:t>
            </a:r>
          </a:p>
        </p:txBody>
      </p:sp>
      <p:sp>
        <p:nvSpPr>
          <p:cNvPr id="42" name="文本占位符 28674"/>
          <p:cNvSpPr txBox="1"/>
          <p:nvPr/>
        </p:nvSpPr>
        <p:spPr>
          <a:xfrm>
            <a:off x="625475" y="1041499"/>
            <a:ext cx="8121650" cy="3174802"/>
          </a:xfrm>
        </p:spPr>
        <p:txBody>
          <a:bodyPr anchor="t" anchorCtr="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nSpc>
                <a:spcPct val="150000"/>
              </a:lnSpc>
              <a:buNone/>
            </a:pPr>
            <a:r>
              <a:rPr lang="zh-CN" altLang="en-US">
                <a:solidFill>
                  <a:srgbClr val="CE0000"/>
                </a:solidFill>
                <a:sym typeface="Symbol" panose="05050102010706020507" pitchFamily="18" charset="2"/>
              </a:rPr>
              <a:t>证明</a:t>
            </a:r>
            <a:r>
              <a:rPr lang="en-US" altLang="zh-CN">
                <a:solidFill>
                  <a:srgbClr val="CE0000"/>
                </a:solidFill>
                <a:sym typeface="Symbol" panose="05050102010706020507" pitchFamily="18" charset="2"/>
              </a:rPr>
              <a:t>:</a:t>
            </a:r>
            <a:r>
              <a:rPr lang="en-US" altLang="zh-CN">
                <a:sym typeface="Symbol" panose="05050102010706020507" pitchFamily="18" charset="2"/>
              </a:rPr>
              <a:t> </a:t>
            </a:r>
            <a:r>
              <a:rPr lang="en-US" altLang="zh-CN" i="1">
                <a:solidFill>
                  <a:schemeClr val="accent2"/>
                </a:solidFill>
                <a:sym typeface="Symbol" panose="05050102010706020507" pitchFamily="18" charset="2"/>
              </a:rPr>
              <a:t>w</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T</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w</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u,v</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w</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T</a:t>
            </a:r>
            <a:r>
              <a:rPr lang="en-US" altLang="zh-CN" baseline="-25000">
                <a:solidFill>
                  <a:schemeClr val="accent2"/>
                </a:solidFill>
                <a:sym typeface="Symbol" panose="05050102010706020507" pitchFamily="18" charset="2"/>
              </a:rPr>
              <a:t>1</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w</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T</a:t>
            </a:r>
            <a:r>
              <a:rPr lang="en-US" altLang="zh-CN" baseline="-25000">
                <a:solidFill>
                  <a:schemeClr val="accent2"/>
                </a:solidFill>
                <a:sym typeface="Symbol" panose="05050102010706020507" pitchFamily="18" charset="2"/>
              </a:rPr>
              <a:t>2</a:t>
            </a:r>
            <a:r>
              <a:rPr lang="en-US" altLang="zh-CN">
                <a:solidFill>
                  <a:schemeClr val="accent2"/>
                </a:solidFill>
                <a:sym typeface="Symbol" panose="05050102010706020507" pitchFamily="18" charset="2"/>
              </a:rPr>
              <a:t>)</a:t>
            </a:r>
            <a:br>
              <a:rPr lang="en-US" altLang="zh-CN">
                <a:sym typeface="Symbol" panose="05050102010706020507" pitchFamily="18" charset="2"/>
              </a:rPr>
            </a:br>
            <a:r>
              <a:rPr lang="en-US" altLang="zh-CN">
                <a:sym typeface="Symbol" panose="05050102010706020507" pitchFamily="18" charset="2"/>
              </a:rPr>
              <a:t>(</a:t>
            </a:r>
            <a:r>
              <a:rPr lang="zh-CN" altLang="en-US">
                <a:sym typeface="Symbol" panose="05050102010706020507" pitchFamily="18" charset="2"/>
              </a:rPr>
              <a:t>不可能有比</a:t>
            </a:r>
            <a:r>
              <a:rPr lang="en-US" altLang="zh-CN">
                <a:sym typeface="Symbol" panose="05050102010706020507" pitchFamily="18" charset="2"/>
              </a:rPr>
              <a:t> </a:t>
            </a:r>
            <a:r>
              <a:rPr lang="en-US" altLang="zh-CN" i="1">
                <a:solidFill>
                  <a:schemeClr val="accent2"/>
                </a:solidFill>
                <a:sym typeface="Symbol" panose="05050102010706020507" pitchFamily="18" charset="2"/>
              </a:rPr>
              <a:t>T</a:t>
            </a:r>
            <a:r>
              <a:rPr lang="en-US" altLang="zh-CN" baseline="-25000">
                <a:solidFill>
                  <a:schemeClr val="accent2"/>
                </a:solidFill>
                <a:sym typeface="Symbol" panose="05050102010706020507" pitchFamily="18" charset="2"/>
              </a:rPr>
              <a:t>1</a:t>
            </a:r>
            <a:r>
              <a:rPr lang="en-US" altLang="zh-CN">
                <a:solidFill>
                  <a:schemeClr val="accent2"/>
                </a:solidFill>
                <a:sym typeface="Symbol" panose="05050102010706020507" pitchFamily="18" charset="2"/>
              </a:rPr>
              <a:t> </a:t>
            </a:r>
            <a:r>
              <a:rPr lang="zh-CN" altLang="en-US">
                <a:sym typeface="Symbol" panose="05050102010706020507" pitchFamily="18" charset="2"/>
              </a:rPr>
              <a:t>或</a:t>
            </a:r>
            <a:r>
              <a:rPr lang="en-US" altLang="zh-CN">
                <a:sym typeface="Symbol" panose="05050102010706020507" pitchFamily="18" charset="2"/>
              </a:rPr>
              <a:t> </a:t>
            </a:r>
            <a:r>
              <a:rPr lang="en-US" altLang="zh-CN" i="1">
                <a:solidFill>
                  <a:schemeClr val="accent2"/>
                </a:solidFill>
                <a:sym typeface="Symbol" panose="05050102010706020507" pitchFamily="18" charset="2"/>
              </a:rPr>
              <a:t>T</a:t>
            </a:r>
            <a:r>
              <a:rPr lang="en-US" altLang="zh-CN" baseline="-25000">
                <a:solidFill>
                  <a:schemeClr val="accent2"/>
                </a:solidFill>
                <a:sym typeface="Symbol" panose="05050102010706020507" pitchFamily="18" charset="2"/>
              </a:rPr>
              <a:t>2</a:t>
            </a:r>
            <a:r>
              <a:rPr lang="zh-CN" altLang="en-US">
                <a:sym typeface="Symbol" panose="05050102010706020507" pitchFamily="18" charset="2"/>
              </a:rPr>
              <a:t>更好的子树了</a:t>
            </a:r>
            <a:r>
              <a:rPr lang="en-US" altLang="zh-CN">
                <a:sym typeface="Symbol" panose="05050102010706020507" pitchFamily="18" charset="2"/>
              </a:rPr>
              <a:t>, </a:t>
            </a:r>
            <a:r>
              <a:rPr lang="zh-CN" altLang="en-US">
                <a:sym typeface="Symbol" panose="05050102010706020507" pitchFamily="18" charset="2"/>
              </a:rPr>
              <a:t>否则</a:t>
            </a:r>
            <a:r>
              <a:rPr lang="en-US" altLang="zh-CN">
                <a:sym typeface="Symbol" panose="05050102010706020507" pitchFamily="18" charset="2"/>
              </a:rPr>
              <a:t> </a:t>
            </a:r>
            <a:r>
              <a:rPr lang="en-US" altLang="zh-CN" i="1">
                <a:solidFill>
                  <a:schemeClr val="accent2"/>
                </a:solidFill>
                <a:sym typeface="Symbol" panose="05050102010706020507" pitchFamily="18" charset="2"/>
              </a:rPr>
              <a:t>T</a:t>
            </a:r>
            <a:r>
              <a:rPr lang="en-US" altLang="zh-CN">
                <a:sym typeface="Symbol" panose="05050102010706020507" pitchFamily="18" charset="2"/>
              </a:rPr>
              <a:t> </a:t>
            </a:r>
            <a:r>
              <a:rPr lang="zh-CN" altLang="en-US">
                <a:sym typeface="Symbol" panose="05050102010706020507" pitchFamily="18" charset="2"/>
              </a:rPr>
              <a:t>不会成为最优结果</a:t>
            </a:r>
            <a:r>
              <a:rPr lang="en-US" altLang="zh-CN">
                <a:sym typeface="Symbol" panose="05050102010706020507" pitchFamily="18" charset="2"/>
              </a:rPr>
              <a:t>)</a:t>
            </a:r>
          </a:p>
          <a:p>
            <a:pPr>
              <a:lnSpc>
                <a:spcPct val="150000"/>
              </a:lnSpc>
              <a:buNone/>
            </a:pPr>
            <a:endParaRPr lang="en-US" altLang="zh-CN">
              <a:sym typeface="Symbol" panose="05050102010706020507" pitchFamily="18" charset="2"/>
            </a:endParaRPr>
          </a:p>
          <a:p>
            <a:pPr>
              <a:lnSpc>
                <a:spcPct val="150000"/>
              </a:lnSpc>
              <a:buNone/>
            </a:pPr>
            <a:r>
              <a:rPr lang="en-US" altLang="zh-CN" err="1">
                <a:sym typeface="Symbol" panose="05050102010706020507" pitchFamily="18" charset="2"/>
              </a:rPr>
              <a:t>(</a:t>
            </a:r>
            <a:r>
              <a:rPr lang="zh-CN" altLang="en-US" err="1">
                <a:sym typeface="Symbol" panose="05050102010706020507" pitchFamily="18" charset="2"/>
              </a:rPr>
              <a:t>重合子问题</a:t>
            </a:r>
            <a:r>
              <a:rPr lang="en-US" altLang="zh-CN">
                <a:sym typeface="Symbol" panose="05050102010706020507" pitchFamily="18" charset="2"/>
              </a:rPr>
              <a:t>? </a:t>
            </a:r>
            <a:r>
              <a:rPr lang="zh-CN" altLang="en-US">
                <a:sym typeface="Symbol" panose="05050102010706020507" pitchFamily="18" charset="2"/>
              </a:rPr>
              <a:t>动态规划</a:t>
            </a:r>
            <a:r>
              <a:rPr lang="en-US" altLang="zh-CN">
                <a:sym typeface="Symbol" panose="05050102010706020507" pitchFamily="18" charset="2"/>
              </a:rPr>
              <a:t>? </a:t>
            </a:r>
            <a:r>
              <a:rPr lang="zh-CN" altLang="en-US">
                <a:sym typeface="Symbol" panose="05050102010706020507" pitchFamily="18" charset="2"/>
              </a:rPr>
              <a:t>是的</a:t>
            </a:r>
            <a:r>
              <a:rPr lang="en-US" altLang="zh-CN">
                <a:sym typeface="Symbol" panose="05050102010706020507" pitchFamily="18" charset="2"/>
              </a:rPr>
              <a:t>, </a:t>
            </a:r>
            <a:r>
              <a:rPr lang="zh-CN" altLang="en-US">
                <a:sym typeface="Symbol" panose="05050102010706020507" pitchFamily="18" charset="2"/>
              </a:rPr>
              <a:t>但是</a:t>
            </a:r>
            <a:r>
              <a:rPr lang="en-US" altLang="zh-CN">
                <a:sym typeface="Symbol" panose="05050102010706020507" pitchFamily="18" charset="2"/>
              </a:rPr>
              <a:t>…)</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2ExNmU0ODQ1OGFkYmJjNjdiOTViMDY0Y2QyMDA0OTUifQ=="/>
  <p:tag name="KSO_WPP_MARK_KEY" val="9c30147e-4f70-404a-a8ff-4ccae6f8bbd8"/>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d6892dc-2023-455b-9560-979825236a3f}"/>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00,&quot;width&quot;:5010}"/>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b65c15d3-1848-4c2b-a347-2e57983cae8c}"/>
  <p:tag name="TABLE_ENDDRAG_ORIGIN_RECT" val="583*156"/>
  <p:tag name="TABLE_ENDDRAG_RECT" val="87*151*583*156"/>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123">
      <a:dk1>
        <a:sysClr val="windowText" lastClr="000000"/>
      </a:dk1>
      <a:lt1>
        <a:sysClr val="window" lastClr="FFFFFF"/>
      </a:lt1>
      <a:dk2>
        <a:srgbClr val="1F497D"/>
      </a:dk2>
      <a:lt2>
        <a:srgbClr val="EEECE1"/>
      </a:lt2>
      <a:accent1>
        <a:srgbClr val="4F81BD"/>
      </a:accent1>
      <a:accent2>
        <a:srgbClr val="E36C09"/>
      </a:accent2>
      <a:accent3>
        <a:srgbClr val="586D2C"/>
      </a:accent3>
      <a:accent4>
        <a:srgbClr val="938953"/>
      </a:accent4>
      <a:accent5>
        <a:srgbClr val="518685"/>
      </a:accent5>
      <a:accent6>
        <a:srgbClr val="CC9900"/>
      </a:accent6>
      <a:hlink>
        <a:srgbClr val="0000FF"/>
      </a:hlink>
      <a:folHlink>
        <a:srgbClr val="800080"/>
      </a:folHlink>
    </a:clrScheme>
    <a:fontScheme name="自定义 1">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3326</Words>
  <Application>Microsoft Office PowerPoint</Application>
  <PresentationFormat>全屏显示(16:9)</PresentationFormat>
  <Paragraphs>771</Paragraphs>
  <Slides>66</Slides>
  <Notes>2</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66</vt:i4>
      </vt:variant>
    </vt:vector>
  </HeadingPairs>
  <TitlesOfParts>
    <vt:vector size="82" baseType="lpstr">
      <vt:lpstr>Meiryo UI</vt:lpstr>
      <vt:lpstr>黑体</vt:lpstr>
      <vt:lpstr>微软雅黑</vt:lpstr>
      <vt:lpstr>Agency FB</vt:lpstr>
      <vt:lpstr>Arial</vt:lpstr>
      <vt:lpstr>Arial Rounded MT Bold</vt:lpstr>
      <vt:lpstr>Britannic Bold</vt:lpstr>
      <vt:lpstr>Calibri</vt:lpstr>
      <vt:lpstr>Franklin Gothic Book</vt:lpstr>
      <vt:lpstr>Franklin Gothic Medium</vt:lpstr>
      <vt:lpstr>Monotype Corsiva</vt:lpstr>
      <vt:lpstr>Symbol</vt:lpstr>
      <vt:lpstr>Times New Roman</vt:lpstr>
      <vt:lpstr>默认设计模板</vt:lpstr>
      <vt:lpstr>2_Office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yhwu@ecnu.edu.cn</dc:creator>
  <cp:lastModifiedBy>Jin Cheqing</cp:lastModifiedBy>
  <cp:revision>1296</cp:revision>
  <dcterms:created xsi:type="dcterms:W3CDTF">2014-04-28T11:40:00Z</dcterms:created>
  <dcterms:modified xsi:type="dcterms:W3CDTF">2023-05-29T16:27:48Z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51B1F244-CE41-496F-3F3F-3F3F3F3F273F</vt:lpwstr>
  </property>
  <property fmtid="{D5CDD505-2E9C-101B-9397-08002B2CF9AE}" pid="3" name="ArticulatePath">
    <vt:lpwstr>2014甘肃答辩-能力提升工程</vt:lpwstr>
  </property>
  <property fmtid="{D5CDD505-2E9C-101B-9397-08002B2CF9AE}" pid="4" name="KSOProductBuildVer">
    <vt:lpwstr>2052-11.1.0.14309</vt:lpwstr>
  </property>
  <property fmtid="{D5CDD505-2E9C-101B-9397-08002B2CF9AE}" pid="5" name="ICV">
    <vt:lpwstr>3E76A3C092F8457E8774D432A7CB1642</vt:lpwstr>
  </property>
</Properties>
</file>