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33"/>
  </p:handoutMasterIdLst>
  <p:sldIdLst>
    <p:sldId id="1349" r:id="rId4"/>
    <p:sldId id="1354" r:id="rId6"/>
    <p:sldId id="2574" r:id="rId7"/>
    <p:sldId id="2619" r:id="rId8"/>
    <p:sldId id="2620" r:id="rId9"/>
    <p:sldId id="2624" r:id="rId10"/>
    <p:sldId id="2641" r:id="rId11"/>
    <p:sldId id="2621" r:id="rId12"/>
    <p:sldId id="2622" r:id="rId13"/>
    <p:sldId id="2623" r:id="rId14"/>
    <p:sldId id="2625" r:id="rId15"/>
    <p:sldId id="2626" r:id="rId16"/>
    <p:sldId id="2642" r:id="rId17"/>
    <p:sldId id="2627" r:id="rId18"/>
    <p:sldId id="2628" r:id="rId19"/>
    <p:sldId id="2629" r:id="rId20"/>
    <p:sldId id="2630" r:id="rId21"/>
    <p:sldId id="2631" r:id="rId22"/>
    <p:sldId id="2632" r:id="rId23"/>
    <p:sldId id="2633" r:id="rId24"/>
    <p:sldId id="2634" r:id="rId25"/>
    <p:sldId id="2635" r:id="rId26"/>
    <p:sldId id="2636" r:id="rId27"/>
    <p:sldId id="2637" r:id="rId28"/>
    <p:sldId id="2638" r:id="rId29"/>
    <p:sldId id="2639" r:id="rId30"/>
    <p:sldId id="2640" r:id="rId31"/>
    <p:sldId id="2435" r:id="rId32"/>
  </p:sldIdLst>
  <p:sldSz cx="9144000" cy="5143500" type="screen16x9"/>
  <p:notesSz cx="9144000" cy="6858000"/>
  <p:custDataLst>
    <p:tags r:id="rId38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74" d="100"/>
          <a:sy n="74" d="100"/>
        </p:scale>
        <p:origin x="932" y="52"/>
      </p:cViewPr>
      <p:guideLst>
        <p:guide orient="horz" pos="2051"/>
        <p:guide pos="3896"/>
        <p:guide orient="horz" pos="1643"/>
        <p:guide pos="2880"/>
        <p:guide orient="horz" pos="2412"/>
        <p:guide orient="horz" pos="8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8" Type="http://schemas.openxmlformats.org/officeDocument/2006/relationships/tags" Target="tags/tag4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第十四讲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用于不相交集合的数据结构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案例：将</a:t>
            </a:r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  <a:r>
              <a:rPr lang="zh-CN" altLang="en-US" dirty="0"/>
              <a:t>合并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536" y="822235"/>
            <a:ext cx="8318928" cy="34990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高开销场景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333" y="1063161"/>
            <a:ext cx="4494339" cy="30171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45455" y="1535502"/>
            <a:ext cx="3072333" cy="128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C00000"/>
                </a:solidFill>
              </a:rPr>
              <a:t>将长链表插入到短链表之中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C00000"/>
                </a:solidFill>
              </a:rPr>
              <a:t>总开销是</a:t>
            </a:r>
            <a:r>
              <a:rPr lang="en-US" altLang="zh-CN" sz="1800" dirty="0">
                <a:solidFill>
                  <a:srgbClr val="C00000"/>
                </a:solidFill>
              </a:rPr>
              <a:t>Θ(n</a:t>
            </a:r>
            <a:r>
              <a:rPr lang="en-US" altLang="zh-CN" sz="1800" baseline="30000" dirty="0">
                <a:solidFill>
                  <a:srgbClr val="C00000"/>
                </a:solidFill>
              </a:rPr>
              <a:t>2</a:t>
            </a:r>
            <a:r>
              <a:rPr lang="en-US" altLang="zh-CN" sz="1800" dirty="0">
                <a:solidFill>
                  <a:srgbClr val="C00000"/>
                </a:solidFill>
              </a:rPr>
              <a:t>)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C00000"/>
                </a:solidFill>
              </a:rPr>
              <a:t>平均开销是</a:t>
            </a:r>
            <a:r>
              <a:rPr lang="en-US" altLang="zh-CN" sz="1800" dirty="0">
                <a:solidFill>
                  <a:srgbClr val="C00000"/>
                </a:solidFill>
              </a:rPr>
              <a:t>Θ(n)</a:t>
            </a:r>
            <a:endParaRPr lang="en-US" altLang="zh-CN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一种加权合并的启发式策略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假设每个表中还包含了表的长度（这是很容易维护的），总是将较短的表拼接到较长的表中。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定理：使用不相交集合的链表表示和加权合并启发式策略，一个具有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en-US" altLang="zh-CN" dirty="0"/>
              <a:t>MAKE-SET</a:t>
            </a:r>
            <a:r>
              <a:rPr lang="zh-CN" altLang="en-US" dirty="0"/>
              <a:t>、</a:t>
            </a:r>
            <a:r>
              <a:rPr lang="en-US" altLang="zh-CN" dirty="0"/>
              <a:t>UNION</a:t>
            </a:r>
            <a:r>
              <a:rPr lang="zh-CN" altLang="en-US" dirty="0"/>
              <a:t>和</a:t>
            </a:r>
            <a:r>
              <a:rPr lang="en-US" altLang="zh-CN" dirty="0"/>
              <a:t>FIND-SET</a:t>
            </a:r>
            <a:r>
              <a:rPr lang="zh-CN" altLang="en-US" dirty="0"/>
              <a:t>操作的序列（其中有</a:t>
            </a:r>
            <a:r>
              <a:rPr lang="en-US" altLang="zh-CN" dirty="0"/>
              <a:t>n</a:t>
            </a:r>
            <a:r>
              <a:rPr lang="zh-CN" altLang="en-US" dirty="0"/>
              <a:t>个是</a:t>
            </a:r>
            <a:r>
              <a:rPr lang="en-US" altLang="zh-CN" dirty="0"/>
              <a:t>MAKE-SET</a:t>
            </a:r>
            <a:r>
              <a:rPr lang="zh-CN" altLang="en-US" dirty="0"/>
              <a:t>操作）需要的时间是</a:t>
            </a:r>
            <a:r>
              <a:rPr lang="en-US" altLang="zh-CN" dirty="0"/>
              <a:t>O(m + n lg n)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-17253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用于不相交集合的数据结构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一、不相交集合的操作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648107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378867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二、不相交集合的链表表示</a:t>
            </a:r>
            <a:endParaRPr 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81194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354270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三、不相交集合森林</a:t>
            </a:r>
            <a:endParaRPr lang="zh-CN" altLang="en-US" sz="2000" b="1" dirty="0">
              <a:solidFill>
                <a:srgbClr val="FFFF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不相交集合森林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使用有根树来表示集合，树中的每个节点包含一个成员，每棵树代表一个集合。</a:t>
            </a:r>
            <a:endParaRPr lang="en-US" altLang="zh-CN" dirty="0"/>
          </a:p>
          <a:p>
            <a:r>
              <a:rPr lang="zh-CN" altLang="en-US" dirty="0"/>
              <a:t>子一个不相交集合森林中，每个成员仅仅指向它的父结点。</a:t>
            </a:r>
            <a:endParaRPr lang="en-US" altLang="zh-CN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2511" y="2174185"/>
            <a:ext cx="5340624" cy="22670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多种表示方式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8C87"/>
                </a:solidFill>
              </a:rPr>
              <a:t>S = {2, 4, 5, 9, 11, 13, 30}</a:t>
            </a:r>
            <a:endParaRPr lang="en-US" altLang="zh-CN" dirty="0">
              <a:solidFill>
                <a:srgbClr val="008C87"/>
              </a:solidFill>
            </a:endParaRPr>
          </a:p>
          <a:p>
            <a:r>
              <a:rPr lang="zh-CN" altLang="en-US" dirty="0"/>
              <a:t>多种表示方式</a:t>
            </a:r>
            <a:r>
              <a:rPr lang="en-US" altLang="zh-CN" dirty="0"/>
              <a:t>: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384123" y="1552750"/>
            <a:ext cx="3257550" cy="1028700"/>
            <a:chOff x="528" y="1536"/>
            <a:chExt cx="2736" cy="864"/>
          </a:xfrm>
        </p:grpSpPr>
        <p:sp>
          <p:nvSpPr>
            <p:cNvPr id="22" name="椭圆 21"/>
            <p:cNvSpPr/>
            <p:nvPr/>
          </p:nvSpPr>
          <p:spPr>
            <a:xfrm>
              <a:off x="1776" y="1536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24" y="1536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4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28" y="2112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76" y="211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2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008" y="2112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56" y="211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9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1488" y="2112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88" y="2112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11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968" y="2112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920" y="2112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30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448" y="2112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496" y="211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5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2928" y="2112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928" y="2112"/>
              <a:ext cx="33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13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6" name="直接连接符 35"/>
            <p:cNvSpPr/>
            <p:nvPr/>
          </p:nvSpPr>
          <p:spPr>
            <a:xfrm flipH="1">
              <a:off x="672" y="1728"/>
              <a:ext cx="1104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7" name="直接连接符 36"/>
            <p:cNvSpPr/>
            <p:nvPr/>
          </p:nvSpPr>
          <p:spPr>
            <a:xfrm flipH="1">
              <a:off x="1200" y="1824"/>
              <a:ext cx="672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" name="直接连接符 37"/>
            <p:cNvSpPr/>
            <p:nvPr/>
          </p:nvSpPr>
          <p:spPr>
            <a:xfrm flipH="1">
              <a:off x="1728" y="1824"/>
              <a:ext cx="192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直接连接符 38"/>
            <p:cNvSpPr/>
            <p:nvPr/>
          </p:nvSpPr>
          <p:spPr>
            <a:xfrm>
              <a:off x="1968" y="1824"/>
              <a:ext cx="96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直接连接符 39"/>
            <p:cNvSpPr/>
            <p:nvPr/>
          </p:nvSpPr>
          <p:spPr>
            <a:xfrm>
              <a:off x="2064" y="1728"/>
              <a:ext cx="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直接连接符 40"/>
            <p:cNvSpPr/>
            <p:nvPr/>
          </p:nvSpPr>
          <p:spPr>
            <a:xfrm>
              <a:off x="2016" y="1776"/>
              <a:ext cx="528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直接连接符 41"/>
            <p:cNvSpPr/>
            <p:nvPr/>
          </p:nvSpPr>
          <p:spPr>
            <a:xfrm>
              <a:off x="2064" y="1680"/>
              <a:ext cx="96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43" name="组合 42"/>
          <p:cNvGrpSpPr/>
          <p:nvPr/>
        </p:nvGrpSpPr>
        <p:grpSpPr>
          <a:xfrm>
            <a:off x="2212673" y="2867200"/>
            <a:ext cx="3200400" cy="1828800"/>
            <a:chOff x="384" y="2640"/>
            <a:chExt cx="2688" cy="1536"/>
          </a:xfrm>
        </p:grpSpPr>
        <p:sp>
          <p:nvSpPr>
            <p:cNvPr id="44" name="椭圆 43"/>
            <p:cNvSpPr/>
            <p:nvPr/>
          </p:nvSpPr>
          <p:spPr>
            <a:xfrm>
              <a:off x="1248" y="3072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96" y="307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4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84" y="3888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32" y="3888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2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672" y="3504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20" y="3504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9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872" y="3648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" name="椭圆 50"/>
            <p:cNvSpPr/>
            <p:nvPr/>
          </p:nvSpPr>
          <p:spPr>
            <a:xfrm>
              <a:off x="2592" y="3648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92" y="3648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30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112" y="3072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160" y="307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5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1776" y="2640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776" y="2640"/>
              <a:ext cx="33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13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57" name="直接连接符 56"/>
            <p:cNvSpPr/>
            <p:nvPr/>
          </p:nvSpPr>
          <p:spPr>
            <a:xfrm flipH="1">
              <a:off x="1440" y="2832"/>
              <a:ext cx="336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8" name="直接连接符 57"/>
            <p:cNvSpPr/>
            <p:nvPr/>
          </p:nvSpPr>
          <p:spPr>
            <a:xfrm flipH="1">
              <a:off x="864" y="3264"/>
              <a:ext cx="384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9" name="直接连接符 58"/>
            <p:cNvSpPr/>
            <p:nvPr/>
          </p:nvSpPr>
          <p:spPr>
            <a:xfrm>
              <a:off x="2016" y="2880"/>
              <a:ext cx="192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0" name="直接连接符 59"/>
            <p:cNvSpPr/>
            <p:nvPr/>
          </p:nvSpPr>
          <p:spPr>
            <a:xfrm flipH="1">
              <a:off x="576" y="3744"/>
              <a:ext cx="144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1" name="直接连接符 60"/>
            <p:cNvSpPr/>
            <p:nvPr/>
          </p:nvSpPr>
          <p:spPr>
            <a:xfrm flipH="1">
              <a:off x="2016" y="3360"/>
              <a:ext cx="192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2" name="直接连接符 61"/>
            <p:cNvSpPr/>
            <p:nvPr/>
          </p:nvSpPr>
          <p:spPr>
            <a:xfrm>
              <a:off x="2352" y="3312"/>
              <a:ext cx="288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3" name="文本框 62"/>
            <p:cNvSpPr txBox="1"/>
            <p:nvPr/>
          </p:nvSpPr>
          <p:spPr>
            <a:xfrm>
              <a:off x="1872" y="3648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11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213173" y="1495600"/>
            <a:ext cx="2057400" cy="2867710"/>
            <a:chOff x="3792" y="1488"/>
            <a:chExt cx="1728" cy="2721"/>
          </a:xfrm>
        </p:grpSpPr>
        <p:sp>
          <p:nvSpPr>
            <p:cNvPr id="65" name="椭圆 64"/>
            <p:cNvSpPr/>
            <p:nvPr/>
          </p:nvSpPr>
          <p:spPr>
            <a:xfrm>
              <a:off x="4704" y="2592"/>
              <a:ext cx="288" cy="288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704" y="2592"/>
              <a:ext cx="432" cy="32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11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4512" y="2208"/>
              <a:ext cx="288" cy="288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60" y="2206"/>
              <a:ext cx="192" cy="32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4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4944" y="3072"/>
              <a:ext cx="288" cy="288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992" y="3072"/>
              <a:ext cx="192" cy="32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2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5232" y="3456"/>
              <a:ext cx="288" cy="288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280" y="3456"/>
              <a:ext cx="192" cy="32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9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4896" y="3888"/>
              <a:ext cx="288" cy="288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896" y="3888"/>
              <a:ext cx="480" cy="32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30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792" y="1488"/>
              <a:ext cx="288" cy="288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3840" y="1488"/>
              <a:ext cx="192" cy="32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5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4128" y="1824"/>
              <a:ext cx="288" cy="288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128" y="1823"/>
              <a:ext cx="336" cy="32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13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79" name="直接连接符 78"/>
            <p:cNvSpPr/>
            <p:nvPr/>
          </p:nvSpPr>
          <p:spPr>
            <a:xfrm>
              <a:off x="4032" y="1728"/>
              <a:ext cx="192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直接连接符 79"/>
            <p:cNvSpPr/>
            <p:nvPr/>
          </p:nvSpPr>
          <p:spPr>
            <a:xfrm>
              <a:off x="4416" y="2016"/>
              <a:ext cx="192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直接连接符 80"/>
            <p:cNvSpPr/>
            <p:nvPr/>
          </p:nvSpPr>
          <p:spPr>
            <a:xfrm>
              <a:off x="4704" y="2496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" name="直接连接符 81"/>
            <p:cNvSpPr/>
            <p:nvPr/>
          </p:nvSpPr>
          <p:spPr>
            <a:xfrm>
              <a:off x="4944" y="2832"/>
              <a:ext cx="96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3" name="直接连接符 82"/>
            <p:cNvSpPr/>
            <p:nvPr/>
          </p:nvSpPr>
          <p:spPr>
            <a:xfrm>
              <a:off x="5184" y="3312"/>
              <a:ext cx="192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4" name="直接连接符 83"/>
            <p:cNvSpPr/>
            <p:nvPr/>
          </p:nvSpPr>
          <p:spPr>
            <a:xfrm flipH="1">
              <a:off x="5136" y="3744"/>
              <a:ext cx="192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多种表示方式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3808502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zh-CN" sz="2000" dirty="0">
                <a:solidFill>
                  <a:srgbClr val="CE0000"/>
                </a:solidFill>
              </a:rPr>
              <a:t>FIND-SET </a:t>
            </a:r>
            <a:r>
              <a:rPr lang="en-US" altLang="zh-CN" sz="2000" dirty="0"/>
              <a:t>(</a:t>
            </a:r>
            <a:r>
              <a:rPr lang="en-US" altLang="zh-CN" sz="2000" i="1" dirty="0">
                <a:solidFill>
                  <a:srgbClr val="008C87"/>
                </a:solidFill>
              </a:rPr>
              <a:t>x</a:t>
            </a:r>
            <a:r>
              <a:rPr lang="en-US" altLang="zh-CN" sz="2000" dirty="0"/>
              <a:t>) 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en-US" altLang="zh-CN" sz="2000" b="1" dirty="0"/>
              <a:t>if </a:t>
            </a:r>
            <a:r>
              <a:rPr lang="en-US" altLang="zh-CN" sz="2000" dirty="0"/>
              <a:t>( x </a:t>
            </a:r>
            <a:r>
              <a:rPr lang="zh-CN" altLang="en-US" sz="2000" dirty="0"/>
              <a:t>≠ </a:t>
            </a:r>
            <a:r>
              <a:rPr lang="en-US" altLang="zh-CN" sz="2000" dirty="0" err="1"/>
              <a:t>x.p</a:t>
            </a:r>
            <a:r>
              <a:rPr lang="en-US" altLang="zh-CN" sz="2000" dirty="0"/>
              <a:t>)       // x</a:t>
            </a:r>
            <a:r>
              <a:rPr lang="zh-CN" altLang="en-US" sz="2000" dirty="0"/>
              <a:t>不是根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x.p</a:t>
            </a:r>
            <a:r>
              <a:rPr lang="en-US" altLang="zh-CN" sz="2000" dirty="0"/>
              <a:t> = </a:t>
            </a:r>
            <a:r>
              <a:rPr lang="en-US" altLang="zh-CN" sz="2000" dirty="0">
                <a:solidFill>
                  <a:srgbClr val="CE0000"/>
                </a:solidFill>
              </a:rPr>
              <a:t>FIND-SET </a:t>
            </a:r>
            <a:r>
              <a:rPr lang="en-US" altLang="zh-CN" sz="2000" dirty="0"/>
              <a:t>(</a:t>
            </a:r>
            <a:r>
              <a:rPr lang="en-US" altLang="zh-CN" sz="2000" i="1" dirty="0" err="1">
                <a:solidFill>
                  <a:srgbClr val="008C87"/>
                </a:solidFill>
              </a:rPr>
              <a:t>x.p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en-US" altLang="zh-CN" sz="2000" b="1" dirty="0"/>
              <a:t>return</a:t>
            </a:r>
            <a:r>
              <a:rPr lang="en-US" altLang="zh-CN" sz="2000" dirty="0"/>
              <a:t> </a:t>
            </a:r>
            <a:r>
              <a:rPr lang="en-US" altLang="zh-CN" sz="2000" i="1" dirty="0" err="1">
                <a:solidFill>
                  <a:srgbClr val="008C87"/>
                </a:solidFill>
              </a:rPr>
              <a:t>x.p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MAKE-SET</a:t>
            </a:r>
            <a:r>
              <a:rPr lang="en-US" altLang="zh-CN" sz="2000" dirty="0"/>
              <a:t>(x)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en-US" altLang="zh-CN" sz="2000" dirty="0" err="1"/>
              <a:t>x.p</a:t>
            </a:r>
            <a:r>
              <a:rPr lang="en-US" altLang="zh-CN" sz="2000" dirty="0"/>
              <a:t> = x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en-US" altLang="zh-CN" sz="2000" dirty="0" err="1"/>
              <a:t>x.rank</a:t>
            </a:r>
            <a:r>
              <a:rPr lang="en-US" altLang="zh-CN" sz="2000" dirty="0"/>
              <a:t> = 0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endParaRPr lang="en-US" altLang="zh-CN" sz="2000" dirty="0"/>
          </a:p>
        </p:txBody>
      </p:sp>
      <p:sp>
        <p:nvSpPr>
          <p:cNvPr id="85" name="文本占位符 28674"/>
          <p:cNvSpPr txBox="1"/>
          <p:nvPr/>
        </p:nvSpPr>
        <p:spPr>
          <a:xfrm>
            <a:off x="4710025" y="1041499"/>
            <a:ext cx="3808502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zh-CN" sz="2000" dirty="0">
                <a:solidFill>
                  <a:srgbClr val="CE0000"/>
                </a:solidFill>
              </a:rPr>
              <a:t>UNION </a:t>
            </a:r>
            <a:r>
              <a:rPr lang="en-US" altLang="zh-CN" sz="2000" dirty="0"/>
              <a:t>(</a:t>
            </a:r>
            <a:r>
              <a:rPr lang="en-US" altLang="zh-CN" sz="2000" i="1" dirty="0">
                <a:solidFill>
                  <a:srgbClr val="008C87"/>
                </a:solidFill>
              </a:rPr>
              <a:t>x, y</a:t>
            </a:r>
            <a:r>
              <a:rPr lang="en-US" altLang="zh-CN" sz="2000" dirty="0"/>
              <a:t>) 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en-US" altLang="zh-CN" sz="2000" b="1" dirty="0"/>
              <a:t>LINK(FIND-SET(x), FIND-SET(y));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LINK</a:t>
            </a:r>
            <a:r>
              <a:rPr lang="en-US" altLang="zh-CN" sz="2000" dirty="0"/>
              <a:t>(x, y)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en-US" altLang="zh-CN" sz="2000" dirty="0"/>
              <a:t>If (</a:t>
            </a:r>
            <a:r>
              <a:rPr lang="en-US" altLang="zh-CN" sz="2000" dirty="0" err="1"/>
              <a:t>x.rank</a:t>
            </a:r>
            <a:r>
              <a:rPr lang="en-US" altLang="zh-CN" sz="2000" dirty="0"/>
              <a:t> &gt; </a:t>
            </a:r>
            <a:r>
              <a:rPr lang="en-US" altLang="zh-CN" sz="2000" dirty="0" err="1"/>
              <a:t>y.rank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en-US" altLang="zh-CN" sz="2000" dirty="0"/>
              <a:t>   </a:t>
            </a:r>
            <a:r>
              <a:rPr lang="en-US" altLang="zh-CN" sz="2000" dirty="0" err="1"/>
              <a:t>y.p</a:t>
            </a:r>
            <a:r>
              <a:rPr lang="en-US" altLang="zh-CN" sz="2000" dirty="0"/>
              <a:t> = x;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en-US" altLang="zh-CN" sz="2000" dirty="0"/>
              <a:t>Else </a:t>
            </a:r>
            <a:r>
              <a:rPr lang="en-US" altLang="zh-CN" sz="2000" dirty="0" err="1"/>
              <a:t>x.p</a:t>
            </a:r>
            <a:r>
              <a:rPr lang="en-US" altLang="zh-CN" sz="2000" dirty="0"/>
              <a:t> = y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en-US" altLang="zh-CN" sz="2000" dirty="0"/>
              <a:t>   if (</a:t>
            </a:r>
            <a:r>
              <a:rPr lang="en-US" altLang="zh-CN" sz="2000" dirty="0" err="1"/>
              <a:t>x.rank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y.rank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y.rank</a:t>
            </a:r>
            <a:r>
              <a:rPr lang="en-US" altLang="zh-CN" sz="2000" dirty="0"/>
              <a:t> = y.rank+1</a:t>
            </a:r>
            <a:endParaRPr lang="en-US" altLang="zh-CN" sz="2000" dirty="0"/>
          </a:p>
        </p:txBody>
      </p:sp>
      <p:sp>
        <p:nvSpPr>
          <p:cNvPr id="2" name="对话气泡: 矩形 1"/>
          <p:cNvSpPr/>
          <p:nvPr/>
        </p:nvSpPr>
        <p:spPr>
          <a:xfrm>
            <a:off x="6832121" y="3255963"/>
            <a:ext cx="2087592" cy="573087"/>
          </a:xfrm>
          <a:prstGeom prst="wedgeRectCallout">
            <a:avLst>
              <a:gd name="adj1" fmla="val -40254"/>
              <a:gd name="adj2" fmla="val 73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仅当两棵树</a:t>
            </a:r>
            <a:r>
              <a:rPr lang="en-US" altLang="zh-CN" dirty="0"/>
              <a:t>rank</a:t>
            </a:r>
            <a:r>
              <a:rPr lang="zh-CN" altLang="en-US" dirty="0"/>
              <a:t>相同时，合并之后总</a:t>
            </a:r>
            <a:r>
              <a:rPr lang="en-US" altLang="zh-CN" dirty="0"/>
              <a:t>rank</a:t>
            </a:r>
            <a:r>
              <a:rPr lang="zh-CN" altLang="en-US" dirty="0"/>
              <a:t>加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FIND-SET(x)</a:t>
            </a:r>
            <a:endParaRPr lang="zh-CN" altLang="en-US" dirty="0"/>
          </a:p>
        </p:txBody>
      </p:sp>
      <p:sp>
        <p:nvSpPr>
          <p:cNvPr id="6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FIND-SET(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) </a:t>
            </a:r>
            <a:r>
              <a:rPr lang="zh-CN" altLang="en-US" dirty="0"/>
              <a:t>用于鉴定集合是否包含元素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endParaRPr lang="en-US" altLang="zh-CN" i="1" dirty="0">
              <a:solidFill>
                <a:srgbClr val="008C87"/>
              </a:solidFill>
            </a:endParaRPr>
          </a:p>
          <a:p>
            <a:r>
              <a:rPr lang="zh-CN" altLang="en-US" dirty="0"/>
              <a:t>在大多数应用中，用户并不需要提供集合的标识符</a:t>
            </a:r>
            <a:endParaRPr lang="en-US" altLang="zh-CN" dirty="0"/>
          </a:p>
          <a:p>
            <a:r>
              <a:rPr lang="en-US" altLang="zh-CN" dirty="0">
                <a:solidFill>
                  <a:srgbClr val="CE0000"/>
                </a:solidFill>
              </a:rPr>
              <a:t>FIND-SET 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)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E0000"/>
                </a:solidFill>
              </a:rPr>
              <a:t>FIND-SET 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y</a:t>
            </a:r>
            <a:r>
              <a:rPr lang="en-US" altLang="zh-CN" dirty="0"/>
              <a:t>) </a:t>
            </a:r>
            <a:r>
              <a:rPr lang="zh-CN" altLang="en-US" dirty="0"/>
              <a:t>返回相同的值，当且仅当元素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y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zh-CN" altLang="en-US" dirty="0"/>
              <a:t>同属一个集合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2457450" y="2803586"/>
            <a:ext cx="3257550" cy="1028700"/>
            <a:chOff x="1152" y="2832"/>
            <a:chExt cx="2736" cy="864"/>
          </a:xfrm>
        </p:grpSpPr>
        <p:sp>
          <p:nvSpPr>
            <p:cNvPr id="8" name="椭圆 7"/>
            <p:cNvSpPr/>
            <p:nvPr/>
          </p:nvSpPr>
          <p:spPr>
            <a:xfrm>
              <a:off x="2400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448" y="283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4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152" y="340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00" y="3408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2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632" y="340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80" y="3408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9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112" y="340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112" y="3408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11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592" y="340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592" y="3408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30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072" y="340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120" y="3408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5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52" y="340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2" y="3408"/>
              <a:ext cx="33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13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22" name="直接连接符 21"/>
            <p:cNvSpPr/>
            <p:nvPr/>
          </p:nvSpPr>
          <p:spPr>
            <a:xfrm flipH="1">
              <a:off x="1296" y="3024"/>
              <a:ext cx="1104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" name="直接连接符 22"/>
            <p:cNvSpPr/>
            <p:nvPr/>
          </p:nvSpPr>
          <p:spPr>
            <a:xfrm flipH="1">
              <a:off x="1824" y="3120"/>
              <a:ext cx="672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直接连接符 23"/>
            <p:cNvSpPr/>
            <p:nvPr/>
          </p:nvSpPr>
          <p:spPr>
            <a:xfrm flipH="1">
              <a:off x="2352" y="3120"/>
              <a:ext cx="192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直接连接符 24"/>
            <p:cNvSpPr/>
            <p:nvPr/>
          </p:nvSpPr>
          <p:spPr>
            <a:xfrm>
              <a:off x="2592" y="3120"/>
              <a:ext cx="96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直接连接符 25"/>
            <p:cNvSpPr/>
            <p:nvPr/>
          </p:nvSpPr>
          <p:spPr>
            <a:xfrm>
              <a:off x="2688" y="3024"/>
              <a:ext cx="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直接连接符 26"/>
            <p:cNvSpPr/>
            <p:nvPr/>
          </p:nvSpPr>
          <p:spPr>
            <a:xfrm>
              <a:off x="2640" y="3072"/>
              <a:ext cx="528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直接连接符 27"/>
            <p:cNvSpPr/>
            <p:nvPr/>
          </p:nvSpPr>
          <p:spPr>
            <a:xfrm>
              <a:off x="2688" y="2976"/>
              <a:ext cx="96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9" name="文本框 28"/>
          <p:cNvSpPr txBox="1"/>
          <p:nvPr/>
        </p:nvSpPr>
        <p:spPr>
          <a:xfrm>
            <a:off x="1657350" y="4003736"/>
            <a:ext cx="5772150" cy="41549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100" dirty="0">
                <a:solidFill>
                  <a:srgbClr val="CE0000"/>
                </a:solidFill>
                <a:latin typeface="Times New Roman" panose="02020603050405020304" pitchFamily="18" charset="0"/>
              </a:rPr>
              <a:t>FIND-SET </a:t>
            </a:r>
            <a:r>
              <a:rPr lang="en-US" altLang="zh-CN" sz="2100" dirty="0">
                <a:latin typeface="Times New Roman" panose="02020603050405020304" pitchFamily="18" charset="0"/>
              </a:rPr>
              <a:t>(</a:t>
            </a:r>
            <a:r>
              <a:rPr lang="en-US" altLang="zh-CN" sz="2100" i="1" dirty="0">
                <a:latin typeface="Times New Roman" panose="02020603050405020304" pitchFamily="18" charset="0"/>
              </a:rPr>
              <a:t>x</a:t>
            </a:r>
            <a:r>
              <a:rPr lang="en-US" altLang="zh-CN" sz="2100" dirty="0">
                <a:latin typeface="Times New Roman" panose="02020603050405020304" pitchFamily="18" charset="0"/>
              </a:rPr>
              <a:t>) </a:t>
            </a:r>
            <a:r>
              <a:rPr lang="zh-CN" altLang="en-US" sz="2100" dirty="0">
                <a:latin typeface="Times New Roman" panose="02020603050405020304" pitchFamily="18" charset="0"/>
              </a:rPr>
              <a:t>返回树根结点</a:t>
            </a:r>
            <a:endParaRPr lang="en-US" altLang="zh-CN" sz="2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结点数据结构</a:t>
            </a:r>
            <a:endParaRPr lang="zh-CN" altLang="en-US" dirty="0"/>
          </a:p>
        </p:txBody>
      </p:sp>
      <p:sp>
        <p:nvSpPr>
          <p:cNvPr id="6" name="文本占位符 28674"/>
          <p:cNvSpPr txBox="1"/>
          <p:nvPr/>
        </p:nvSpPr>
        <p:spPr>
          <a:xfrm>
            <a:off x="625475" y="1020862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/>
              <a:t>使用包含两个字段的结点</a:t>
            </a:r>
            <a:r>
              <a:rPr lang="en-US" altLang="zh-CN" dirty="0"/>
              <a:t>: </a:t>
            </a:r>
            <a:br>
              <a:rPr lang="en-US" altLang="zh-CN" dirty="0"/>
            </a:br>
            <a:r>
              <a:rPr lang="en-US" altLang="zh-CN" dirty="0">
                <a:solidFill>
                  <a:srgbClr val="CE0000"/>
                </a:solidFill>
              </a:rPr>
              <a:t>element and parent</a:t>
            </a:r>
            <a:endParaRPr lang="en-US" altLang="zh-CN" dirty="0">
              <a:solidFill>
                <a:srgbClr val="CE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使用数组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table</a:t>
            </a:r>
            <a:r>
              <a:rPr lang="en-US" altLang="zh-CN" dirty="0">
                <a:solidFill>
                  <a:srgbClr val="008C87"/>
                </a:solidFill>
              </a:rPr>
              <a:t>[]</a:t>
            </a:r>
            <a:r>
              <a:rPr lang="en-US" altLang="zh-CN" dirty="0"/>
              <a:t> </a:t>
            </a:r>
            <a:r>
              <a:rPr lang="zh-CN" altLang="en-US" dirty="0"/>
              <a:t>，其中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table</a:t>
            </a:r>
            <a:r>
              <a:rPr lang="en-US" altLang="zh-CN" dirty="0">
                <a:solidFill>
                  <a:srgbClr val="008C87"/>
                </a:solidFill>
              </a:rPr>
              <a:t>[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>
                <a:solidFill>
                  <a:srgbClr val="008C87"/>
                </a:solidFill>
              </a:rPr>
              <a:t>]</a:t>
            </a:r>
            <a:r>
              <a:rPr lang="en-US" altLang="zh-CN" dirty="0"/>
              <a:t> </a:t>
            </a:r>
            <a:r>
              <a:rPr lang="zh-CN" altLang="en-US" dirty="0"/>
              <a:t>是一个指向元素 </a:t>
            </a:r>
            <a:r>
              <a:rPr lang="en-US" altLang="zh-CN" i="1" dirty="0">
                <a:solidFill>
                  <a:srgbClr val="008C87"/>
                </a:solidFill>
              </a:rPr>
              <a:t>x </a:t>
            </a:r>
            <a:r>
              <a:rPr lang="zh-CN" altLang="en-US" dirty="0"/>
              <a:t>的指针</a:t>
            </a:r>
            <a:endParaRPr lang="en-US" altLang="zh-CN" i="1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为了执行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E0000"/>
                </a:solidFill>
              </a:rPr>
              <a:t>FIND-SET 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) </a:t>
            </a:r>
            <a:r>
              <a:rPr lang="zh-CN" altLang="en-US" dirty="0"/>
              <a:t>操作</a:t>
            </a:r>
            <a:r>
              <a:rPr lang="en-US" altLang="zh-CN" dirty="0"/>
              <a:t>, </a:t>
            </a:r>
            <a:r>
              <a:rPr lang="zh-CN" altLang="en-US" dirty="0"/>
              <a:t>从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table</a:t>
            </a:r>
            <a:r>
              <a:rPr lang="en-US" altLang="zh-CN" dirty="0">
                <a:solidFill>
                  <a:srgbClr val="008C87"/>
                </a:solidFill>
              </a:rPr>
              <a:t>[</a:t>
            </a:r>
            <a:r>
              <a:rPr lang="en-US" altLang="zh-CN" i="1" dirty="0" err="1">
                <a:solidFill>
                  <a:srgbClr val="008C87"/>
                </a:solidFill>
              </a:rPr>
              <a:t>i</a:t>
            </a:r>
            <a:r>
              <a:rPr lang="en-US" altLang="zh-CN" dirty="0">
                <a:solidFill>
                  <a:srgbClr val="008C87"/>
                </a:solidFill>
              </a:rPr>
              <a:t>]</a:t>
            </a:r>
            <a:r>
              <a:rPr lang="en-US" altLang="zh-CN" dirty="0"/>
              <a:t> </a:t>
            </a:r>
            <a:r>
              <a:rPr lang="zh-CN" altLang="en-US" dirty="0"/>
              <a:t>标明的结点开始，顺着</a:t>
            </a:r>
            <a:r>
              <a:rPr lang="en-US" altLang="zh-CN" dirty="0"/>
              <a:t>parent </a:t>
            </a:r>
            <a:r>
              <a:rPr lang="zh-CN" altLang="en-US" dirty="0"/>
              <a:t>字段，直到找到结点，使得</a:t>
            </a:r>
            <a:r>
              <a:rPr lang="en-US" altLang="zh-CN" dirty="0"/>
              <a:t> parent </a:t>
            </a:r>
            <a:r>
              <a:rPr lang="zh-CN" altLang="en-US" dirty="0"/>
              <a:t>字段值为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E0000"/>
                </a:solidFill>
              </a:rPr>
              <a:t>null</a:t>
            </a: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返回根节点的</a:t>
            </a:r>
            <a:r>
              <a:rPr lang="en-US" altLang="zh-CN" dirty="0"/>
              <a:t> element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200400" y="1039416"/>
            <a:ext cx="3429000" cy="2343150"/>
            <a:chOff x="240" y="912"/>
            <a:chExt cx="2880" cy="1968"/>
          </a:xfrm>
        </p:grpSpPr>
        <p:sp>
          <p:nvSpPr>
            <p:cNvPr id="5" name="椭圆 4"/>
            <p:cNvSpPr/>
            <p:nvPr/>
          </p:nvSpPr>
          <p:spPr>
            <a:xfrm>
              <a:off x="1296" y="1344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44" y="1344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4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32" y="2160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80" y="2160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2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720" y="1776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68" y="1776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9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920" y="1920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40" y="1920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640" y="1920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30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160" y="1344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208" y="1344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5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24" y="912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824" y="912"/>
              <a:ext cx="33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13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9" name="直接连接符 18"/>
            <p:cNvSpPr/>
            <p:nvPr/>
          </p:nvSpPr>
          <p:spPr>
            <a:xfrm flipH="1">
              <a:off x="1488" y="1104"/>
              <a:ext cx="336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0" name="直接连接符 19"/>
            <p:cNvSpPr/>
            <p:nvPr/>
          </p:nvSpPr>
          <p:spPr>
            <a:xfrm flipH="1">
              <a:off x="912" y="1536"/>
              <a:ext cx="384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21" name="直接连接符 20"/>
            <p:cNvSpPr/>
            <p:nvPr/>
          </p:nvSpPr>
          <p:spPr>
            <a:xfrm>
              <a:off x="2064" y="1152"/>
              <a:ext cx="192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22" name="直接连接符 21"/>
            <p:cNvSpPr/>
            <p:nvPr/>
          </p:nvSpPr>
          <p:spPr>
            <a:xfrm flipH="1">
              <a:off x="624" y="2016"/>
              <a:ext cx="144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23" name="直接连接符 22"/>
            <p:cNvSpPr/>
            <p:nvPr/>
          </p:nvSpPr>
          <p:spPr>
            <a:xfrm flipH="1">
              <a:off x="2064" y="1632"/>
              <a:ext cx="192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24" name="直接连接符 23"/>
            <p:cNvSpPr/>
            <p:nvPr/>
          </p:nvSpPr>
          <p:spPr>
            <a:xfrm>
              <a:off x="2400" y="1584"/>
              <a:ext cx="288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25" name="文本框 24"/>
            <p:cNvSpPr txBox="1"/>
            <p:nvPr/>
          </p:nvSpPr>
          <p:spPr>
            <a:xfrm>
              <a:off x="1920" y="1920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11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40" y="2592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88" y="259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28" name="直接连接符 27"/>
            <p:cNvSpPr/>
            <p:nvPr/>
          </p:nvSpPr>
          <p:spPr>
            <a:xfrm flipH="1">
              <a:off x="432" y="2448"/>
              <a:ext cx="144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</p:grpSp>
      <p:grpSp>
        <p:nvGrpSpPr>
          <p:cNvPr id="29" name="组合 28"/>
          <p:cNvGrpSpPr/>
          <p:nvPr/>
        </p:nvGrpSpPr>
        <p:grpSpPr>
          <a:xfrm>
            <a:off x="1200150" y="3668315"/>
            <a:ext cx="6686550" cy="539353"/>
            <a:chOff x="-96" y="2928"/>
            <a:chExt cx="5616" cy="453"/>
          </a:xfrm>
        </p:grpSpPr>
        <p:sp>
          <p:nvSpPr>
            <p:cNvPr id="30" name="矩形 29"/>
            <p:cNvSpPr/>
            <p:nvPr/>
          </p:nvSpPr>
          <p:spPr>
            <a:xfrm>
              <a:off x="67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" name="矩形 30"/>
            <p:cNvSpPr/>
            <p:nvPr/>
          </p:nvSpPr>
          <p:spPr>
            <a:xfrm>
              <a:off x="91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115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39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4" name="矩形 33"/>
            <p:cNvSpPr/>
            <p:nvPr/>
          </p:nvSpPr>
          <p:spPr>
            <a:xfrm>
              <a:off x="163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87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6" name="矩形 35"/>
            <p:cNvSpPr/>
            <p:nvPr/>
          </p:nvSpPr>
          <p:spPr>
            <a:xfrm>
              <a:off x="211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7" name="矩形 36"/>
            <p:cNvSpPr/>
            <p:nvPr/>
          </p:nvSpPr>
          <p:spPr>
            <a:xfrm>
              <a:off x="235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59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83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40" name="矩形 39"/>
            <p:cNvSpPr/>
            <p:nvPr/>
          </p:nvSpPr>
          <p:spPr>
            <a:xfrm>
              <a:off x="307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-96" y="2928"/>
              <a:ext cx="816" cy="34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100" i="1" dirty="0">
                  <a:latin typeface="Times New Roman" panose="02020603050405020304" pitchFamily="18" charset="0"/>
                </a:rPr>
                <a:t>table</a:t>
              </a:r>
              <a:r>
                <a:rPr lang="en-US" altLang="zh-CN" sz="2100" dirty="0">
                  <a:latin typeface="Times New Roman" panose="02020603050405020304" pitchFamily="18" charset="0"/>
                </a:rPr>
                <a:t>[]</a:t>
              </a:r>
              <a:endParaRPr lang="en-US" altLang="zh-CN" sz="2100" dirty="0">
                <a:latin typeface="Times New Roman" panose="02020603050405020304" pitchFamily="18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72" y="3168"/>
              <a:ext cx="240" cy="21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050">
                  <a:solidFill>
                    <a:schemeClr val="bg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05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872" y="3168"/>
              <a:ext cx="240" cy="21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050">
                  <a:solidFill>
                    <a:schemeClr val="bg1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05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072" y="3168"/>
              <a:ext cx="384" cy="21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050">
                  <a:solidFill>
                    <a:schemeClr val="bg1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05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31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46" name="矩形 45"/>
            <p:cNvSpPr/>
            <p:nvPr/>
          </p:nvSpPr>
          <p:spPr>
            <a:xfrm>
              <a:off x="355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47" name="矩形 46"/>
            <p:cNvSpPr/>
            <p:nvPr/>
          </p:nvSpPr>
          <p:spPr>
            <a:xfrm>
              <a:off x="379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48" name="矩形 47"/>
            <p:cNvSpPr/>
            <p:nvPr/>
          </p:nvSpPr>
          <p:spPr>
            <a:xfrm>
              <a:off x="403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49" name="矩形 48"/>
            <p:cNvSpPr/>
            <p:nvPr/>
          </p:nvSpPr>
          <p:spPr>
            <a:xfrm>
              <a:off x="427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272" y="3168"/>
              <a:ext cx="384" cy="21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050">
                  <a:solidFill>
                    <a:schemeClr val="bg1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05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512" y="2976"/>
              <a:ext cx="1008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514600" y="1896666"/>
            <a:ext cx="2914650" cy="2000250"/>
            <a:chOff x="1008" y="1440"/>
            <a:chExt cx="2448" cy="1680"/>
          </a:xfrm>
        </p:grpSpPr>
        <p:sp>
          <p:nvSpPr>
            <p:cNvPr id="53" name="直接连接符 52"/>
            <p:cNvSpPr/>
            <p:nvPr/>
          </p:nvSpPr>
          <p:spPr>
            <a:xfrm flipV="1">
              <a:off x="1008" y="2640"/>
              <a:ext cx="576" cy="432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54" name="直接连接符 53"/>
            <p:cNvSpPr/>
            <p:nvPr/>
          </p:nvSpPr>
          <p:spPr>
            <a:xfrm flipH="1" flipV="1">
              <a:off x="2352" y="1824"/>
              <a:ext cx="624" cy="1296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55" name="直接连接符 54"/>
            <p:cNvSpPr/>
            <p:nvPr/>
          </p:nvSpPr>
          <p:spPr>
            <a:xfrm flipV="1">
              <a:off x="3456" y="2016"/>
              <a:ext cx="0" cy="1104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56" name="直接连接符 55"/>
            <p:cNvSpPr/>
            <p:nvPr/>
          </p:nvSpPr>
          <p:spPr>
            <a:xfrm flipV="1">
              <a:off x="1776" y="1440"/>
              <a:ext cx="1008" cy="1632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sm" len="sm"/>
              <a:tailEnd type="triangle" w="med" len="med"/>
            </a:ln>
          </p:spPr>
        </p:sp>
      </p:grpSp>
      <p:sp>
        <p:nvSpPr>
          <p:cNvPr id="57" name="文本框 56"/>
          <p:cNvSpPr txBox="1"/>
          <p:nvPr/>
        </p:nvSpPr>
        <p:spPr>
          <a:xfrm>
            <a:off x="2514600" y="4171950"/>
            <a:ext cx="4800600" cy="41549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100" dirty="0">
                <a:latin typeface="Times New Roman" panose="02020603050405020304" pitchFamily="18" charset="0"/>
              </a:rPr>
              <a:t>(</a:t>
            </a:r>
            <a:r>
              <a:rPr lang="zh-CN" altLang="en-US" sz="2100" dirty="0">
                <a:latin typeface="Times New Roman" panose="02020603050405020304" pitchFamily="18" charset="0"/>
              </a:rPr>
              <a:t>仅显示数组的部分项</a:t>
            </a:r>
            <a:r>
              <a:rPr lang="en-US" altLang="zh-CN" sz="2100" dirty="0">
                <a:latin typeface="Times New Roman" panose="02020603050405020304" pitchFamily="18" charset="0"/>
              </a:rPr>
              <a:t>)</a:t>
            </a:r>
            <a:endParaRPr lang="en-US" altLang="zh-CN" sz="2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-17253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用于不相交集合的数据结构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一、不相交集合的操作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648107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378867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二、不相交集合的链表表示</a:t>
            </a:r>
            <a:endParaRPr 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81194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354270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三、不相交集合森林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案例：更好的表达方式</a:t>
            </a:r>
            <a:endParaRPr lang="zh-CN" altLang="en-US" dirty="0"/>
          </a:p>
        </p:txBody>
      </p:sp>
      <p:sp>
        <p:nvSpPr>
          <p:cNvPr id="58" name="文本占位符 28674"/>
          <p:cNvSpPr txBox="1"/>
          <p:nvPr/>
        </p:nvSpPr>
        <p:spPr>
          <a:xfrm>
            <a:off x="625475" y="1020862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使用整数数组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parent</a:t>
            </a:r>
            <a:r>
              <a:rPr lang="en-US" altLang="zh-CN" dirty="0">
                <a:solidFill>
                  <a:srgbClr val="008C87"/>
                </a:solidFill>
              </a:rPr>
              <a:t>[]</a:t>
            </a:r>
            <a:r>
              <a:rPr lang="en-US" altLang="zh-CN" dirty="0"/>
              <a:t> </a:t>
            </a:r>
            <a:r>
              <a:rPr lang="zh-CN" altLang="en-US" dirty="0"/>
              <a:t>，其中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parent</a:t>
            </a:r>
            <a:r>
              <a:rPr lang="en-US" altLang="zh-CN" dirty="0">
                <a:solidFill>
                  <a:srgbClr val="008C87"/>
                </a:solidFill>
              </a:rPr>
              <a:t>[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>
                <a:solidFill>
                  <a:srgbClr val="008C87"/>
                </a:solidFill>
              </a:rPr>
              <a:t>]</a:t>
            </a:r>
            <a:r>
              <a:rPr lang="en-US" altLang="zh-CN" dirty="0"/>
              <a:t> </a:t>
            </a:r>
            <a:r>
              <a:rPr lang="zh-CN" altLang="en-US" dirty="0"/>
              <a:t>记录元素 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zh-CN" altLang="en-US" dirty="0"/>
              <a:t> 的父结点</a:t>
            </a:r>
            <a:endParaRPr lang="en-US" altLang="zh-CN" i="1" dirty="0">
              <a:solidFill>
                <a:srgbClr val="008C87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571750" y="1598048"/>
            <a:ext cx="3429000" cy="2343150"/>
            <a:chOff x="240" y="912"/>
            <a:chExt cx="2880" cy="1968"/>
          </a:xfrm>
        </p:grpSpPr>
        <p:sp>
          <p:nvSpPr>
            <p:cNvPr id="60" name="椭圆 59"/>
            <p:cNvSpPr/>
            <p:nvPr/>
          </p:nvSpPr>
          <p:spPr>
            <a:xfrm>
              <a:off x="1296" y="1344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344" y="1344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4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432" y="2160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80" y="2160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2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720" y="1776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68" y="1776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9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1920" y="1920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7" name="椭圆 66"/>
            <p:cNvSpPr/>
            <p:nvPr/>
          </p:nvSpPr>
          <p:spPr>
            <a:xfrm>
              <a:off x="2640" y="1920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640" y="1920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30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2160" y="1344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208" y="1344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5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1824" y="912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824" y="912"/>
              <a:ext cx="33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13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73" name="直接连接符 72"/>
            <p:cNvSpPr/>
            <p:nvPr/>
          </p:nvSpPr>
          <p:spPr>
            <a:xfrm flipH="1">
              <a:off x="1488" y="1104"/>
              <a:ext cx="336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4" name="直接连接符 73"/>
            <p:cNvSpPr/>
            <p:nvPr/>
          </p:nvSpPr>
          <p:spPr>
            <a:xfrm flipH="1">
              <a:off x="912" y="1536"/>
              <a:ext cx="384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75" name="直接连接符 74"/>
            <p:cNvSpPr/>
            <p:nvPr/>
          </p:nvSpPr>
          <p:spPr>
            <a:xfrm>
              <a:off x="2064" y="1152"/>
              <a:ext cx="192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76" name="直接连接符 75"/>
            <p:cNvSpPr/>
            <p:nvPr/>
          </p:nvSpPr>
          <p:spPr>
            <a:xfrm flipH="1">
              <a:off x="624" y="2016"/>
              <a:ext cx="144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77" name="直接连接符 76"/>
            <p:cNvSpPr/>
            <p:nvPr/>
          </p:nvSpPr>
          <p:spPr>
            <a:xfrm flipH="1">
              <a:off x="2064" y="1632"/>
              <a:ext cx="192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78" name="直接连接符 77"/>
            <p:cNvSpPr/>
            <p:nvPr/>
          </p:nvSpPr>
          <p:spPr>
            <a:xfrm>
              <a:off x="2400" y="1584"/>
              <a:ext cx="288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79" name="文本框 78"/>
            <p:cNvSpPr txBox="1"/>
            <p:nvPr/>
          </p:nvSpPr>
          <p:spPr>
            <a:xfrm>
              <a:off x="1920" y="1920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11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240" y="2592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88" y="259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82" name="直接连接符 81"/>
            <p:cNvSpPr/>
            <p:nvPr/>
          </p:nvSpPr>
          <p:spPr>
            <a:xfrm flipH="1">
              <a:off x="432" y="2448"/>
              <a:ext cx="144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</p:grpSp>
      <p:sp>
        <p:nvSpPr>
          <p:cNvPr id="83" name="矩形 82"/>
          <p:cNvSpPr/>
          <p:nvPr/>
        </p:nvSpPr>
        <p:spPr>
          <a:xfrm>
            <a:off x="217170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4" name="矩形 83"/>
          <p:cNvSpPr/>
          <p:nvPr/>
        </p:nvSpPr>
        <p:spPr>
          <a:xfrm>
            <a:off x="245745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5" name="矩形 84"/>
          <p:cNvSpPr/>
          <p:nvPr/>
        </p:nvSpPr>
        <p:spPr>
          <a:xfrm>
            <a:off x="274320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6" name="矩形 85"/>
          <p:cNvSpPr/>
          <p:nvPr/>
        </p:nvSpPr>
        <p:spPr>
          <a:xfrm>
            <a:off x="302895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7" name="矩形 86"/>
          <p:cNvSpPr/>
          <p:nvPr/>
        </p:nvSpPr>
        <p:spPr>
          <a:xfrm>
            <a:off x="331470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8" name="矩形 87"/>
          <p:cNvSpPr/>
          <p:nvPr/>
        </p:nvSpPr>
        <p:spPr>
          <a:xfrm>
            <a:off x="360045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9" name="矩形 88"/>
          <p:cNvSpPr/>
          <p:nvPr/>
        </p:nvSpPr>
        <p:spPr>
          <a:xfrm>
            <a:off x="388620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0" name="矩形 89"/>
          <p:cNvSpPr/>
          <p:nvPr/>
        </p:nvSpPr>
        <p:spPr>
          <a:xfrm>
            <a:off x="417195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1" name="矩形 90"/>
          <p:cNvSpPr/>
          <p:nvPr/>
        </p:nvSpPr>
        <p:spPr>
          <a:xfrm>
            <a:off x="445770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2" name="矩形 91"/>
          <p:cNvSpPr/>
          <p:nvPr/>
        </p:nvSpPr>
        <p:spPr>
          <a:xfrm>
            <a:off x="474345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3" name="矩形 92"/>
          <p:cNvSpPr/>
          <p:nvPr/>
        </p:nvSpPr>
        <p:spPr>
          <a:xfrm>
            <a:off x="502920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4" name="文本框 93"/>
          <p:cNvSpPr txBox="1"/>
          <p:nvPr/>
        </p:nvSpPr>
        <p:spPr>
          <a:xfrm>
            <a:off x="1035170" y="3941198"/>
            <a:ext cx="1136530" cy="41549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100" i="1" dirty="0">
                <a:latin typeface="Times New Roman" panose="02020603050405020304" pitchFamily="18" charset="0"/>
              </a:rPr>
              <a:t>parent</a:t>
            </a:r>
            <a:r>
              <a:rPr lang="en-US" altLang="zh-CN" sz="2100" dirty="0">
                <a:latin typeface="Times New Roman" panose="02020603050405020304" pitchFamily="18" charset="0"/>
              </a:rPr>
              <a:t>[]</a:t>
            </a:r>
            <a:endParaRPr lang="en-US" altLang="zh-CN" sz="2100" dirty="0">
              <a:latin typeface="Times New Roman" panose="02020603050405020304" pitchFamily="18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171700" y="4226948"/>
            <a:ext cx="285750" cy="33855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0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600450" y="4226948"/>
            <a:ext cx="285750" cy="33855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5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29200" y="4226948"/>
            <a:ext cx="457200" cy="33855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10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31495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9" name="矩形 98"/>
          <p:cNvSpPr/>
          <p:nvPr/>
        </p:nvSpPr>
        <p:spPr>
          <a:xfrm>
            <a:off x="560070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0" name="矩形 99"/>
          <p:cNvSpPr/>
          <p:nvPr/>
        </p:nvSpPr>
        <p:spPr>
          <a:xfrm>
            <a:off x="588645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1" name="矩形 100"/>
          <p:cNvSpPr/>
          <p:nvPr/>
        </p:nvSpPr>
        <p:spPr>
          <a:xfrm>
            <a:off x="617220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2" name="矩形 101"/>
          <p:cNvSpPr/>
          <p:nvPr/>
        </p:nvSpPr>
        <p:spPr>
          <a:xfrm>
            <a:off x="645795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3" name="文本框 102"/>
          <p:cNvSpPr txBox="1"/>
          <p:nvPr/>
        </p:nvSpPr>
        <p:spPr>
          <a:xfrm>
            <a:off x="6457950" y="4226948"/>
            <a:ext cx="457200" cy="33855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15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743700" y="3998348"/>
            <a:ext cx="12001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5" name="文本框 104"/>
          <p:cNvSpPr txBox="1"/>
          <p:nvPr/>
        </p:nvSpPr>
        <p:spPr>
          <a:xfrm>
            <a:off x="2457450" y="3941198"/>
            <a:ext cx="514350" cy="33855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2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743200" y="3941198"/>
            <a:ext cx="514350" cy="33855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9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3257550" y="3941198"/>
            <a:ext cx="514350" cy="33855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13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3543300" y="3941198"/>
            <a:ext cx="514350" cy="33855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13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743450" y="3941198"/>
            <a:ext cx="514350" cy="33855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4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314950" y="3941198"/>
            <a:ext cx="514350" cy="33855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5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886450" y="3941198"/>
            <a:ext cx="514350" cy="33855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0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7" grpId="0"/>
      <p:bldP spid="108" grpId="0"/>
      <p:bldP spid="109" grpId="0"/>
      <p:bldP spid="110" grpId="0"/>
      <p:bldP spid="1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UNION</a:t>
            </a:r>
            <a:endParaRPr lang="zh-CN" altLang="en-US" dirty="0"/>
          </a:p>
        </p:txBody>
      </p:sp>
      <p:sp>
        <p:nvSpPr>
          <p:cNvPr id="58" name="文本占位符 28674"/>
          <p:cNvSpPr txBox="1"/>
          <p:nvPr/>
        </p:nvSpPr>
        <p:spPr>
          <a:xfrm>
            <a:off x="625475" y="1020862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更加复杂</a:t>
            </a:r>
            <a:r>
              <a:rPr lang="en-US" altLang="zh-CN" dirty="0"/>
              <a:t>. </a:t>
            </a:r>
            <a:r>
              <a:rPr lang="zh-CN" altLang="en-US" dirty="0"/>
              <a:t>使某个代表元素指向另一个代表元素。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57" name="椭圆 56"/>
          <p:cNvSpPr/>
          <p:nvPr/>
        </p:nvSpPr>
        <p:spPr>
          <a:xfrm>
            <a:off x="1713310" y="2245135"/>
            <a:ext cx="458390" cy="45600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A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2283619" y="1443844"/>
            <a:ext cx="458391" cy="45601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H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2742010" y="2245135"/>
            <a:ext cx="458390" cy="45600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W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14" name="直接连接符 113"/>
          <p:cNvSpPr/>
          <p:nvPr/>
        </p:nvSpPr>
        <p:spPr>
          <a:xfrm flipV="1">
            <a:off x="2056210" y="1901044"/>
            <a:ext cx="457200" cy="4000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5" name="直接连接符 114"/>
          <p:cNvSpPr/>
          <p:nvPr/>
        </p:nvSpPr>
        <p:spPr>
          <a:xfrm flipH="1" flipV="1">
            <a:off x="2627710" y="1843894"/>
            <a:ext cx="22860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6" name="椭圆 115"/>
          <p:cNvSpPr/>
          <p:nvPr/>
        </p:nvSpPr>
        <p:spPr>
          <a:xfrm>
            <a:off x="3599260" y="2302285"/>
            <a:ext cx="458390" cy="45600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B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4169569" y="1500994"/>
            <a:ext cx="458391" cy="45601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X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4627960" y="2302285"/>
            <a:ext cx="458390" cy="45600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R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19" name="直接连接符 118"/>
          <p:cNvSpPr/>
          <p:nvPr/>
        </p:nvSpPr>
        <p:spPr>
          <a:xfrm flipV="1">
            <a:off x="3942160" y="1958194"/>
            <a:ext cx="457200" cy="4000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0" name="直接连接符 119"/>
          <p:cNvSpPr/>
          <p:nvPr/>
        </p:nvSpPr>
        <p:spPr>
          <a:xfrm flipH="1" flipV="1">
            <a:off x="4513660" y="1901044"/>
            <a:ext cx="22860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1" name="椭圆 120"/>
          <p:cNvSpPr/>
          <p:nvPr/>
        </p:nvSpPr>
        <p:spPr>
          <a:xfrm>
            <a:off x="5313760" y="1672444"/>
            <a:ext cx="458390" cy="45601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F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22" name="直接连接符 121"/>
          <p:cNvSpPr/>
          <p:nvPr/>
        </p:nvSpPr>
        <p:spPr>
          <a:xfrm flipH="1" flipV="1">
            <a:off x="4627960" y="1843894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" name="直接连接符 122"/>
          <p:cNvSpPr/>
          <p:nvPr/>
        </p:nvSpPr>
        <p:spPr>
          <a:xfrm flipH="1">
            <a:off x="2740819" y="1672444"/>
            <a:ext cx="14287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4" name="椭圆 123"/>
          <p:cNvSpPr/>
          <p:nvPr/>
        </p:nvSpPr>
        <p:spPr>
          <a:xfrm>
            <a:off x="1713310" y="4058841"/>
            <a:ext cx="458390" cy="45600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A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2283619" y="3257550"/>
            <a:ext cx="458391" cy="45601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H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742010" y="4058841"/>
            <a:ext cx="458390" cy="45600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W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27" name="直接连接符 126"/>
          <p:cNvSpPr/>
          <p:nvPr/>
        </p:nvSpPr>
        <p:spPr>
          <a:xfrm flipV="1">
            <a:off x="2056210" y="3714750"/>
            <a:ext cx="457200" cy="4000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8" name="直接连接符 127"/>
          <p:cNvSpPr/>
          <p:nvPr/>
        </p:nvSpPr>
        <p:spPr>
          <a:xfrm flipH="1" flipV="1">
            <a:off x="2627710" y="3657600"/>
            <a:ext cx="22860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9" name="椭圆 128"/>
          <p:cNvSpPr/>
          <p:nvPr/>
        </p:nvSpPr>
        <p:spPr>
          <a:xfrm>
            <a:off x="3599260" y="4115991"/>
            <a:ext cx="458390" cy="45600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B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169569" y="3314700"/>
            <a:ext cx="458391" cy="45601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X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4627960" y="4115991"/>
            <a:ext cx="458390" cy="45600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R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32" name="直接连接符 131"/>
          <p:cNvSpPr/>
          <p:nvPr/>
        </p:nvSpPr>
        <p:spPr>
          <a:xfrm flipV="1">
            <a:off x="3942160" y="3771900"/>
            <a:ext cx="457200" cy="4000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" name="直接连接符 132"/>
          <p:cNvSpPr/>
          <p:nvPr/>
        </p:nvSpPr>
        <p:spPr>
          <a:xfrm flipH="1" flipV="1">
            <a:off x="4513660" y="3714750"/>
            <a:ext cx="22860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4" name="椭圆 133"/>
          <p:cNvSpPr/>
          <p:nvPr/>
        </p:nvSpPr>
        <p:spPr>
          <a:xfrm>
            <a:off x="5313760" y="3486150"/>
            <a:ext cx="458390" cy="45601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F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35" name="直接连接符 134"/>
          <p:cNvSpPr/>
          <p:nvPr/>
        </p:nvSpPr>
        <p:spPr>
          <a:xfrm flipH="1" flipV="1">
            <a:off x="4627960" y="3657600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6" name="直接连接符 135"/>
          <p:cNvSpPr/>
          <p:nvPr/>
        </p:nvSpPr>
        <p:spPr>
          <a:xfrm flipV="1">
            <a:off x="2742010" y="3487341"/>
            <a:ext cx="14287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7" name="直接连接符 136"/>
          <p:cNvSpPr/>
          <p:nvPr/>
        </p:nvSpPr>
        <p:spPr>
          <a:xfrm>
            <a:off x="1485900" y="3028950"/>
            <a:ext cx="63436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" name="文本框 137"/>
          <p:cNvSpPr txBox="1"/>
          <p:nvPr/>
        </p:nvSpPr>
        <p:spPr>
          <a:xfrm>
            <a:off x="6000750" y="1901044"/>
            <a:ext cx="1714500" cy="7078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 dirty="0">
                <a:latin typeface="Times New Roman" panose="02020603050405020304" pitchFamily="18" charset="0"/>
              </a:rPr>
              <a:t>X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</a:rPr>
              <a:t>指向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i="1" dirty="0">
                <a:latin typeface="Times New Roman" panose="02020603050405020304" pitchFamily="18" charset="0"/>
              </a:rPr>
              <a:t>H</a:t>
            </a:r>
            <a:endParaRPr lang="en-US" altLang="zh-CN" sz="1600" i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600" i="1" dirty="0">
                <a:latin typeface="Times New Roman" panose="02020603050405020304" pitchFamily="18" charset="0"/>
              </a:rPr>
              <a:t>B</a:t>
            </a:r>
            <a:r>
              <a:rPr lang="en-US" altLang="zh-CN" sz="1600" dirty="0">
                <a:latin typeface="Times New Roman" panose="02020603050405020304" pitchFamily="18" charset="0"/>
              </a:rPr>
              <a:t>, </a:t>
            </a:r>
            <a:r>
              <a:rPr lang="en-US" altLang="zh-CN" sz="1600" i="1" dirty="0">
                <a:latin typeface="Times New Roman" panose="02020603050405020304" pitchFamily="18" charset="0"/>
              </a:rPr>
              <a:t>R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i="1" dirty="0">
                <a:latin typeface="Times New Roman" panose="02020603050405020304" pitchFamily="18" charset="0"/>
              </a:rPr>
              <a:t>F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</a:rPr>
              <a:t>更深了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6000750" y="3543300"/>
            <a:ext cx="1600200" cy="7078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 dirty="0">
                <a:latin typeface="Times New Roman" panose="02020603050405020304" pitchFamily="18" charset="0"/>
              </a:rPr>
              <a:t>H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</a:rPr>
              <a:t>指向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i="1" dirty="0">
                <a:latin typeface="Times New Roman" panose="02020603050405020304" pitchFamily="18" charset="0"/>
              </a:rPr>
              <a:t>X</a:t>
            </a:r>
            <a:endParaRPr lang="en-US" altLang="zh-CN" sz="1600" i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600" i="1" dirty="0">
                <a:latin typeface="Times New Roman" panose="02020603050405020304" pitchFamily="18" charset="0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i="1" dirty="0">
                <a:latin typeface="Times New Roman" panose="02020603050405020304" pitchFamily="18" charset="0"/>
              </a:rPr>
              <a:t>W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</a:rPr>
              <a:t>更深了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UNION</a:t>
            </a:r>
            <a:r>
              <a:rPr lang="zh-CN" altLang="en-US" dirty="0"/>
              <a:t>的一个坏情况</a:t>
            </a:r>
            <a:endParaRPr lang="zh-CN" altLang="en-US" dirty="0"/>
          </a:p>
        </p:txBody>
      </p:sp>
      <p:sp>
        <p:nvSpPr>
          <p:cNvPr id="58" name="文本占位符 28674"/>
          <p:cNvSpPr txBox="1"/>
          <p:nvPr/>
        </p:nvSpPr>
        <p:spPr>
          <a:xfrm>
            <a:off x="625475" y="1020862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spcBef>
                <a:spcPct val="20000"/>
              </a:spcBef>
              <a:buClr>
                <a:srgbClr val="CE0000"/>
              </a:buClr>
            </a:pPr>
            <a:r>
              <a:rPr lang="en-US" altLang="zh-CN" sz="2000" dirty="0">
                <a:latin typeface="Times New Roman" panose="02020603050405020304" pitchFamily="18" charset="0"/>
              </a:rPr>
              <a:t>UNION</a:t>
            </a:r>
            <a:r>
              <a:rPr lang="zh-CN" altLang="en-US" sz="2000" dirty="0">
                <a:latin typeface="Times New Roman" panose="02020603050405020304" pitchFamily="18" charset="0"/>
              </a:rPr>
              <a:t>能够在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</a:rPr>
              <a:t>时间内执行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但是</a:t>
            </a:r>
            <a:r>
              <a:rPr lang="en-US" altLang="zh-CN" sz="2000" dirty="0">
                <a:latin typeface="Times New Roman" panose="02020603050405020304" pitchFamily="18" charset="0"/>
              </a:rPr>
              <a:t>FIND-SET</a:t>
            </a:r>
            <a:r>
              <a:rPr lang="zh-CN" altLang="en-US" sz="2000" dirty="0">
                <a:latin typeface="Times New Roman" panose="02020603050405020304" pitchFamily="18" charset="0"/>
              </a:rPr>
              <a:t>可能需要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257175" indent="-257175">
              <a:spcBef>
                <a:spcPct val="20000"/>
              </a:spcBef>
              <a:buClr>
                <a:srgbClr val="CE0000"/>
              </a:buClr>
            </a:pP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771650" y="2286000"/>
            <a:ext cx="458391" cy="45601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686050" y="2287191"/>
            <a:ext cx="458391" cy="45600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050" i="1">
                <a:latin typeface="Times New Roman" panose="02020603050405020304" pitchFamily="18" charset="0"/>
              </a:rPr>
              <a:t>B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599260" y="2287191"/>
            <a:ext cx="458390" cy="45600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050" i="1">
                <a:latin typeface="Times New Roman" panose="02020603050405020304" pitchFamily="18" charset="0"/>
              </a:rPr>
              <a:t>C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514850" y="2287191"/>
            <a:ext cx="458391" cy="45600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050" i="1">
                <a:latin typeface="Times New Roman" panose="02020603050405020304" pitchFamily="18" charset="0"/>
              </a:rPr>
              <a:t>D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372100" y="2287191"/>
            <a:ext cx="458391" cy="45600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050" i="1">
                <a:latin typeface="Times New Roman" panose="02020603050405020304" pitchFamily="18" charset="0"/>
              </a:rPr>
              <a:t>E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657350" y="2971800"/>
            <a:ext cx="5943600" cy="144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latin typeface="Times New Roman" panose="02020603050405020304" pitchFamily="18" charset="0"/>
              </a:rPr>
              <a:t>考虑以下操作序列</a:t>
            </a:r>
            <a:r>
              <a:rPr lang="en-US" altLang="zh-CN" sz="1600" dirty="0">
                <a:latin typeface="Times New Roman" panose="02020603050405020304" pitchFamily="18" charset="0"/>
              </a:rPr>
              <a:t>: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	Union (</a:t>
            </a:r>
            <a:r>
              <a:rPr lang="en-US" altLang="zh-CN" sz="1600" i="1" dirty="0">
                <a:latin typeface="Times New Roman" panose="02020603050405020304" pitchFamily="18" charset="0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</a:rPr>
              <a:t>, </a:t>
            </a:r>
            <a:r>
              <a:rPr lang="en-US" altLang="zh-CN" sz="1600" i="1" dirty="0">
                <a:latin typeface="Times New Roman" panose="02020603050405020304" pitchFamily="18" charset="0"/>
              </a:rPr>
              <a:t>B</a:t>
            </a:r>
            <a:r>
              <a:rPr lang="en-US" altLang="zh-CN" sz="1600" dirty="0">
                <a:latin typeface="Times New Roman" panose="02020603050405020304" pitchFamily="18" charset="0"/>
              </a:rPr>
              <a:t>)</a:t>
            </a:r>
            <a:br>
              <a:rPr lang="en-US" altLang="zh-CN" sz="1600" dirty="0">
                <a:latin typeface="Times New Roman" panose="02020603050405020304" pitchFamily="18" charset="0"/>
              </a:rPr>
            </a:br>
            <a:r>
              <a:rPr lang="en-US" altLang="zh-CN" sz="1600" dirty="0">
                <a:latin typeface="Times New Roman" panose="02020603050405020304" pitchFamily="18" charset="0"/>
              </a:rPr>
              <a:t>	Union (</a:t>
            </a:r>
            <a:r>
              <a:rPr lang="en-US" altLang="zh-CN" sz="1600" i="1" dirty="0">
                <a:latin typeface="Times New Roman" panose="02020603050405020304" pitchFamily="18" charset="0"/>
              </a:rPr>
              <a:t>C</a:t>
            </a:r>
            <a:r>
              <a:rPr lang="en-US" altLang="zh-CN" sz="1600" dirty="0">
                <a:latin typeface="Times New Roman" panose="02020603050405020304" pitchFamily="18" charset="0"/>
              </a:rPr>
              <a:t>, </a:t>
            </a:r>
            <a:r>
              <a:rPr lang="en-US" altLang="zh-CN" sz="1600" i="1" dirty="0">
                <a:latin typeface="Times New Roman" panose="02020603050405020304" pitchFamily="18" charset="0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</a:rPr>
              <a:t>)</a:t>
            </a:r>
            <a:br>
              <a:rPr lang="en-US" altLang="zh-CN" sz="1600" dirty="0">
                <a:latin typeface="Times New Roman" panose="02020603050405020304" pitchFamily="18" charset="0"/>
              </a:rPr>
            </a:br>
            <a:r>
              <a:rPr lang="en-US" altLang="zh-CN" sz="1600" dirty="0">
                <a:latin typeface="Times New Roman" panose="02020603050405020304" pitchFamily="18" charset="0"/>
              </a:rPr>
              <a:t>	Union (</a:t>
            </a:r>
            <a:r>
              <a:rPr lang="en-US" altLang="zh-CN" sz="1600" i="1" dirty="0">
                <a:latin typeface="Times New Roman" panose="02020603050405020304" pitchFamily="18" charset="0"/>
              </a:rPr>
              <a:t>D</a:t>
            </a:r>
            <a:r>
              <a:rPr lang="en-US" altLang="zh-CN" sz="1600" dirty="0">
                <a:latin typeface="Times New Roman" panose="02020603050405020304" pitchFamily="18" charset="0"/>
              </a:rPr>
              <a:t>, </a:t>
            </a:r>
            <a:r>
              <a:rPr lang="en-US" altLang="zh-CN" sz="1600" i="1" dirty="0">
                <a:latin typeface="Times New Roman" panose="02020603050405020304" pitchFamily="18" charset="0"/>
              </a:rPr>
              <a:t>C</a:t>
            </a:r>
            <a:r>
              <a:rPr lang="en-US" altLang="zh-CN" sz="1600" dirty="0">
                <a:latin typeface="Times New Roman" panose="02020603050405020304" pitchFamily="18" charset="0"/>
              </a:rPr>
              <a:t>)</a:t>
            </a:r>
            <a:br>
              <a:rPr lang="en-US" altLang="zh-CN" sz="1600" dirty="0">
                <a:latin typeface="Times New Roman" panose="02020603050405020304" pitchFamily="18" charset="0"/>
              </a:rPr>
            </a:br>
            <a:r>
              <a:rPr lang="en-US" altLang="zh-CN" sz="1600" dirty="0">
                <a:latin typeface="Times New Roman" panose="02020603050405020304" pitchFamily="18" charset="0"/>
              </a:rPr>
              <a:t>	Union (</a:t>
            </a:r>
            <a:r>
              <a:rPr lang="en-US" altLang="zh-CN" sz="1600" i="1" dirty="0">
                <a:latin typeface="Times New Roman" panose="02020603050405020304" pitchFamily="18" charset="0"/>
              </a:rPr>
              <a:t>E</a:t>
            </a:r>
            <a:r>
              <a:rPr lang="en-US" altLang="zh-CN" sz="1600" dirty="0">
                <a:latin typeface="Times New Roman" panose="02020603050405020304" pitchFamily="18" charset="0"/>
              </a:rPr>
              <a:t>, </a:t>
            </a:r>
            <a:r>
              <a:rPr lang="en-US" altLang="zh-CN" sz="1600" i="1" dirty="0">
                <a:latin typeface="Times New Roman" panose="02020603050405020304" pitchFamily="18" charset="0"/>
              </a:rPr>
              <a:t>D</a:t>
            </a:r>
            <a:r>
              <a:rPr lang="en-US" altLang="zh-CN" sz="1600" dirty="0">
                <a:latin typeface="Times New Roman" panose="02020603050405020304" pitchFamily="18" charset="0"/>
              </a:rPr>
              <a:t>)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两条启发式规则</a:t>
            </a:r>
            <a:endParaRPr lang="zh-CN" altLang="en-US" dirty="0"/>
          </a:p>
        </p:txBody>
      </p:sp>
      <p:sp>
        <p:nvSpPr>
          <p:cNvPr id="58" name="文本占位符 28674"/>
          <p:cNvSpPr txBox="1"/>
          <p:nvPr/>
        </p:nvSpPr>
        <p:spPr>
          <a:xfrm>
            <a:off x="625475" y="1020862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执行</a:t>
            </a:r>
            <a:r>
              <a:rPr lang="en-US" altLang="zh-CN" dirty="0"/>
              <a:t>UNION</a:t>
            </a:r>
            <a:r>
              <a:rPr lang="zh-CN" altLang="en-US" dirty="0"/>
              <a:t>操作时，通过权重或者树高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E0000"/>
                </a:solidFill>
              </a:rPr>
              <a:t>按秩合并（</a:t>
            </a:r>
            <a:r>
              <a:rPr lang="en-US" altLang="zh-CN" dirty="0">
                <a:solidFill>
                  <a:srgbClr val="CE0000"/>
                </a:solidFill>
              </a:rPr>
              <a:t>union by rank</a:t>
            </a:r>
            <a:r>
              <a:rPr lang="zh-CN" altLang="en-US" dirty="0">
                <a:solidFill>
                  <a:srgbClr val="CE0000"/>
                </a:solidFill>
              </a:rPr>
              <a:t>）</a:t>
            </a:r>
            <a:endParaRPr lang="en-US" altLang="zh-CN" dirty="0">
              <a:solidFill>
                <a:srgbClr val="CE0000"/>
              </a:solidFill>
            </a:endParaRPr>
          </a:p>
          <a:p>
            <a:r>
              <a:rPr lang="zh-CN" altLang="en-US" dirty="0">
                <a:solidFill>
                  <a:srgbClr val="CE0000"/>
                </a:solidFill>
              </a:rPr>
              <a:t>路径压缩（</a:t>
            </a:r>
            <a:r>
              <a:rPr lang="en-US" altLang="zh-CN" dirty="0">
                <a:solidFill>
                  <a:srgbClr val="CE0000"/>
                </a:solidFill>
              </a:rPr>
              <a:t>Path compression</a:t>
            </a:r>
            <a:r>
              <a:rPr lang="zh-CN" altLang="en-US" dirty="0">
                <a:solidFill>
                  <a:srgbClr val="CE0000"/>
                </a:solidFill>
              </a:rPr>
              <a:t>）</a:t>
            </a:r>
            <a:r>
              <a:rPr lang="en-US" altLang="zh-CN" dirty="0"/>
              <a:t> </a:t>
            </a:r>
            <a:r>
              <a:rPr lang="zh-CN" altLang="en-US" dirty="0"/>
              <a:t>，在</a:t>
            </a:r>
            <a:r>
              <a:rPr lang="en-US" altLang="zh-CN" dirty="0"/>
              <a:t>FIND-SET</a:t>
            </a:r>
            <a:r>
              <a:rPr lang="zh-CN" altLang="en-US" dirty="0"/>
              <a:t>操作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树高规则</a:t>
            </a:r>
            <a:endParaRPr lang="zh-CN" altLang="en-US" dirty="0"/>
          </a:p>
        </p:txBody>
      </p:sp>
      <p:sp>
        <p:nvSpPr>
          <p:cNvPr id="58" name="文本占位符 28674"/>
          <p:cNvSpPr txBox="1"/>
          <p:nvPr/>
        </p:nvSpPr>
        <p:spPr>
          <a:xfrm>
            <a:off x="625475" y="1020862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/>
              <a:t>将树高更小的那棵树作为另一棵树的子树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404737" y="1779488"/>
            <a:ext cx="3429000" cy="2343150"/>
            <a:chOff x="240" y="912"/>
            <a:chExt cx="2880" cy="1968"/>
          </a:xfrm>
        </p:grpSpPr>
        <p:sp>
          <p:nvSpPr>
            <p:cNvPr id="5" name="椭圆 4"/>
            <p:cNvSpPr/>
            <p:nvPr/>
          </p:nvSpPr>
          <p:spPr>
            <a:xfrm>
              <a:off x="1296" y="13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44" y="1344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4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32" y="2160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80" y="2160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2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20" y="1776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68" y="1776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9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920" y="1920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640" y="1920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640" y="1920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30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160" y="13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208" y="1344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5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824" y="912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824" y="912"/>
              <a:ext cx="33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13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8" name="直接连接符 17"/>
            <p:cNvSpPr/>
            <p:nvPr/>
          </p:nvSpPr>
          <p:spPr>
            <a:xfrm flipH="1">
              <a:off x="1488" y="1104"/>
              <a:ext cx="336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9" name="直接连接符 18"/>
            <p:cNvSpPr/>
            <p:nvPr/>
          </p:nvSpPr>
          <p:spPr>
            <a:xfrm flipH="1">
              <a:off x="912" y="1536"/>
              <a:ext cx="384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20" name="直接连接符 19"/>
            <p:cNvSpPr/>
            <p:nvPr/>
          </p:nvSpPr>
          <p:spPr>
            <a:xfrm>
              <a:off x="2064" y="1152"/>
              <a:ext cx="192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21" name="直接连接符 20"/>
            <p:cNvSpPr/>
            <p:nvPr/>
          </p:nvSpPr>
          <p:spPr>
            <a:xfrm flipH="1">
              <a:off x="624" y="2016"/>
              <a:ext cx="144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22" name="直接连接符 21"/>
            <p:cNvSpPr/>
            <p:nvPr/>
          </p:nvSpPr>
          <p:spPr>
            <a:xfrm flipH="1">
              <a:off x="2064" y="1632"/>
              <a:ext cx="192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23" name="直接连接符 22"/>
            <p:cNvSpPr/>
            <p:nvPr/>
          </p:nvSpPr>
          <p:spPr>
            <a:xfrm>
              <a:off x="2400" y="1584"/>
              <a:ext cx="288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24" name="文本框 23"/>
            <p:cNvSpPr txBox="1"/>
            <p:nvPr/>
          </p:nvSpPr>
          <p:spPr>
            <a:xfrm>
              <a:off x="1920" y="1920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11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40" y="2592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88" y="259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27" name="直接连接符 26"/>
            <p:cNvSpPr/>
            <p:nvPr/>
          </p:nvSpPr>
          <p:spPr>
            <a:xfrm flipH="1">
              <a:off x="432" y="2448"/>
              <a:ext cx="144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</p:grpSp>
      <p:grpSp>
        <p:nvGrpSpPr>
          <p:cNvPr id="28" name="组合 27"/>
          <p:cNvGrpSpPr/>
          <p:nvPr/>
        </p:nvGrpSpPr>
        <p:grpSpPr>
          <a:xfrm>
            <a:off x="4776587" y="1779488"/>
            <a:ext cx="2400300" cy="2571750"/>
            <a:chOff x="3168" y="816"/>
            <a:chExt cx="2016" cy="2160"/>
          </a:xfrm>
        </p:grpSpPr>
        <p:sp>
          <p:nvSpPr>
            <p:cNvPr id="29" name="椭圆 28"/>
            <p:cNvSpPr/>
            <p:nvPr/>
          </p:nvSpPr>
          <p:spPr>
            <a:xfrm>
              <a:off x="3936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984" y="816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7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16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216" y="139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8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64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696" y="1392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3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12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28" y="1392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22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60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656" y="139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6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9" name="直接连接符 38"/>
            <p:cNvSpPr/>
            <p:nvPr/>
          </p:nvSpPr>
          <p:spPr>
            <a:xfrm flipH="1">
              <a:off x="3360" y="1056"/>
              <a:ext cx="62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0" name="直接连接符 39"/>
            <p:cNvSpPr/>
            <p:nvPr/>
          </p:nvSpPr>
          <p:spPr>
            <a:xfrm flipH="1">
              <a:off x="3888" y="1104"/>
              <a:ext cx="192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41" name="直接连接符 40"/>
            <p:cNvSpPr/>
            <p:nvPr/>
          </p:nvSpPr>
          <p:spPr>
            <a:xfrm>
              <a:off x="4128" y="1104"/>
              <a:ext cx="96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2" name="直接连接符 41"/>
            <p:cNvSpPr/>
            <p:nvPr/>
          </p:nvSpPr>
          <p:spPr>
            <a:xfrm>
              <a:off x="4224" y="1008"/>
              <a:ext cx="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" name="直接连接符 42"/>
            <p:cNvSpPr/>
            <p:nvPr/>
          </p:nvSpPr>
          <p:spPr>
            <a:xfrm>
              <a:off x="4176" y="1056"/>
              <a:ext cx="528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44" name="椭圆 43"/>
            <p:cNvSpPr/>
            <p:nvPr/>
          </p:nvSpPr>
          <p:spPr>
            <a:xfrm>
              <a:off x="417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128" y="2112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10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40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408" y="2688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20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88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888" y="2688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16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36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368" y="2688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14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84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848" y="2688"/>
              <a:ext cx="33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12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54" name="直接连接符 53"/>
            <p:cNvSpPr/>
            <p:nvPr/>
          </p:nvSpPr>
          <p:spPr>
            <a:xfrm flipH="1">
              <a:off x="3600" y="2352"/>
              <a:ext cx="62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5" name="直接连接符 54"/>
            <p:cNvSpPr/>
            <p:nvPr/>
          </p:nvSpPr>
          <p:spPr>
            <a:xfrm flipH="1">
              <a:off x="4128" y="2400"/>
              <a:ext cx="192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56" name="直接连接符 55"/>
            <p:cNvSpPr/>
            <p:nvPr/>
          </p:nvSpPr>
          <p:spPr>
            <a:xfrm>
              <a:off x="4368" y="2400"/>
              <a:ext cx="96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7" name="直接连接符 56"/>
            <p:cNvSpPr/>
            <p:nvPr/>
          </p:nvSpPr>
          <p:spPr>
            <a:xfrm>
              <a:off x="4464" y="2304"/>
              <a:ext cx="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9" name="直接连接符 58"/>
            <p:cNvSpPr/>
            <p:nvPr/>
          </p:nvSpPr>
          <p:spPr>
            <a:xfrm>
              <a:off x="4416" y="2352"/>
              <a:ext cx="528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60" name="直接连接符 59"/>
            <p:cNvSpPr/>
            <p:nvPr/>
          </p:nvSpPr>
          <p:spPr>
            <a:xfrm>
              <a:off x="4320" y="1680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</p:grpSp>
      <p:sp>
        <p:nvSpPr>
          <p:cNvPr id="61" name="文本框 60"/>
          <p:cNvSpPr txBox="1"/>
          <p:nvPr/>
        </p:nvSpPr>
        <p:spPr>
          <a:xfrm>
            <a:off x="2470887" y="4104135"/>
            <a:ext cx="1771650" cy="4616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union(7, 13)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62" name="直接连接符 61"/>
          <p:cNvSpPr/>
          <p:nvPr/>
        </p:nvSpPr>
        <p:spPr>
          <a:xfrm flipH="1">
            <a:off x="3616918" y="1918792"/>
            <a:ext cx="205263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权重规则</a:t>
            </a:r>
            <a:endParaRPr lang="zh-CN" altLang="en-US" dirty="0"/>
          </a:p>
        </p:txBody>
      </p:sp>
      <p:sp>
        <p:nvSpPr>
          <p:cNvPr id="58" name="文本占位符 28674"/>
          <p:cNvSpPr txBox="1"/>
          <p:nvPr/>
        </p:nvSpPr>
        <p:spPr>
          <a:xfrm>
            <a:off x="625475" y="1020862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/>
              <a:t>将包含元素更少的那棵树作为另一棵树的子树</a:t>
            </a:r>
            <a:endParaRPr lang="en-US" altLang="zh-CN" dirty="0"/>
          </a:p>
        </p:txBody>
      </p:sp>
      <p:grpSp>
        <p:nvGrpSpPr>
          <p:cNvPr id="63" name="组合 62"/>
          <p:cNvGrpSpPr/>
          <p:nvPr/>
        </p:nvGrpSpPr>
        <p:grpSpPr>
          <a:xfrm>
            <a:off x="1657350" y="2113475"/>
            <a:ext cx="3429000" cy="2343150"/>
            <a:chOff x="240" y="912"/>
            <a:chExt cx="2880" cy="1968"/>
          </a:xfrm>
        </p:grpSpPr>
        <p:sp>
          <p:nvSpPr>
            <p:cNvPr id="64" name="椭圆 63"/>
            <p:cNvSpPr/>
            <p:nvPr/>
          </p:nvSpPr>
          <p:spPr>
            <a:xfrm>
              <a:off x="1296" y="13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344" y="1344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432" y="2160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80" y="2160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720" y="1776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68" y="1776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1920" y="1920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1" name="椭圆 70"/>
            <p:cNvSpPr/>
            <p:nvPr/>
          </p:nvSpPr>
          <p:spPr>
            <a:xfrm>
              <a:off x="2640" y="1920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640" y="1920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30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2160" y="13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208" y="1344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1824" y="912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824" y="912"/>
              <a:ext cx="33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13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" name="直接连接符 76"/>
            <p:cNvSpPr/>
            <p:nvPr/>
          </p:nvSpPr>
          <p:spPr>
            <a:xfrm flipH="1">
              <a:off x="1488" y="1104"/>
              <a:ext cx="336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8" name="直接连接符 77"/>
            <p:cNvSpPr/>
            <p:nvPr/>
          </p:nvSpPr>
          <p:spPr>
            <a:xfrm flipH="1">
              <a:off x="912" y="1536"/>
              <a:ext cx="384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79" name="直接连接符 78"/>
            <p:cNvSpPr/>
            <p:nvPr/>
          </p:nvSpPr>
          <p:spPr>
            <a:xfrm>
              <a:off x="2064" y="1152"/>
              <a:ext cx="192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80" name="直接连接符 79"/>
            <p:cNvSpPr/>
            <p:nvPr/>
          </p:nvSpPr>
          <p:spPr>
            <a:xfrm flipH="1">
              <a:off x="624" y="2016"/>
              <a:ext cx="144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81" name="直接连接符 80"/>
            <p:cNvSpPr/>
            <p:nvPr/>
          </p:nvSpPr>
          <p:spPr>
            <a:xfrm flipH="1">
              <a:off x="2064" y="1632"/>
              <a:ext cx="192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82" name="直接连接符 81"/>
            <p:cNvSpPr/>
            <p:nvPr/>
          </p:nvSpPr>
          <p:spPr>
            <a:xfrm>
              <a:off x="2400" y="1584"/>
              <a:ext cx="288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83" name="文本框 82"/>
            <p:cNvSpPr txBox="1"/>
            <p:nvPr/>
          </p:nvSpPr>
          <p:spPr>
            <a:xfrm>
              <a:off x="1920" y="1920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40" y="2592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88" y="259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直接连接符 85"/>
            <p:cNvSpPr/>
            <p:nvPr/>
          </p:nvSpPr>
          <p:spPr>
            <a:xfrm flipH="1">
              <a:off x="432" y="2448"/>
              <a:ext cx="144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</p:grpSp>
      <p:grpSp>
        <p:nvGrpSpPr>
          <p:cNvPr id="87" name="组合 86"/>
          <p:cNvGrpSpPr/>
          <p:nvPr/>
        </p:nvGrpSpPr>
        <p:grpSpPr>
          <a:xfrm>
            <a:off x="5314950" y="1656275"/>
            <a:ext cx="2400300" cy="2571750"/>
            <a:chOff x="3168" y="816"/>
            <a:chExt cx="2016" cy="2160"/>
          </a:xfrm>
        </p:grpSpPr>
        <p:sp>
          <p:nvSpPr>
            <p:cNvPr id="88" name="椭圆 87"/>
            <p:cNvSpPr/>
            <p:nvPr/>
          </p:nvSpPr>
          <p:spPr>
            <a:xfrm>
              <a:off x="3936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3984" y="816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316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3216" y="139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364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696" y="1392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412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4128" y="1392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22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460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4656" y="139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" name="直接连接符 97"/>
            <p:cNvSpPr/>
            <p:nvPr/>
          </p:nvSpPr>
          <p:spPr>
            <a:xfrm flipH="1">
              <a:off x="3360" y="1056"/>
              <a:ext cx="62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99" name="直接连接符 98"/>
            <p:cNvSpPr/>
            <p:nvPr/>
          </p:nvSpPr>
          <p:spPr>
            <a:xfrm flipH="1">
              <a:off x="3888" y="1104"/>
              <a:ext cx="192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100" name="直接连接符 99"/>
            <p:cNvSpPr/>
            <p:nvPr/>
          </p:nvSpPr>
          <p:spPr>
            <a:xfrm>
              <a:off x="4128" y="1104"/>
              <a:ext cx="96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01" name="直接连接符 100"/>
            <p:cNvSpPr/>
            <p:nvPr/>
          </p:nvSpPr>
          <p:spPr>
            <a:xfrm>
              <a:off x="4224" y="1008"/>
              <a:ext cx="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2" name="直接连接符 101"/>
            <p:cNvSpPr/>
            <p:nvPr/>
          </p:nvSpPr>
          <p:spPr>
            <a:xfrm>
              <a:off x="4176" y="1056"/>
              <a:ext cx="528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103" name="椭圆 102"/>
            <p:cNvSpPr/>
            <p:nvPr/>
          </p:nvSpPr>
          <p:spPr>
            <a:xfrm>
              <a:off x="417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128" y="2112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340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3408" y="2688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20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88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3888" y="2688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436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4368" y="2688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484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4848" y="2688"/>
              <a:ext cx="33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" name="直接连接符 112"/>
            <p:cNvSpPr/>
            <p:nvPr/>
          </p:nvSpPr>
          <p:spPr>
            <a:xfrm flipH="1">
              <a:off x="3600" y="2352"/>
              <a:ext cx="62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14" name="直接连接符 113"/>
            <p:cNvSpPr/>
            <p:nvPr/>
          </p:nvSpPr>
          <p:spPr>
            <a:xfrm flipH="1">
              <a:off x="4128" y="2400"/>
              <a:ext cx="192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115" name="直接连接符 114"/>
            <p:cNvSpPr/>
            <p:nvPr/>
          </p:nvSpPr>
          <p:spPr>
            <a:xfrm>
              <a:off x="4368" y="2400"/>
              <a:ext cx="96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16" name="直接连接符 115"/>
            <p:cNvSpPr/>
            <p:nvPr/>
          </p:nvSpPr>
          <p:spPr>
            <a:xfrm>
              <a:off x="4464" y="2304"/>
              <a:ext cx="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7" name="直接连接符 116"/>
            <p:cNvSpPr/>
            <p:nvPr/>
          </p:nvSpPr>
          <p:spPr>
            <a:xfrm>
              <a:off x="4416" y="2352"/>
              <a:ext cx="528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118" name="直接连接符 117"/>
            <p:cNvSpPr/>
            <p:nvPr/>
          </p:nvSpPr>
          <p:spPr>
            <a:xfrm>
              <a:off x="4320" y="1680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</p:grpSp>
      <p:sp>
        <p:nvSpPr>
          <p:cNvPr id="119" name="文本框 118"/>
          <p:cNvSpPr txBox="1"/>
          <p:nvPr/>
        </p:nvSpPr>
        <p:spPr>
          <a:xfrm>
            <a:off x="2686050" y="4056575"/>
            <a:ext cx="1771650" cy="4616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union(7,13)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20" name="直接连接符 119"/>
          <p:cNvSpPr/>
          <p:nvPr/>
        </p:nvSpPr>
        <p:spPr>
          <a:xfrm flipV="1">
            <a:off x="3886200" y="1770575"/>
            <a:ext cx="2400300" cy="4572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121" name="直接连接符 120"/>
          <p:cNvSpPr/>
          <p:nvPr/>
        </p:nvSpPr>
        <p:spPr>
          <a:xfrm flipV="1">
            <a:off x="3869531" y="1805104"/>
            <a:ext cx="2376488" cy="378619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算法实现</a:t>
            </a:r>
            <a:endParaRPr lang="zh-CN" altLang="en-US" dirty="0"/>
          </a:p>
        </p:txBody>
      </p:sp>
      <p:sp>
        <p:nvSpPr>
          <p:cNvPr id="58" name="文本占位符 28674"/>
          <p:cNvSpPr txBox="1"/>
          <p:nvPr/>
        </p:nvSpPr>
        <p:spPr>
          <a:xfrm>
            <a:off x="625475" y="1020862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树的根节点必须要么记录树高，要么记录元素个数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当使用树高规则时，仅当两棵树高度相等时，树高会增加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当使用权重规则时，新树的权重是两个子树的权重之和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路径压缩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4939" y="549220"/>
            <a:ext cx="6078669" cy="42329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42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不相交集合的基本操作包括</a:t>
            </a:r>
            <a:r>
              <a:rPr lang="en-US" altLang="zh-CN" dirty="0"/>
              <a:t>MAKE-SET, FIND-SET, UNION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基本实现方式包括链表和森林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用于不相交集合的数据结构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维护一个不相交动态集的集合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C87"/>
                </a:solidFill>
              </a:rPr>
              <a:t>{</a:t>
            </a:r>
            <a:r>
              <a:rPr lang="en-US" altLang="zh-CN" i="1" dirty="0">
                <a:solidFill>
                  <a:srgbClr val="008C87"/>
                </a:solidFill>
              </a:rPr>
              <a:t>S</a:t>
            </a:r>
            <a:r>
              <a:rPr lang="en-US" altLang="zh-CN" baseline="-25000" dirty="0">
                <a:solidFill>
                  <a:srgbClr val="008C87"/>
                </a:solidFill>
              </a:rPr>
              <a:t>1</a:t>
            </a:r>
            <a:r>
              <a:rPr lang="en-US" altLang="zh-CN" dirty="0">
                <a:solidFill>
                  <a:srgbClr val="008C87"/>
                </a:solidFill>
              </a:rPr>
              <a:t>,</a:t>
            </a:r>
            <a:r>
              <a:rPr lang="en-US" altLang="zh-CN" dirty="0">
                <a:solidFill>
                  <a:srgbClr val="008C87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solidFill>
                  <a:srgbClr val="008C87"/>
                </a:solidFill>
              </a:rPr>
              <a:t>,</a:t>
            </a:r>
            <a:r>
              <a:rPr lang="en-US" altLang="zh-CN" i="1" dirty="0">
                <a:solidFill>
                  <a:srgbClr val="008C87"/>
                </a:solidFill>
              </a:rPr>
              <a:t>S</a:t>
            </a:r>
            <a:r>
              <a:rPr lang="en-US" altLang="zh-CN" i="1" baseline="-25000" dirty="0">
                <a:solidFill>
                  <a:srgbClr val="008C87"/>
                </a:solidFill>
              </a:rPr>
              <a:t>r</a:t>
            </a:r>
            <a:r>
              <a:rPr lang="en-US" altLang="zh-CN" dirty="0">
                <a:solidFill>
                  <a:srgbClr val="008C87"/>
                </a:solidFill>
              </a:rPr>
              <a:t>}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/>
              <a:t>每个集合用一个代表（</a:t>
            </a:r>
            <a:r>
              <a:rPr lang="en-US" altLang="zh-CN" dirty="0"/>
              <a:t>representative</a:t>
            </a:r>
            <a:r>
              <a:rPr lang="zh-CN" altLang="en-US" dirty="0"/>
              <a:t>），</a:t>
            </a:r>
            <a:r>
              <a:rPr lang="en-US" altLang="zh-CN" i="1" dirty="0">
                <a:solidFill>
                  <a:srgbClr val="008C87"/>
                </a:solidFill>
              </a:rPr>
              <a:t>rep</a:t>
            </a:r>
            <a:r>
              <a:rPr lang="en-US" altLang="zh-CN" dirty="0">
                <a:solidFill>
                  <a:srgbClr val="008C87"/>
                </a:solidFill>
              </a:rPr>
              <a:t>[</a:t>
            </a:r>
            <a:r>
              <a:rPr lang="en-US" altLang="zh-CN" i="1" dirty="0">
                <a:solidFill>
                  <a:srgbClr val="008C87"/>
                </a:solidFill>
              </a:rPr>
              <a:t>S</a:t>
            </a:r>
            <a:r>
              <a:rPr lang="en-US" altLang="zh-CN" i="1" baseline="-25000" dirty="0">
                <a:solidFill>
                  <a:srgbClr val="008C87"/>
                </a:solidFill>
              </a:rPr>
              <a:t>i</a:t>
            </a:r>
            <a:r>
              <a:rPr lang="en-US" altLang="zh-CN" dirty="0">
                <a:solidFill>
                  <a:srgbClr val="008C87"/>
                </a:solidFill>
              </a:rPr>
              <a:t>]</a:t>
            </a:r>
            <a:r>
              <a:rPr lang="zh-CN" altLang="en-US" dirty="0"/>
              <a:t>，来标识每个集合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支持的操作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CE0000"/>
                </a:solidFill>
              </a:rPr>
              <a:t>MAKE-SET 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) </a:t>
            </a:r>
            <a:r>
              <a:rPr lang="zh-CN" altLang="en-US" dirty="0"/>
              <a:t>：建立一个新集合，唯一元素就是</a:t>
            </a:r>
            <a:r>
              <a:rPr lang="en-US" altLang="zh-CN" dirty="0"/>
              <a:t>x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CE0000"/>
                </a:solidFill>
              </a:rPr>
              <a:t>FIND-SET 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) </a:t>
            </a:r>
            <a:r>
              <a:rPr lang="zh-CN" altLang="en-US" dirty="0"/>
              <a:t>：返回一个指针，指向包含</a:t>
            </a:r>
            <a:r>
              <a:rPr lang="en-US" altLang="zh-CN" dirty="0"/>
              <a:t>x</a:t>
            </a:r>
            <a:r>
              <a:rPr lang="zh-CN" altLang="en-US" dirty="0"/>
              <a:t>的（唯一）集合的代表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假设已经有指针指向</a:t>
            </a:r>
            <a:r>
              <a:rPr lang="en-US" altLang="zh-CN" dirty="0"/>
              <a:t>x</a:t>
            </a:r>
            <a:r>
              <a:rPr lang="zh-CN" altLang="en-US" dirty="0"/>
              <a:t>，无需再在数据结构中搜索</a:t>
            </a:r>
            <a:r>
              <a:rPr lang="en-US" altLang="zh-CN" dirty="0"/>
              <a:t>x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CE0000"/>
                </a:solidFill>
              </a:rPr>
              <a:t>UNION 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>
                <a:solidFill>
                  <a:srgbClr val="008C87"/>
                </a:solidFill>
              </a:rPr>
              <a:t>, </a:t>
            </a:r>
            <a:r>
              <a:rPr lang="en-US" altLang="zh-CN" i="1" dirty="0">
                <a:solidFill>
                  <a:srgbClr val="008C87"/>
                </a:solidFill>
              </a:rPr>
              <a:t>y</a:t>
            </a:r>
            <a:r>
              <a:rPr lang="en-US" altLang="zh-CN" dirty="0"/>
              <a:t>)</a:t>
            </a:r>
            <a:r>
              <a:rPr lang="zh-CN" altLang="en-US" dirty="0"/>
              <a:t>：将包含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的两个动态集合（表示为</a:t>
            </a:r>
            <a:r>
              <a:rPr lang="en-US" altLang="zh-CN" dirty="0" err="1"/>
              <a:t>Sx</a:t>
            </a:r>
            <a:r>
              <a:rPr lang="zh-CN" altLang="en-US" dirty="0"/>
              <a:t>和</a:t>
            </a:r>
            <a:r>
              <a:rPr lang="en-US" altLang="zh-CN" dirty="0"/>
              <a:t>Sy</a:t>
            </a:r>
            <a:r>
              <a:rPr lang="zh-CN" altLang="en-US" dirty="0"/>
              <a:t>）合并成一个新的集合，即这两个集合的并集。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总共有</a:t>
            </a:r>
            <a:r>
              <a:rPr lang="en-US" altLang="zh-CN" dirty="0"/>
              <a:t>n</a:t>
            </a:r>
            <a:r>
              <a:rPr lang="zh-CN" altLang="en-US" dirty="0"/>
              <a:t>个元素时，最多执行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n-</a:t>
            </a:r>
            <a:r>
              <a:rPr lang="en-US" altLang="zh-CN" dirty="0">
                <a:solidFill>
                  <a:srgbClr val="008C87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次</a:t>
            </a:r>
            <a:r>
              <a:rPr lang="en-US" altLang="zh-CN" dirty="0"/>
              <a:t>Union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/>
              <a:t>确定无向图</a:t>
            </a:r>
            <a:r>
              <a:rPr lang="en-US" altLang="zh-CN" i="1" dirty="0">
                <a:solidFill>
                  <a:srgbClr val="008C87"/>
                </a:solidFill>
              </a:rPr>
              <a:t>G </a:t>
            </a:r>
            <a:r>
              <a:rPr lang="en-US" altLang="zh-CN" dirty="0">
                <a:solidFill>
                  <a:srgbClr val="008C87"/>
                </a:solidFill>
              </a:rPr>
              <a:t>= (</a:t>
            </a:r>
            <a:r>
              <a:rPr lang="en-US" altLang="zh-CN" i="1" dirty="0">
                <a:solidFill>
                  <a:srgbClr val="008C87"/>
                </a:solidFill>
              </a:rPr>
              <a:t>V</a:t>
            </a:r>
            <a:r>
              <a:rPr lang="en-US" altLang="zh-CN" dirty="0">
                <a:solidFill>
                  <a:srgbClr val="008C87"/>
                </a:solidFill>
              </a:rPr>
              <a:t>, </a:t>
            </a:r>
            <a:r>
              <a:rPr lang="en-US" altLang="zh-CN" i="1" dirty="0">
                <a:solidFill>
                  <a:srgbClr val="008C87"/>
                </a:solidFill>
              </a:rPr>
              <a:t>E</a:t>
            </a:r>
            <a:r>
              <a:rPr lang="en-US" altLang="zh-CN" dirty="0">
                <a:solidFill>
                  <a:srgbClr val="008C87"/>
                </a:solidFill>
              </a:rPr>
              <a:t>) </a:t>
            </a:r>
            <a:r>
              <a:rPr lang="zh-CN" altLang="en-US" dirty="0"/>
              <a:t>的连通分量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en-US" altLang="zh-CN" sz="1500" b="1" dirty="0"/>
              <a:t>for</a:t>
            </a:r>
            <a:r>
              <a:rPr lang="en-US" altLang="zh-CN" sz="1500" dirty="0"/>
              <a:t> (each vertex </a:t>
            </a:r>
            <a:r>
              <a:rPr lang="en-US" altLang="zh-CN" sz="1500" i="1" dirty="0">
                <a:solidFill>
                  <a:srgbClr val="008C87"/>
                </a:solidFill>
              </a:rPr>
              <a:t>v</a:t>
            </a:r>
            <a:r>
              <a:rPr lang="en-US" altLang="zh-CN" sz="1500" dirty="0"/>
              <a:t> in </a:t>
            </a:r>
            <a:r>
              <a:rPr lang="en-US" altLang="zh-CN" sz="1500" i="1" dirty="0">
                <a:solidFill>
                  <a:srgbClr val="008C87"/>
                </a:solidFill>
              </a:rPr>
              <a:t>V</a:t>
            </a:r>
            <a:r>
              <a:rPr lang="en-US" altLang="zh-CN" sz="1500" dirty="0"/>
              <a:t>)</a:t>
            </a:r>
            <a:endParaRPr lang="en-US" altLang="zh-CN" sz="1500" dirty="0"/>
          </a:p>
          <a:p>
            <a:pPr>
              <a:lnSpc>
                <a:spcPct val="90000"/>
              </a:lnSpc>
              <a:buNone/>
            </a:pPr>
            <a:r>
              <a:rPr lang="en-US" altLang="zh-CN" sz="1500" dirty="0"/>
              <a:t>		</a:t>
            </a:r>
            <a:r>
              <a:rPr lang="en-US" altLang="zh-CN" sz="1500" dirty="0">
                <a:solidFill>
                  <a:srgbClr val="CE0000"/>
                </a:solidFill>
              </a:rPr>
              <a:t>MAKE-SET </a:t>
            </a:r>
            <a:r>
              <a:rPr lang="en-US" altLang="zh-CN" sz="1500" dirty="0"/>
              <a:t>(</a:t>
            </a:r>
            <a:r>
              <a:rPr lang="en-US" altLang="zh-CN" sz="1500" i="1" dirty="0">
                <a:solidFill>
                  <a:srgbClr val="008C87"/>
                </a:solidFill>
              </a:rPr>
              <a:t>v</a:t>
            </a:r>
            <a:r>
              <a:rPr lang="en-US" altLang="zh-CN" sz="1500" dirty="0"/>
              <a:t>): put </a:t>
            </a:r>
            <a:r>
              <a:rPr lang="en-US" altLang="zh-CN" sz="1500" i="1" dirty="0">
                <a:solidFill>
                  <a:srgbClr val="008C87"/>
                </a:solidFill>
              </a:rPr>
              <a:t>v</a:t>
            </a:r>
            <a:r>
              <a:rPr lang="en-US" altLang="zh-CN" sz="1500" dirty="0"/>
              <a:t> in its own set</a:t>
            </a:r>
            <a:endParaRPr lang="en-US" altLang="zh-CN" sz="1500" dirty="0"/>
          </a:p>
          <a:p>
            <a:pPr>
              <a:lnSpc>
                <a:spcPct val="90000"/>
              </a:lnSpc>
              <a:buNone/>
            </a:pPr>
            <a:r>
              <a:rPr lang="en-US" altLang="zh-CN" sz="1500" dirty="0"/>
              <a:t>	</a:t>
            </a:r>
            <a:r>
              <a:rPr lang="en-US" altLang="zh-CN" sz="1500" b="1" dirty="0"/>
              <a:t>for</a:t>
            </a:r>
            <a:r>
              <a:rPr lang="en-US" altLang="zh-CN" sz="1500" dirty="0"/>
              <a:t> (each edge </a:t>
            </a:r>
            <a:r>
              <a:rPr lang="en-US" altLang="zh-CN" sz="1500" dirty="0">
                <a:solidFill>
                  <a:srgbClr val="008C87"/>
                </a:solidFill>
              </a:rPr>
              <a:t>(</a:t>
            </a:r>
            <a:r>
              <a:rPr lang="en-US" altLang="zh-CN" sz="1500" i="1" dirty="0" err="1">
                <a:solidFill>
                  <a:srgbClr val="008C87"/>
                </a:solidFill>
              </a:rPr>
              <a:t>u</a:t>
            </a:r>
            <a:r>
              <a:rPr lang="en-US" altLang="zh-CN" sz="1500" dirty="0" err="1">
                <a:solidFill>
                  <a:srgbClr val="008C87"/>
                </a:solidFill>
              </a:rPr>
              <a:t>,</a:t>
            </a:r>
            <a:r>
              <a:rPr lang="en-US" altLang="zh-CN" sz="1500" i="1" dirty="0" err="1">
                <a:solidFill>
                  <a:srgbClr val="008C87"/>
                </a:solidFill>
              </a:rPr>
              <a:t>v</a:t>
            </a:r>
            <a:r>
              <a:rPr lang="en-US" altLang="zh-CN" sz="1500" dirty="0">
                <a:solidFill>
                  <a:srgbClr val="008C87"/>
                </a:solidFill>
              </a:rPr>
              <a:t>)</a:t>
            </a:r>
            <a:r>
              <a:rPr lang="en-US" altLang="zh-CN" sz="1500" dirty="0"/>
              <a:t> in </a:t>
            </a:r>
            <a:r>
              <a:rPr lang="en-US" altLang="zh-CN" sz="1500" i="1" dirty="0">
                <a:solidFill>
                  <a:srgbClr val="008C87"/>
                </a:solidFill>
              </a:rPr>
              <a:t>E</a:t>
            </a:r>
            <a:r>
              <a:rPr lang="en-US" altLang="zh-CN" sz="1500" dirty="0"/>
              <a:t>)</a:t>
            </a:r>
            <a:endParaRPr lang="en-US" altLang="zh-CN" sz="1500" dirty="0"/>
          </a:p>
          <a:p>
            <a:pPr>
              <a:lnSpc>
                <a:spcPct val="90000"/>
              </a:lnSpc>
              <a:buNone/>
            </a:pPr>
            <a:r>
              <a:rPr lang="en-US" altLang="zh-CN" sz="1500" dirty="0"/>
              <a:t>		</a:t>
            </a:r>
            <a:r>
              <a:rPr lang="en-US" altLang="zh-CN" sz="1500" b="1" dirty="0"/>
              <a:t>if</a:t>
            </a:r>
            <a:r>
              <a:rPr lang="en-US" altLang="zh-CN" sz="1500" dirty="0"/>
              <a:t> (</a:t>
            </a:r>
            <a:r>
              <a:rPr lang="en-US" altLang="zh-CN" sz="1500" dirty="0">
                <a:solidFill>
                  <a:srgbClr val="CE0000"/>
                </a:solidFill>
              </a:rPr>
              <a:t>FIND-SET</a:t>
            </a:r>
            <a:r>
              <a:rPr lang="en-US" altLang="zh-CN" sz="1500" dirty="0"/>
              <a:t>(</a:t>
            </a:r>
            <a:r>
              <a:rPr lang="en-US" altLang="zh-CN" sz="1500" i="1" dirty="0">
                <a:solidFill>
                  <a:srgbClr val="008C87"/>
                </a:solidFill>
              </a:rPr>
              <a:t>u</a:t>
            </a:r>
            <a:r>
              <a:rPr lang="en-US" altLang="zh-CN" sz="1500" dirty="0"/>
              <a:t>) </a:t>
            </a:r>
            <a:r>
              <a:rPr lang="zh-CN" altLang="en-US" sz="1500" dirty="0"/>
              <a:t>≠ </a:t>
            </a:r>
            <a:r>
              <a:rPr lang="en-US" altLang="zh-CN" sz="1500" dirty="0">
                <a:solidFill>
                  <a:srgbClr val="CE0000"/>
                </a:solidFill>
              </a:rPr>
              <a:t>FIND-SET</a:t>
            </a:r>
            <a:r>
              <a:rPr lang="en-US" altLang="zh-CN" sz="1500" dirty="0"/>
              <a:t>(</a:t>
            </a:r>
            <a:r>
              <a:rPr lang="en-US" altLang="zh-CN" sz="1500" i="1" dirty="0">
                <a:solidFill>
                  <a:srgbClr val="008C87"/>
                </a:solidFill>
              </a:rPr>
              <a:t>v</a:t>
            </a:r>
            <a:r>
              <a:rPr lang="en-US" altLang="zh-CN" sz="1500" dirty="0"/>
              <a:t>))</a:t>
            </a:r>
            <a:endParaRPr lang="en-US" altLang="zh-CN" sz="1500" dirty="0"/>
          </a:p>
          <a:p>
            <a:pPr>
              <a:lnSpc>
                <a:spcPct val="90000"/>
              </a:lnSpc>
              <a:buNone/>
            </a:pPr>
            <a:r>
              <a:rPr lang="en-US" altLang="zh-CN" sz="1500" dirty="0"/>
              <a:t>			</a:t>
            </a:r>
            <a:r>
              <a:rPr lang="en-US" altLang="zh-CN" sz="1500" dirty="0">
                <a:solidFill>
                  <a:srgbClr val="CE0000"/>
                </a:solidFill>
              </a:rPr>
              <a:t>UNION </a:t>
            </a:r>
            <a:r>
              <a:rPr lang="en-US" altLang="zh-CN" sz="1500" dirty="0"/>
              <a:t>(</a:t>
            </a:r>
            <a:r>
              <a:rPr lang="en-US" altLang="zh-CN" sz="1500" i="1" dirty="0" err="1">
                <a:solidFill>
                  <a:srgbClr val="008C87"/>
                </a:solidFill>
              </a:rPr>
              <a:t>u</a:t>
            </a:r>
            <a:r>
              <a:rPr lang="en-US" altLang="zh-CN" sz="1500" dirty="0" err="1">
                <a:solidFill>
                  <a:srgbClr val="008C87"/>
                </a:solidFill>
              </a:rPr>
              <a:t>,</a:t>
            </a:r>
            <a:r>
              <a:rPr lang="en-US" altLang="zh-CN" sz="1500" i="1" dirty="0" err="1">
                <a:solidFill>
                  <a:srgbClr val="008C87"/>
                </a:solidFill>
              </a:rPr>
              <a:t>v</a:t>
            </a:r>
            <a:r>
              <a:rPr lang="en-US" altLang="zh-CN" sz="1500" dirty="0"/>
              <a:t>)</a:t>
            </a:r>
            <a:endParaRPr lang="en-US" altLang="zh-CN" sz="1500" dirty="0"/>
          </a:p>
          <a:p>
            <a:pPr>
              <a:lnSpc>
                <a:spcPct val="90000"/>
              </a:lnSpc>
              <a:buNone/>
            </a:pPr>
            <a:endParaRPr lang="en-US" altLang="zh-CN" sz="750" dirty="0"/>
          </a:p>
          <a:p>
            <a:pPr>
              <a:lnSpc>
                <a:spcPct val="90000"/>
              </a:lnSpc>
            </a:pPr>
            <a:r>
              <a:rPr lang="zh-CN" altLang="en-US" dirty="0"/>
              <a:t>通过以下方式测试结点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y</a:t>
            </a:r>
            <a:r>
              <a:rPr lang="en-US" altLang="zh-CN" dirty="0"/>
              <a:t> </a:t>
            </a:r>
            <a:r>
              <a:rPr lang="zh-CN" altLang="en-US" dirty="0"/>
              <a:t>是否同属一个连通分量</a:t>
            </a:r>
            <a:r>
              <a:rPr lang="en-US" altLang="zh-CN" dirty="0"/>
              <a:t>:</a:t>
            </a:r>
            <a:endParaRPr lang="en-US" altLang="zh-CN" sz="15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500" dirty="0">
                <a:latin typeface="Courier New" panose="02070309020205020404" pitchFamily="49" charset="0"/>
              </a:rPr>
              <a:t>	</a:t>
            </a:r>
            <a:r>
              <a:rPr lang="en-US" altLang="zh-CN" sz="1500" dirty="0">
                <a:solidFill>
                  <a:srgbClr val="CE0000"/>
                </a:solidFill>
              </a:rPr>
              <a:t>FIND-SET</a:t>
            </a:r>
            <a:r>
              <a:rPr lang="en-US" altLang="zh-CN" sz="1500" dirty="0"/>
              <a:t>(</a:t>
            </a:r>
            <a:r>
              <a:rPr lang="en-US" altLang="zh-CN" sz="1500" i="1" dirty="0">
                <a:solidFill>
                  <a:schemeClr val="accent2"/>
                </a:solidFill>
              </a:rPr>
              <a:t>x</a:t>
            </a:r>
            <a:r>
              <a:rPr lang="en-US" altLang="zh-CN" sz="1500" dirty="0"/>
              <a:t>) = </a:t>
            </a:r>
            <a:r>
              <a:rPr lang="en-US" altLang="zh-CN" sz="1500" dirty="0">
                <a:solidFill>
                  <a:srgbClr val="CE0000"/>
                </a:solidFill>
              </a:rPr>
              <a:t>FIND-SET</a:t>
            </a:r>
            <a:r>
              <a:rPr lang="en-US" altLang="zh-CN" sz="1500" dirty="0"/>
              <a:t>(</a:t>
            </a:r>
            <a:r>
              <a:rPr lang="en-US" altLang="zh-CN" sz="1500" i="1" dirty="0">
                <a:solidFill>
                  <a:srgbClr val="008C87"/>
                </a:solidFill>
              </a:rPr>
              <a:t>y</a:t>
            </a:r>
            <a:r>
              <a:rPr lang="en-US" altLang="zh-CN" sz="1500" dirty="0"/>
              <a:t>)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/>
              <a:t>确定无向图</a:t>
            </a:r>
            <a:r>
              <a:rPr lang="en-US" altLang="zh-CN" i="1" dirty="0">
                <a:solidFill>
                  <a:srgbClr val="008C87"/>
                </a:solidFill>
              </a:rPr>
              <a:t>G </a:t>
            </a:r>
            <a:r>
              <a:rPr lang="en-US" altLang="zh-CN" dirty="0">
                <a:solidFill>
                  <a:srgbClr val="008C87"/>
                </a:solidFill>
              </a:rPr>
              <a:t>= (</a:t>
            </a:r>
            <a:r>
              <a:rPr lang="en-US" altLang="zh-CN" i="1" dirty="0">
                <a:solidFill>
                  <a:srgbClr val="008C87"/>
                </a:solidFill>
              </a:rPr>
              <a:t>V</a:t>
            </a:r>
            <a:r>
              <a:rPr lang="en-US" altLang="zh-CN" dirty="0">
                <a:solidFill>
                  <a:srgbClr val="008C87"/>
                </a:solidFill>
              </a:rPr>
              <a:t>, </a:t>
            </a:r>
            <a:r>
              <a:rPr lang="en-US" altLang="zh-CN" i="1" dirty="0">
                <a:solidFill>
                  <a:srgbClr val="008C87"/>
                </a:solidFill>
              </a:rPr>
              <a:t>E</a:t>
            </a:r>
            <a:r>
              <a:rPr lang="en-US" altLang="zh-CN" dirty="0">
                <a:solidFill>
                  <a:srgbClr val="008C87"/>
                </a:solidFill>
              </a:rPr>
              <a:t>) </a:t>
            </a:r>
            <a:r>
              <a:rPr lang="zh-CN" altLang="en-US" dirty="0"/>
              <a:t>的连通分量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en-US" altLang="zh-CN" sz="1500" b="1" dirty="0"/>
              <a:t>for</a:t>
            </a:r>
            <a:r>
              <a:rPr lang="en-US" altLang="zh-CN" sz="1500" dirty="0"/>
              <a:t> (each vertex </a:t>
            </a:r>
            <a:r>
              <a:rPr lang="en-US" altLang="zh-CN" sz="1500" i="1" dirty="0">
                <a:solidFill>
                  <a:srgbClr val="008C87"/>
                </a:solidFill>
              </a:rPr>
              <a:t>v</a:t>
            </a:r>
            <a:r>
              <a:rPr lang="en-US" altLang="zh-CN" sz="1500" dirty="0"/>
              <a:t> in </a:t>
            </a:r>
            <a:r>
              <a:rPr lang="en-US" altLang="zh-CN" sz="1500" i="1" dirty="0">
                <a:solidFill>
                  <a:srgbClr val="008C87"/>
                </a:solidFill>
              </a:rPr>
              <a:t>V</a:t>
            </a:r>
            <a:r>
              <a:rPr lang="en-US" altLang="zh-CN" sz="1500" dirty="0"/>
              <a:t>)</a:t>
            </a:r>
            <a:endParaRPr lang="en-US" altLang="zh-CN" sz="1500" dirty="0"/>
          </a:p>
          <a:p>
            <a:pPr>
              <a:lnSpc>
                <a:spcPct val="90000"/>
              </a:lnSpc>
              <a:buNone/>
            </a:pPr>
            <a:r>
              <a:rPr lang="en-US" altLang="zh-CN" sz="1500" dirty="0"/>
              <a:t>		</a:t>
            </a:r>
            <a:r>
              <a:rPr lang="en-US" altLang="zh-CN" sz="1500" dirty="0">
                <a:solidFill>
                  <a:srgbClr val="CE0000"/>
                </a:solidFill>
              </a:rPr>
              <a:t>MAKE-SET </a:t>
            </a:r>
            <a:r>
              <a:rPr lang="en-US" altLang="zh-CN" sz="1500" dirty="0"/>
              <a:t>(</a:t>
            </a:r>
            <a:r>
              <a:rPr lang="en-US" altLang="zh-CN" sz="1500" i="1" dirty="0">
                <a:solidFill>
                  <a:srgbClr val="008C87"/>
                </a:solidFill>
              </a:rPr>
              <a:t>v</a:t>
            </a:r>
            <a:r>
              <a:rPr lang="en-US" altLang="zh-CN" sz="1500" dirty="0"/>
              <a:t>): put </a:t>
            </a:r>
            <a:r>
              <a:rPr lang="en-US" altLang="zh-CN" sz="1500" i="1" dirty="0">
                <a:solidFill>
                  <a:srgbClr val="008C87"/>
                </a:solidFill>
              </a:rPr>
              <a:t>v</a:t>
            </a:r>
            <a:r>
              <a:rPr lang="en-US" altLang="zh-CN" sz="1500" dirty="0"/>
              <a:t> in its own set</a:t>
            </a:r>
            <a:endParaRPr lang="en-US" altLang="zh-CN" sz="1500" dirty="0"/>
          </a:p>
          <a:p>
            <a:pPr>
              <a:lnSpc>
                <a:spcPct val="90000"/>
              </a:lnSpc>
              <a:buNone/>
            </a:pPr>
            <a:r>
              <a:rPr lang="en-US" altLang="zh-CN" sz="1500" dirty="0"/>
              <a:t>	</a:t>
            </a:r>
            <a:r>
              <a:rPr lang="en-US" altLang="zh-CN" sz="1500" b="1" dirty="0"/>
              <a:t>for</a:t>
            </a:r>
            <a:r>
              <a:rPr lang="en-US" altLang="zh-CN" sz="1500" dirty="0"/>
              <a:t> (each edge </a:t>
            </a:r>
            <a:r>
              <a:rPr lang="en-US" altLang="zh-CN" sz="1500" dirty="0">
                <a:solidFill>
                  <a:srgbClr val="008C87"/>
                </a:solidFill>
              </a:rPr>
              <a:t>(</a:t>
            </a:r>
            <a:r>
              <a:rPr lang="en-US" altLang="zh-CN" sz="1500" i="1" dirty="0" err="1">
                <a:solidFill>
                  <a:srgbClr val="008C87"/>
                </a:solidFill>
              </a:rPr>
              <a:t>u</a:t>
            </a:r>
            <a:r>
              <a:rPr lang="en-US" altLang="zh-CN" sz="1500" dirty="0" err="1">
                <a:solidFill>
                  <a:srgbClr val="008C87"/>
                </a:solidFill>
              </a:rPr>
              <a:t>,</a:t>
            </a:r>
            <a:r>
              <a:rPr lang="en-US" altLang="zh-CN" sz="1500" i="1" dirty="0" err="1">
                <a:solidFill>
                  <a:srgbClr val="008C87"/>
                </a:solidFill>
              </a:rPr>
              <a:t>v</a:t>
            </a:r>
            <a:r>
              <a:rPr lang="en-US" altLang="zh-CN" sz="1500" dirty="0">
                <a:solidFill>
                  <a:srgbClr val="008C87"/>
                </a:solidFill>
              </a:rPr>
              <a:t>)</a:t>
            </a:r>
            <a:r>
              <a:rPr lang="en-US" altLang="zh-CN" sz="1500" dirty="0"/>
              <a:t> in </a:t>
            </a:r>
            <a:r>
              <a:rPr lang="en-US" altLang="zh-CN" sz="1500" i="1" dirty="0">
                <a:solidFill>
                  <a:srgbClr val="008C87"/>
                </a:solidFill>
              </a:rPr>
              <a:t>E</a:t>
            </a:r>
            <a:r>
              <a:rPr lang="en-US" altLang="zh-CN" sz="1500" dirty="0"/>
              <a:t>)</a:t>
            </a:r>
            <a:endParaRPr lang="en-US" altLang="zh-CN" sz="1500" dirty="0"/>
          </a:p>
          <a:p>
            <a:pPr>
              <a:lnSpc>
                <a:spcPct val="90000"/>
              </a:lnSpc>
              <a:buNone/>
            </a:pPr>
            <a:r>
              <a:rPr lang="en-US" altLang="zh-CN" sz="1500" dirty="0"/>
              <a:t>		</a:t>
            </a:r>
            <a:r>
              <a:rPr lang="en-US" altLang="zh-CN" sz="1500" b="1" dirty="0"/>
              <a:t>if</a:t>
            </a:r>
            <a:r>
              <a:rPr lang="en-US" altLang="zh-CN" sz="1500" dirty="0"/>
              <a:t> (</a:t>
            </a:r>
            <a:r>
              <a:rPr lang="en-US" altLang="zh-CN" sz="1500" dirty="0">
                <a:solidFill>
                  <a:srgbClr val="CE0000"/>
                </a:solidFill>
              </a:rPr>
              <a:t>FIND-SET</a:t>
            </a:r>
            <a:r>
              <a:rPr lang="en-US" altLang="zh-CN" sz="1500" dirty="0"/>
              <a:t>(</a:t>
            </a:r>
            <a:r>
              <a:rPr lang="en-US" altLang="zh-CN" sz="1500" i="1" dirty="0">
                <a:solidFill>
                  <a:srgbClr val="008C87"/>
                </a:solidFill>
              </a:rPr>
              <a:t>u</a:t>
            </a:r>
            <a:r>
              <a:rPr lang="en-US" altLang="zh-CN" sz="1500" dirty="0"/>
              <a:t>) </a:t>
            </a:r>
            <a:r>
              <a:rPr lang="zh-CN" altLang="en-US" sz="1500" dirty="0"/>
              <a:t>≠ </a:t>
            </a:r>
            <a:r>
              <a:rPr lang="en-US" altLang="zh-CN" sz="1500" dirty="0">
                <a:solidFill>
                  <a:srgbClr val="CE0000"/>
                </a:solidFill>
              </a:rPr>
              <a:t>FIND-SET</a:t>
            </a:r>
            <a:r>
              <a:rPr lang="en-US" altLang="zh-CN" sz="1500" dirty="0"/>
              <a:t>(</a:t>
            </a:r>
            <a:r>
              <a:rPr lang="en-US" altLang="zh-CN" sz="1500" i="1" dirty="0">
                <a:solidFill>
                  <a:srgbClr val="008C87"/>
                </a:solidFill>
              </a:rPr>
              <a:t>v</a:t>
            </a:r>
            <a:r>
              <a:rPr lang="en-US" altLang="zh-CN" sz="1500" dirty="0"/>
              <a:t>))</a:t>
            </a:r>
            <a:endParaRPr lang="en-US" altLang="zh-CN" sz="1500" dirty="0"/>
          </a:p>
          <a:p>
            <a:pPr>
              <a:lnSpc>
                <a:spcPct val="90000"/>
              </a:lnSpc>
              <a:buNone/>
            </a:pPr>
            <a:r>
              <a:rPr lang="en-US" altLang="zh-CN" sz="1500" dirty="0"/>
              <a:t>			</a:t>
            </a:r>
            <a:r>
              <a:rPr lang="en-US" altLang="zh-CN" sz="1500" dirty="0">
                <a:solidFill>
                  <a:srgbClr val="CE0000"/>
                </a:solidFill>
              </a:rPr>
              <a:t>UNION </a:t>
            </a:r>
            <a:r>
              <a:rPr lang="en-US" altLang="zh-CN" sz="1500" dirty="0"/>
              <a:t>(</a:t>
            </a:r>
            <a:r>
              <a:rPr lang="en-US" altLang="zh-CN" sz="1500" i="1" dirty="0" err="1">
                <a:solidFill>
                  <a:srgbClr val="008C87"/>
                </a:solidFill>
              </a:rPr>
              <a:t>u</a:t>
            </a:r>
            <a:r>
              <a:rPr lang="en-US" altLang="zh-CN" sz="1500" dirty="0" err="1">
                <a:solidFill>
                  <a:srgbClr val="008C87"/>
                </a:solidFill>
              </a:rPr>
              <a:t>,</a:t>
            </a:r>
            <a:r>
              <a:rPr lang="en-US" altLang="zh-CN" sz="1500" i="1" dirty="0" err="1">
                <a:solidFill>
                  <a:srgbClr val="008C87"/>
                </a:solidFill>
              </a:rPr>
              <a:t>v</a:t>
            </a:r>
            <a:r>
              <a:rPr lang="en-US" altLang="zh-CN" sz="1500" dirty="0"/>
              <a:t>)</a:t>
            </a:r>
            <a:endParaRPr lang="en-US" altLang="zh-CN" sz="1500" dirty="0"/>
          </a:p>
          <a:p>
            <a:pPr>
              <a:lnSpc>
                <a:spcPct val="90000"/>
              </a:lnSpc>
              <a:buNone/>
            </a:pPr>
            <a:endParaRPr lang="en-US" altLang="zh-CN" sz="750" dirty="0"/>
          </a:p>
          <a:p>
            <a:pPr>
              <a:lnSpc>
                <a:spcPct val="90000"/>
              </a:lnSpc>
            </a:pPr>
            <a:r>
              <a:rPr lang="zh-CN" altLang="en-US" dirty="0"/>
              <a:t>通过以下方式测试结点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y</a:t>
            </a:r>
            <a:r>
              <a:rPr lang="en-US" altLang="zh-CN" dirty="0"/>
              <a:t> </a:t>
            </a:r>
            <a:r>
              <a:rPr lang="zh-CN" altLang="en-US" dirty="0"/>
              <a:t>是否同属一个连通分量</a:t>
            </a:r>
            <a:r>
              <a:rPr lang="en-US" altLang="zh-CN" dirty="0"/>
              <a:t>:</a:t>
            </a:r>
            <a:endParaRPr lang="en-US" altLang="zh-CN" sz="15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500" dirty="0">
                <a:latin typeface="Courier New" panose="02070309020205020404" pitchFamily="49" charset="0"/>
              </a:rPr>
              <a:t>	</a:t>
            </a:r>
            <a:r>
              <a:rPr lang="en-US" altLang="zh-CN" sz="1500" dirty="0">
                <a:solidFill>
                  <a:srgbClr val="CE0000"/>
                </a:solidFill>
              </a:rPr>
              <a:t>FIND-SET</a:t>
            </a:r>
            <a:r>
              <a:rPr lang="en-US" altLang="zh-CN" sz="1500" dirty="0"/>
              <a:t>(</a:t>
            </a:r>
            <a:r>
              <a:rPr lang="en-US" altLang="zh-CN" sz="1500" i="1" dirty="0">
                <a:solidFill>
                  <a:schemeClr val="accent2"/>
                </a:solidFill>
              </a:rPr>
              <a:t>x</a:t>
            </a:r>
            <a:r>
              <a:rPr lang="en-US" altLang="zh-CN" sz="1500" dirty="0"/>
              <a:t>) = </a:t>
            </a:r>
            <a:r>
              <a:rPr lang="en-US" altLang="zh-CN" sz="1500" dirty="0">
                <a:solidFill>
                  <a:srgbClr val="CE0000"/>
                </a:solidFill>
              </a:rPr>
              <a:t>FIND-SET</a:t>
            </a:r>
            <a:r>
              <a:rPr lang="en-US" altLang="zh-CN" sz="1500" dirty="0"/>
              <a:t>(</a:t>
            </a:r>
            <a:r>
              <a:rPr lang="en-US" altLang="zh-CN" sz="1500" i="1" dirty="0">
                <a:solidFill>
                  <a:srgbClr val="008C87"/>
                </a:solidFill>
              </a:rPr>
              <a:t>y</a:t>
            </a:r>
            <a:r>
              <a:rPr lang="en-US" altLang="zh-CN" sz="1500" dirty="0"/>
              <a:t>)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连通子图查找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374" y="717268"/>
            <a:ext cx="5162527" cy="39348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50637" y="931653"/>
            <a:ext cx="168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原始的无向图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36901" y="2484126"/>
            <a:ext cx="168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初始阶段，生成</a:t>
            </a:r>
            <a:r>
              <a:rPr lang="en-US" altLang="zh-CN" dirty="0"/>
              <a:t>10</a:t>
            </a:r>
            <a:r>
              <a:rPr lang="zh-CN" altLang="en-US" dirty="0"/>
              <a:t>个集合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36901" y="3255963"/>
            <a:ext cx="168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遍历每条边，进行可能的集合合并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-17253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用于不相交集合的数据结构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一、不相交集合的操作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648107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378867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二、不相交集合的链表表示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81194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354270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三、不相交集合森林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不相交集合的链表表示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链表的第一个元素就是代表（</a:t>
            </a:r>
            <a:r>
              <a:rPr lang="en-US" altLang="zh-CN" dirty="0"/>
              <a:t>representative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每个结点包含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zh-CN" altLang="en-US" dirty="0"/>
              <a:t>集合成员</a:t>
            </a:r>
            <a:endParaRPr lang="en-US" altLang="zh-CN" dirty="0"/>
          </a:p>
          <a:p>
            <a:pPr lvl="1"/>
            <a:r>
              <a:rPr lang="zh-CN" altLang="en-US" dirty="0"/>
              <a:t>指向链表中下一个对象的指针</a:t>
            </a:r>
            <a:endParaRPr lang="en-US" altLang="zh-CN" dirty="0"/>
          </a:p>
          <a:p>
            <a:pPr lvl="1"/>
            <a:r>
              <a:rPr lang="zh-CN" altLang="en-US" dirty="0"/>
              <a:t>指回到集合对象的指针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不相交集合的链表表示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CE0000"/>
                </a:solidFill>
              </a:rPr>
              <a:t>MAKE-SET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创建一个只有 </a:t>
            </a:r>
            <a:r>
              <a:rPr lang="en-US" altLang="zh-CN" i="1" dirty="0">
                <a:solidFill>
                  <a:srgbClr val="008C87"/>
                </a:solidFill>
              </a:rPr>
              <a:t>x </a:t>
            </a:r>
            <a:r>
              <a:rPr lang="zh-CN" altLang="en-US" dirty="0"/>
              <a:t>对象的新的链表</a:t>
            </a:r>
            <a:endParaRPr lang="en-US" altLang="zh-CN" i="1" dirty="0">
              <a:solidFill>
                <a:srgbClr val="008C87"/>
              </a:solidFill>
            </a:endParaRPr>
          </a:p>
          <a:p>
            <a:pPr lvl="1"/>
            <a:r>
              <a:rPr lang="zh-CN" altLang="en-US" dirty="0"/>
              <a:t>时间开销：</a:t>
            </a:r>
            <a:r>
              <a:rPr lang="en-US" altLang="zh-CN" i="1" dirty="0">
                <a:solidFill>
                  <a:srgbClr val="008C87"/>
                </a:solidFill>
              </a:rPr>
              <a:t>O</a:t>
            </a:r>
            <a:r>
              <a:rPr lang="en-US" altLang="zh-CN" dirty="0">
                <a:solidFill>
                  <a:srgbClr val="008C87"/>
                </a:solidFill>
              </a:rPr>
              <a:t>(1)</a:t>
            </a:r>
            <a:endParaRPr lang="en-US" altLang="zh-CN" dirty="0">
              <a:solidFill>
                <a:srgbClr val="008C87"/>
              </a:solidFill>
            </a:endParaRPr>
          </a:p>
          <a:p>
            <a:r>
              <a:rPr lang="en-US" altLang="zh-CN" dirty="0">
                <a:solidFill>
                  <a:srgbClr val="CE0000"/>
                </a:solidFill>
              </a:rPr>
              <a:t>FIND-SET 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) </a:t>
            </a:r>
            <a:endParaRPr lang="en-US" altLang="zh-CN" dirty="0"/>
          </a:p>
          <a:p>
            <a:pPr lvl="1"/>
            <a:r>
              <a:rPr lang="zh-CN" altLang="en-US" dirty="0"/>
              <a:t>沿着</a:t>
            </a:r>
            <a:r>
              <a:rPr lang="en-US" altLang="zh-CN" dirty="0"/>
              <a:t>x</a:t>
            </a:r>
            <a:r>
              <a:rPr lang="zh-CN" altLang="en-US" dirty="0"/>
              <a:t>对象的返回指针返回到集合对象，然后返回</a:t>
            </a:r>
            <a:r>
              <a:rPr lang="en-US" altLang="zh-CN" dirty="0"/>
              <a:t>head</a:t>
            </a:r>
            <a:r>
              <a:rPr lang="zh-CN" altLang="en-US" dirty="0"/>
              <a:t>指向对象的成员</a:t>
            </a:r>
            <a:endParaRPr lang="en-US" altLang="zh-CN" dirty="0"/>
          </a:p>
          <a:p>
            <a:pPr lvl="1"/>
            <a:r>
              <a:rPr lang="zh-CN" altLang="en-US" dirty="0"/>
              <a:t>时间开销：</a:t>
            </a:r>
            <a:r>
              <a:rPr lang="en-US" altLang="zh-CN" i="1" dirty="0">
                <a:solidFill>
                  <a:srgbClr val="008C87"/>
                </a:solidFill>
              </a:rPr>
              <a:t>O</a:t>
            </a:r>
            <a:r>
              <a:rPr lang="en-US" altLang="zh-CN" dirty="0">
                <a:solidFill>
                  <a:srgbClr val="008C87"/>
                </a:solidFill>
              </a:rPr>
              <a:t>(1)</a:t>
            </a:r>
            <a:endParaRPr lang="en-US" altLang="zh-CN" dirty="0">
              <a:solidFill>
                <a:srgbClr val="008C87"/>
              </a:solidFill>
            </a:endParaRPr>
          </a:p>
          <a:p>
            <a:r>
              <a:rPr lang="en-US" altLang="zh-CN" sz="2700" dirty="0">
                <a:solidFill>
                  <a:srgbClr val="CE0000"/>
                </a:solidFill>
              </a:rPr>
              <a:t>Union</a:t>
            </a:r>
            <a:r>
              <a:rPr lang="en-US" altLang="zh-CN" sz="2700" dirty="0"/>
              <a:t>(</a:t>
            </a:r>
            <a:r>
              <a:rPr lang="en-US" altLang="zh-CN" sz="2700" i="1" dirty="0">
                <a:solidFill>
                  <a:srgbClr val="008C87"/>
                </a:solidFill>
              </a:rPr>
              <a:t>x</a:t>
            </a:r>
            <a:r>
              <a:rPr lang="en-US" altLang="zh-CN" sz="2700" dirty="0">
                <a:solidFill>
                  <a:srgbClr val="008C87"/>
                </a:solidFill>
              </a:rPr>
              <a:t>, </a:t>
            </a:r>
            <a:r>
              <a:rPr lang="en-US" altLang="zh-CN" sz="2700" i="1" dirty="0">
                <a:solidFill>
                  <a:srgbClr val="008C87"/>
                </a:solidFill>
              </a:rPr>
              <a:t>y</a:t>
            </a:r>
            <a:r>
              <a:rPr lang="en-US" altLang="zh-CN" sz="2700" dirty="0"/>
              <a:t>)</a:t>
            </a:r>
            <a:endParaRPr lang="en-US" altLang="zh-CN" dirty="0"/>
          </a:p>
          <a:p>
            <a:pPr lvl="1">
              <a:buClr>
                <a:schemeClr val="tx1"/>
              </a:buClr>
              <a:buFontTx/>
              <a:buChar char="1"/>
            </a:pPr>
            <a:r>
              <a:rPr lang="en-US" altLang="zh-CN" dirty="0"/>
              <a:t>. </a:t>
            </a:r>
            <a:r>
              <a:rPr lang="zh-CN" altLang="en-US" dirty="0"/>
              <a:t>将包含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y</a:t>
            </a:r>
            <a:r>
              <a:rPr lang="en-US" altLang="zh-CN" dirty="0"/>
              <a:t> </a:t>
            </a:r>
            <a:r>
              <a:rPr lang="zh-CN" altLang="en-US" dirty="0"/>
              <a:t>的链表添加到包含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的链表</a:t>
            </a:r>
            <a:r>
              <a:rPr lang="en-US" altLang="zh-CN" dirty="0"/>
              <a:t>.</a:t>
            </a:r>
            <a:endParaRPr lang="en-US" altLang="zh-CN" dirty="0"/>
          </a:p>
          <a:p>
            <a:pPr lvl="1">
              <a:buClr>
                <a:schemeClr val="tx1"/>
              </a:buClr>
              <a:buFontTx/>
              <a:buChar char="2"/>
            </a:pPr>
            <a:r>
              <a:rPr lang="en-US" altLang="zh-CN" dirty="0"/>
              <a:t>. </a:t>
            </a:r>
            <a:r>
              <a:rPr lang="zh-CN" altLang="en-US" dirty="0"/>
              <a:t>将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i="1" dirty="0">
                <a:solidFill>
                  <a:schemeClr val="accent2"/>
                </a:solidFill>
              </a:rPr>
              <a:t> </a:t>
            </a:r>
            <a:r>
              <a:rPr lang="zh-CN" altLang="en-US" dirty="0"/>
              <a:t>作为代表（</a:t>
            </a:r>
            <a:r>
              <a:rPr lang="en-US" altLang="zh-CN" dirty="0"/>
              <a:t>representative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Clr>
                <a:schemeClr val="tx1"/>
              </a:buClr>
              <a:buFontTx/>
              <a:buChar char="3"/>
            </a:pPr>
            <a:r>
              <a:rPr lang="en-US" altLang="zh-CN" dirty="0"/>
              <a:t>. </a:t>
            </a:r>
            <a:r>
              <a:rPr lang="zh-CN" altLang="en-US" dirty="0"/>
              <a:t>更新包含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y </a:t>
            </a:r>
            <a:r>
              <a:rPr lang="zh-CN" altLang="en-US" dirty="0"/>
              <a:t>的链表中各个元素的代表指针</a:t>
            </a:r>
            <a:endParaRPr lang="en-US" altLang="zh-CN" dirty="0"/>
          </a:p>
          <a:p>
            <a:pPr lvl="1"/>
            <a:r>
              <a:rPr lang="zh-CN" altLang="en-US" dirty="0"/>
              <a:t>包含有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/>
              <a:t> </a:t>
            </a:r>
            <a:r>
              <a:rPr lang="zh-CN" altLang="en-US" dirty="0"/>
              <a:t>个操作的序列可能会花费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O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时间</a:t>
            </a:r>
            <a:endParaRPr lang="en-US" altLang="zh-CN" dirty="0"/>
          </a:p>
          <a:p>
            <a:pPr lvl="1"/>
            <a:endParaRPr lang="en-US" altLang="zh-CN" dirty="0">
              <a:solidFill>
                <a:srgbClr val="008C87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ARTICULATE_SLIDE_THUMBNAIL_REFRESH" val="1"/>
</p:tagLst>
</file>

<file path=ppt/tags/tag3.xml><?xml version="1.0" encoding="utf-8"?>
<p:tagLst xmlns:p="http://schemas.openxmlformats.org/presentationml/2006/main">
  <p:tag name="ARTICULATE_SLIDE_THUMBNAIL_REFRESH" val="1"/>
</p:tagLst>
</file>

<file path=ppt/tags/tag4.xml><?xml version="1.0" encoding="utf-8"?>
<p:tagLst xmlns:p="http://schemas.openxmlformats.org/presentationml/2006/main">
  <p:tag name="COMMONDATA" val="eyJoZGlkIjoiM2ExNmU0ODQ1OGFkYmJjNjdiOTViMDY0Y2QyMDA0OTU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2789</Words>
  <Application>WPS 演示</Application>
  <PresentationFormat>全屏显示(16:9)</PresentationFormat>
  <Paragraphs>463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Courier New</vt:lpstr>
      <vt:lpstr>Franklin Gothic Book</vt:lpstr>
      <vt:lpstr>Arial Unicode MS</vt:lpstr>
      <vt:lpstr>Franklin Gothic Medium</vt:lpstr>
      <vt:lpstr>默认设计模板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jincheqing</cp:lastModifiedBy>
  <cp:revision>1258</cp:revision>
  <dcterms:created xsi:type="dcterms:W3CDTF">2014-04-28T11:40:00Z</dcterms:created>
  <dcterms:modified xsi:type="dcterms:W3CDTF">2022-06-16T08:27:16Z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2052-11.1.0.11744</vt:lpwstr>
  </property>
  <property fmtid="{D5CDD505-2E9C-101B-9397-08002B2CF9AE}" pid="5" name="ICV">
    <vt:lpwstr>3E76A3C092F8457E8774D432A7CB1642</vt:lpwstr>
  </property>
</Properties>
</file>