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58"/>
  </p:handoutMasterIdLst>
  <p:sldIdLst>
    <p:sldId id="1349" r:id="rId4"/>
    <p:sldId id="1354" r:id="rId6"/>
    <p:sldId id="2369" r:id="rId7"/>
    <p:sldId id="2424" r:id="rId8"/>
    <p:sldId id="2426" r:id="rId9"/>
    <p:sldId id="2425" r:id="rId10"/>
    <p:sldId id="2427" r:id="rId11"/>
    <p:sldId id="2423" r:id="rId12"/>
    <p:sldId id="2370" r:id="rId13"/>
    <p:sldId id="2372" r:id="rId14"/>
    <p:sldId id="2428" r:id="rId15"/>
    <p:sldId id="2429" r:id="rId16"/>
    <p:sldId id="2432" r:id="rId17"/>
    <p:sldId id="2376" r:id="rId18"/>
    <p:sldId id="2377" r:id="rId19"/>
    <p:sldId id="2430" r:id="rId20"/>
    <p:sldId id="2378" r:id="rId21"/>
    <p:sldId id="2381" r:id="rId22"/>
    <p:sldId id="2433" r:id="rId23"/>
    <p:sldId id="2382" r:id="rId24"/>
    <p:sldId id="2383" r:id="rId25"/>
    <p:sldId id="2384" r:id="rId26"/>
    <p:sldId id="2385" r:id="rId27"/>
    <p:sldId id="2386" r:id="rId28"/>
    <p:sldId id="2387" r:id="rId29"/>
    <p:sldId id="2388" r:id="rId30"/>
    <p:sldId id="2389" r:id="rId31"/>
    <p:sldId id="2390" r:id="rId32"/>
    <p:sldId id="2391" r:id="rId33"/>
    <p:sldId id="2392" r:id="rId34"/>
    <p:sldId id="2393" r:id="rId35"/>
    <p:sldId id="2431" r:id="rId36"/>
    <p:sldId id="2395" r:id="rId37"/>
    <p:sldId id="2396" r:id="rId38"/>
    <p:sldId id="2397" r:id="rId39"/>
    <p:sldId id="2398" r:id="rId40"/>
    <p:sldId id="2399" r:id="rId41"/>
    <p:sldId id="2400" r:id="rId42"/>
    <p:sldId id="2434" r:id="rId43"/>
    <p:sldId id="2403" r:id="rId44"/>
    <p:sldId id="2404" r:id="rId45"/>
    <p:sldId id="2408" r:id="rId46"/>
    <p:sldId id="2409" r:id="rId47"/>
    <p:sldId id="2410" r:id="rId48"/>
    <p:sldId id="2411" r:id="rId49"/>
    <p:sldId id="2412" r:id="rId50"/>
    <p:sldId id="2413" r:id="rId51"/>
    <p:sldId id="2414" r:id="rId52"/>
    <p:sldId id="2415" r:id="rId53"/>
    <p:sldId id="2416" r:id="rId54"/>
    <p:sldId id="2417" r:id="rId55"/>
    <p:sldId id="2418" r:id="rId56"/>
    <p:sldId id="2435" r:id="rId57"/>
  </p:sldIdLst>
  <p:sldSz cx="9144000" cy="5143500" type="screen16x9"/>
  <p:notesSz cx="9144000" cy="6858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 varScale="1">
        <p:scale>
          <a:sx n="74" d="100"/>
          <a:sy n="74" d="100"/>
        </p:scale>
        <p:origin x="932" y="52"/>
      </p:cViewPr>
      <p:guideLst>
        <p:guide orient="horz" pos="2052"/>
        <p:guide pos="3896"/>
        <p:guide orient="horz" pos="1643"/>
        <p:guide pos="2880"/>
        <p:guide orient="horz" pos="2412"/>
        <p:guide orient="horz" pos="8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2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2.xml"/><Relationship Id="rId59" Type="http://schemas.openxmlformats.org/officeDocument/2006/relationships/presProps" Target="presProps.xml"/><Relationship Id="rId58" Type="http://schemas.openxmlformats.org/officeDocument/2006/relationships/handoutMaster" Target="handoutMasters/handoutMaster1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提示，先证明至多</a:t>
            </a:r>
            <a:r>
              <a:rPr lang="en-US" altLang="zh-CN" dirty="0"/>
              <a:t>n-1</a:t>
            </a:r>
            <a:r>
              <a:rPr lang="zh-CN" altLang="en-US" dirty="0"/>
              <a:t>次右旋转足以将树转变成一条右侧伸展的链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2994" name="幻灯片图像占位符 21299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2995" name="文本占位符 212994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push dir="u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4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算法设计与分析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第十讲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红黑树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48" name="对象 134147"/>
          <p:cNvGraphicFramePr/>
          <p:nvPr/>
        </p:nvGraphicFramePr>
        <p:xfrm>
          <a:off x="1424440" y="1885950"/>
          <a:ext cx="2466975" cy="402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243330" imgH="203200" progId="Equation.3">
                  <p:embed/>
                </p:oleObj>
              </mc:Choice>
              <mc:Fallback>
                <p:oleObj name="" r:id="rId1" imgW="1243330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4440" y="1885950"/>
                        <a:ext cx="2466975" cy="40243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旋转</a:t>
            </a:r>
            <a:endParaRPr lang="zh-CN" altLang="en-US" dirty="0"/>
          </a:p>
        </p:txBody>
      </p:sp>
      <p:sp>
        <p:nvSpPr>
          <p:cNvPr id="8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/>
              <a:t>维护平衡树的基本操作。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使所有键仍按中序排列。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/>
              <a:t>满足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        </a:t>
            </a:r>
            <a:r>
              <a:rPr lang="en-US" altLang="zh-CN" i="1" dirty="0">
                <a:solidFill>
                  <a:srgbClr val="008C87"/>
                </a:solidFill>
              </a:rPr>
              <a:t>a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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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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endParaRPr lang="en-US" altLang="zh-CN" i="1" dirty="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/>
              <a:t>Depth(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</a:t>
            </a:r>
            <a:r>
              <a:rPr lang="en-US" altLang="zh-CN" dirty="0">
                <a:sym typeface="Symbol" panose="05050102010706020507" pitchFamily="18" charset="2"/>
              </a:rPr>
              <a:t>) </a:t>
            </a:r>
            <a:r>
              <a:rPr lang="zh-CN" altLang="en-US" dirty="0">
                <a:sym typeface="Symbol" panose="05050102010706020507" pitchFamily="18" charset="2"/>
              </a:rPr>
              <a:t>降低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Depth(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) </a:t>
            </a:r>
            <a:r>
              <a:rPr lang="zh-CN" altLang="en-US" dirty="0">
                <a:sym typeface="Symbol" panose="05050102010706020507" pitchFamily="18" charset="2"/>
              </a:rPr>
              <a:t>维持不变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Depth(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</a:t>
            </a:r>
            <a:r>
              <a:rPr lang="en-US" altLang="zh-CN" dirty="0">
                <a:sym typeface="Symbol" panose="05050102010706020507" pitchFamily="18" charset="2"/>
              </a:rPr>
              <a:t>) </a:t>
            </a:r>
            <a:r>
              <a:rPr lang="zh-CN" altLang="en-US" dirty="0">
                <a:sym typeface="Symbol" panose="05050102010706020507" pitchFamily="18" charset="2"/>
              </a:rPr>
              <a:t>增加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ym typeface="Symbol" panose="05050102010706020507" pitchFamily="18" charset="2"/>
              </a:rPr>
              <a:t>旋转的时间开销是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(1)</a:t>
            </a:r>
            <a:r>
              <a:rPr lang="en-US" altLang="zh-CN" dirty="0">
                <a:sym typeface="Symbol" panose="05050102010706020507" pitchFamily="18" charset="2"/>
              </a:rPr>
              <a:t> . 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5" name="文本占位符 177154"/>
          <p:cNvSpPr txBox="1"/>
          <p:nvPr/>
        </p:nvSpPr>
        <p:spPr>
          <a:xfrm>
            <a:off x="4686300" y="869195"/>
            <a:ext cx="3832225" cy="3886200"/>
          </a:xfrm>
        </p:spPr>
        <p:txBody>
          <a:bodyPr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C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Left-Rotate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1800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x.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right</a:t>
            </a:r>
            <a:endParaRPr lang="en-US" altLang="zh-CN" sz="1800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x.right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y.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left</a:t>
            </a:r>
            <a:endParaRPr lang="en-US" altLang="zh-CN" sz="1800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y.left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 NIL</a:t>
            </a:r>
            <a:endParaRPr lang="en-US" altLang="zh-CN" sz="1800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y.left</a:t>
            </a:r>
            <a:r>
              <a:rPr lang="en-US" altLang="zh-CN" sz="1800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.p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zh-CN" sz="1800" i="1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y.p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x.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lang="en-US" altLang="zh-CN" sz="1800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NIL</a:t>
            </a:r>
            <a:endParaRPr lang="en-US" altLang="zh-CN" sz="1800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800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T.root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endParaRPr lang="en-US" altLang="zh-CN" sz="1800" i="1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else if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== 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x.p.left</a:t>
            </a:r>
            <a:endParaRPr lang="en-US" altLang="zh-CN" sz="1800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x.p.left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endParaRPr lang="en-US" altLang="zh-CN" sz="1800" i="1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else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x.p.right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endParaRPr lang="en-US" altLang="zh-CN" sz="1800" i="1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y.left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zh-CN" sz="1800" i="1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x.p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endParaRPr lang="en-US" altLang="zh-CN" sz="1800" i="1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旋转案例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8230" y="634838"/>
            <a:ext cx="5667539" cy="3873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思考题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578633" y="1690777"/>
            <a:ext cx="6133091" cy="141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证明：</a:t>
            </a:r>
            <a:r>
              <a:rPr lang="zh-CN" altLang="en-US" sz="2000" dirty="0">
                <a:solidFill>
                  <a:srgbClr val="FF0000"/>
                </a:solidFill>
              </a:rPr>
              <a:t>任何一棵</a:t>
            </a:r>
            <a:r>
              <a:rPr lang="zh-CN" altLang="en-US" sz="2000" dirty="0"/>
              <a:t>含</a:t>
            </a:r>
            <a:r>
              <a:rPr lang="en-US" altLang="zh-CN" sz="2000" dirty="0"/>
              <a:t>n</a:t>
            </a:r>
            <a:r>
              <a:rPr lang="zh-CN" altLang="en-US" sz="2000" dirty="0"/>
              <a:t>个结点的二叉搜索树，可以通过</a:t>
            </a:r>
            <a:r>
              <a:rPr lang="en-US" altLang="zh-CN" sz="2000" dirty="0">
                <a:solidFill>
                  <a:srgbClr val="FF0000"/>
                </a:solidFill>
              </a:rPr>
              <a:t>O(n)</a:t>
            </a:r>
            <a:r>
              <a:rPr lang="zh-CN" altLang="en-US" sz="2000" dirty="0"/>
              <a:t>次旋转，转变为其他</a:t>
            </a:r>
            <a:r>
              <a:rPr lang="zh-CN" altLang="en-US" sz="2000" dirty="0">
                <a:solidFill>
                  <a:srgbClr val="FF0000"/>
                </a:solidFill>
              </a:rPr>
              <a:t>任何一棵</a:t>
            </a:r>
            <a:r>
              <a:rPr lang="zh-CN" altLang="en-US" sz="2000" dirty="0"/>
              <a:t>含有</a:t>
            </a:r>
            <a:r>
              <a:rPr lang="en-US" altLang="zh-CN" sz="2000" dirty="0"/>
              <a:t>n</a:t>
            </a:r>
            <a:r>
              <a:rPr lang="zh-CN" altLang="en-US" sz="2000" dirty="0"/>
              <a:t>个结点的二叉搜索树。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一、二叉搜索树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53174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26250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rgbClr val="FFFF00"/>
                </a:solidFill>
                <a:latin typeface="+mn-ea"/>
              </a:rPr>
              <a:t>二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</a:rPr>
              <a:t>、红黑树</a:t>
            </a:r>
            <a:endParaRPr lang="zh-CN" sz="2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3591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0899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三、红黑树的插入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红黑树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98240" y="421767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70020" y="394843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</a:t>
            </a:r>
            <a:r>
              <a:rPr lang="en-US" altLang="zh-CN" sz="2200" b="1" dirty="0">
                <a:solidFill>
                  <a:schemeClr val="bg1"/>
                </a:solidFill>
                <a:latin typeface="+mn-ea"/>
              </a:rPr>
              <a:t>AVL</a:t>
            </a: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树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红黑树（</a:t>
            </a:r>
            <a:r>
              <a:rPr lang="en-US" altLang="zh-CN" dirty="0"/>
              <a:t>Red-black tree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一棵红黑树是满足下面红黑性质的二叉搜索树：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各个结点或者是红色，或者是黑色的</a:t>
            </a:r>
            <a:r>
              <a:rPr lang="en-US" altLang="zh-CN" dirty="0"/>
              <a:t>.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根结点是黑色的</a:t>
            </a:r>
            <a:r>
              <a:rPr lang="en-US" altLang="zh-CN" dirty="0"/>
              <a:t>.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每个叶结点</a:t>
            </a:r>
            <a:r>
              <a:rPr lang="en-US" altLang="zh-CN" dirty="0"/>
              <a:t> (</a:t>
            </a:r>
            <a:r>
              <a:rPr lang="en-US" altLang="zh-CN" dirty="0">
                <a:solidFill>
                  <a:srgbClr val="008C87"/>
                </a:solidFill>
              </a:rPr>
              <a:t>NIL</a:t>
            </a:r>
            <a:r>
              <a:rPr lang="en-US" altLang="zh-CN" dirty="0"/>
              <a:t>) </a:t>
            </a:r>
            <a:r>
              <a:rPr lang="zh-CN" altLang="en-US" dirty="0"/>
              <a:t>是黑色的</a:t>
            </a:r>
            <a:r>
              <a:rPr lang="en-US" altLang="zh-CN" dirty="0"/>
              <a:t>.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如果一个结点是红色，则它的两个子结点都是黑色的</a:t>
            </a:r>
            <a:r>
              <a:rPr lang="en-US" altLang="zh-CN" dirty="0"/>
              <a:t>.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对于每个结点，从该结点到其所有后代叶结点的简单路径上，均包含相同数目的黑色结点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8" name="椭圆 180227"/>
          <p:cNvSpPr/>
          <p:nvPr/>
        </p:nvSpPr>
        <p:spPr>
          <a:xfrm>
            <a:off x="2597632" y="887446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7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29" name="椭圆 180228"/>
          <p:cNvSpPr/>
          <p:nvPr/>
        </p:nvSpPr>
        <p:spPr>
          <a:xfrm>
            <a:off x="1340332" y="1687546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3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30" name="椭圆 180229"/>
          <p:cNvSpPr/>
          <p:nvPr/>
        </p:nvSpPr>
        <p:spPr>
          <a:xfrm>
            <a:off x="3854932" y="1687546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18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31" name="椭圆 180230"/>
          <p:cNvSpPr/>
          <p:nvPr/>
        </p:nvSpPr>
        <p:spPr>
          <a:xfrm>
            <a:off x="3054832" y="2487646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10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32" name="椭圆 180231"/>
          <p:cNvSpPr/>
          <p:nvPr/>
        </p:nvSpPr>
        <p:spPr>
          <a:xfrm>
            <a:off x="4597882" y="2487646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22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33" name="椭圆 180232"/>
          <p:cNvSpPr/>
          <p:nvPr/>
        </p:nvSpPr>
        <p:spPr>
          <a:xfrm>
            <a:off x="2654782" y="3344896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8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34" name="椭圆 180233"/>
          <p:cNvSpPr/>
          <p:nvPr/>
        </p:nvSpPr>
        <p:spPr>
          <a:xfrm>
            <a:off x="3626332" y="3344896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11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35" name="椭圆 180234"/>
          <p:cNvSpPr/>
          <p:nvPr/>
        </p:nvSpPr>
        <p:spPr>
          <a:xfrm>
            <a:off x="4997932" y="3344896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26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36" name="直接连接符 180235"/>
          <p:cNvSpPr/>
          <p:nvPr/>
        </p:nvSpPr>
        <p:spPr>
          <a:xfrm flipH="1">
            <a:off x="1683232" y="1230346"/>
            <a:ext cx="9715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37" name="直接连接符 180236"/>
          <p:cNvSpPr/>
          <p:nvPr/>
        </p:nvSpPr>
        <p:spPr>
          <a:xfrm>
            <a:off x="2940532" y="1230346"/>
            <a:ext cx="9715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38" name="直接连接符 180237"/>
          <p:cNvSpPr/>
          <p:nvPr/>
        </p:nvSpPr>
        <p:spPr>
          <a:xfrm flipH="1">
            <a:off x="3397732" y="2030446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44" name="直接连接符 180243"/>
          <p:cNvSpPr/>
          <p:nvPr/>
        </p:nvSpPr>
        <p:spPr>
          <a:xfrm>
            <a:off x="4197832" y="2030446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52" name="直接连接符 180251"/>
          <p:cNvSpPr/>
          <p:nvPr/>
        </p:nvSpPr>
        <p:spPr>
          <a:xfrm flipH="1">
            <a:off x="2883382" y="2830546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53" name="直接连接符 180252"/>
          <p:cNvSpPr/>
          <p:nvPr/>
        </p:nvSpPr>
        <p:spPr>
          <a:xfrm>
            <a:off x="3340582" y="2830546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54" name="直接连接符 180253"/>
          <p:cNvSpPr/>
          <p:nvPr/>
        </p:nvSpPr>
        <p:spPr>
          <a:xfrm>
            <a:off x="4883632" y="2830546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55" name="流程图: 可选过程 180254"/>
          <p:cNvSpPr/>
          <p:nvPr/>
        </p:nvSpPr>
        <p:spPr>
          <a:xfrm>
            <a:off x="1168882" y="2430496"/>
            <a:ext cx="400050" cy="285750"/>
          </a:xfrm>
          <a:prstGeom prst="flowChartAlternateProcess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NIL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56" name="流程图: 可选过程 180255"/>
          <p:cNvSpPr/>
          <p:nvPr/>
        </p:nvSpPr>
        <p:spPr>
          <a:xfrm>
            <a:off x="1626082" y="2430496"/>
            <a:ext cx="400050" cy="285750"/>
          </a:xfrm>
          <a:prstGeom prst="flowChartAlternateProcess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NIL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57" name="直接连接符 180256"/>
          <p:cNvSpPr/>
          <p:nvPr/>
        </p:nvSpPr>
        <p:spPr>
          <a:xfrm flipH="1">
            <a:off x="1340332" y="2087596"/>
            <a:ext cx="114300" cy="342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58" name="直接连接符 180257"/>
          <p:cNvSpPr/>
          <p:nvPr/>
        </p:nvSpPr>
        <p:spPr>
          <a:xfrm>
            <a:off x="1683232" y="2030446"/>
            <a:ext cx="11430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59" name="流程图: 可选过程 180258"/>
          <p:cNvSpPr/>
          <p:nvPr/>
        </p:nvSpPr>
        <p:spPr>
          <a:xfrm>
            <a:off x="2483332" y="4087846"/>
            <a:ext cx="400050" cy="285750"/>
          </a:xfrm>
          <a:prstGeom prst="flowChartAlternateProcess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NIL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60" name="流程图: 可选过程 180259"/>
          <p:cNvSpPr/>
          <p:nvPr/>
        </p:nvSpPr>
        <p:spPr>
          <a:xfrm>
            <a:off x="2940532" y="4087846"/>
            <a:ext cx="400050" cy="285750"/>
          </a:xfrm>
          <a:prstGeom prst="flowChartAlternateProcess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NIL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61" name="直接连接符 180260"/>
          <p:cNvSpPr/>
          <p:nvPr/>
        </p:nvSpPr>
        <p:spPr>
          <a:xfrm flipH="1">
            <a:off x="2654782" y="3744946"/>
            <a:ext cx="114300" cy="342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62" name="直接连接符 180261"/>
          <p:cNvSpPr/>
          <p:nvPr/>
        </p:nvSpPr>
        <p:spPr>
          <a:xfrm>
            <a:off x="2997682" y="3687796"/>
            <a:ext cx="11430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63" name="流程图: 可选过程 180262"/>
          <p:cNvSpPr/>
          <p:nvPr/>
        </p:nvSpPr>
        <p:spPr>
          <a:xfrm>
            <a:off x="3454882" y="4087846"/>
            <a:ext cx="400050" cy="285750"/>
          </a:xfrm>
          <a:prstGeom prst="flowChartAlternateProcess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NIL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64" name="流程图: 可选过程 180263"/>
          <p:cNvSpPr/>
          <p:nvPr/>
        </p:nvSpPr>
        <p:spPr>
          <a:xfrm>
            <a:off x="3912082" y="4087846"/>
            <a:ext cx="400050" cy="285750"/>
          </a:xfrm>
          <a:prstGeom prst="flowChartAlternateProcess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NIL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65" name="直接连接符 180264"/>
          <p:cNvSpPr/>
          <p:nvPr/>
        </p:nvSpPr>
        <p:spPr>
          <a:xfrm flipH="1">
            <a:off x="3626332" y="3744946"/>
            <a:ext cx="114300" cy="342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66" name="直接连接符 180265"/>
          <p:cNvSpPr/>
          <p:nvPr/>
        </p:nvSpPr>
        <p:spPr>
          <a:xfrm>
            <a:off x="3969232" y="3687796"/>
            <a:ext cx="11430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67" name="流程图: 可选过程 180266"/>
          <p:cNvSpPr/>
          <p:nvPr/>
        </p:nvSpPr>
        <p:spPr>
          <a:xfrm>
            <a:off x="4826482" y="4087846"/>
            <a:ext cx="400050" cy="285750"/>
          </a:xfrm>
          <a:prstGeom prst="flowChartAlternateProcess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NIL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68" name="流程图: 可选过程 180267"/>
          <p:cNvSpPr/>
          <p:nvPr/>
        </p:nvSpPr>
        <p:spPr>
          <a:xfrm>
            <a:off x="5283682" y="4087846"/>
            <a:ext cx="400050" cy="285750"/>
          </a:xfrm>
          <a:prstGeom prst="flowChartAlternateProcess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NIL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69" name="直接连接符 180268"/>
          <p:cNvSpPr/>
          <p:nvPr/>
        </p:nvSpPr>
        <p:spPr>
          <a:xfrm flipH="1">
            <a:off x="4997932" y="3744946"/>
            <a:ext cx="114300" cy="342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70" name="直接连接符 180269"/>
          <p:cNvSpPr/>
          <p:nvPr/>
        </p:nvSpPr>
        <p:spPr>
          <a:xfrm>
            <a:off x="5340832" y="3687796"/>
            <a:ext cx="11430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71" name="流程图: 可选过程 180270"/>
          <p:cNvSpPr/>
          <p:nvPr/>
        </p:nvSpPr>
        <p:spPr>
          <a:xfrm>
            <a:off x="4426432" y="3173446"/>
            <a:ext cx="400050" cy="285750"/>
          </a:xfrm>
          <a:prstGeom prst="flowChartAlternateProcess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NIL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72" name="直接连接符 180271"/>
          <p:cNvSpPr/>
          <p:nvPr/>
        </p:nvSpPr>
        <p:spPr>
          <a:xfrm flipH="1">
            <a:off x="4597882" y="2830546"/>
            <a:ext cx="114300" cy="342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红黑树案例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855182" y="919175"/>
            <a:ext cx="3079630" cy="211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</a:rPr>
              <a:t>黑高（</a:t>
            </a:r>
            <a:r>
              <a:rPr lang="en-US" altLang="zh-CN" sz="1800" dirty="0">
                <a:solidFill>
                  <a:srgbClr val="FF0000"/>
                </a:solidFill>
              </a:rPr>
              <a:t>black-height</a:t>
            </a:r>
            <a:r>
              <a:rPr lang="zh-CN" altLang="en-US" sz="1800" dirty="0">
                <a:solidFill>
                  <a:srgbClr val="FF0000"/>
                </a:solidFill>
              </a:rPr>
              <a:t>）</a:t>
            </a:r>
            <a:r>
              <a:rPr lang="zh-CN" altLang="en-US" sz="1800" dirty="0"/>
              <a:t>：从某个结点</a:t>
            </a:r>
            <a:r>
              <a:rPr lang="en-US" altLang="zh-CN" sz="1800" dirty="0"/>
              <a:t>x</a:t>
            </a:r>
            <a:r>
              <a:rPr lang="zh-CN" altLang="en-US" sz="1800" dirty="0"/>
              <a:t>出发（不含该结点），到达一个叶结点的任意一条简单路径上的黑色结点个数，记为</a:t>
            </a:r>
            <a:r>
              <a:rPr lang="en-US" altLang="zh-CN" sz="1800" dirty="0" err="1"/>
              <a:t>bh</a:t>
            </a:r>
            <a:r>
              <a:rPr lang="en-US" altLang="zh-CN" sz="1800" dirty="0"/>
              <a:t>(x)</a:t>
            </a: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6003985" y="3413477"/>
            <a:ext cx="198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(root) = 2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红黑树案例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1284" y="57150"/>
            <a:ext cx="4775445" cy="479449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4401" y="914407"/>
            <a:ext cx="3268692" cy="336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LcPeriod"/>
            </a:pPr>
            <a:r>
              <a:rPr lang="zh-CN" altLang="en-US" sz="1800" dirty="0"/>
              <a:t>每个标为</a:t>
            </a:r>
            <a:r>
              <a:rPr lang="en-US" altLang="zh-CN" sz="1800" dirty="0"/>
              <a:t>NIL</a:t>
            </a:r>
            <a:r>
              <a:rPr lang="zh-CN" altLang="en-US" sz="1800" dirty="0"/>
              <a:t>的结点是黑色的。结点边上标注黑高。</a:t>
            </a:r>
            <a:endParaRPr lang="en-US" altLang="zh-CN" sz="1800" dirty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zh-CN" altLang="en-US" sz="1800" dirty="0"/>
              <a:t>所有</a:t>
            </a:r>
            <a:r>
              <a:rPr lang="en-US" altLang="zh-CN" sz="1800" dirty="0"/>
              <a:t>NIL</a:t>
            </a:r>
            <a:r>
              <a:rPr lang="zh-CN" altLang="en-US" sz="1800" dirty="0"/>
              <a:t>结点用一个总是黑色的哨兵</a:t>
            </a:r>
            <a:r>
              <a:rPr lang="en-US" altLang="zh-CN" sz="1800" dirty="0"/>
              <a:t>T.NIL</a:t>
            </a:r>
            <a:r>
              <a:rPr lang="zh-CN" altLang="en-US" sz="1800" dirty="0"/>
              <a:t>来代替。根节点的父结点也是这个哨兵。</a:t>
            </a:r>
            <a:endParaRPr lang="en-US" altLang="zh-CN" sz="1800" dirty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zh-CN" altLang="en-US" sz="1800" dirty="0"/>
              <a:t>叶结点和根结点的父结点全部被省略。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红黑树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981117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rgbClr val="CE0000"/>
                </a:solidFill>
              </a:rPr>
              <a:t>定理</a:t>
            </a:r>
            <a:r>
              <a:rPr lang="en-US" altLang="zh-CN" sz="2000" dirty="0">
                <a:solidFill>
                  <a:srgbClr val="CE0000"/>
                </a:solidFill>
              </a:rPr>
              <a:t>.</a:t>
            </a:r>
            <a:r>
              <a:rPr lang="en-US" altLang="zh-CN" sz="2000" dirty="0"/>
              <a:t> </a:t>
            </a:r>
            <a:r>
              <a:rPr lang="zh-CN" altLang="en-US" sz="2000" dirty="0"/>
              <a:t>一棵拥有</a:t>
            </a:r>
            <a:r>
              <a:rPr lang="en-US" altLang="zh-CN" sz="2000" dirty="0"/>
              <a:t> </a:t>
            </a:r>
            <a:r>
              <a:rPr lang="en-US" altLang="zh-CN" sz="2000" i="1" dirty="0">
                <a:solidFill>
                  <a:srgbClr val="008C87"/>
                </a:solidFill>
              </a:rPr>
              <a:t>n</a:t>
            </a:r>
            <a:r>
              <a:rPr lang="en-US" altLang="zh-CN" sz="2000" dirty="0"/>
              <a:t> </a:t>
            </a:r>
            <a:r>
              <a:rPr lang="zh-CN" altLang="en-US" sz="2000" dirty="0"/>
              <a:t>个内部结点的红黑树的树高至多为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 2lg(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+1)</a:t>
            </a:r>
            <a:r>
              <a:rPr lang="zh-CN" altLang="en-US" sz="2000" dirty="0">
                <a:solidFill>
                  <a:srgbClr val="008C87"/>
                </a:solidFill>
                <a:sym typeface="Symbol" panose="05050102010706020507" pitchFamily="18" charset="2"/>
              </a:rPr>
              <a:t>。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证明</a:t>
            </a:r>
            <a:r>
              <a:rPr lang="en-US" altLang="zh-CN" sz="2000" dirty="0">
                <a:sym typeface="Symbol" panose="05050102010706020507" pitchFamily="18" charset="2"/>
              </a:rPr>
              <a:t>: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引理：以任一节点</a:t>
            </a:r>
            <a:r>
              <a:rPr lang="en-US" altLang="zh-CN" sz="2000" dirty="0">
                <a:sym typeface="Symbol" panose="05050102010706020507" pitchFamily="18" charset="2"/>
              </a:rPr>
              <a:t>x</a:t>
            </a:r>
            <a:r>
              <a:rPr lang="zh-CN" altLang="en-US" sz="2000" dirty="0">
                <a:sym typeface="Symbol" panose="05050102010706020507" pitchFamily="18" charset="2"/>
              </a:rPr>
              <a:t>为根的子树中至少包含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0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bh(x)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-1</a:t>
            </a:r>
            <a:r>
              <a:rPr lang="zh-CN" altLang="en-US" sz="2000" dirty="0">
                <a:sym typeface="Symbol" panose="05050102010706020507" pitchFamily="18" charset="2"/>
              </a:rPr>
              <a:t>个内部结点。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	</a:t>
            </a:r>
            <a:r>
              <a:rPr lang="zh-CN" altLang="en-US" sz="2000" dirty="0">
                <a:sym typeface="Symbol" panose="05050102010706020507" pitchFamily="18" charset="2"/>
              </a:rPr>
              <a:t>首先，如果</a:t>
            </a:r>
            <a:r>
              <a:rPr lang="en-US" altLang="zh-CN" sz="2000" dirty="0">
                <a:sym typeface="Symbol" panose="05050102010706020507" pitchFamily="18" charset="2"/>
              </a:rPr>
              <a:t>x</a:t>
            </a:r>
            <a:r>
              <a:rPr lang="zh-CN" altLang="en-US" sz="2000" dirty="0">
                <a:sym typeface="Symbol" panose="05050102010706020507" pitchFamily="18" charset="2"/>
              </a:rPr>
              <a:t>的高度为</a:t>
            </a:r>
            <a:r>
              <a:rPr lang="en-US" altLang="zh-CN" sz="2000" dirty="0">
                <a:sym typeface="Symbol" panose="05050102010706020507" pitchFamily="18" charset="2"/>
              </a:rPr>
              <a:t>0</a:t>
            </a:r>
            <a:r>
              <a:rPr lang="zh-CN" altLang="en-US" sz="2000" dirty="0">
                <a:sym typeface="Symbol" panose="05050102010706020507" pitchFamily="18" charset="2"/>
              </a:rPr>
              <a:t>，则</a:t>
            </a:r>
            <a:r>
              <a:rPr lang="en-US" altLang="zh-CN" sz="2000" dirty="0">
                <a:sym typeface="Symbol" panose="05050102010706020507" pitchFamily="18" charset="2"/>
              </a:rPr>
              <a:t>x</a:t>
            </a:r>
            <a:r>
              <a:rPr lang="zh-CN" altLang="en-US" sz="2000" dirty="0">
                <a:sym typeface="Symbol" panose="05050102010706020507" pitchFamily="18" charset="2"/>
              </a:rPr>
              <a:t>必为叶结点</a:t>
            </a:r>
            <a:r>
              <a:rPr lang="en-US" altLang="zh-CN" sz="2000" dirty="0">
                <a:sym typeface="Symbol" panose="05050102010706020507" pitchFamily="18" charset="2"/>
              </a:rPr>
              <a:t>NIL</a:t>
            </a:r>
            <a:r>
              <a:rPr lang="zh-CN" altLang="en-US" sz="2000" dirty="0">
                <a:sym typeface="Symbol" panose="05050102010706020507" pitchFamily="18" charset="2"/>
              </a:rPr>
              <a:t>，以</a:t>
            </a:r>
            <a:r>
              <a:rPr lang="en-US" altLang="zh-CN" sz="2000" dirty="0">
                <a:sym typeface="Symbol" panose="05050102010706020507" pitchFamily="18" charset="2"/>
              </a:rPr>
              <a:t>x</a:t>
            </a:r>
            <a:r>
              <a:rPr lang="zh-CN" altLang="en-US" sz="2000" dirty="0">
                <a:sym typeface="Symbol" panose="05050102010706020507" pitchFamily="18" charset="2"/>
              </a:rPr>
              <a:t>为根结点的子树至少包含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0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bh(x)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-1=2</a:t>
            </a:r>
            <a:r>
              <a:rPr lang="en-US" altLang="zh-CN" sz="20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-1=0</a:t>
            </a:r>
            <a:r>
              <a:rPr lang="zh-CN" altLang="en-US" sz="2000" dirty="0">
                <a:sym typeface="Symbol" panose="05050102010706020507" pitchFamily="18" charset="2"/>
              </a:rPr>
              <a:t>个结点。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	</a:t>
            </a:r>
            <a:r>
              <a:rPr lang="zh-CN" altLang="en-US" sz="2000" dirty="0">
                <a:sym typeface="Symbol" panose="05050102010706020507" pitchFamily="18" charset="2"/>
              </a:rPr>
              <a:t>其次，考虑一个高度为正值，且有两个子结点的内部结点</a:t>
            </a:r>
            <a:r>
              <a:rPr lang="en-US" altLang="zh-CN" sz="2000" dirty="0">
                <a:sym typeface="Symbol" panose="05050102010706020507" pitchFamily="18" charset="2"/>
              </a:rPr>
              <a:t>x</a:t>
            </a:r>
            <a:r>
              <a:rPr lang="zh-CN" altLang="en-US" sz="2000" dirty="0">
                <a:sym typeface="Symbol" panose="05050102010706020507" pitchFamily="18" charset="2"/>
              </a:rPr>
              <a:t>，每个子结点的黑高</a:t>
            </a:r>
            <a:r>
              <a:rPr lang="en-US" altLang="zh-CN" sz="2000" dirty="0" err="1">
                <a:sym typeface="Symbol" panose="05050102010706020507" pitchFamily="18" charset="2"/>
              </a:rPr>
              <a:t>bh</a:t>
            </a:r>
            <a:r>
              <a:rPr lang="en-US" altLang="zh-CN" sz="2000" dirty="0">
                <a:sym typeface="Symbol" panose="05050102010706020507" pitchFamily="18" charset="2"/>
              </a:rPr>
              <a:t>(x)</a:t>
            </a:r>
            <a:r>
              <a:rPr lang="zh-CN" altLang="en-US" sz="2000" dirty="0">
                <a:sym typeface="Symbol" panose="05050102010706020507" pitchFamily="18" charset="2"/>
              </a:rPr>
              <a:t>或者</a:t>
            </a:r>
            <a:r>
              <a:rPr lang="en-US" altLang="zh-CN" sz="2000" dirty="0" err="1">
                <a:sym typeface="Symbol" panose="05050102010706020507" pitchFamily="18" charset="2"/>
              </a:rPr>
              <a:t>bh</a:t>
            </a:r>
            <a:r>
              <a:rPr lang="en-US" altLang="zh-CN" sz="2000" dirty="0">
                <a:sym typeface="Symbol" panose="05050102010706020507" pitchFamily="18" charset="2"/>
              </a:rPr>
              <a:t>(x)-1</a:t>
            </a:r>
            <a:r>
              <a:rPr lang="zh-CN" altLang="en-US" sz="2000" dirty="0">
                <a:sym typeface="Symbol" panose="05050102010706020507" pitchFamily="18" charset="2"/>
              </a:rPr>
              <a:t>，其分别取决于自身颜色是红还是黑。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	</a:t>
            </a:r>
            <a:r>
              <a:rPr lang="zh-CN" altLang="en-US" sz="2000" dirty="0">
                <a:sym typeface="Symbol" panose="05050102010706020507" pitchFamily="18" charset="2"/>
              </a:rPr>
              <a:t>以</a:t>
            </a:r>
            <a:r>
              <a:rPr lang="en-US" altLang="zh-CN" sz="2000" dirty="0">
                <a:sym typeface="Symbol" panose="05050102010706020507" pitchFamily="18" charset="2"/>
              </a:rPr>
              <a:t>x</a:t>
            </a:r>
            <a:r>
              <a:rPr lang="zh-CN" altLang="en-US" sz="2000" dirty="0">
                <a:sym typeface="Symbol" panose="05050102010706020507" pitchFamily="18" charset="2"/>
              </a:rPr>
              <a:t>为根的子树至少包含</a:t>
            </a:r>
            <a:r>
              <a:rPr lang="en-US" altLang="zh-CN" sz="2000" dirty="0">
                <a:sym typeface="Symbol" panose="05050102010706020507" pitchFamily="18" charset="2"/>
              </a:rPr>
              <a:t>(2</a:t>
            </a:r>
            <a:r>
              <a:rPr lang="en-US" altLang="zh-CN" sz="2000" baseline="30000" dirty="0">
                <a:sym typeface="Symbol" panose="05050102010706020507" pitchFamily="18" charset="2"/>
              </a:rPr>
              <a:t>bh(x)-1</a:t>
            </a:r>
            <a:r>
              <a:rPr lang="en-US" altLang="zh-CN" sz="2000" dirty="0">
                <a:sym typeface="Symbol" panose="05050102010706020507" pitchFamily="18" charset="2"/>
              </a:rPr>
              <a:t>-1)+(2</a:t>
            </a:r>
            <a:r>
              <a:rPr lang="en-US" altLang="zh-CN" sz="2000" baseline="30000" dirty="0">
                <a:sym typeface="Symbol" panose="05050102010706020507" pitchFamily="18" charset="2"/>
              </a:rPr>
              <a:t>bh(x)-1</a:t>
            </a:r>
            <a:r>
              <a:rPr lang="en-US" altLang="zh-CN" sz="2000" dirty="0">
                <a:sym typeface="Symbol" panose="05050102010706020507" pitchFamily="18" charset="2"/>
              </a:rPr>
              <a:t>-1)+1=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0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bh(x)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-1</a:t>
            </a:r>
            <a:r>
              <a:rPr lang="zh-CN" altLang="en-US" sz="2000" dirty="0">
                <a:sym typeface="Symbol" panose="05050102010706020507" pitchFamily="18" charset="2"/>
              </a:rPr>
              <a:t>个内部结点。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设</a:t>
            </a:r>
            <a:r>
              <a:rPr lang="en-US" altLang="zh-CN" sz="2000" dirty="0">
                <a:sym typeface="Symbol" panose="05050102010706020507" pitchFamily="18" charset="2"/>
              </a:rPr>
              <a:t>h</a:t>
            </a:r>
            <a:r>
              <a:rPr lang="zh-CN" altLang="en-US" sz="2000" dirty="0">
                <a:sym typeface="Symbol" panose="05050102010706020507" pitchFamily="18" charset="2"/>
              </a:rPr>
              <a:t>是树的高度，根据性质</a:t>
            </a:r>
            <a:r>
              <a:rPr lang="en-US" altLang="zh-CN" sz="2000" dirty="0">
                <a:sym typeface="Symbol" panose="05050102010706020507" pitchFamily="18" charset="2"/>
              </a:rPr>
              <a:t>4</a:t>
            </a:r>
            <a:r>
              <a:rPr lang="zh-CN" altLang="en-US" sz="2000" dirty="0">
                <a:sym typeface="Symbol" panose="05050102010706020507" pitchFamily="18" charset="2"/>
              </a:rPr>
              <a:t>，根的黑高至少为</a:t>
            </a:r>
            <a:r>
              <a:rPr lang="en-US" altLang="zh-CN" sz="2000" dirty="0">
                <a:sym typeface="Symbol" panose="05050102010706020507" pitchFamily="18" charset="2"/>
              </a:rPr>
              <a:t>h/2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N &gt;= 2</a:t>
            </a:r>
            <a:r>
              <a:rPr lang="en-US" altLang="zh-CN" sz="2000" baseline="30000" dirty="0">
                <a:sym typeface="Symbol" panose="05050102010706020507" pitchFamily="18" charset="2"/>
              </a:rPr>
              <a:t>h/2</a:t>
            </a:r>
            <a:r>
              <a:rPr lang="en-US" altLang="zh-CN" sz="2000" dirty="0">
                <a:sym typeface="Symbol" panose="05050102010706020507" pitchFamily="18" charset="2"/>
              </a:rPr>
              <a:t>-1</a:t>
            </a:r>
            <a:r>
              <a:rPr lang="zh-CN" altLang="en-US" sz="2000" dirty="0">
                <a:sym typeface="Symbol" panose="05050102010706020507" pitchFamily="18" charset="2"/>
              </a:rPr>
              <a:t>，即：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h&lt;=2lg(n+1)</a:t>
            </a:r>
            <a:endParaRPr lang="en-US" altLang="zh-CN" sz="2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红黑树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zh-CN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CE0000"/>
                </a:solidFill>
                <a:sym typeface="Symbol" panose="05050102010706020507" pitchFamily="18" charset="2"/>
              </a:rPr>
              <a:t>推论</a:t>
            </a:r>
            <a:r>
              <a:rPr lang="en-US" altLang="zh-CN" dirty="0">
                <a:solidFill>
                  <a:srgbClr val="CE0000"/>
                </a:solidFill>
                <a:sym typeface="Symbol" panose="05050102010706020507" pitchFamily="18" charset="2"/>
              </a:rPr>
              <a:t>:</a:t>
            </a:r>
            <a:endParaRPr lang="en-US" altLang="zh-CN" dirty="0">
              <a:solidFill>
                <a:srgbClr val="CE000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   Search, Min, Successor </a:t>
            </a:r>
            <a:r>
              <a:rPr lang="zh-CN" altLang="en-US" dirty="0">
                <a:sym typeface="Symbol" panose="05050102010706020507" pitchFamily="18" charset="2"/>
              </a:rPr>
              <a:t>等操作需耗费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h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 =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(lg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时间</a:t>
            </a:r>
            <a:r>
              <a:rPr lang="en-US" altLang="zh-CN" dirty="0">
                <a:sym typeface="Symbol" panose="05050102010706020507" pitchFamily="18" charset="2"/>
              </a:rPr>
              <a:t>!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一、二叉搜索树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53174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26250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、红黑树</a:t>
            </a:r>
            <a:endParaRPr lang="zh-CN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3591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0899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rgbClr val="FFFF00"/>
                </a:solidFill>
                <a:latin typeface="+mn-ea"/>
              </a:rPr>
              <a:t>三、红黑树的插入</a:t>
            </a:r>
            <a:endParaRPr lang="zh-CN" altLang="en-US" sz="2200" b="1" dirty="0">
              <a:solidFill>
                <a:srgbClr val="FFFF00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红黑树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98240" y="421767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70020" y="394843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</a:t>
            </a:r>
            <a:r>
              <a:rPr lang="en-US" altLang="zh-CN" sz="2200" b="1" dirty="0">
                <a:solidFill>
                  <a:schemeClr val="bg1"/>
                </a:solidFill>
                <a:latin typeface="+mn-ea"/>
              </a:rPr>
              <a:t>AVL</a:t>
            </a: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树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一、二叉搜索树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53174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26250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、红黑树</a:t>
            </a:r>
            <a:endParaRPr lang="zh-CN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3591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0899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三、红黑树的插入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红黑树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98240" y="421767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70020" y="394843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</a:t>
            </a:r>
            <a:r>
              <a:rPr lang="en-US" altLang="zh-CN" sz="2200" b="1" dirty="0">
                <a:solidFill>
                  <a:schemeClr val="bg1"/>
                </a:solidFill>
                <a:latin typeface="+mn-ea"/>
              </a:rPr>
              <a:t>AVL</a:t>
            </a: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树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红黑树的插入操作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将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z</a:t>
            </a:r>
            <a:r>
              <a:rPr lang="en-US" altLang="zh-CN" dirty="0"/>
              <a:t> </a:t>
            </a:r>
            <a:r>
              <a:rPr lang="zh-CN" altLang="en-US" dirty="0"/>
              <a:t>插入到树中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z</a:t>
            </a:r>
            <a:r>
              <a:rPr lang="en-US" altLang="zh-CN" dirty="0"/>
              <a:t> </a:t>
            </a:r>
            <a:r>
              <a:rPr lang="zh-CN" altLang="en-US" dirty="0"/>
              <a:t>的颜色标记为红色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红黑属性</a:t>
            </a:r>
            <a:r>
              <a:rPr lang="en-US" altLang="zh-CN" dirty="0"/>
              <a:t> 1 </a:t>
            </a:r>
            <a:r>
              <a:rPr lang="zh-CN" altLang="en-US" dirty="0"/>
              <a:t>仍然满足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红黑属性 </a:t>
            </a:r>
            <a:r>
              <a:rPr lang="en-US" altLang="zh-CN" dirty="0"/>
              <a:t>2 </a:t>
            </a:r>
            <a:r>
              <a:rPr lang="zh-CN" altLang="en-US" dirty="0"/>
              <a:t>仍然满足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红黑属性</a:t>
            </a:r>
            <a:r>
              <a:rPr lang="en-US" altLang="zh-CN" dirty="0"/>
              <a:t> 3 </a:t>
            </a:r>
            <a:r>
              <a:rPr lang="zh-CN" altLang="en-US" dirty="0"/>
              <a:t>仍然满足</a:t>
            </a:r>
            <a:r>
              <a:rPr lang="en-US" altLang="zh-CN" dirty="0"/>
              <a:t> (</a:t>
            </a:r>
            <a:r>
              <a:rPr lang="zh-CN" altLang="en-US" dirty="0"/>
              <a:t>插入的节点以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C87"/>
                </a:solidFill>
              </a:rPr>
              <a:t>NIL</a:t>
            </a:r>
            <a:r>
              <a:rPr lang="en-US" altLang="zh-CN" dirty="0"/>
              <a:t> </a:t>
            </a:r>
            <a:r>
              <a:rPr lang="zh-CN" altLang="en-US" dirty="0"/>
              <a:t>为其子结点</a:t>
            </a:r>
            <a:r>
              <a:rPr lang="en-US" altLang="zh-CN" dirty="0"/>
              <a:t>).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红黑属性 </a:t>
            </a:r>
            <a:r>
              <a:rPr lang="en-US" altLang="zh-CN" dirty="0">
                <a:solidFill>
                  <a:srgbClr val="FF0000"/>
                </a:solidFill>
              </a:rPr>
              <a:t>4 </a:t>
            </a:r>
            <a:r>
              <a:rPr lang="zh-CN" altLang="en-US" dirty="0">
                <a:solidFill>
                  <a:srgbClr val="FF0000"/>
                </a:solidFill>
              </a:rPr>
              <a:t>可能会被破坏 （可能存在父子红色结点现象）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红黑属性</a:t>
            </a:r>
            <a:r>
              <a:rPr lang="en-US" altLang="zh-CN" dirty="0"/>
              <a:t> 5 </a:t>
            </a:r>
            <a:r>
              <a:rPr lang="zh-CN" altLang="en-US" dirty="0"/>
              <a:t>仍然满足</a:t>
            </a:r>
            <a:r>
              <a:rPr lang="en-US" altLang="zh-CN" dirty="0"/>
              <a:t> (</a:t>
            </a:r>
            <a:r>
              <a:rPr lang="en-US" altLang="zh-CN" i="1" dirty="0">
                <a:solidFill>
                  <a:srgbClr val="008C87"/>
                </a:solidFill>
              </a:rPr>
              <a:t>z</a:t>
            </a:r>
            <a:r>
              <a:rPr lang="en-US" altLang="zh-CN" dirty="0"/>
              <a:t> </a:t>
            </a:r>
            <a:r>
              <a:rPr lang="zh-CN" altLang="en-US" dirty="0"/>
              <a:t>替换一个黑色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C87"/>
                </a:solidFill>
              </a:rPr>
              <a:t>NIL</a:t>
            </a:r>
            <a:r>
              <a:rPr lang="zh-CN" altLang="en-US" dirty="0"/>
              <a:t>，且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z</a:t>
            </a:r>
            <a:r>
              <a:rPr lang="en-US" altLang="zh-CN" dirty="0"/>
              <a:t> </a:t>
            </a:r>
            <a:r>
              <a:rPr lang="zh-CN" altLang="en-US" dirty="0"/>
              <a:t>具有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C87"/>
                </a:solidFill>
              </a:rPr>
              <a:t>NIL</a:t>
            </a:r>
            <a:r>
              <a:rPr lang="en-US" altLang="zh-CN" dirty="0"/>
              <a:t> </a:t>
            </a:r>
            <a:r>
              <a:rPr lang="zh-CN" altLang="en-US" dirty="0"/>
              <a:t>子结点</a:t>
            </a:r>
            <a:r>
              <a:rPr lang="en-US" altLang="zh-CN" dirty="0"/>
              <a:t>).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红黑树的插入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如果</a:t>
            </a:r>
            <a:r>
              <a:rPr lang="en-US" altLang="zh-CN" dirty="0"/>
              <a:t> </a:t>
            </a:r>
            <a:r>
              <a:rPr lang="en-US" altLang="zh-CN" i="1" dirty="0" err="1">
                <a:solidFill>
                  <a:srgbClr val="008C87"/>
                </a:solidFill>
              </a:rPr>
              <a:t>z.p</a:t>
            </a:r>
            <a:r>
              <a:rPr lang="en-US" altLang="zh-CN" dirty="0"/>
              <a:t> </a:t>
            </a:r>
            <a:r>
              <a:rPr lang="zh-CN" altLang="en-US" dirty="0"/>
              <a:t>是红色的</a:t>
            </a:r>
            <a:r>
              <a:rPr lang="en-US" altLang="zh-CN" dirty="0"/>
              <a:t>, </a:t>
            </a:r>
            <a:r>
              <a:rPr lang="zh-CN" altLang="en-US" dirty="0"/>
              <a:t>则属性</a:t>
            </a:r>
            <a:r>
              <a:rPr lang="en-US" altLang="zh-CN" dirty="0"/>
              <a:t> 4 </a:t>
            </a:r>
            <a:r>
              <a:rPr lang="zh-CN" altLang="en-US" dirty="0"/>
              <a:t>被违反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为了进行纠正</a:t>
            </a:r>
            <a:r>
              <a:rPr lang="en-US" altLang="zh-CN" dirty="0"/>
              <a:t>, </a:t>
            </a:r>
            <a:r>
              <a:rPr lang="zh-CN" altLang="en-US" dirty="0"/>
              <a:t>我们将这个违反的情况顺着路径上移，直到找到一个能够修复该违例情况的位置</a:t>
            </a:r>
            <a:r>
              <a:rPr lang="en-US" altLang="zh-CN" dirty="0"/>
              <a:t>!</a:t>
            </a:r>
            <a:endParaRPr lang="en-US" altLang="zh-CN" dirty="0"/>
          </a:p>
          <a:p>
            <a:r>
              <a:rPr lang="zh-CN" altLang="en-US" dirty="0"/>
              <a:t>不会引入新的违反情况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对于每次迭代</a:t>
            </a:r>
            <a:r>
              <a:rPr lang="en-US" altLang="zh-CN" dirty="0"/>
              <a:t>, </a:t>
            </a:r>
            <a:r>
              <a:rPr lang="zh-CN" altLang="en-US" dirty="0"/>
              <a:t>具有六种可能的场景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红黑树的循环不变性</a:t>
            </a:r>
            <a:endParaRPr lang="en-US" alt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None/>
            </a:pPr>
            <a:r>
              <a:rPr lang="zh-CN" altLang="en-US" dirty="0"/>
              <a:t>在循环的初始迭代阶段</a:t>
            </a:r>
            <a:r>
              <a:rPr lang="en-US" altLang="zh-CN" dirty="0"/>
              <a:t>:</a:t>
            </a:r>
            <a:endParaRPr lang="en-US" altLang="zh-CN" dirty="0"/>
          </a:p>
          <a:p>
            <a:pPr marL="609600" indent="-609600">
              <a:buNone/>
            </a:pPr>
            <a:endParaRPr lang="en-US" altLang="zh-CN" sz="1200" dirty="0"/>
          </a:p>
          <a:p>
            <a:pPr marL="609600" indent="-609600">
              <a:buFontTx/>
              <a:buAutoNum type="alphaLcPeriod"/>
            </a:pPr>
            <a:r>
              <a:rPr lang="zh-CN" altLang="en-US" dirty="0"/>
              <a:t>结点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z</a:t>
            </a:r>
            <a:r>
              <a:rPr lang="en-US" altLang="zh-CN" dirty="0"/>
              <a:t> </a:t>
            </a:r>
            <a:r>
              <a:rPr lang="zh-CN" altLang="en-US" dirty="0"/>
              <a:t>被标记为红色</a:t>
            </a:r>
            <a:r>
              <a:rPr lang="en-US" altLang="zh-CN" dirty="0"/>
              <a:t>.</a:t>
            </a:r>
            <a:endParaRPr lang="en-US" altLang="zh-CN" dirty="0"/>
          </a:p>
          <a:p>
            <a:pPr marL="609600" indent="-609600">
              <a:buFontTx/>
              <a:buAutoNum type="alphaLcPeriod"/>
            </a:pPr>
            <a:r>
              <a:rPr lang="zh-CN" altLang="en-US" dirty="0"/>
              <a:t>如果</a:t>
            </a:r>
            <a:r>
              <a:rPr lang="en-US" altLang="zh-CN" dirty="0"/>
              <a:t> </a:t>
            </a:r>
            <a:r>
              <a:rPr lang="en-US" altLang="zh-CN" i="1" dirty="0" err="1">
                <a:solidFill>
                  <a:srgbClr val="008C87"/>
                </a:solidFill>
              </a:rPr>
              <a:t>z.p</a:t>
            </a:r>
            <a:r>
              <a:rPr lang="en-US" altLang="zh-CN" dirty="0"/>
              <a:t> </a:t>
            </a:r>
            <a:r>
              <a:rPr lang="zh-CN" altLang="en-US" dirty="0"/>
              <a:t>是根节点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dirty="0"/>
              <a:t> </a:t>
            </a:r>
            <a:r>
              <a:rPr lang="en-US" altLang="zh-CN" i="1" dirty="0" err="1">
                <a:solidFill>
                  <a:srgbClr val="008C87"/>
                </a:solidFill>
              </a:rPr>
              <a:t>z.p</a:t>
            </a:r>
            <a:r>
              <a:rPr lang="en-US" altLang="zh-CN" dirty="0"/>
              <a:t> </a:t>
            </a:r>
            <a:r>
              <a:rPr lang="zh-CN" altLang="en-US" dirty="0"/>
              <a:t>是黑色的</a:t>
            </a:r>
            <a:r>
              <a:rPr lang="en-US" altLang="zh-CN" dirty="0"/>
              <a:t>.</a:t>
            </a:r>
            <a:endParaRPr lang="en-US" altLang="zh-CN" dirty="0"/>
          </a:p>
          <a:p>
            <a:pPr marL="609600" indent="-609600">
              <a:buFontTx/>
              <a:buAutoNum type="alphaLcPeriod"/>
            </a:pPr>
            <a:r>
              <a:rPr lang="zh-CN" altLang="en-US" dirty="0"/>
              <a:t>如果红黑属性被违背了，则最多只有一处被违反</a:t>
            </a:r>
            <a:r>
              <a:rPr lang="en-US" altLang="zh-CN" dirty="0"/>
              <a:t>, </a:t>
            </a:r>
            <a:r>
              <a:rPr lang="zh-CN" altLang="en-US" dirty="0"/>
              <a:t>要么是性质</a:t>
            </a:r>
            <a:r>
              <a:rPr lang="en-US" altLang="zh-CN" dirty="0"/>
              <a:t>2</a:t>
            </a:r>
            <a:r>
              <a:rPr lang="zh-CN" altLang="en-US" dirty="0"/>
              <a:t>，要么是性质</a:t>
            </a:r>
            <a:r>
              <a:rPr lang="en-US" altLang="zh-CN" dirty="0"/>
              <a:t>4.</a:t>
            </a:r>
            <a:endParaRPr lang="en-US" altLang="zh-CN" dirty="0"/>
          </a:p>
          <a:p>
            <a:pPr marL="952500" lvl="1" indent="-609600">
              <a:buFontTx/>
              <a:buAutoNum type="alphaLcPeriod"/>
            </a:pPr>
            <a:r>
              <a:rPr lang="zh-CN" altLang="en-US" dirty="0"/>
              <a:t>如果性质</a:t>
            </a:r>
            <a:r>
              <a:rPr lang="en-US" altLang="zh-CN" dirty="0"/>
              <a:t>2</a:t>
            </a:r>
            <a:r>
              <a:rPr lang="zh-CN" altLang="en-US" dirty="0"/>
              <a:t>被破坏，其原因为</a:t>
            </a:r>
            <a:r>
              <a:rPr lang="en-US" altLang="zh-CN" dirty="0"/>
              <a:t>z</a:t>
            </a:r>
            <a:r>
              <a:rPr lang="zh-CN" altLang="en-US" dirty="0"/>
              <a:t>是根节点且是红色的</a:t>
            </a:r>
            <a:endParaRPr lang="en-US" altLang="zh-CN" dirty="0"/>
          </a:p>
          <a:p>
            <a:pPr marL="952500" lvl="1" indent="-609600">
              <a:buFontTx/>
              <a:buAutoNum type="alphaLcPeriod"/>
            </a:pPr>
            <a:r>
              <a:rPr lang="zh-CN" altLang="en-US" dirty="0"/>
              <a:t>如果性质</a:t>
            </a:r>
            <a:r>
              <a:rPr lang="en-US" altLang="zh-CN" dirty="0"/>
              <a:t>4</a:t>
            </a:r>
            <a:r>
              <a:rPr lang="zh-CN" altLang="en-US" dirty="0"/>
              <a:t>被破坏，其原因为</a:t>
            </a:r>
            <a:r>
              <a:rPr lang="en-US" altLang="zh-CN" dirty="0"/>
              <a:t>z</a:t>
            </a:r>
            <a:r>
              <a:rPr lang="zh-CN" altLang="en-US" dirty="0"/>
              <a:t>和</a:t>
            </a:r>
            <a:r>
              <a:rPr lang="en-US" altLang="zh-CN" dirty="0" err="1"/>
              <a:t>z.p</a:t>
            </a:r>
            <a:r>
              <a:rPr lang="zh-CN" altLang="en-US" dirty="0"/>
              <a:t>都是红色结点</a:t>
            </a:r>
            <a:endParaRPr lang="en-US" altLang="zh-CN" dirty="0"/>
          </a:p>
          <a:p>
            <a:pPr marL="609600" indent="-609600">
              <a:buNone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第一种情况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20861"/>
            <a:ext cx="8121650" cy="3697787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 dirty="0">
                <a:solidFill>
                  <a:srgbClr val="008C87"/>
                </a:solidFill>
              </a:rPr>
              <a:t>z </a:t>
            </a:r>
            <a:r>
              <a:rPr lang="zh-CN" altLang="en-US" dirty="0"/>
              <a:t>的父结点是 </a:t>
            </a:r>
            <a:r>
              <a:rPr lang="en-US" altLang="zh-CN" i="1" dirty="0">
                <a:solidFill>
                  <a:srgbClr val="008C87"/>
                </a:solidFill>
                <a:sym typeface="+mn-ea"/>
              </a:rPr>
              <a:t>z 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/>
              <a:t>祖结点的左子结点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i="1" dirty="0">
                <a:solidFill>
                  <a:srgbClr val="008C87"/>
                </a:solidFill>
              </a:rPr>
              <a:t>z </a:t>
            </a:r>
            <a:r>
              <a:rPr lang="zh-CN" altLang="en-US" dirty="0"/>
              <a:t>的叔结点</a:t>
            </a:r>
            <a:r>
              <a:rPr lang="en-US" altLang="zh-CN" i="1" dirty="0">
                <a:solidFill>
                  <a:srgbClr val="008C87"/>
                </a:solidFill>
              </a:rPr>
              <a:t> y </a:t>
            </a:r>
            <a:r>
              <a:rPr lang="zh-CN" altLang="en-US" dirty="0"/>
              <a:t>是红色的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则</a:t>
            </a:r>
            <a:r>
              <a:rPr lang="en-US" altLang="zh-CN" dirty="0"/>
              <a:t>,</a:t>
            </a:r>
            <a:endParaRPr lang="en-US" altLang="zh-CN" dirty="0"/>
          </a:p>
          <a:p>
            <a:pPr lvl="1"/>
            <a:r>
              <a:rPr lang="en-US" altLang="zh-CN" i="1" dirty="0" err="1">
                <a:solidFill>
                  <a:srgbClr val="008C87"/>
                </a:solidFill>
              </a:rPr>
              <a:t>z.p.color</a:t>
            </a:r>
            <a:r>
              <a:rPr lang="en-US" altLang="zh-CN" dirty="0">
                <a:solidFill>
                  <a:srgbClr val="008C87"/>
                </a:solidFill>
              </a:rPr>
              <a:t> =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BLACK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y.color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= BLACK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z.p.p.color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= RED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= </a:t>
            </a:r>
            <a:r>
              <a:rPr lang="en-US" altLang="zh-CN" dirty="0" err="1">
                <a:solidFill>
                  <a:srgbClr val="008C87"/>
                </a:solidFill>
                <a:sym typeface="Symbol" panose="05050102010706020507" pitchFamily="18" charset="2"/>
              </a:rPr>
              <a:t>z.p.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p</a:t>
            </a:r>
            <a:endParaRPr lang="en-US" altLang="zh-CN" i="1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lvl="1"/>
            <a:endParaRPr lang="en-US" altLang="zh-CN" sz="1600" i="1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r>
              <a:rPr lang="zh-CN" altLang="en-US" sz="2000" dirty="0">
                <a:sym typeface="Symbol" panose="05050102010706020507" pitchFamily="18" charset="2"/>
              </a:rPr>
              <a:t>三个结点重新着色</a:t>
            </a:r>
            <a:endParaRPr lang="en-US" altLang="zh-CN" sz="2000" dirty="0">
              <a:sym typeface="Symbol" panose="05050102010706020507" pitchFamily="18" charset="2"/>
            </a:endParaRPr>
          </a:p>
          <a:p>
            <a:r>
              <a:rPr lang="en-US" altLang="zh-CN" sz="2000" dirty="0">
                <a:sym typeface="Symbol" panose="05050102010706020507" pitchFamily="18" charset="2"/>
              </a:rPr>
              <a:t>Z</a:t>
            </a:r>
            <a:r>
              <a:rPr lang="zh-CN" altLang="en-US" sz="2000" dirty="0">
                <a:sym typeface="Symbol" panose="05050102010706020507" pitchFamily="18" charset="2"/>
              </a:rPr>
              <a:t>上移</a:t>
            </a:r>
            <a:endParaRPr lang="en-US" altLang="zh-CN" sz="2000" dirty="0">
              <a:sym typeface="Symbol" panose="05050102010706020507" pitchFamily="18" charset="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8044" y="2438471"/>
            <a:ext cx="4667490" cy="18796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椭圆 188419"/>
          <p:cNvSpPr/>
          <p:nvPr/>
        </p:nvSpPr>
        <p:spPr>
          <a:xfrm>
            <a:off x="2000250" y="20574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endParaRPr lang="en-US" altLang="zh-CN" sz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8422" name="椭圆 188421"/>
          <p:cNvSpPr/>
          <p:nvPr/>
        </p:nvSpPr>
        <p:spPr>
          <a:xfrm>
            <a:off x="2800350" y="13144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endParaRPr lang="en-US" altLang="zh-CN" sz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8424" name="椭圆 188423"/>
          <p:cNvSpPr/>
          <p:nvPr/>
        </p:nvSpPr>
        <p:spPr>
          <a:xfrm>
            <a:off x="2571750" y="29146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endParaRPr lang="en-US" altLang="zh-CN" sz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8425" name="椭圆 188424"/>
          <p:cNvSpPr/>
          <p:nvPr/>
        </p:nvSpPr>
        <p:spPr>
          <a:xfrm>
            <a:off x="3543300" y="20002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</a:rPr>
              <a:t>D</a:t>
            </a:r>
            <a:endParaRPr lang="en-US" altLang="zh-CN" sz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8426" name="直接连接符 188425"/>
          <p:cNvSpPr/>
          <p:nvPr/>
        </p:nvSpPr>
        <p:spPr>
          <a:xfrm flipH="1">
            <a:off x="2343150" y="160020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27" name="直接连接符 188426"/>
          <p:cNvSpPr/>
          <p:nvPr/>
        </p:nvSpPr>
        <p:spPr>
          <a:xfrm>
            <a:off x="3143250" y="160020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28" name="直接连接符 188427"/>
          <p:cNvSpPr/>
          <p:nvPr/>
        </p:nvSpPr>
        <p:spPr>
          <a:xfrm flipH="1">
            <a:off x="1828800" y="24003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29" name="直接连接符 188428"/>
          <p:cNvSpPr/>
          <p:nvPr/>
        </p:nvSpPr>
        <p:spPr>
          <a:xfrm>
            <a:off x="2286000" y="240030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30" name="直接连接符 188429"/>
          <p:cNvSpPr/>
          <p:nvPr/>
        </p:nvSpPr>
        <p:spPr>
          <a:xfrm>
            <a:off x="3829050" y="24003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32" name="直接连接符 188431"/>
          <p:cNvSpPr/>
          <p:nvPr/>
        </p:nvSpPr>
        <p:spPr>
          <a:xfrm flipH="1">
            <a:off x="3486150" y="24003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33" name="直接连接符 188432"/>
          <p:cNvSpPr/>
          <p:nvPr/>
        </p:nvSpPr>
        <p:spPr>
          <a:xfrm>
            <a:off x="2857500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34" name="直接连接符 188433"/>
          <p:cNvSpPr/>
          <p:nvPr/>
        </p:nvSpPr>
        <p:spPr>
          <a:xfrm flipH="1">
            <a:off x="2514600" y="32575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36" name="文本框 188435"/>
          <p:cNvSpPr txBox="1"/>
          <p:nvPr/>
        </p:nvSpPr>
        <p:spPr>
          <a:xfrm>
            <a:off x="1718072" y="2826544"/>
            <a:ext cx="282450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88437" name="文本框 188436"/>
          <p:cNvSpPr txBox="1"/>
          <p:nvPr/>
        </p:nvSpPr>
        <p:spPr>
          <a:xfrm>
            <a:off x="2413397" y="3771900"/>
            <a:ext cx="269626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88438" name="文本框 188437"/>
          <p:cNvSpPr txBox="1"/>
          <p:nvPr/>
        </p:nvSpPr>
        <p:spPr>
          <a:xfrm>
            <a:off x="2377679" y="2805113"/>
            <a:ext cx="24397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endParaRPr lang="en-US" altLang="zh-CN" sz="1200" i="1" dirty="0">
              <a:latin typeface="Times New Roman" panose="02020603050405020304" pitchFamily="18" charset="0"/>
            </a:endParaRPr>
          </a:p>
        </p:txBody>
      </p:sp>
      <p:sp>
        <p:nvSpPr>
          <p:cNvPr id="188439" name="文本框 188438"/>
          <p:cNvSpPr txBox="1"/>
          <p:nvPr/>
        </p:nvSpPr>
        <p:spPr>
          <a:xfrm>
            <a:off x="3067050" y="3714750"/>
            <a:ext cx="247184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88440" name="文本框 188439"/>
          <p:cNvSpPr txBox="1"/>
          <p:nvPr/>
        </p:nvSpPr>
        <p:spPr>
          <a:xfrm>
            <a:off x="3358753" y="2914650"/>
            <a:ext cx="26000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88441" name="文本框 188440"/>
          <p:cNvSpPr txBox="1"/>
          <p:nvPr/>
        </p:nvSpPr>
        <p:spPr>
          <a:xfrm>
            <a:off x="4006453" y="2857500"/>
            <a:ext cx="251992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88442" name="椭圆 188441"/>
          <p:cNvSpPr/>
          <p:nvPr/>
        </p:nvSpPr>
        <p:spPr>
          <a:xfrm>
            <a:off x="5185172" y="20574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endParaRPr lang="en-US" altLang="zh-CN" sz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8443" name="椭圆 188442"/>
          <p:cNvSpPr/>
          <p:nvPr/>
        </p:nvSpPr>
        <p:spPr>
          <a:xfrm>
            <a:off x="5985272" y="13144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endParaRPr lang="en-US" altLang="zh-CN" sz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8444" name="椭圆 188443"/>
          <p:cNvSpPr/>
          <p:nvPr/>
        </p:nvSpPr>
        <p:spPr>
          <a:xfrm>
            <a:off x="5756672" y="29146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endParaRPr lang="en-US" altLang="zh-CN" sz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8445" name="椭圆 188444"/>
          <p:cNvSpPr/>
          <p:nvPr/>
        </p:nvSpPr>
        <p:spPr>
          <a:xfrm>
            <a:off x="6728222" y="20002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</a:rPr>
              <a:t>D</a:t>
            </a:r>
            <a:endParaRPr lang="en-US" altLang="zh-CN" sz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8446" name="直接连接符 188445"/>
          <p:cNvSpPr/>
          <p:nvPr/>
        </p:nvSpPr>
        <p:spPr>
          <a:xfrm flipH="1">
            <a:off x="5528072" y="160020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47" name="直接连接符 188446"/>
          <p:cNvSpPr/>
          <p:nvPr/>
        </p:nvSpPr>
        <p:spPr>
          <a:xfrm>
            <a:off x="6328172" y="160020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48" name="直接连接符 188447"/>
          <p:cNvSpPr/>
          <p:nvPr/>
        </p:nvSpPr>
        <p:spPr>
          <a:xfrm flipH="1">
            <a:off x="5013722" y="24003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49" name="直接连接符 188448"/>
          <p:cNvSpPr/>
          <p:nvPr/>
        </p:nvSpPr>
        <p:spPr>
          <a:xfrm>
            <a:off x="5470922" y="240030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50" name="直接连接符 188449"/>
          <p:cNvSpPr/>
          <p:nvPr/>
        </p:nvSpPr>
        <p:spPr>
          <a:xfrm>
            <a:off x="7013972" y="24003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51" name="直接连接符 188450"/>
          <p:cNvSpPr/>
          <p:nvPr/>
        </p:nvSpPr>
        <p:spPr>
          <a:xfrm flipH="1">
            <a:off x="6671072" y="24003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52" name="直接连接符 188451"/>
          <p:cNvSpPr/>
          <p:nvPr/>
        </p:nvSpPr>
        <p:spPr>
          <a:xfrm>
            <a:off x="6042422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53" name="直接连接符 188452"/>
          <p:cNvSpPr/>
          <p:nvPr/>
        </p:nvSpPr>
        <p:spPr>
          <a:xfrm flipH="1">
            <a:off x="5699522" y="32575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54" name="文本框 188453"/>
          <p:cNvSpPr txBox="1"/>
          <p:nvPr/>
        </p:nvSpPr>
        <p:spPr>
          <a:xfrm>
            <a:off x="4902994" y="2826544"/>
            <a:ext cx="282450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88455" name="文本框 188454"/>
          <p:cNvSpPr txBox="1"/>
          <p:nvPr/>
        </p:nvSpPr>
        <p:spPr>
          <a:xfrm>
            <a:off x="5598319" y="3771900"/>
            <a:ext cx="269626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88456" name="文本框 188455"/>
          <p:cNvSpPr txBox="1"/>
          <p:nvPr/>
        </p:nvSpPr>
        <p:spPr>
          <a:xfrm>
            <a:off x="5761435" y="1314450"/>
            <a:ext cx="24397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endParaRPr lang="en-US" altLang="zh-CN" sz="1200" i="1" dirty="0">
              <a:latin typeface="Times New Roman" panose="02020603050405020304" pitchFamily="18" charset="0"/>
            </a:endParaRPr>
          </a:p>
        </p:txBody>
      </p:sp>
      <p:sp>
        <p:nvSpPr>
          <p:cNvPr id="188457" name="文本框 188456"/>
          <p:cNvSpPr txBox="1"/>
          <p:nvPr/>
        </p:nvSpPr>
        <p:spPr>
          <a:xfrm>
            <a:off x="6251972" y="3714750"/>
            <a:ext cx="247184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88458" name="文本框 188457"/>
          <p:cNvSpPr txBox="1"/>
          <p:nvPr/>
        </p:nvSpPr>
        <p:spPr>
          <a:xfrm>
            <a:off x="6543675" y="2914650"/>
            <a:ext cx="26000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88459" name="文本框 188458"/>
          <p:cNvSpPr txBox="1"/>
          <p:nvPr/>
        </p:nvSpPr>
        <p:spPr>
          <a:xfrm>
            <a:off x="7191375" y="2857500"/>
            <a:ext cx="251992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88460" name="文本框 188459"/>
          <p:cNvSpPr txBox="1"/>
          <p:nvPr/>
        </p:nvSpPr>
        <p:spPr>
          <a:xfrm>
            <a:off x="4380310" y="2286000"/>
            <a:ext cx="336952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endParaRPr lang="en-US" altLang="zh-CN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第一种情况的案例</a:t>
            </a:r>
            <a:r>
              <a:rPr lang="en-US" altLang="zh-CN" dirty="0"/>
              <a:t>1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4" name="椭圆 189443"/>
          <p:cNvSpPr/>
          <p:nvPr/>
        </p:nvSpPr>
        <p:spPr>
          <a:xfrm>
            <a:off x="2114550" y="20574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9445" name="椭圆 189444"/>
          <p:cNvSpPr/>
          <p:nvPr/>
        </p:nvSpPr>
        <p:spPr>
          <a:xfrm>
            <a:off x="2914650" y="13144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9447" name="椭圆 189446"/>
          <p:cNvSpPr/>
          <p:nvPr/>
        </p:nvSpPr>
        <p:spPr>
          <a:xfrm>
            <a:off x="3657600" y="20002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D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9448" name="直接连接符 189447"/>
          <p:cNvSpPr/>
          <p:nvPr/>
        </p:nvSpPr>
        <p:spPr>
          <a:xfrm flipH="1">
            <a:off x="2457450" y="160020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49" name="直接连接符 189448"/>
          <p:cNvSpPr/>
          <p:nvPr/>
        </p:nvSpPr>
        <p:spPr>
          <a:xfrm>
            <a:off x="3257550" y="160020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50" name="直接连接符 189449"/>
          <p:cNvSpPr/>
          <p:nvPr/>
        </p:nvSpPr>
        <p:spPr>
          <a:xfrm flipH="1">
            <a:off x="1943100" y="24003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51" name="直接连接符 189450"/>
          <p:cNvSpPr/>
          <p:nvPr/>
        </p:nvSpPr>
        <p:spPr>
          <a:xfrm>
            <a:off x="2400300" y="240030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52" name="直接连接符 189451"/>
          <p:cNvSpPr/>
          <p:nvPr/>
        </p:nvSpPr>
        <p:spPr>
          <a:xfrm>
            <a:off x="3943350" y="24003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53" name="直接连接符 189452"/>
          <p:cNvSpPr/>
          <p:nvPr/>
        </p:nvSpPr>
        <p:spPr>
          <a:xfrm flipH="1">
            <a:off x="3600450" y="24003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56" name="文本框 189455"/>
          <p:cNvSpPr txBox="1"/>
          <p:nvPr/>
        </p:nvSpPr>
        <p:spPr>
          <a:xfrm>
            <a:off x="1603772" y="3771900"/>
            <a:ext cx="2667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89460" name="文本框 189459"/>
          <p:cNvSpPr txBox="1"/>
          <p:nvPr/>
        </p:nvSpPr>
        <p:spPr>
          <a:xfrm>
            <a:off x="3473053" y="2914650"/>
            <a:ext cx="24892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89461" name="文本框 189460"/>
          <p:cNvSpPr txBox="1"/>
          <p:nvPr/>
        </p:nvSpPr>
        <p:spPr>
          <a:xfrm>
            <a:off x="4120753" y="2857500"/>
            <a:ext cx="2413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89480" name="文本框 189479"/>
          <p:cNvSpPr txBox="1"/>
          <p:nvPr/>
        </p:nvSpPr>
        <p:spPr>
          <a:xfrm>
            <a:off x="4494610" y="2286000"/>
            <a:ext cx="31432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endParaRPr lang="en-US" altLang="zh-CN" sz="105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9481" name="椭圆 189480"/>
          <p:cNvSpPr/>
          <p:nvPr/>
        </p:nvSpPr>
        <p:spPr>
          <a:xfrm>
            <a:off x="1787129" y="29146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9482" name="直接连接符 189481"/>
          <p:cNvSpPr/>
          <p:nvPr/>
        </p:nvSpPr>
        <p:spPr>
          <a:xfrm>
            <a:off x="2072879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83" name="直接连接符 189482"/>
          <p:cNvSpPr/>
          <p:nvPr/>
        </p:nvSpPr>
        <p:spPr>
          <a:xfrm flipH="1">
            <a:off x="1729979" y="32575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84" name="文本框 189483"/>
          <p:cNvSpPr txBox="1"/>
          <p:nvPr/>
        </p:nvSpPr>
        <p:spPr>
          <a:xfrm>
            <a:off x="2228850" y="3771900"/>
            <a:ext cx="25590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89485" name="文本框 189484"/>
          <p:cNvSpPr txBox="1"/>
          <p:nvPr/>
        </p:nvSpPr>
        <p:spPr>
          <a:xfrm>
            <a:off x="1593056" y="2805113"/>
            <a:ext cx="237566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 i="1" dirty="0">
                <a:latin typeface="Times New Roman" panose="02020603050405020304" pitchFamily="18" charset="0"/>
              </a:rPr>
              <a:t>z</a:t>
            </a:r>
            <a:endParaRPr lang="en-US" altLang="zh-CN" sz="1050" i="1" dirty="0">
              <a:latin typeface="Times New Roman" panose="02020603050405020304" pitchFamily="18" charset="0"/>
            </a:endParaRPr>
          </a:p>
        </p:txBody>
      </p:sp>
      <p:sp>
        <p:nvSpPr>
          <p:cNvPr id="189486" name="文本框 189485"/>
          <p:cNvSpPr txBox="1"/>
          <p:nvPr/>
        </p:nvSpPr>
        <p:spPr>
          <a:xfrm>
            <a:off x="2686050" y="2914650"/>
            <a:ext cx="23749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89487" name="椭圆 189486"/>
          <p:cNvSpPr/>
          <p:nvPr/>
        </p:nvSpPr>
        <p:spPr>
          <a:xfrm>
            <a:off x="5264944" y="20574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9488" name="椭圆 189487"/>
          <p:cNvSpPr/>
          <p:nvPr/>
        </p:nvSpPr>
        <p:spPr>
          <a:xfrm>
            <a:off x="6065044" y="13144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9489" name="椭圆 189488"/>
          <p:cNvSpPr/>
          <p:nvPr/>
        </p:nvSpPr>
        <p:spPr>
          <a:xfrm>
            <a:off x="6807994" y="20002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D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9490" name="直接连接符 189489"/>
          <p:cNvSpPr/>
          <p:nvPr/>
        </p:nvSpPr>
        <p:spPr>
          <a:xfrm flipH="1">
            <a:off x="5607844" y="160020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91" name="直接连接符 189490"/>
          <p:cNvSpPr/>
          <p:nvPr/>
        </p:nvSpPr>
        <p:spPr>
          <a:xfrm>
            <a:off x="6407944" y="160020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92" name="直接连接符 189491"/>
          <p:cNvSpPr/>
          <p:nvPr/>
        </p:nvSpPr>
        <p:spPr>
          <a:xfrm flipH="1">
            <a:off x="5093494" y="24003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93" name="直接连接符 189492"/>
          <p:cNvSpPr/>
          <p:nvPr/>
        </p:nvSpPr>
        <p:spPr>
          <a:xfrm>
            <a:off x="5550694" y="240030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94" name="直接连接符 189493"/>
          <p:cNvSpPr/>
          <p:nvPr/>
        </p:nvSpPr>
        <p:spPr>
          <a:xfrm>
            <a:off x="7093744" y="24003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95" name="直接连接符 189494"/>
          <p:cNvSpPr/>
          <p:nvPr/>
        </p:nvSpPr>
        <p:spPr>
          <a:xfrm flipH="1">
            <a:off x="6750844" y="24003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96" name="文本框 189495"/>
          <p:cNvSpPr txBox="1"/>
          <p:nvPr/>
        </p:nvSpPr>
        <p:spPr>
          <a:xfrm>
            <a:off x="4754166" y="3771900"/>
            <a:ext cx="2667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89497" name="文本框 189496"/>
          <p:cNvSpPr txBox="1"/>
          <p:nvPr/>
        </p:nvSpPr>
        <p:spPr>
          <a:xfrm>
            <a:off x="6623447" y="2914650"/>
            <a:ext cx="24892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89498" name="文本框 189497"/>
          <p:cNvSpPr txBox="1"/>
          <p:nvPr/>
        </p:nvSpPr>
        <p:spPr>
          <a:xfrm>
            <a:off x="7271147" y="2857500"/>
            <a:ext cx="2413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89499" name="椭圆 189498"/>
          <p:cNvSpPr/>
          <p:nvPr/>
        </p:nvSpPr>
        <p:spPr>
          <a:xfrm>
            <a:off x="4937522" y="29146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9500" name="直接连接符 189499"/>
          <p:cNvSpPr/>
          <p:nvPr/>
        </p:nvSpPr>
        <p:spPr>
          <a:xfrm>
            <a:off x="5223272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501" name="直接连接符 189500"/>
          <p:cNvSpPr/>
          <p:nvPr/>
        </p:nvSpPr>
        <p:spPr>
          <a:xfrm flipH="1">
            <a:off x="4880372" y="32575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502" name="文本框 189501"/>
          <p:cNvSpPr txBox="1"/>
          <p:nvPr/>
        </p:nvSpPr>
        <p:spPr>
          <a:xfrm>
            <a:off x="5379244" y="3771900"/>
            <a:ext cx="25590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89503" name="文本框 189502"/>
          <p:cNvSpPr txBox="1"/>
          <p:nvPr/>
        </p:nvSpPr>
        <p:spPr>
          <a:xfrm>
            <a:off x="5817709" y="1314450"/>
            <a:ext cx="237566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 i="1" dirty="0">
                <a:latin typeface="Times New Roman" panose="02020603050405020304" pitchFamily="18" charset="0"/>
              </a:rPr>
              <a:t>z</a:t>
            </a:r>
            <a:endParaRPr lang="en-US" altLang="zh-CN" sz="1050" i="1" dirty="0">
              <a:latin typeface="Times New Roman" panose="02020603050405020304" pitchFamily="18" charset="0"/>
            </a:endParaRPr>
          </a:p>
        </p:txBody>
      </p:sp>
      <p:sp>
        <p:nvSpPr>
          <p:cNvPr id="189504" name="文本框 189503"/>
          <p:cNvSpPr txBox="1"/>
          <p:nvPr/>
        </p:nvSpPr>
        <p:spPr>
          <a:xfrm>
            <a:off x="5836444" y="2914650"/>
            <a:ext cx="23749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第一种情况的案例</a:t>
            </a:r>
            <a:r>
              <a:rPr lang="en-US" altLang="zh-CN" dirty="0"/>
              <a:t>2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第二种情况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i="1" dirty="0">
                <a:solidFill>
                  <a:srgbClr val="008C87"/>
                </a:solidFill>
              </a:rPr>
              <a:t>z</a:t>
            </a:r>
            <a:r>
              <a:rPr lang="en-US" altLang="zh-CN" dirty="0"/>
              <a:t> </a:t>
            </a:r>
            <a:r>
              <a:rPr lang="zh-CN" altLang="en-US" dirty="0"/>
              <a:t>的父结点是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  <a:sym typeface="+mn-ea"/>
              </a:rPr>
              <a:t>z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/>
              <a:t>祖节点的左子结点</a:t>
            </a:r>
            <a:r>
              <a:rPr lang="en-US" altLang="zh-CN" dirty="0"/>
              <a:t>.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i="1" dirty="0">
                <a:solidFill>
                  <a:srgbClr val="008C87"/>
                </a:solidFill>
              </a:rPr>
              <a:t>z </a:t>
            </a:r>
            <a:r>
              <a:rPr lang="zh-CN" altLang="en-US" dirty="0">
                <a:sym typeface="+mn-ea"/>
              </a:rPr>
              <a:t>的叔结点是黑色的，且</a:t>
            </a:r>
            <a:r>
              <a:rPr lang="en-US" altLang="zh-CN" dirty="0">
                <a:sym typeface="+mn-ea"/>
              </a:rPr>
              <a:t>z</a:t>
            </a:r>
            <a:r>
              <a:rPr lang="zh-CN" altLang="en-US" dirty="0">
                <a:sym typeface="+mn-ea"/>
              </a:rPr>
              <a:t>是一个右孩子</a:t>
            </a:r>
            <a:endParaRPr lang="en-US" altLang="zh-CN" dirty="0"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dirty="0"/>
              <a:t>则</a:t>
            </a:r>
            <a:r>
              <a:rPr lang="en-US" altLang="zh-CN" dirty="0"/>
              <a:t>,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008C87"/>
                </a:solidFill>
              </a:rPr>
              <a:t>//</a:t>
            </a:r>
            <a:r>
              <a:rPr lang="zh-CN" altLang="en-US" dirty="0">
                <a:solidFill>
                  <a:srgbClr val="008C87"/>
                </a:solidFill>
              </a:rPr>
              <a:t>先演变成第三种情况</a:t>
            </a:r>
            <a:endParaRPr lang="en-US" altLang="zh-CN" dirty="0">
              <a:solidFill>
                <a:srgbClr val="008C87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i="1" dirty="0">
                <a:solidFill>
                  <a:srgbClr val="008C87"/>
                </a:solidFill>
              </a:rPr>
              <a:t>z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 </a:t>
            </a:r>
            <a:r>
              <a:rPr lang="en-US" altLang="zh-CN" dirty="0" err="1">
                <a:solidFill>
                  <a:srgbClr val="008C87"/>
                </a:solidFill>
                <a:sym typeface="Symbol" panose="05050102010706020507" pitchFamily="18" charset="2"/>
              </a:rPr>
              <a:t>z.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p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Left-Rotate(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//</a:t>
            </a:r>
            <a:r>
              <a:rPr lang="zh-CN" altLang="en-US" dirty="0">
                <a:solidFill>
                  <a:srgbClr val="008C87"/>
                </a:solidFill>
                <a:sym typeface="Symbol" panose="05050102010706020507" pitchFamily="18" charset="2"/>
              </a:rPr>
              <a:t>第三种情况下的处理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z.p.color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= BLACK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z.p.p.color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= RED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Right-Rotate(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olidFill>
                  <a:srgbClr val="008C87"/>
                </a:solidFill>
                <a:sym typeface="Symbol" panose="05050102010706020507" pitchFamily="18" charset="2"/>
              </a:rPr>
              <a:t>z.p.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2546" y="2162187"/>
            <a:ext cx="4635738" cy="1854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椭圆 191491"/>
          <p:cNvSpPr/>
          <p:nvPr/>
        </p:nvSpPr>
        <p:spPr>
          <a:xfrm>
            <a:off x="1768079" y="20574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endParaRPr lang="en-US" altLang="zh-CN" sz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1493" name="椭圆 191492"/>
          <p:cNvSpPr/>
          <p:nvPr/>
        </p:nvSpPr>
        <p:spPr>
          <a:xfrm>
            <a:off x="2568179" y="13144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endParaRPr lang="en-US" altLang="zh-CN" sz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1494" name="椭圆 191493"/>
          <p:cNvSpPr/>
          <p:nvPr/>
        </p:nvSpPr>
        <p:spPr>
          <a:xfrm>
            <a:off x="2339579" y="29146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endParaRPr lang="en-US" altLang="zh-CN" sz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1495" name="椭圆 191494"/>
          <p:cNvSpPr/>
          <p:nvPr/>
        </p:nvSpPr>
        <p:spPr>
          <a:xfrm>
            <a:off x="3311129" y="20002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</a:rPr>
              <a:t>D</a:t>
            </a:r>
            <a:endParaRPr lang="en-US" altLang="zh-CN" sz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1496" name="直接连接符 191495"/>
          <p:cNvSpPr/>
          <p:nvPr/>
        </p:nvSpPr>
        <p:spPr>
          <a:xfrm flipH="1">
            <a:off x="2110979" y="160020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497" name="直接连接符 191496"/>
          <p:cNvSpPr/>
          <p:nvPr/>
        </p:nvSpPr>
        <p:spPr>
          <a:xfrm>
            <a:off x="2911079" y="160020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498" name="直接连接符 191497"/>
          <p:cNvSpPr/>
          <p:nvPr/>
        </p:nvSpPr>
        <p:spPr>
          <a:xfrm flipH="1">
            <a:off x="1596629" y="24003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499" name="直接连接符 191498"/>
          <p:cNvSpPr/>
          <p:nvPr/>
        </p:nvSpPr>
        <p:spPr>
          <a:xfrm>
            <a:off x="2053829" y="240030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00" name="直接连接符 191499"/>
          <p:cNvSpPr/>
          <p:nvPr/>
        </p:nvSpPr>
        <p:spPr>
          <a:xfrm>
            <a:off x="3596879" y="24003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01" name="直接连接符 191500"/>
          <p:cNvSpPr/>
          <p:nvPr/>
        </p:nvSpPr>
        <p:spPr>
          <a:xfrm flipH="1">
            <a:off x="3253979" y="24003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02" name="直接连接符 191501"/>
          <p:cNvSpPr/>
          <p:nvPr/>
        </p:nvSpPr>
        <p:spPr>
          <a:xfrm>
            <a:off x="2625329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03" name="直接连接符 191502"/>
          <p:cNvSpPr/>
          <p:nvPr/>
        </p:nvSpPr>
        <p:spPr>
          <a:xfrm flipH="1">
            <a:off x="2282429" y="32575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04" name="文本框 191503"/>
          <p:cNvSpPr txBox="1"/>
          <p:nvPr/>
        </p:nvSpPr>
        <p:spPr>
          <a:xfrm>
            <a:off x="1485900" y="2826544"/>
            <a:ext cx="282450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91505" name="文本框 191504"/>
          <p:cNvSpPr txBox="1"/>
          <p:nvPr/>
        </p:nvSpPr>
        <p:spPr>
          <a:xfrm>
            <a:off x="2181225" y="3771900"/>
            <a:ext cx="269626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91506" name="文本框 191505"/>
          <p:cNvSpPr txBox="1"/>
          <p:nvPr/>
        </p:nvSpPr>
        <p:spPr>
          <a:xfrm>
            <a:off x="2145506" y="2805113"/>
            <a:ext cx="24397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endParaRPr lang="en-US" altLang="zh-CN" sz="1200" i="1" dirty="0">
              <a:latin typeface="Times New Roman" panose="02020603050405020304" pitchFamily="18" charset="0"/>
            </a:endParaRPr>
          </a:p>
        </p:txBody>
      </p:sp>
      <p:sp>
        <p:nvSpPr>
          <p:cNvPr id="191507" name="文本框 191506"/>
          <p:cNvSpPr txBox="1"/>
          <p:nvPr/>
        </p:nvSpPr>
        <p:spPr>
          <a:xfrm>
            <a:off x="2834878" y="3714750"/>
            <a:ext cx="247184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91508" name="文本框 191507"/>
          <p:cNvSpPr txBox="1"/>
          <p:nvPr/>
        </p:nvSpPr>
        <p:spPr>
          <a:xfrm>
            <a:off x="3126581" y="2914650"/>
            <a:ext cx="26000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91509" name="文本框 191508"/>
          <p:cNvSpPr txBox="1"/>
          <p:nvPr/>
        </p:nvSpPr>
        <p:spPr>
          <a:xfrm>
            <a:off x="3774281" y="2857500"/>
            <a:ext cx="251992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91510" name="椭圆 191509"/>
          <p:cNvSpPr/>
          <p:nvPr/>
        </p:nvSpPr>
        <p:spPr>
          <a:xfrm>
            <a:off x="5363472" y="29146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endParaRPr lang="en-US" altLang="zh-CN" sz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1511" name="椭圆 191510"/>
          <p:cNvSpPr/>
          <p:nvPr/>
        </p:nvSpPr>
        <p:spPr>
          <a:xfrm>
            <a:off x="6560051" y="13144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endParaRPr lang="en-US" altLang="zh-CN" sz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1512" name="椭圆 191511"/>
          <p:cNvSpPr/>
          <p:nvPr/>
        </p:nvSpPr>
        <p:spPr>
          <a:xfrm>
            <a:off x="5763522" y="20574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endParaRPr lang="en-US" altLang="zh-CN" sz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1513" name="椭圆 191512"/>
          <p:cNvSpPr/>
          <p:nvPr/>
        </p:nvSpPr>
        <p:spPr>
          <a:xfrm>
            <a:off x="7303001" y="20002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</a:rPr>
              <a:t>D</a:t>
            </a:r>
            <a:endParaRPr lang="en-US" altLang="zh-CN" sz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1514" name="直接连接符 191513"/>
          <p:cNvSpPr/>
          <p:nvPr/>
        </p:nvSpPr>
        <p:spPr>
          <a:xfrm flipH="1">
            <a:off x="6102851" y="160020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15" name="直接连接符 191514"/>
          <p:cNvSpPr/>
          <p:nvPr/>
        </p:nvSpPr>
        <p:spPr>
          <a:xfrm>
            <a:off x="6902951" y="160020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16" name="直接连接符 191515"/>
          <p:cNvSpPr/>
          <p:nvPr/>
        </p:nvSpPr>
        <p:spPr>
          <a:xfrm flipH="1">
            <a:off x="5588501" y="24003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17" name="直接连接符 191516"/>
          <p:cNvSpPr/>
          <p:nvPr/>
        </p:nvSpPr>
        <p:spPr>
          <a:xfrm>
            <a:off x="6045701" y="240030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18" name="直接连接符 191517"/>
          <p:cNvSpPr/>
          <p:nvPr/>
        </p:nvSpPr>
        <p:spPr>
          <a:xfrm>
            <a:off x="7588751" y="24003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19" name="直接连接符 191518"/>
          <p:cNvSpPr/>
          <p:nvPr/>
        </p:nvSpPr>
        <p:spPr>
          <a:xfrm flipH="1">
            <a:off x="7245851" y="24003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20" name="直接连接符 191519"/>
          <p:cNvSpPr/>
          <p:nvPr/>
        </p:nvSpPr>
        <p:spPr>
          <a:xfrm>
            <a:off x="5649222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21" name="直接连接符 191520"/>
          <p:cNvSpPr/>
          <p:nvPr/>
        </p:nvSpPr>
        <p:spPr>
          <a:xfrm flipH="1">
            <a:off x="5306322" y="32575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22" name="文本框 191521"/>
          <p:cNvSpPr txBox="1"/>
          <p:nvPr/>
        </p:nvSpPr>
        <p:spPr>
          <a:xfrm>
            <a:off x="5195594" y="3714750"/>
            <a:ext cx="282450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91523" name="文本框 191522"/>
          <p:cNvSpPr txBox="1"/>
          <p:nvPr/>
        </p:nvSpPr>
        <p:spPr>
          <a:xfrm>
            <a:off x="5820672" y="3714750"/>
            <a:ext cx="269626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91524" name="文本框 191523"/>
          <p:cNvSpPr txBox="1"/>
          <p:nvPr/>
        </p:nvSpPr>
        <p:spPr>
          <a:xfrm>
            <a:off x="5242504" y="2684879"/>
            <a:ext cx="24397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endParaRPr lang="en-US" altLang="zh-CN" sz="1200" i="1" dirty="0">
              <a:latin typeface="Times New Roman" panose="02020603050405020304" pitchFamily="18" charset="0"/>
            </a:endParaRPr>
          </a:p>
        </p:txBody>
      </p:sp>
      <p:sp>
        <p:nvSpPr>
          <p:cNvPr id="191525" name="文本框 191524"/>
          <p:cNvSpPr txBox="1"/>
          <p:nvPr/>
        </p:nvSpPr>
        <p:spPr>
          <a:xfrm>
            <a:off x="6335022" y="2857500"/>
            <a:ext cx="247184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91526" name="文本框 191525"/>
          <p:cNvSpPr txBox="1"/>
          <p:nvPr/>
        </p:nvSpPr>
        <p:spPr>
          <a:xfrm>
            <a:off x="7118453" y="2914650"/>
            <a:ext cx="26000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91527" name="文本框 191526"/>
          <p:cNvSpPr txBox="1"/>
          <p:nvPr/>
        </p:nvSpPr>
        <p:spPr>
          <a:xfrm>
            <a:off x="7766153" y="2857500"/>
            <a:ext cx="251992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91528" name="文本框 191527"/>
          <p:cNvSpPr txBox="1"/>
          <p:nvPr/>
        </p:nvSpPr>
        <p:spPr>
          <a:xfrm>
            <a:off x="3829050" y="2274094"/>
            <a:ext cx="174919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800">
                <a:latin typeface="Times New Roman" panose="02020603050405020304" pitchFamily="18" charset="0"/>
              </a:rPr>
              <a:t>Left-Rotate(</a:t>
            </a:r>
            <a:r>
              <a:rPr lang="en-US" altLang="zh-CN" sz="1800" i="1">
                <a:latin typeface="Times New Roman" panose="02020603050405020304" pitchFamily="18" charset="0"/>
              </a:rPr>
              <a:t>T</a:t>
            </a:r>
            <a:r>
              <a:rPr lang="en-US" altLang="zh-CN" sz="1800">
                <a:latin typeface="Times New Roman" panose="02020603050405020304" pitchFamily="18" charset="0"/>
              </a:rPr>
              <a:t>, </a:t>
            </a:r>
            <a:r>
              <a:rPr lang="en-US" altLang="zh-CN" sz="1800" i="1">
                <a:latin typeface="Times New Roman" panose="02020603050405020304" pitchFamily="18" charset="0"/>
              </a:rPr>
              <a:t>x</a:t>
            </a:r>
            <a:r>
              <a:rPr lang="en-US" altLang="zh-CN" sz="1800">
                <a:latin typeface="Times New Roman" panose="02020603050405020304" pitchFamily="18" charset="0"/>
              </a:rPr>
              <a:t>)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191529" name="直接连接符 191528"/>
          <p:cNvSpPr/>
          <p:nvPr/>
        </p:nvSpPr>
        <p:spPr>
          <a:xfrm>
            <a:off x="3829050" y="257175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第二种情况的案例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34" name="椭圆 192533"/>
          <p:cNvSpPr/>
          <p:nvPr/>
        </p:nvSpPr>
        <p:spPr>
          <a:xfrm>
            <a:off x="4245769" y="22288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2535" name="椭圆 192534"/>
          <p:cNvSpPr/>
          <p:nvPr/>
        </p:nvSpPr>
        <p:spPr>
          <a:xfrm>
            <a:off x="5229225" y="22288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2536" name="椭圆 192535"/>
          <p:cNvSpPr/>
          <p:nvPr/>
        </p:nvSpPr>
        <p:spPr>
          <a:xfrm>
            <a:off x="4645819" y="13716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2537" name="椭圆 192536"/>
          <p:cNvSpPr/>
          <p:nvPr/>
        </p:nvSpPr>
        <p:spPr>
          <a:xfrm>
            <a:off x="5699522" y="29718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D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2540" name="直接连接符 192539"/>
          <p:cNvSpPr/>
          <p:nvPr/>
        </p:nvSpPr>
        <p:spPr>
          <a:xfrm flipH="1">
            <a:off x="4470797" y="17145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41" name="直接连接符 192540"/>
          <p:cNvSpPr/>
          <p:nvPr/>
        </p:nvSpPr>
        <p:spPr>
          <a:xfrm>
            <a:off x="4927997" y="171450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42" name="直接连接符 192541"/>
          <p:cNvSpPr/>
          <p:nvPr/>
        </p:nvSpPr>
        <p:spPr>
          <a:xfrm>
            <a:off x="5985272" y="33147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43" name="直接连接符 192542"/>
          <p:cNvSpPr/>
          <p:nvPr/>
        </p:nvSpPr>
        <p:spPr>
          <a:xfrm flipH="1">
            <a:off x="5642372" y="33147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44" name="直接连接符 192543"/>
          <p:cNvSpPr/>
          <p:nvPr/>
        </p:nvSpPr>
        <p:spPr>
          <a:xfrm>
            <a:off x="4531519" y="25717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45" name="直接连接符 192544"/>
          <p:cNvSpPr/>
          <p:nvPr/>
        </p:nvSpPr>
        <p:spPr>
          <a:xfrm flipH="1">
            <a:off x="4188619" y="25717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46" name="文本框 192545"/>
          <p:cNvSpPr txBox="1"/>
          <p:nvPr/>
        </p:nvSpPr>
        <p:spPr>
          <a:xfrm>
            <a:off x="4702969" y="3028950"/>
            <a:ext cx="25590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92547" name="文本框 192546"/>
          <p:cNvSpPr txBox="1"/>
          <p:nvPr/>
        </p:nvSpPr>
        <p:spPr>
          <a:xfrm>
            <a:off x="4131469" y="2000250"/>
            <a:ext cx="24193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192548" name="文本框 192547"/>
          <p:cNvSpPr txBox="1"/>
          <p:nvPr/>
        </p:nvSpPr>
        <p:spPr>
          <a:xfrm>
            <a:off x="5172075" y="2971800"/>
            <a:ext cx="23749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92549" name="文本框 192548"/>
          <p:cNvSpPr txBox="1"/>
          <p:nvPr/>
        </p:nvSpPr>
        <p:spPr>
          <a:xfrm>
            <a:off x="5514975" y="3829050"/>
            <a:ext cx="24892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92550" name="文本框 192549"/>
          <p:cNvSpPr txBox="1"/>
          <p:nvPr/>
        </p:nvSpPr>
        <p:spPr>
          <a:xfrm>
            <a:off x="6162675" y="3771900"/>
            <a:ext cx="2413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92551" name="文本框 192550"/>
          <p:cNvSpPr txBox="1"/>
          <p:nvPr/>
        </p:nvSpPr>
        <p:spPr>
          <a:xfrm>
            <a:off x="4032647" y="3028950"/>
            <a:ext cx="2667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92552" name="直接连接符 192551"/>
          <p:cNvSpPr/>
          <p:nvPr/>
        </p:nvSpPr>
        <p:spPr>
          <a:xfrm>
            <a:off x="5514975" y="2628900"/>
            <a:ext cx="2857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53" name="直接连接符 192552"/>
          <p:cNvSpPr/>
          <p:nvPr/>
        </p:nvSpPr>
        <p:spPr>
          <a:xfrm flipH="1">
            <a:off x="5286375" y="2628900"/>
            <a:ext cx="1143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54" name="文本框 192553"/>
          <p:cNvSpPr txBox="1"/>
          <p:nvPr/>
        </p:nvSpPr>
        <p:spPr>
          <a:xfrm>
            <a:off x="1885950" y="2159794"/>
            <a:ext cx="1880643" cy="3231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500" dirty="0">
                <a:latin typeface="Times New Roman" panose="02020603050405020304" pitchFamily="18" charset="0"/>
                <a:sym typeface="Symbol" panose="05050102010706020507" pitchFamily="18" charset="2"/>
              </a:rPr>
              <a:t>Right-Rotate(</a:t>
            </a:r>
            <a:r>
              <a:rPr lang="en-US" altLang="zh-CN" sz="1500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15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5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z.</a:t>
            </a:r>
            <a:r>
              <a:rPr lang="en-US" altLang="zh-CN" sz="15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15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zh-CN" sz="15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15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15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2555" name="直接连接符 192554"/>
          <p:cNvSpPr/>
          <p:nvPr/>
        </p:nvSpPr>
        <p:spPr>
          <a:xfrm flipV="1">
            <a:off x="1885950" y="2457450"/>
            <a:ext cx="2057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第二种情况的案例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第三种情况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 dirty="0">
                <a:solidFill>
                  <a:srgbClr val="008C87"/>
                </a:solidFill>
              </a:rPr>
              <a:t>z</a:t>
            </a:r>
            <a:r>
              <a:rPr lang="en-US" altLang="zh-CN" dirty="0"/>
              <a:t> </a:t>
            </a:r>
            <a:r>
              <a:rPr lang="zh-CN" altLang="en-US" dirty="0"/>
              <a:t>的父结点是</a:t>
            </a:r>
            <a:r>
              <a:rPr lang="en-US" altLang="zh-CN" i="1" dirty="0">
                <a:solidFill>
                  <a:srgbClr val="008C87"/>
                </a:solidFill>
                <a:sym typeface="+mn-ea"/>
              </a:rPr>
              <a:t>z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/>
              <a:t>祖节点的左子结点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i="1" dirty="0">
                <a:solidFill>
                  <a:srgbClr val="008C87"/>
                </a:solidFill>
                <a:sym typeface="+mn-ea"/>
              </a:rPr>
              <a:t>x </a:t>
            </a:r>
            <a:r>
              <a:rPr lang="zh-CN" altLang="en-US" dirty="0">
                <a:sym typeface="+mn-ea"/>
              </a:rPr>
              <a:t>的叔节点是黑色的，且</a:t>
            </a:r>
            <a:r>
              <a:rPr lang="en-US" altLang="zh-CN" i="1" dirty="0">
                <a:solidFill>
                  <a:srgbClr val="008C87"/>
                </a:solidFill>
              </a:rPr>
              <a:t>z</a:t>
            </a:r>
            <a:r>
              <a:rPr lang="en-US" altLang="zh-CN" dirty="0"/>
              <a:t> </a:t>
            </a:r>
            <a:r>
              <a:rPr lang="zh-CN" altLang="en-US" dirty="0"/>
              <a:t>是一个左孩子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则</a:t>
            </a:r>
            <a:r>
              <a:rPr lang="en-US" altLang="zh-CN" dirty="0"/>
              <a:t>,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z.p.color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= BLACK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z.p.p.color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= RED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Right-Rotate(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olidFill>
                  <a:srgbClr val="008C87"/>
                </a:solidFill>
                <a:sym typeface="Symbol" panose="05050102010706020507" pitchFamily="18" charset="2"/>
              </a:rPr>
              <a:t>z.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p</a:t>
            </a:r>
            <a:r>
              <a:rPr lang="en-US" altLang="zh-CN" dirty="0" err="1">
                <a:solidFill>
                  <a:srgbClr val="008C87"/>
                </a:solidFill>
                <a:sym typeface="Symbol" panose="05050102010706020507" pitchFamily="18" charset="2"/>
              </a:rPr>
              <a:t>.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9842" y="2428707"/>
            <a:ext cx="5150115" cy="18733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二叉搜索树</a:t>
            </a:r>
            <a:endParaRPr lang="zh-CN" altLang="en-US" dirty="0"/>
          </a:p>
        </p:txBody>
      </p:sp>
      <p:sp>
        <p:nvSpPr>
          <p:cNvPr id="25" name="文本占位符 28674"/>
          <p:cNvSpPr txBox="1"/>
          <p:nvPr/>
        </p:nvSpPr>
        <p:spPr>
          <a:xfrm>
            <a:off x="5630239" y="1041499"/>
            <a:ext cx="3116886" cy="354775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左孩子 </a:t>
            </a:r>
            <a:r>
              <a:rPr lang="en-US" altLang="zh-CN" dirty="0"/>
              <a:t>left</a:t>
            </a:r>
            <a:endParaRPr lang="en-US" altLang="zh-CN" dirty="0"/>
          </a:p>
          <a:p>
            <a:r>
              <a:rPr lang="zh-CN" altLang="en-US" dirty="0"/>
              <a:t>右孩子 </a:t>
            </a:r>
            <a:r>
              <a:rPr lang="en-US" altLang="zh-CN" dirty="0"/>
              <a:t>right</a:t>
            </a:r>
            <a:endParaRPr lang="en-US" altLang="zh-CN" dirty="0"/>
          </a:p>
          <a:p>
            <a:r>
              <a:rPr lang="zh-CN" altLang="en-US" dirty="0"/>
              <a:t>双亲 </a:t>
            </a:r>
            <a:r>
              <a:rPr lang="en-US" altLang="zh-CN" dirty="0"/>
              <a:t>p</a:t>
            </a:r>
            <a:endParaRPr lang="en-US" altLang="zh-CN" dirty="0"/>
          </a:p>
          <a:p>
            <a:r>
              <a:rPr lang="zh-CN" altLang="en-US" dirty="0"/>
              <a:t>关键字 </a:t>
            </a:r>
            <a:r>
              <a:rPr lang="en-US" altLang="zh-CN" dirty="0"/>
              <a:t>key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x</a:t>
            </a:r>
            <a:r>
              <a:rPr lang="zh-CN" altLang="en-US" dirty="0"/>
              <a:t>是二叉搜索树中的一个结点。如果</a:t>
            </a:r>
            <a:r>
              <a:rPr lang="en-US" altLang="zh-CN" dirty="0"/>
              <a:t>y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左子树中的一个结点，则</a:t>
            </a:r>
            <a:r>
              <a:rPr lang="en-US" altLang="zh-CN" dirty="0" err="1"/>
              <a:t>y.key</a:t>
            </a:r>
            <a:r>
              <a:rPr lang="en-US" altLang="zh-CN" dirty="0"/>
              <a:t> &lt;= </a:t>
            </a:r>
            <a:r>
              <a:rPr lang="en-US" altLang="zh-CN" dirty="0" err="1"/>
              <a:t>x.key</a:t>
            </a:r>
            <a:r>
              <a:rPr lang="zh-CN" altLang="en-US" dirty="0"/>
              <a:t>；如果</a:t>
            </a:r>
            <a:r>
              <a:rPr lang="en-US" altLang="zh-CN" dirty="0"/>
              <a:t>y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右子树的一个结点，则</a:t>
            </a:r>
            <a:r>
              <a:rPr lang="en-US" altLang="zh-CN" dirty="0" err="1"/>
              <a:t>y.key</a:t>
            </a:r>
            <a:r>
              <a:rPr lang="en-US" altLang="zh-CN" dirty="0"/>
              <a:t> &gt;= </a:t>
            </a:r>
            <a:r>
              <a:rPr lang="en-US" altLang="zh-CN" dirty="0" err="1"/>
              <a:t>x.key</a:t>
            </a:r>
            <a:endParaRPr lang="en-US" altLang="zh-CN" dirty="0"/>
          </a:p>
        </p:txBody>
      </p:sp>
      <p:grpSp>
        <p:nvGrpSpPr>
          <p:cNvPr id="26" name="Group 17"/>
          <p:cNvGrpSpPr/>
          <p:nvPr/>
        </p:nvGrpSpPr>
        <p:grpSpPr bwMode="auto">
          <a:xfrm>
            <a:off x="506083" y="1268083"/>
            <a:ext cx="4343400" cy="2133600"/>
            <a:chOff x="1248" y="1152"/>
            <a:chExt cx="2736" cy="1344"/>
          </a:xfrm>
        </p:grpSpPr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2400" y="1152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3792" y="230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2304" y="230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1248" y="230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dirty="0"/>
                <a:t>2</a:t>
              </a:r>
              <a:endParaRPr lang="en-US" altLang="zh-CN" dirty="0"/>
            </a:p>
          </p:txBody>
        </p:sp>
        <p:sp>
          <p:nvSpPr>
            <p:cNvPr id="31" name="Oval 8"/>
            <p:cNvSpPr>
              <a:spLocks noChangeArrowheads="1"/>
            </p:cNvSpPr>
            <p:nvPr/>
          </p:nvSpPr>
          <p:spPr bwMode="auto">
            <a:xfrm>
              <a:off x="3216" y="1632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 flipH="1">
              <a:off x="1392" y="1824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>
              <a:off x="1872" y="1824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 flipH="1">
              <a:off x="1872" y="1296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2592" y="1296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>
              <a:off x="3360" y="1776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椭圆 194563"/>
          <p:cNvSpPr/>
          <p:nvPr/>
        </p:nvSpPr>
        <p:spPr>
          <a:xfrm>
            <a:off x="1710929" y="29146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65" name="椭圆 194564"/>
          <p:cNvSpPr/>
          <p:nvPr/>
        </p:nvSpPr>
        <p:spPr>
          <a:xfrm>
            <a:off x="2907506" y="13144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66" name="椭圆 194565"/>
          <p:cNvSpPr/>
          <p:nvPr/>
        </p:nvSpPr>
        <p:spPr>
          <a:xfrm>
            <a:off x="2110979" y="20574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67" name="椭圆 194566"/>
          <p:cNvSpPr/>
          <p:nvPr/>
        </p:nvSpPr>
        <p:spPr>
          <a:xfrm>
            <a:off x="3650456" y="20002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D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68" name="直接连接符 194567"/>
          <p:cNvSpPr/>
          <p:nvPr/>
        </p:nvSpPr>
        <p:spPr>
          <a:xfrm flipH="1">
            <a:off x="2450306" y="160020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69" name="直接连接符 194568"/>
          <p:cNvSpPr/>
          <p:nvPr/>
        </p:nvSpPr>
        <p:spPr>
          <a:xfrm>
            <a:off x="3250406" y="160020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70" name="直接连接符 194569"/>
          <p:cNvSpPr/>
          <p:nvPr/>
        </p:nvSpPr>
        <p:spPr>
          <a:xfrm flipH="1">
            <a:off x="1935956" y="24003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71" name="直接连接符 194570"/>
          <p:cNvSpPr/>
          <p:nvPr/>
        </p:nvSpPr>
        <p:spPr>
          <a:xfrm>
            <a:off x="2393156" y="240030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72" name="直接连接符 194571"/>
          <p:cNvSpPr/>
          <p:nvPr/>
        </p:nvSpPr>
        <p:spPr>
          <a:xfrm>
            <a:off x="3936206" y="24003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73" name="直接连接符 194572"/>
          <p:cNvSpPr/>
          <p:nvPr/>
        </p:nvSpPr>
        <p:spPr>
          <a:xfrm flipH="1">
            <a:off x="3593306" y="24003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74" name="直接连接符 194573"/>
          <p:cNvSpPr/>
          <p:nvPr/>
        </p:nvSpPr>
        <p:spPr>
          <a:xfrm>
            <a:off x="1996679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75" name="直接连接符 194574"/>
          <p:cNvSpPr/>
          <p:nvPr/>
        </p:nvSpPr>
        <p:spPr>
          <a:xfrm flipH="1">
            <a:off x="1653779" y="32575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76" name="文本框 194575"/>
          <p:cNvSpPr txBox="1"/>
          <p:nvPr/>
        </p:nvSpPr>
        <p:spPr>
          <a:xfrm>
            <a:off x="1543050" y="3714750"/>
            <a:ext cx="2667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94577" name="文本框 194576"/>
          <p:cNvSpPr txBox="1"/>
          <p:nvPr/>
        </p:nvSpPr>
        <p:spPr>
          <a:xfrm>
            <a:off x="2168129" y="3714750"/>
            <a:ext cx="25590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94578" name="文本框 194577"/>
          <p:cNvSpPr txBox="1"/>
          <p:nvPr/>
        </p:nvSpPr>
        <p:spPr>
          <a:xfrm>
            <a:off x="1596629" y="2686050"/>
            <a:ext cx="24193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194579" name="文本框 194578"/>
          <p:cNvSpPr txBox="1"/>
          <p:nvPr/>
        </p:nvSpPr>
        <p:spPr>
          <a:xfrm>
            <a:off x="2682478" y="2857500"/>
            <a:ext cx="23749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94580" name="文本框 194579"/>
          <p:cNvSpPr txBox="1"/>
          <p:nvPr/>
        </p:nvSpPr>
        <p:spPr>
          <a:xfrm>
            <a:off x="3465910" y="2914650"/>
            <a:ext cx="24892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94581" name="文本框 194580"/>
          <p:cNvSpPr txBox="1"/>
          <p:nvPr/>
        </p:nvSpPr>
        <p:spPr>
          <a:xfrm>
            <a:off x="4113610" y="2857500"/>
            <a:ext cx="2413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94582" name="椭圆 194581"/>
          <p:cNvSpPr/>
          <p:nvPr/>
        </p:nvSpPr>
        <p:spPr>
          <a:xfrm>
            <a:off x="5503069" y="22288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83" name="椭圆 194582"/>
          <p:cNvSpPr/>
          <p:nvPr/>
        </p:nvSpPr>
        <p:spPr>
          <a:xfrm>
            <a:off x="6486525" y="22288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84" name="椭圆 194583"/>
          <p:cNvSpPr/>
          <p:nvPr/>
        </p:nvSpPr>
        <p:spPr>
          <a:xfrm>
            <a:off x="5903119" y="13716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85" name="椭圆 194584"/>
          <p:cNvSpPr/>
          <p:nvPr/>
        </p:nvSpPr>
        <p:spPr>
          <a:xfrm>
            <a:off x="6956822" y="29718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D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86" name="直接连接符 194585"/>
          <p:cNvSpPr/>
          <p:nvPr/>
        </p:nvSpPr>
        <p:spPr>
          <a:xfrm flipH="1">
            <a:off x="5728097" y="17145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87" name="直接连接符 194586"/>
          <p:cNvSpPr/>
          <p:nvPr/>
        </p:nvSpPr>
        <p:spPr>
          <a:xfrm>
            <a:off x="6185297" y="171450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88" name="直接连接符 194587"/>
          <p:cNvSpPr/>
          <p:nvPr/>
        </p:nvSpPr>
        <p:spPr>
          <a:xfrm>
            <a:off x="7242572" y="33147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89" name="直接连接符 194588"/>
          <p:cNvSpPr/>
          <p:nvPr/>
        </p:nvSpPr>
        <p:spPr>
          <a:xfrm flipH="1">
            <a:off x="6899672" y="33147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90" name="直接连接符 194589"/>
          <p:cNvSpPr/>
          <p:nvPr/>
        </p:nvSpPr>
        <p:spPr>
          <a:xfrm>
            <a:off x="5788819" y="25717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91" name="直接连接符 194590"/>
          <p:cNvSpPr/>
          <p:nvPr/>
        </p:nvSpPr>
        <p:spPr>
          <a:xfrm flipH="1">
            <a:off x="5445919" y="25717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92" name="文本框 194591"/>
          <p:cNvSpPr txBox="1"/>
          <p:nvPr/>
        </p:nvSpPr>
        <p:spPr>
          <a:xfrm>
            <a:off x="5960269" y="3028950"/>
            <a:ext cx="25590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94593" name="文本框 194592"/>
          <p:cNvSpPr txBox="1"/>
          <p:nvPr/>
        </p:nvSpPr>
        <p:spPr>
          <a:xfrm>
            <a:off x="5388769" y="2000250"/>
            <a:ext cx="24193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194594" name="文本框 194593"/>
          <p:cNvSpPr txBox="1"/>
          <p:nvPr/>
        </p:nvSpPr>
        <p:spPr>
          <a:xfrm>
            <a:off x="6429375" y="2971800"/>
            <a:ext cx="23749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94595" name="文本框 194594"/>
          <p:cNvSpPr txBox="1"/>
          <p:nvPr/>
        </p:nvSpPr>
        <p:spPr>
          <a:xfrm>
            <a:off x="6772275" y="3829050"/>
            <a:ext cx="24892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94596" name="文本框 194595"/>
          <p:cNvSpPr txBox="1"/>
          <p:nvPr/>
        </p:nvSpPr>
        <p:spPr>
          <a:xfrm>
            <a:off x="7419975" y="3771900"/>
            <a:ext cx="2413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94597" name="文本框 194596"/>
          <p:cNvSpPr txBox="1"/>
          <p:nvPr/>
        </p:nvSpPr>
        <p:spPr>
          <a:xfrm>
            <a:off x="5289947" y="3028950"/>
            <a:ext cx="2667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94598" name="直接连接符 194597"/>
          <p:cNvSpPr/>
          <p:nvPr/>
        </p:nvSpPr>
        <p:spPr>
          <a:xfrm>
            <a:off x="6772275" y="2628900"/>
            <a:ext cx="2857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99" name="直接连接符 194598"/>
          <p:cNvSpPr/>
          <p:nvPr/>
        </p:nvSpPr>
        <p:spPr>
          <a:xfrm flipH="1">
            <a:off x="6543675" y="2628900"/>
            <a:ext cx="1143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600" name="文本框 194599"/>
          <p:cNvSpPr txBox="1"/>
          <p:nvPr/>
        </p:nvSpPr>
        <p:spPr>
          <a:xfrm>
            <a:off x="3927872" y="1543050"/>
            <a:ext cx="154721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200" dirty="0">
                <a:latin typeface="Times New Roman" panose="02020603050405020304" pitchFamily="18" charset="0"/>
                <a:sym typeface="Symbol" panose="05050102010706020507" pitchFamily="18" charset="2"/>
              </a:rPr>
              <a:t>Right-Rotate(</a:t>
            </a:r>
            <a:r>
              <a:rPr lang="en-US" altLang="zh-CN" sz="1200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12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2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z.</a:t>
            </a:r>
            <a:r>
              <a:rPr lang="en-US" altLang="zh-CN" sz="12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12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zh-CN" sz="12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12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12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602" name="直接连接符 194601"/>
          <p:cNvSpPr/>
          <p:nvPr/>
        </p:nvSpPr>
        <p:spPr>
          <a:xfrm>
            <a:off x="3943350" y="1828800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第三种情况的案例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红黑树的插入（续）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rgbClr val="CE0000"/>
                </a:solidFill>
              </a:rPr>
              <a:t>额外说明</a:t>
            </a:r>
            <a:endParaRPr lang="en-US" altLang="zh-CN" dirty="0">
              <a:solidFill>
                <a:srgbClr val="CE0000"/>
              </a:solidFill>
            </a:endParaRPr>
          </a:p>
          <a:p>
            <a:r>
              <a:rPr lang="zh-CN" altLang="en-US" dirty="0"/>
              <a:t>第</a:t>
            </a:r>
            <a:r>
              <a:rPr lang="en-US" altLang="zh-CN" dirty="0"/>
              <a:t>4,5,6</a:t>
            </a:r>
            <a:r>
              <a:rPr lang="zh-CN" altLang="en-US" dirty="0"/>
              <a:t>种情况与</a:t>
            </a:r>
            <a:r>
              <a:rPr lang="en-US" altLang="zh-CN" dirty="0"/>
              <a:t>1,2,3</a:t>
            </a:r>
            <a:r>
              <a:rPr lang="zh-CN" altLang="en-US" dirty="0"/>
              <a:t>种情况对称</a:t>
            </a:r>
            <a:r>
              <a:rPr lang="en-US" altLang="zh-CN" dirty="0"/>
              <a:t> (</a:t>
            </a:r>
            <a:r>
              <a:rPr lang="en-US" altLang="zh-CN" i="1" dirty="0">
                <a:solidFill>
                  <a:srgbClr val="008C87"/>
                </a:solidFill>
              </a:rPr>
              <a:t>z</a:t>
            </a:r>
            <a:r>
              <a:rPr lang="en-US" altLang="zh-CN" dirty="0"/>
              <a:t> </a:t>
            </a:r>
            <a:r>
              <a:rPr lang="zh-CN" altLang="en-US" dirty="0"/>
              <a:t>的父结点是</a:t>
            </a:r>
            <a:r>
              <a:rPr lang="en-US" altLang="zh-CN" i="1" dirty="0">
                <a:solidFill>
                  <a:srgbClr val="008C87"/>
                </a:solidFill>
                <a:sym typeface="+mn-ea"/>
              </a:rPr>
              <a:t>z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/>
              <a:t>祖节点的右节点</a:t>
            </a:r>
            <a:r>
              <a:rPr lang="en-US" altLang="zh-CN" dirty="0"/>
              <a:t>).</a:t>
            </a:r>
            <a:endParaRPr lang="en-US" altLang="zh-CN" dirty="0"/>
          </a:p>
          <a:p>
            <a:r>
              <a:rPr lang="zh-CN" altLang="en-US" dirty="0"/>
              <a:t>在第</a:t>
            </a:r>
            <a:r>
              <a:rPr lang="en-US" altLang="zh-CN" dirty="0"/>
              <a:t>2 </a:t>
            </a:r>
            <a:r>
              <a:rPr lang="zh-CN" altLang="en-US" dirty="0"/>
              <a:t>或</a:t>
            </a:r>
            <a:r>
              <a:rPr lang="en-US" altLang="zh-CN" dirty="0"/>
              <a:t> 3</a:t>
            </a:r>
            <a:r>
              <a:rPr lang="zh-CN" altLang="en-US" dirty="0"/>
              <a:t>种情况之后</a:t>
            </a:r>
            <a:r>
              <a:rPr lang="en-US" altLang="zh-CN" dirty="0"/>
              <a:t>, </a:t>
            </a:r>
            <a:r>
              <a:rPr lang="zh-CN" altLang="en-US" dirty="0"/>
              <a:t>无需进一步纠正红黑树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文本占位符 196610"/>
          <p:cNvSpPr>
            <a:spLocks noGrp="1"/>
          </p:cNvSpPr>
          <p:nvPr>
            <p:ph type="body" idx="1"/>
          </p:nvPr>
        </p:nvSpPr>
        <p:spPr>
          <a:xfrm>
            <a:off x="1062127" y="693737"/>
            <a:ext cx="3190696" cy="4188813"/>
          </a:xfrm>
        </p:spPr>
        <p:txBody>
          <a:bodyPr>
            <a:normAutofit fontScale="90000"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altLang="zh-CN" sz="1100" dirty="0"/>
              <a:t>RB-Insert(</a:t>
            </a:r>
            <a:r>
              <a:rPr lang="en-US" altLang="zh-CN" sz="1100" i="1" dirty="0"/>
              <a:t>T</a:t>
            </a:r>
            <a:r>
              <a:rPr lang="en-US" altLang="zh-CN" sz="1100" dirty="0"/>
              <a:t>, </a:t>
            </a:r>
            <a:r>
              <a:rPr lang="en-US" altLang="zh-CN" sz="1100" i="1" dirty="0"/>
              <a:t>z</a:t>
            </a:r>
            <a:r>
              <a:rPr lang="en-US" altLang="zh-CN" sz="1100" dirty="0"/>
              <a:t>)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/>
              <a:t>Y =T.NIL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/>
              <a:t>X = </a:t>
            </a:r>
            <a:r>
              <a:rPr lang="en-US" altLang="zh-CN" sz="1100" dirty="0" err="1"/>
              <a:t>T.root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/>
              <a:t>While x </a:t>
            </a:r>
            <a:r>
              <a:rPr lang="zh-CN" altLang="en-US" sz="1100" dirty="0"/>
              <a:t>≠ </a:t>
            </a:r>
            <a:r>
              <a:rPr lang="en-US" altLang="zh-CN" sz="1100" dirty="0"/>
              <a:t>T.NIL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/>
              <a:t>    y = x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/>
              <a:t>    if </a:t>
            </a:r>
            <a:r>
              <a:rPr lang="en-US" altLang="zh-CN" sz="1100" dirty="0" err="1"/>
              <a:t>z.key</a:t>
            </a:r>
            <a:r>
              <a:rPr lang="en-US" altLang="zh-CN" sz="1100" dirty="0"/>
              <a:t> &lt; </a:t>
            </a:r>
            <a:r>
              <a:rPr lang="en-US" altLang="zh-CN" sz="1100" dirty="0" err="1"/>
              <a:t>x.key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/>
              <a:t>        x = </a:t>
            </a:r>
            <a:r>
              <a:rPr lang="en-US" altLang="zh-CN" sz="1100" dirty="0" err="1"/>
              <a:t>x.left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/>
              <a:t>    else x = </a:t>
            </a:r>
            <a:r>
              <a:rPr lang="en-US" altLang="zh-CN" sz="1100" dirty="0" err="1"/>
              <a:t>x.right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 err="1"/>
              <a:t>Z.p</a:t>
            </a:r>
            <a:r>
              <a:rPr lang="en-US" altLang="zh-CN" sz="1100" dirty="0"/>
              <a:t> = y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/>
              <a:t>If y == T.NIL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/>
              <a:t>    </a:t>
            </a:r>
            <a:r>
              <a:rPr lang="en-US" altLang="zh-CN" sz="1100" dirty="0" err="1"/>
              <a:t>T.root</a:t>
            </a:r>
            <a:r>
              <a:rPr lang="en-US" altLang="zh-CN" sz="1100" dirty="0"/>
              <a:t> = z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/>
              <a:t>Elseif </a:t>
            </a:r>
            <a:r>
              <a:rPr lang="en-US" altLang="zh-CN" sz="1100" dirty="0" err="1"/>
              <a:t>z.key</a:t>
            </a:r>
            <a:r>
              <a:rPr lang="en-US" altLang="zh-CN" sz="1100" dirty="0"/>
              <a:t> &lt; </a:t>
            </a:r>
            <a:r>
              <a:rPr lang="en-US" altLang="zh-CN" sz="1100" dirty="0" err="1"/>
              <a:t>y.key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/>
              <a:t>    </a:t>
            </a:r>
            <a:r>
              <a:rPr lang="en-US" altLang="zh-CN" sz="1100" dirty="0" err="1"/>
              <a:t>y.left</a:t>
            </a:r>
            <a:r>
              <a:rPr lang="en-US" altLang="zh-CN" sz="1100" dirty="0"/>
              <a:t> = z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/>
              <a:t>Else </a:t>
            </a:r>
            <a:r>
              <a:rPr lang="en-US" altLang="zh-CN" sz="1100" dirty="0" err="1"/>
              <a:t>y.right</a:t>
            </a:r>
            <a:r>
              <a:rPr lang="en-US" altLang="zh-CN" sz="1100" dirty="0"/>
              <a:t> = z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 err="1"/>
              <a:t>Z.left</a:t>
            </a:r>
            <a:r>
              <a:rPr lang="en-US" altLang="zh-CN" sz="1100" dirty="0"/>
              <a:t> = T.NIL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 err="1"/>
              <a:t>Z.right</a:t>
            </a:r>
            <a:r>
              <a:rPr lang="en-US" altLang="zh-CN" sz="1100" dirty="0"/>
              <a:t> = T.NIL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 err="1"/>
              <a:t>Z.color</a:t>
            </a:r>
            <a:r>
              <a:rPr lang="en-US" altLang="zh-CN" sz="1100" dirty="0"/>
              <a:t> = RED</a:t>
            </a:r>
            <a:endParaRPr lang="en-US" altLang="zh-CN" sz="11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1100" dirty="0"/>
              <a:t>RB-INSERT-FIXUP(T, z)</a:t>
            </a:r>
            <a:endParaRPr lang="en-US" altLang="zh-CN" sz="1100" dirty="0"/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插入操作的伪代码</a:t>
            </a:r>
            <a:endParaRPr lang="zh-CN" altLang="en-US" dirty="0"/>
          </a:p>
        </p:txBody>
      </p:sp>
      <p:sp>
        <p:nvSpPr>
          <p:cNvPr id="4" name="文本占位符 196610"/>
          <p:cNvSpPr txBox="1"/>
          <p:nvPr/>
        </p:nvSpPr>
        <p:spPr>
          <a:xfrm>
            <a:off x="4727275" y="693737"/>
            <a:ext cx="3069925" cy="4033537"/>
          </a:xfrm>
        </p:spPr>
        <p:txBody>
          <a:bodyPr>
            <a:normAutofit fontScale="9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 panose="020B0604020202020204" pitchFamily="34" charset="0"/>
              <a:buNone/>
            </a:pPr>
            <a:r>
              <a:rPr lang="en-US" altLang="zh-CN" sz="1200" dirty="0"/>
              <a:t>RB-Insert-FIXUP(</a:t>
            </a:r>
            <a:r>
              <a:rPr lang="en-US" altLang="zh-CN" sz="1200" i="1" dirty="0"/>
              <a:t>T</a:t>
            </a:r>
            <a:r>
              <a:rPr lang="en-US" altLang="zh-CN" sz="1200" dirty="0"/>
              <a:t>, </a:t>
            </a:r>
            <a:r>
              <a:rPr lang="en-US" altLang="zh-CN" sz="1200" i="1" dirty="0"/>
              <a:t>z</a:t>
            </a:r>
            <a:r>
              <a:rPr lang="en-US" altLang="zh-CN" sz="1200" dirty="0"/>
              <a:t>)</a:t>
            </a:r>
            <a:endParaRPr lang="en-US" altLang="zh-CN" sz="1200" dirty="0"/>
          </a:p>
          <a:p>
            <a:pPr marL="609600" indent="-609600">
              <a:buFontTx/>
              <a:buAutoNum type="arabicPeriod"/>
            </a:pPr>
            <a:r>
              <a:rPr lang="en-US" altLang="zh-CN" sz="1200" dirty="0"/>
              <a:t>While </a:t>
            </a:r>
            <a:r>
              <a:rPr lang="en-US" altLang="zh-CN" sz="1200" dirty="0" err="1"/>
              <a:t>z.p.color</a:t>
            </a:r>
            <a:r>
              <a:rPr lang="en-US" altLang="zh-CN" sz="1200" dirty="0"/>
              <a:t> == RED</a:t>
            </a:r>
            <a:endParaRPr lang="en-US" altLang="zh-CN" sz="1200" dirty="0"/>
          </a:p>
          <a:p>
            <a:pPr marL="609600" indent="-609600">
              <a:buFontTx/>
              <a:buAutoNum type="arabicPeriod"/>
            </a:pPr>
            <a:r>
              <a:rPr lang="en-US" altLang="zh-CN" sz="1200" dirty="0"/>
              <a:t>    if </a:t>
            </a:r>
            <a:r>
              <a:rPr lang="en-US" altLang="zh-CN" sz="1200" dirty="0" err="1"/>
              <a:t>z.p</a:t>
            </a:r>
            <a:r>
              <a:rPr lang="en-US" altLang="zh-CN" sz="1200" dirty="0"/>
              <a:t> == </a:t>
            </a:r>
            <a:r>
              <a:rPr lang="en-US" altLang="zh-CN" sz="1200" dirty="0" err="1"/>
              <a:t>z.p.p.left</a:t>
            </a:r>
            <a:endParaRPr lang="en-US" altLang="zh-CN" sz="1200" dirty="0"/>
          </a:p>
          <a:p>
            <a:pPr marL="609600" indent="-609600">
              <a:buFontTx/>
              <a:buAutoNum type="arabicPeriod"/>
            </a:pPr>
            <a:r>
              <a:rPr lang="en-US" altLang="zh-CN" sz="1200" dirty="0"/>
              <a:t>        y = </a:t>
            </a:r>
            <a:r>
              <a:rPr lang="en-US" altLang="zh-CN" sz="1200" dirty="0" err="1"/>
              <a:t>z.p.p.right</a:t>
            </a:r>
            <a:endParaRPr lang="en-US" altLang="zh-CN" sz="1200" dirty="0"/>
          </a:p>
          <a:p>
            <a:pPr marL="609600" indent="-609600">
              <a:buFontTx/>
              <a:buAutoNum type="arabicPeriod"/>
            </a:pPr>
            <a:r>
              <a:rPr lang="en-US" altLang="zh-CN" sz="1200" dirty="0"/>
              <a:t>        if </a:t>
            </a:r>
            <a:r>
              <a:rPr lang="en-US" altLang="zh-CN" sz="1200" dirty="0" err="1"/>
              <a:t>y.color</a:t>
            </a:r>
            <a:r>
              <a:rPr lang="en-US" altLang="zh-CN" sz="1200" dirty="0"/>
              <a:t> == RED</a:t>
            </a:r>
            <a:endParaRPr lang="en-US" altLang="zh-CN" sz="1200" dirty="0"/>
          </a:p>
          <a:p>
            <a:pPr marL="609600" indent="-609600">
              <a:buFontTx/>
              <a:buAutoNum type="arabicPeriod"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z.p.color</a:t>
            </a:r>
            <a:r>
              <a:rPr lang="en-US" altLang="zh-CN" sz="1200" dirty="0"/>
              <a:t> = BLACK</a:t>
            </a:r>
            <a:endParaRPr lang="en-US" altLang="zh-CN" sz="1200" dirty="0"/>
          </a:p>
          <a:p>
            <a:pPr marL="609600" indent="-609600">
              <a:buFontTx/>
              <a:buAutoNum type="arabicPeriod"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y.color</a:t>
            </a:r>
            <a:r>
              <a:rPr lang="en-US" altLang="zh-CN" sz="1200" dirty="0"/>
              <a:t> = BLACK</a:t>
            </a:r>
            <a:endParaRPr lang="en-US" altLang="zh-CN" sz="1200" dirty="0"/>
          </a:p>
          <a:p>
            <a:pPr marL="609600" indent="-609600">
              <a:buFontTx/>
              <a:buAutoNum type="arabicPeriod"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z.p.p.color</a:t>
            </a:r>
            <a:r>
              <a:rPr lang="en-US" altLang="zh-CN" sz="1200" dirty="0"/>
              <a:t> = RED</a:t>
            </a:r>
            <a:endParaRPr lang="en-US" altLang="zh-CN" sz="1200" dirty="0"/>
          </a:p>
          <a:p>
            <a:pPr marL="609600" indent="-609600">
              <a:buFontTx/>
              <a:buAutoNum type="arabicPeriod"/>
            </a:pPr>
            <a:r>
              <a:rPr lang="en-US" altLang="zh-CN" sz="1200" dirty="0"/>
              <a:t>            z = </a:t>
            </a:r>
            <a:r>
              <a:rPr lang="en-US" altLang="zh-CN" sz="1200" dirty="0" err="1"/>
              <a:t>z.p.p</a:t>
            </a:r>
            <a:endParaRPr lang="en-US" altLang="zh-CN" sz="1200" dirty="0"/>
          </a:p>
          <a:p>
            <a:pPr marL="609600" indent="-609600">
              <a:buFontTx/>
              <a:buAutoNum type="arabicPeriod"/>
            </a:pPr>
            <a:r>
              <a:rPr lang="en-US" altLang="zh-CN" sz="1200" dirty="0"/>
              <a:t>        else if z == </a:t>
            </a:r>
            <a:r>
              <a:rPr lang="en-US" altLang="zh-CN" sz="1200" dirty="0" err="1"/>
              <a:t>z.p.right</a:t>
            </a:r>
            <a:endParaRPr lang="en-US" altLang="zh-CN" sz="1200" dirty="0"/>
          </a:p>
          <a:p>
            <a:pPr marL="609600" indent="-609600">
              <a:buFontTx/>
              <a:buAutoNum type="arabicPeriod"/>
            </a:pPr>
            <a:r>
              <a:rPr lang="en-US" altLang="zh-CN" sz="1200" dirty="0"/>
              <a:t>            z = </a:t>
            </a:r>
            <a:r>
              <a:rPr lang="en-US" altLang="zh-CN" sz="1200" dirty="0" err="1"/>
              <a:t>z.p</a:t>
            </a:r>
            <a:endParaRPr lang="en-US" altLang="zh-CN" sz="1200" dirty="0"/>
          </a:p>
          <a:p>
            <a:pPr marL="609600" indent="-609600">
              <a:buFontTx/>
              <a:buAutoNum type="arabicPeriod"/>
            </a:pPr>
            <a:r>
              <a:rPr lang="en-US" altLang="zh-CN" sz="1200" dirty="0"/>
              <a:t>            LEFT-ROTATE(T, z)</a:t>
            </a:r>
            <a:endParaRPr lang="en-US" altLang="zh-CN" sz="1200" dirty="0"/>
          </a:p>
          <a:p>
            <a:pPr marL="609600" indent="-609600">
              <a:buFontTx/>
              <a:buAutoNum type="arabicPeriod"/>
            </a:pPr>
            <a:r>
              <a:rPr lang="en-US" altLang="zh-CN" sz="1200" dirty="0"/>
              <a:t>        </a:t>
            </a:r>
            <a:r>
              <a:rPr lang="en-US" altLang="zh-CN" sz="1200" dirty="0" err="1"/>
              <a:t>z.p.color</a:t>
            </a:r>
            <a:r>
              <a:rPr lang="en-US" altLang="zh-CN" sz="1200" dirty="0"/>
              <a:t> = BLACK</a:t>
            </a:r>
            <a:endParaRPr lang="en-US" altLang="zh-CN" sz="1200" dirty="0"/>
          </a:p>
          <a:p>
            <a:pPr marL="609600" indent="-609600">
              <a:buFontTx/>
              <a:buAutoNum type="arabicPeriod"/>
            </a:pPr>
            <a:r>
              <a:rPr lang="en-US" altLang="zh-CN" sz="1200" dirty="0"/>
              <a:t>        </a:t>
            </a:r>
            <a:r>
              <a:rPr lang="en-US" altLang="zh-CN" sz="1200" dirty="0" err="1"/>
              <a:t>z.p.p.color</a:t>
            </a:r>
            <a:r>
              <a:rPr lang="en-US" altLang="zh-CN" sz="1200" dirty="0"/>
              <a:t> = RED</a:t>
            </a:r>
            <a:endParaRPr lang="en-US" altLang="zh-CN" sz="1200" dirty="0"/>
          </a:p>
          <a:p>
            <a:pPr marL="609600" indent="-609600">
              <a:buFontTx/>
              <a:buAutoNum type="arabicPeriod"/>
            </a:pPr>
            <a:r>
              <a:rPr lang="en-US" altLang="zh-CN" sz="1200" dirty="0"/>
              <a:t>        RIGHT_ROTATE(T, </a:t>
            </a:r>
            <a:r>
              <a:rPr lang="en-US" altLang="zh-CN" sz="1200" dirty="0" err="1"/>
              <a:t>z.p.p</a:t>
            </a:r>
            <a:r>
              <a:rPr lang="en-US" altLang="zh-CN" sz="1200" dirty="0"/>
              <a:t>)</a:t>
            </a:r>
            <a:endParaRPr lang="en-US" altLang="zh-CN" sz="1200" dirty="0"/>
          </a:p>
          <a:p>
            <a:pPr marL="609600" indent="-609600">
              <a:buFontTx/>
              <a:buAutoNum type="arabicPeriod"/>
            </a:pPr>
            <a:r>
              <a:rPr lang="en-US" altLang="zh-CN" sz="1200" dirty="0"/>
              <a:t>    else (same as then clause with “right” and “left” exchanged)</a:t>
            </a:r>
            <a:endParaRPr lang="en-US" altLang="zh-CN" sz="1200" dirty="0"/>
          </a:p>
          <a:p>
            <a:pPr marL="609600" indent="-609600">
              <a:buFontTx/>
              <a:buAutoNum type="arabicPeriod"/>
            </a:pPr>
            <a:r>
              <a:rPr lang="en-US" altLang="zh-CN" sz="1200" dirty="0" err="1"/>
              <a:t>T.root.color</a:t>
            </a:r>
            <a:r>
              <a:rPr lang="en-US" altLang="zh-CN" sz="1200" dirty="0"/>
              <a:t> = BLACK</a:t>
            </a:r>
            <a:endParaRPr lang="en-US" altLang="zh-CN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椭圆 197635"/>
          <p:cNvSpPr/>
          <p:nvPr/>
        </p:nvSpPr>
        <p:spPr>
          <a:xfrm>
            <a:off x="4000500" y="3137858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7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7637" name="椭圆 197636"/>
          <p:cNvSpPr/>
          <p:nvPr/>
        </p:nvSpPr>
        <p:spPr>
          <a:xfrm>
            <a:off x="4270772" y="1480508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11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7638" name="椭圆 197637"/>
          <p:cNvSpPr/>
          <p:nvPr/>
        </p:nvSpPr>
        <p:spPr>
          <a:xfrm>
            <a:off x="3474244" y="2223458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7639" name="椭圆 197638"/>
          <p:cNvSpPr/>
          <p:nvPr/>
        </p:nvSpPr>
        <p:spPr>
          <a:xfrm>
            <a:off x="5013722" y="2166308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14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7640" name="直接连接符 197639"/>
          <p:cNvSpPr/>
          <p:nvPr/>
        </p:nvSpPr>
        <p:spPr>
          <a:xfrm flipH="1">
            <a:off x="3813572" y="1766258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7641" name="直接连接符 197640"/>
          <p:cNvSpPr/>
          <p:nvPr/>
        </p:nvSpPr>
        <p:spPr>
          <a:xfrm>
            <a:off x="4613672" y="1766258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7642" name="直接连接符 197641"/>
          <p:cNvSpPr/>
          <p:nvPr/>
        </p:nvSpPr>
        <p:spPr>
          <a:xfrm flipH="1">
            <a:off x="3299222" y="2566358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7643" name="直接连接符 197642"/>
          <p:cNvSpPr/>
          <p:nvPr/>
        </p:nvSpPr>
        <p:spPr>
          <a:xfrm>
            <a:off x="3756422" y="2566358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7644" name="直接连接符 197643"/>
          <p:cNvSpPr/>
          <p:nvPr/>
        </p:nvSpPr>
        <p:spPr>
          <a:xfrm>
            <a:off x="5299472" y="2566358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7646" name="直接连接符 197645"/>
          <p:cNvSpPr/>
          <p:nvPr/>
        </p:nvSpPr>
        <p:spPr>
          <a:xfrm>
            <a:off x="4286250" y="3480758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7647" name="直接连接符 197646"/>
          <p:cNvSpPr/>
          <p:nvPr/>
        </p:nvSpPr>
        <p:spPr>
          <a:xfrm flipH="1">
            <a:off x="3943350" y="3480758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7654" name="椭圆 197653"/>
          <p:cNvSpPr/>
          <p:nvPr/>
        </p:nvSpPr>
        <p:spPr>
          <a:xfrm>
            <a:off x="3086100" y="3023558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7655" name="椭圆 197654"/>
          <p:cNvSpPr/>
          <p:nvPr/>
        </p:nvSpPr>
        <p:spPr>
          <a:xfrm>
            <a:off x="3771900" y="3937958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5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7656" name="椭圆 197655"/>
          <p:cNvSpPr/>
          <p:nvPr/>
        </p:nvSpPr>
        <p:spPr>
          <a:xfrm>
            <a:off x="4400550" y="3937958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8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7657" name="椭圆 197656"/>
          <p:cNvSpPr/>
          <p:nvPr/>
        </p:nvSpPr>
        <p:spPr>
          <a:xfrm>
            <a:off x="5429250" y="3023558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15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红黑树的插入案例</a:t>
            </a:r>
            <a:endParaRPr lang="zh-CN" altLang="en-US" dirty="0"/>
          </a:p>
        </p:txBody>
      </p:sp>
      <p:sp>
        <p:nvSpPr>
          <p:cNvPr id="20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在下树中插入元素</a:t>
            </a:r>
            <a:r>
              <a:rPr lang="en-US" altLang="zh-CN" dirty="0"/>
              <a:t>4.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椭圆 198659"/>
          <p:cNvSpPr/>
          <p:nvPr/>
        </p:nvSpPr>
        <p:spPr>
          <a:xfrm>
            <a:off x="4114800" y="26289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7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61" name="椭圆 198660"/>
          <p:cNvSpPr/>
          <p:nvPr/>
        </p:nvSpPr>
        <p:spPr>
          <a:xfrm>
            <a:off x="4385072" y="9715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11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62" name="椭圆 198661"/>
          <p:cNvSpPr/>
          <p:nvPr/>
        </p:nvSpPr>
        <p:spPr>
          <a:xfrm>
            <a:off x="3588544" y="17145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63" name="椭圆 198662"/>
          <p:cNvSpPr/>
          <p:nvPr/>
        </p:nvSpPr>
        <p:spPr>
          <a:xfrm>
            <a:off x="5128022" y="16573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14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64" name="直接连接符 198663"/>
          <p:cNvSpPr/>
          <p:nvPr/>
        </p:nvSpPr>
        <p:spPr>
          <a:xfrm flipH="1">
            <a:off x="3927872" y="125730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8665" name="直接连接符 198664"/>
          <p:cNvSpPr/>
          <p:nvPr/>
        </p:nvSpPr>
        <p:spPr>
          <a:xfrm>
            <a:off x="4727972" y="125730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8666" name="直接连接符 198665"/>
          <p:cNvSpPr/>
          <p:nvPr/>
        </p:nvSpPr>
        <p:spPr>
          <a:xfrm flipH="1">
            <a:off x="3413522" y="20574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8667" name="直接连接符 198666"/>
          <p:cNvSpPr/>
          <p:nvPr/>
        </p:nvSpPr>
        <p:spPr>
          <a:xfrm>
            <a:off x="3870722" y="205740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8668" name="直接连接符 198667"/>
          <p:cNvSpPr/>
          <p:nvPr/>
        </p:nvSpPr>
        <p:spPr>
          <a:xfrm>
            <a:off x="5413772" y="20574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8669" name="直接连接符 198668"/>
          <p:cNvSpPr/>
          <p:nvPr/>
        </p:nvSpPr>
        <p:spPr>
          <a:xfrm>
            <a:off x="4400550" y="29718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8670" name="直接连接符 198669"/>
          <p:cNvSpPr/>
          <p:nvPr/>
        </p:nvSpPr>
        <p:spPr>
          <a:xfrm flipH="1">
            <a:off x="4057650" y="29718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8671" name="椭圆 198670"/>
          <p:cNvSpPr/>
          <p:nvPr/>
        </p:nvSpPr>
        <p:spPr>
          <a:xfrm>
            <a:off x="3200400" y="25146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72" name="椭圆 198671"/>
          <p:cNvSpPr/>
          <p:nvPr/>
        </p:nvSpPr>
        <p:spPr>
          <a:xfrm>
            <a:off x="3886200" y="34290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5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73" name="椭圆 198672"/>
          <p:cNvSpPr/>
          <p:nvPr/>
        </p:nvSpPr>
        <p:spPr>
          <a:xfrm>
            <a:off x="4514850" y="34290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8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74" name="椭圆 198673"/>
          <p:cNvSpPr/>
          <p:nvPr/>
        </p:nvSpPr>
        <p:spPr>
          <a:xfrm>
            <a:off x="5543550" y="25146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15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75" name="直接连接符 198674"/>
          <p:cNvSpPr/>
          <p:nvPr/>
        </p:nvSpPr>
        <p:spPr>
          <a:xfrm flipH="1">
            <a:off x="3829050" y="37719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8676" name="椭圆 198675"/>
          <p:cNvSpPr/>
          <p:nvPr/>
        </p:nvSpPr>
        <p:spPr>
          <a:xfrm>
            <a:off x="3657600" y="42291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</a:rPr>
              <a:t>4</a:t>
            </a:r>
            <a:endParaRPr lang="en-US" altLang="zh-CN" sz="105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77" name="文本框 198676"/>
          <p:cNvSpPr txBox="1"/>
          <p:nvPr/>
        </p:nvSpPr>
        <p:spPr>
          <a:xfrm>
            <a:off x="376552" y="2892004"/>
            <a:ext cx="3299301" cy="786754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>
              <a:lnSpc>
                <a:spcPct val="150000"/>
              </a:lnSpc>
              <a:buChar char="•"/>
            </a:pPr>
            <a:r>
              <a:rPr lang="zh-CN" altLang="en-US" sz="1600" dirty="0">
                <a:solidFill>
                  <a:srgbClr val="CE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solidFill>
                  <a:srgbClr val="CE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CE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种情况</a:t>
            </a:r>
            <a:endParaRPr lang="en-US" altLang="zh-CN" sz="1600" dirty="0">
              <a:solidFill>
                <a:srgbClr val="CE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(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z.</a:t>
            </a:r>
            <a:r>
              <a:rPr lang="en-US" altLang="zh-CN" sz="1600" i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z.p.p.</a:t>
            </a:r>
            <a:r>
              <a:rPr lang="en-US" altLang="zh-CN" sz="1600" i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left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; 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x.uncle.</a:t>
            </a:r>
            <a:r>
              <a:rPr lang="en-US" altLang="zh-CN" sz="1600" i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color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= red)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红黑树的插入（续）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椭圆 199683"/>
          <p:cNvSpPr/>
          <p:nvPr/>
        </p:nvSpPr>
        <p:spPr>
          <a:xfrm>
            <a:off x="4114800" y="26289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7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9685" name="椭圆 199684"/>
          <p:cNvSpPr/>
          <p:nvPr/>
        </p:nvSpPr>
        <p:spPr>
          <a:xfrm>
            <a:off x="4385072" y="9715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11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9686" name="椭圆 199685"/>
          <p:cNvSpPr/>
          <p:nvPr/>
        </p:nvSpPr>
        <p:spPr>
          <a:xfrm>
            <a:off x="3588544" y="17145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9687" name="椭圆 199686"/>
          <p:cNvSpPr/>
          <p:nvPr/>
        </p:nvSpPr>
        <p:spPr>
          <a:xfrm>
            <a:off x="5128022" y="16573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14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9688" name="直接连接符 199687"/>
          <p:cNvSpPr/>
          <p:nvPr/>
        </p:nvSpPr>
        <p:spPr>
          <a:xfrm flipH="1">
            <a:off x="3927872" y="125730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9689" name="直接连接符 199688"/>
          <p:cNvSpPr/>
          <p:nvPr/>
        </p:nvSpPr>
        <p:spPr>
          <a:xfrm>
            <a:off x="4727972" y="125730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9690" name="直接连接符 199689"/>
          <p:cNvSpPr/>
          <p:nvPr/>
        </p:nvSpPr>
        <p:spPr>
          <a:xfrm flipH="1">
            <a:off x="3413522" y="20574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9691" name="直接连接符 199690"/>
          <p:cNvSpPr/>
          <p:nvPr/>
        </p:nvSpPr>
        <p:spPr>
          <a:xfrm>
            <a:off x="3870722" y="205740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9692" name="直接连接符 199691"/>
          <p:cNvSpPr/>
          <p:nvPr/>
        </p:nvSpPr>
        <p:spPr>
          <a:xfrm>
            <a:off x="5413772" y="20574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9693" name="直接连接符 199692"/>
          <p:cNvSpPr/>
          <p:nvPr/>
        </p:nvSpPr>
        <p:spPr>
          <a:xfrm>
            <a:off x="4400550" y="29718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9694" name="直接连接符 199693"/>
          <p:cNvSpPr/>
          <p:nvPr/>
        </p:nvSpPr>
        <p:spPr>
          <a:xfrm flipH="1">
            <a:off x="4057650" y="29718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9695" name="椭圆 199694"/>
          <p:cNvSpPr/>
          <p:nvPr/>
        </p:nvSpPr>
        <p:spPr>
          <a:xfrm>
            <a:off x="3200400" y="25146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9696" name="椭圆 199695"/>
          <p:cNvSpPr/>
          <p:nvPr/>
        </p:nvSpPr>
        <p:spPr>
          <a:xfrm>
            <a:off x="3886200" y="34290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5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9697" name="椭圆 199696"/>
          <p:cNvSpPr/>
          <p:nvPr/>
        </p:nvSpPr>
        <p:spPr>
          <a:xfrm>
            <a:off x="4514850" y="34290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8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9698" name="椭圆 199697"/>
          <p:cNvSpPr/>
          <p:nvPr/>
        </p:nvSpPr>
        <p:spPr>
          <a:xfrm>
            <a:off x="5543550" y="25146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15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9699" name="直接连接符 199698"/>
          <p:cNvSpPr/>
          <p:nvPr/>
        </p:nvSpPr>
        <p:spPr>
          <a:xfrm flipH="1">
            <a:off x="3829050" y="37719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9700" name="椭圆 199699"/>
          <p:cNvSpPr/>
          <p:nvPr/>
        </p:nvSpPr>
        <p:spPr>
          <a:xfrm>
            <a:off x="3657600" y="42291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4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9701" name="文本框 199700"/>
          <p:cNvSpPr txBox="1"/>
          <p:nvPr/>
        </p:nvSpPr>
        <p:spPr>
          <a:xfrm>
            <a:off x="1063001" y="2828925"/>
            <a:ext cx="1140056" cy="30777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Char char="•"/>
            </a:pPr>
            <a:r>
              <a:rPr lang="en-US" altLang="zh-CN">
                <a:solidFill>
                  <a:srgbClr val="CE0000"/>
                </a:solidFill>
                <a:latin typeface="+mj-ea"/>
                <a:ea typeface="+mj-ea"/>
              </a:rPr>
              <a:t> </a:t>
            </a:r>
            <a:r>
              <a:rPr lang="zh-CN" altLang="en-US">
                <a:solidFill>
                  <a:srgbClr val="CE0000"/>
                </a:solidFill>
                <a:latin typeface="+mj-ea"/>
                <a:ea typeface="+mj-ea"/>
              </a:rPr>
              <a:t>第</a:t>
            </a:r>
            <a:r>
              <a:rPr lang="en-US" altLang="zh-CN">
                <a:solidFill>
                  <a:srgbClr val="CE0000"/>
                </a:solidFill>
                <a:latin typeface="+mj-ea"/>
                <a:ea typeface="+mj-ea"/>
              </a:rPr>
              <a:t>2</a:t>
            </a:r>
            <a:r>
              <a:rPr lang="zh-CN" altLang="en-US">
                <a:solidFill>
                  <a:srgbClr val="CE0000"/>
                </a:solidFill>
                <a:latin typeface="+mj-ea"/>
                <a:ea typeface="+mj-ea"/>
              </a:rPr>
              <a:t>种情况</a:t>
            </a:r>
            <a:endParaRPr lang="zh-CN" altLang="en-US">
              <a:solidFill>
                <a:srgbClr val="CE0000"/>
              </a:solidFill>
              <a:latin typeface="+mj-ea"/>
              <a:ea typeface="+mj-ea"/>
            </a:endParaRPr>
          </a:p>
        </p:txBody>
      </p:sp>
      <p:sp>
        <p:nvSpPr>
          <p:cNvPr id="199702" name="文本框 199701"/>
          <p:cNvSpPr txBox="1"/>
          <p:nvPr/>
        </p:nvSpPr>
        <p:spPr>
          <a:xfrm>
            <a:off x="4446985" y="2431256"/>
            <a:ext cx="26481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</a:rPr>
              <a:t>z</a:t>
            </a:r>
            <a:endParaRPr lang="en-US" altLang="zh-CN" sz="1600" i="1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红黑树的插入（续）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椭圆 200707"/>
          <p:cNvSpPr/>
          <p:nvPr/>
        </p:nvSpPr>
        <p:spPr>
          <a:xfrm>
            <a:off x="3600450" y="17145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7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0709" name="椭圆 200708"/>
          <p:cNvSpPr/>
          <p:nvPr/>
        </p:nvSpPr>
        <p:spPr>
          <a:xfrm>
            <a:off x="4385072" y="9715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11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0710" name="椭圆 200709"/>
          <p:cNvSpPr/>
          <p:nvPr/>
        </p:nvSpPr>
        <p:spPr>
          <a:xfrm>
            <a:off x="3028950" y="25146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0711" name="椭圆 200710"/>
          <p:cNvSpPr/>
          <p:nvPr/>
        </p:nvSpPr>
        <p:spPr>
          <a:xfrm>
            <a:off x="5128022" y="16573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14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0712" name="直接连接符 200711"/>
          <p:cNvSpPr/>
          <p:nvPr/>
        </p:nvSpPr>
        <p:spPr>
          <a:xfrm flipH="1">
            <a:off x="3927872" y="125730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0713" name="直接连接符 200712"/>
          <p:cNvSpPr/>
          <p:nvPr/>
        </p:nvSpPr>
        <p:spPr>
          <a:xfrm>
            <a:off x="4727972" y="125730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0714" name="直接连接符 200713"/>
          <p:cNvSpPr/>
          <p:nvPr/>
        </p:nvSpPr>
        <p:spPr>
          <a:xfrm flipH="1">
            <a:off x="2853929" y="28575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0715" name="直接连接符 200714"/>
          <p:cNvSpPr/>
          <p:nvPr/>
        </p:nvSpPr>
        <p:spPr>
          <a:xfrm>
            <a:off x="3371850" y="285750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0716" name="直接连接符 200715"/>
          <p:cNvSpPr/>
          <p:nvPr/>
        </p:nvSpPr>
        <p:spPr>
          <a:xfrm>
            <a:off x="5413772" y="20574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0717" name="直接连接符 200716"/>
          <p:cNvSpPr/>
          <p:nvPr/>
        </p:nvSpPr>
        <p:spPr>
          <a:xfrm>
            <a:off x="3886200" y="20574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0719" name="椭圆 200718"/>
          <p:cNvSpPr/>
          <p:nvPr/>
        </p:nvSpPr>
        <p:spPr>
          <a:xfrm>
            <a:off x="2640806" y="33147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0720" name="椭圆 200719"/>
          <p:cNvSpPr/>
          <p:nvPr/>
        </p:nvSpPr>
        <p:spPr>
          <a:xfrm>
            <a:off x="3600450" y="33718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5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0721" name="椭圆 200720"/>
          <p:cNvSpPr/>
          <p:nvPr/>
        </p:nvSpPr>
        <p:spPr>
          <a:xfrm>
            <a:off x="4000500" y="25146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8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0722" name="椭圆 200721"/>
          <p:cNvSpPr/>
          <p:nvPr/>
        </p:nvSpPr>
        <p:spPr>
          <a:xfrm>
            <a:off x="5543550" y="25146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15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0723" name="直接连接符 200722"/>
          <p:cNvSpPr/>
          <p:nvPr/>
        </p:nvSpPr>
        <p:spPr>
          <a:xfrm flipH="1">
            <a:off x="3543300" y="37147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0724" name="椭圆 200723"/>
          <p:cNvSpPr/>
          <p:nvPr/>
        </p:nvSpPr>
        <p:spPr>
          <a:xfrm>
            <a:off x="3371850" y="41719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rPr>
              <a:t>4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0725" name="文本框 200724"/>
          <p:cNvSpPr txBox="1"/>
          <p:nvPr/>
        </p:nvSpPr>
        <p:spPr>
          <a:xfrm>
            <a:off x="1008280" y="1771650"/>
            <a:ext cx="1140056" cy="30777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Char char="•"/>
            </a:pPr>
            <a:r>
              <a:rPr lang="en-US" altLang="zh-CN">
                <a:solidFill>
                  <a:srgbClr val="CE0000"/>
                </a:solidFill>
                <a:latin typeface="+mj-ea"/>
                <a:ea typeface="+mj-ea"/>
              </a:rPr>
              <a:t> </a:t>
            </a:r>
            <a:r>
              <a:rPr lang="zh-CN" altLang="en-US">
                <a:solidFill>
                  <a:srgbClr val="CE0000"/>
                </a:solidFill>
                <a:latin typeface="+mj-ea"/>
                <a:ea typeface="+mj-ea"/>
              </a:rPr>
              <a:t>第</a:t>
            </a:r>
            <a:r>
              <a:rPr lang="en-US" altLang="zh-CN">
                <a:solidFill>
                  <a:srgbClr val="CE0000"/>
                </a:solidFill>
                <a:latin typeface="+mj-ea"/>
                <a:ea typeface="+mj-ea"/>
              </a:rPr>
              <a:t>3</a:t>
            </a:r>
            <a:r>
              <a:rPr lang="zh-CN" altLang="en-US">
                <a:solidFill>
                  <a:srgbClr val="CE0000"/>
                </a:solidFill>
                <a:latin typeface="+mj-ea"/>
                <a:ea typeface="+mj-ea"/>
              </a:rPr>
              <a:t>种情况</a:t>
            </a:r>
            <a:endParaRPr lang="zh-CN" altLang="en-US">
              <a:solidFill>
                <a:srgbClr val="CE0000"/>
              </a:solidFill>
              <a:latin typeface="+mj-ea"/>
              <a:ea typeface="+mj-ea"/>
            </a:endParaRPr>
          </a:p>
        </p:txBody>
      </p:sp>
      <p:sp>
        <p:nvSpPr>
          <p:cNvPr id="200726" name="文本框 200725"/>
          <p:cNvSpPr txBox="1"/>
          <p:nvPr/>
        </p:nvSpPr>
        <p:spPr>
          <a:xfrm>
            <a:off x="2857500" y="2343150"/>
            <a:ext cx="26481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</a:rPr>
              <a:t>z</a:t>
            </a:r>
            <a:endParaRPr lang="en-US" altLang="zh-CN" sz="1600" i="1" dirty="0">
              <a:latin typeface="Times New Roman" panose="02020603050405020304" pitchFamily="18" charset="0"/>
            </a:endParaRPr>
          </a:p>
        </p:txBody>
      </p:sp>
      <p:sp>
        <p:nvSpPr>
          <p:cNvPr id="200727" name="直接连接符 200726"/>
          <p:cNvSpPr/>
          <p:nvPr/>
        </p:nvSpPr>
        <p:spPr>
          <a:xfrm flipH="1">
            <a:off x="3314700" y="2057400"/>
            <a:ext cx="3429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红黑树的插入（续）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椭圆 201731"/>
          <p:cNvSpPr/>
          <p:nvPr/>
        </p:nvSpPr>
        <p:spPr>
          <a:xfrm>
            <a:off x="4015979" y="12001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800">
                <a:solidFill>
                  <a:srgbClr val="FFFF00"/>
                </a:solidFill>
                <a:latin typeface="Times New Roman" panose="02020603050405020304" pitchFamily="18" charset="0"/>
              </a:rPr>
              <a:t>7</a:t>
            </a:r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1733" name="椭圆 201732"/>
          <p:cNvSpPr/>
          <p:nvPr/>
        </p:nvSpPr>
        <p:spPr>
          <a:xfrm>
            <a:off x="4800600" y="20002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800">
                <a:solidFill>
                  <a:srgbClr val="FFFF00"/>
                </a:solidFill>
                <a:latin typeface="Times New Roman" panose="02020603050405020304" pitchFamily="18" charset="0"/>
              </a:rPr>
              <a:t>11</a:t>
            </a:r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1734" name="椭圆 201733"/>
          <p:cNvSpPr/>
          <p:nvPr/>
        </p:nvSpPr>
        <p:spPr>
          <a:xfrm>
            <a:off x="3444479" y="20002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80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1735" name="椭圆 201734"/>
          <p:cNvSpPr/>
          <p:nvPr/>
        </p:nvSpPr>
        <p:spPr>
          <a:xfrm>
            <a:off x="5543550" y="26860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800">
                <a:solidFill>
                  <a:srgbClr val="FFFF00"/>
                </a:solidFill>
                <a:latin typeface="Times New Roman" panose="02020603050405020304" pitchFamily="18" charset="0"/>
              </a:rPr>
              <a:t>14</a:t>
            </a:r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1737" name="直接连接符 201736"/>
          <p:cNvSpPr/>
          <p:nvPr/>
        </p:nvSpPr>
        <p:spPr>
          <a:xfrm>
            <a:off x="5143500" y="228600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1738" name="直接连接符 201737"/>
          <p:cNvSpPr/>
          <p:nvPr/>
        </p:nvSpPr>
        <p:spPr>
          <a:xfrm flipH="1">
            <a:off x="3269456" y="23431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1739" name="直接连接符 201738"/>
          <p:cNvSpPr/>
          <p:nvPr/>
        </p:nvSpPr>
        <p:spPr>
          <a:xfrm>
            <a:off x="3787379" y="234315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1740" name="直接连接符 201739"/>
          <p:cNvSpPr/>
          <p:nvPr/>
        </p:nvSpPr>
        <p:spPr>
          <a:xfrm>
            <a:off x="5829300" y="30861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1742" name="椭圆 201741"/>
          <p:cNvSpPr/>
          <p:nvPr/>
        </p:nvSpPr>
        <p:spPr>
          <a:xfrm>
            <a:off x="3056335" y="28003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80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1743" name="椭圆 201742"/>
          <p:cNvSpPr/>
          <p:nvPr/>
        </p:nvSpPr>
        <p:spPr>
          <a:xfrm>
            <a:off x="4015979" y="28575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800">
                <a:solidFill>
                  <a:srgbClr val="FFFF00"/>
                </a:solidFill>
                <a:latin typeface="Times New Roman" panose="02020603050405020304" pitchFamily="18" charset="0"/>
              </a:rPr>
              <a:t>5</a:t>
            </a:r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1744" name="椭圆 201743"/>
          <p:cNvSpPr/>
          <p:nvPr/>
        </p:nvSpPr>
        <p:spPr>
          <a:xfrm>
            <a:off x="4629150" y="27432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800">
                <a:solidFill>
                  <a:srgbClr val="FFFF00"/>
                </a:solidFill>
                <a:latin typeface="Times New Roman" panose="02020603050405020304" pitchFamily="18" charset="0"/>
              </a:rPr>
              <a:t>8</a:t>
            </a:r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1745" name="椭圆 201744"/>
          <p:cNvSpPr/>
          <p:nvPr/>
        </p:nvSpPr>
        <p:spPr>
          <a:xfrm>
            <a:off x="5959079" y="35433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800">
                <a:solidFill>
                  <a:srgbClr val="FFFF00"/>
                </a:solidFill>
                <a:latin typeface="Times New Roman" panose="02020603050405020304" pitchFamily="18" charset="0"/>
              </a:rPr>
              <a:t>15</a:t>
            </a:r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1746" name="直接连接符 201745"/>
          <p:cNvSpPr/>
          <p:nvPr/>
        </p:nvSpPr>
        <p:spPr>
          <a:xfrm flipH="1">
            <a:off x="3958829" y="32004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1747" name="椭圆 201746"/>
          <p:cNvSpPr/>
          <p:nvPr/>
        </p:nvSpPr>
        <p:spPr>
          <a:xfrm>
            <a:off x="3787379" y="36576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800">
                <a:solidFill>
                  <a:srgbClr val="FFFF00"/>
                </a:solidFill>
                <a:latin typeface="Times New Roman" panose="02020603050405020304" pitchFamily="18" charset="0"/>
              </a:rPr>
              <a:t>4</a:t>
            </a:r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1748" name="文本框 201747"/>
          <p:cNvSpPr txBox="1"/>
          <p:nvPr/>
        </p:nvSpPr>
        <p:spPr>
          <a:xfrm>
            <a:off x="1496728" y="2000250"/>
            <a:ext cx="809837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Char char="•"/>
            </a:pPr>
            <a:r>
              <a:rPr lang="en-US" altLang="zh-CN" sz="1600" dirty="0">
                <a:solidFill>
                  <a:srgbClr val="CE0000"/>
                </a:solidFill>
                <a:latin typeface="+mj-ea"/>
                <a:ea typeface="+mj-ea"/>
              </a:rPr>
              <a:t> </a:t>
            </a:r>
            <a:r>
              <a:rPr lang="zh-CN" altLang="en-US" sz="1600" dirty="0">
                <a:solidFill>
                  <a:srgbClr val="CE0000"/>
                </a:solidFill>
                <a:latin typeface="+mj-ea"/>
                <a:ea typeface="+mj-ea"/>
              </a:rPr>
              <a:t>结束</a:t>
            </a:r>
            <a:r>
              <a:rPr lang="en-US" altLang="zh-CN" sz="1600" dirty="0">
                <a:solidFill>
                  <a:srgbClr val="CE0000"/>
                </a:solidFill>
                <a:latin typeface="+mj-ea"/>
                <a:ea typeface="+mj-ea"/>
              </a:rPr>
              <a:t>!</a:t>
            </a:r>
            <a:endParaRPr lang="en-US" altLang="zh-CN" sz="1600" dirty="0">
              <a:solidFill>
                <a:srgbClr val="CE0000"/>
              </a:solidFill>
              <a:latin typeface="+mj-ea"/>
              <a:ea typeface="+mj-ea"/>
            </a:endParaRPr>
          </a:p>
        </p:txBody>
      </p:sp>
      <p:sp>
        <p:nvSpPr>
          <p:cNvPr id="201749" name="文本框 201748"/>
          <p:cNvSpPr txBox="1"/>
          <p:nvPr/>
        </p:nvSpPr>
        <p:spPr>
          <a:xfrm>
            <a:off x="3273028" y="1828800"/>
            <a:ext cx="274434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800" i="1" dirty="0">
                <a:latin typeface="Times New Roman" panose="02020603050405020304" pitchFamily="18" charset="0"/>
              </a:rPr>
              <a:t>z</a:t>
            </a:r>
            <a:endParaRPr lang="en-US" altLang="zh-CN" sz="1800" i="1" dirty="0">
              <a:latin typeface="Times New Roman" panose="02020603050405020304" pitchFamily="18" charset="0"/>
            </a:endParaRPr>
          </a:p>
        </p:txBody>
      </p:sp>
      <p:sp>
        <p:nvSpPr>
          <p:cNvPr id="201750" name="直接连接符 201749"/>
          <p:cNvSpPr/>
          <p:nvPr/>
        </p:nvSpPr>
        <p:spPr>
          <a:xfrm flipH="1">
            <a:off x="3730229" y="1543050"/>
            <a:ext cx="3429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1751" name="直接连接符 201750"/>
          <p:cNvSpPr/>
          <p:nvPr/>
        </p:nvSpPr>
        <p:spPr>
          <a:xfrm>
            <a:off x="4343400" y="1543050"/>
            <a:ext cx="5715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1752" name="直接连接符 201751"/>
          <p:cNvSpPr/>
          <p:nvPr/>
        </p:nvSpPr>
        <p:spPr>
          <a:xfrm flipH="1">
            <a:off x="4857750" y="2343150"/>
            <a:ext cx="11430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红黑树的插入（续）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红黑树的插入分析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在循环之中，每种情况需要花费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O</a:t>
            </a:r>
            <a:r>
              <a:rPr lang="en-US" altLang="zh-CN" dirty="0">
                <a:solidFill>
                  <a:srgbClr val="008C87"/>
                </a:solidFill>
              </a:rPr>
              <a:t>(1)</a:t>
            </a:r>
            <a:r>
              <a:rPr lang="en-US" altLang="zh-CN" dirty="0"/>
              <a:t> </a:t>
            </a:r>
            <a:r>
              <a:rPr lang="zh-CN" altLang="en-US" dirty="0"/>
              <a:t>时间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遇到第</a:t>
            </a:r>
            <a:r>
              <a:rPr lang="en-US" altLang="zh-CN" dirty="0"/>
              <a:t>1</a:t>
            </a:r>
            <a:r>
              <a:rPr lang="zh-CN" altLang="en-US" dirty="0"/>
              <a:t>种情况，循环向上移动一层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遇到第</a:t>
            </a:r>
            <a:r>
              <a:rPr lang="en-US" altLang="zh-CN" dirty="0"/>
              <a:t>2</a:t>
            </a:r>
            <a:r>
              <a:rPr lang="zh-CN" altLang="en-US" dirty="0"/>
              <a:t>或</a:t>
            </a:r>
            <a:r>
              <a:rPr lang="en-US" altLang="zh-CN" dirty="0"/>
              <a:t>3</a:t>
            </a:r>
            <a:r>
              <a:rPr lang="zh-CN" altLang="en-US" dirty="0"/>
              <a:t>种情况，循环将会终止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总时间开销是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O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) = </a:t>
            </a:r>
            <a:r>
              <a:rPr lang="en-US" altLang="zh-CN" i="1" dirty="0">
                <a:solidFill>
                  <a:srgbClr val="008C87"/>
                </a:solidFill>
              </a:rPr>
              <a:t>O</a:t>
            </a:r>
            <a:r>
              <a:rPr lang="en-US" altLang="zh-CN" dirty="0">
                <a:solidFill>
                  <a:srgbClr val="008C87"/>
                </a:solidFill>
              </a:rPr>
              <a:t>(lg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en-US" altLang="zh-CN" sz="1200" dirty="0"/>
          </a:p>
          <a:p>
            <a:pPr>
              <a:buNone/>
            </a:pPr>
            <a:r>
              <a:rPr lang="zh-CN" altLang="en-US" dirty="0"/>
              <a:t>红黑树的删除</a:t>
            </a:r>
            <a:endParaRPr lang="en-US" altLang="zh-CN" dirty="0"/>
          </a:p>
          <a:p>
            <a:r>
              <a:rPr lang="zh-CN" altLang="en-US" dirty="0"/>
              <a:t>运行时间与插入操作相同</a:t>
            </a:r>
            <a:endParaRPr lang="en-US" altLang="zh-CN" dirty="0"/>
          </a:p>
          <a:p>
            <a:r>
              <a:rPr lang="zh-CN" altLang="en-US" dirty="0"/>
              <a:t>书中有伪代码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en-US" altLang="zh-CN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一、二叉搜索树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53174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26250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、红黑树</a:t>
            </a:r>
            <a:endParaRPr lang="zh-CN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3591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0899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三、红黑树的插入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红黑树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98240" y="421767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70020" y="394843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rgbClr val="FFFF00"/>
                </a:solidFill>
                <a:latin typeface="+mn-ea"/>
              </a:rPr>
              <a:t>四、</a:t>
            </a:r>
            <a:r>
              <a:rPr lang="en-US" altLang="zh-CN" sz="2200" b="1" dirty="0">
                <a:solidFill>
                  <a:srgbClr val="FFFF00"/>
                </a:solidFill>
                <a:latin typeface="+mn-ea"/>
              </a:rPr>
              <a:t>AVL</a:t>
            </a:r>
            <a:r>
              <a:rPr lang="zh-CN" altLang="en-US" sz="2200" b="1" dirty="0">
                <a:solidFill>
                  <a:srgbClr val="FFFF00"/>
                </a:solidFill>
                <a:latin typeface="+mn-ea"/>
              </a:rPr>
              <a:t>树</a:t>
            </a:r>
            <a:endParaRPr lang="zh-CN" altLang="en-US" sz="2200" b="1" dirty="0">
              <a:solidFill>
                <a:srgbClr val="FFFF00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二叉搜索树的遍历</a:t>
            </a:r>
            <a:endParaRPr lang="zh-CN" altLang="en-US" dirty="0"/>
          </a:p>
        </p:txBody>
      </p:sp>
      <p:grpSp>
        <p:nvGrpSpPr>
          <p:cNvPr id="26" name="Group 17"/>
          <p:cNvGrpSpPr/>
          <p:nvPr/>
        </p:nvGrpSpPr>
        <p:grpSpPr bwMode="auto">
          <a:xfrm>
            <a:off x="506083" y="859412"/>
            <a:ext cx="3073161" cy="1509623"/>
            <a:chOff x="1248" y="1152"/>
            <a:chExt cx="2736" cy="1344"/>
          </a:xfrm>
        </p:grpSpPr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2400" y="1152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3792" y="230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2304" y="230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1248" y="230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dirty="0"/>
                <a:t>2</a:t>
              </a:r>
              <a:endParaRPr lang="en-US" altLang="zh-CN" dirty="0"/>
            </a:p>
          </p:txBody>
        </p:sp>
        <p:sp>
          <p:nvSpPr>
            <p:cNvPr id="31" name="Oval 8"/>
            <p:cNvSpPr>
              <a:spLocks noChangeArrowheads="1"/>
            </p:cNvSpPr>
            <p:nvPr/>
          </p:nvSpPr>
          <p:spPr bwMode="auto">
            <a:xfrm>
              <a:off x="3216" y="1632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 flipH="1">
              <a:off x="1392" y="1824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>
              <a:off x="1872" y="1824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 flipH="1">
              <a:off x="1872" y="1296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2592" y="1296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>
              <a:off x="3360" y="1776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797727" y="859412"/>
            <a:ext cx="4294517" cy="352280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2000" dirty="0"/>
              <a:t>三种遍历方式，均为</a:t>
            </a:r>
            <a:r>
              <a:rPr lang="zh-CN" altLang="en-US" sz="2000" dirty="0">
                <a:solidFill>
                  <a:srgbClr val="CE0000"/>
                </a:solidFill>
              </a:rPr>
              <a:t>线性</a:t>
            </a:r>
            <a:r>
              <a:rPr lang="zh-CN" altLang="en-US" sz="2000" dirty="0"/>
              <a:t>时间复杂度</a:t>
            </a:r>
            <a:endParaRPr lang="en-US" altLang="zh-CN" sz="2000" dirty="0"/>
          </a:p>
          <a:p>
            <a:pPr lvl="1"/>
            <a:r>
              <a:rPr lang="zh-CN" altLang="en-US" dirty="0">
                <a:solidFill>
                  <a:srgbClr val="CE0000"/>
                </a:solidFill>
              </a:rPr>
              <a:t>中序遍历（</a:t>
            </a:r>
            <a:r>
              <a:rPr lang="en-US" altLang="zh-CN" dirty="0" err="1">
                <a:solidFill>
                  <a:srgbClr val="CE0000"/>
                </a:solidFill>
              </a:rPr>
              <a:t>inorder</a:t>
            </a:r>
            <a:r>
              <a:rPr lang="en-US" altLang="zh-CN" dirty="0"/>
              <a:t> tree walk</a:t>
            </a:r>
            <a:r>
              <a:rPr lang="zh-CN" altLang="en-US" dirty="0">
                <a:solidFill>
                  <a:srgbClr val="CE0000"/>
                </a:solidFill>
              </a:rPr>
              <a:t>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E0000"/>
                </a:solidFill>
              </a:rPr>
              <a:t>前序遍历（</a:t>
            </a:r>
            <a:r>
              <a:rPr lang="en-US" altLang="zh-CN" dirty="0">
                <a:solidFill>
                  <a:srgbClr val="CE0000"/>
                </a:solidFill>
              </a:rPr>
              <a:t>preorder</a:t>
            </a:r>
            <a:r>
              <a:rPr lang="en-US" altLang="zh-CN" dirty="0"/>
              <a:t> tree walk</a:t>
            </a:r>
            <a:r>
              <a:rPr lang="zh-CN" altLang="en-US" dirty="0">
                <a:solidFill>
                  <a:srgbClr val="CE0000"/>
                </a:solidFill>
              </a:rPr>
              <a:t>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E0000"/>
                </a:solidFill>
              </a:rPr>
              <a:t>后续遍历（</a:t>
            </a:r>
            <a:r>
              <a:rPr lang="en-US" altLang="zh-CN" dirty="0" err="1">
                <a:solidFill>
                  <a:srgbClr val="CE0000"/>
                </a:solidFill>
              </a:rPr>
              <a:t>postorder</a:t>
            </a:r>
            <a:r>
              <a:rPr lang="en-US" altLang="zh-CN" dirty="0"/>
              <a:t> tree walk</a:t>
            </a:r>
            <a:r>
              <a:rPr lang="zh-CN" altLang="en-US" dirty="0">
                <a:solidFill>
                  <a:srgbClr val="CE0000"/>
                </a:solidFill>
              </a:rPr>
              <a:t>）</a:t>
            </a:r>
            <a:endParaRPr lang="en-US" altLang="zh-CN" dirty="0"/>
          </a:p>
          <a:p>
            <a:pPr lvl="1"/>
            <a:endParaRPr lang="en-US" altLang="zh-CN" sz="1050" dirty="0"/>
          </a:p>
          <a:p>
            <a:pPr>
              <a:buFontTx/>
              <a:buNone/>
            </a:pPr>
            <a:r>
              <a:rPr lang="en-US" altLang="zh-CN" sz="2000" dirty="0" err="1">
                <a:solidFill>
                  <a:srgbClr val="CE0000"/>
                </a:solidFill>
              </a:rPr>
              <a:t>Inorder</a:t>
            </a:r>
            <a:r>
              <a:rPr lang="en-US" altLang="zh-CN" sz="2000" dirty="0">
                <a:solidFill>
                  <a:srgbClr val="CE0000"/>
                </a:solidFill>
              </a:rPr>
              <a:t>-Tree-Walk</a:t>
            </a:r>
            <a:r>
              <a:rPr lang="en-US" altLang="zh-CN" sz="2000" dirty="0"/>
              <a:t>(</a:t>
            </a:r>
            <a:r>
              <a:rPr lang="en-US" altLang="zh-CN" sz="2000" i="1" dirty="0">
                <a:solidFill>
                  <a:srgbClr val="008C87"/>
                </a:solidFill>
              </a:rPr>
              <a:t>x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b="1" dirty="0"/>
              <a:t>    if</a:t>
            </a:r>
            <a:r>
              <a:rPr lang="en-US" altLang="zh-CN" sz="2000" dirty="0"/>
              <a:t> </a:t>
            </a:r>
            <a:r>
              <a:rPr lang="en-US" altLang="zh-CN" sz="2000" i="1" dirty="0">
                <a:solidFill>
                  <a:srgbClr val="008C87"/>
                </a:solidFill>
              </a:rPr>
              <a:t>x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8C87"/>
                </a:solidFill>
                <a:sym typeface="Symbol" panose="05050102010706020507" pitchFamily="18" charset="2"/>
              </a:rPr>
              <a:t> NIL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b="1" dirty="0"/>
              <a:t>    then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CE0000"/>
                </a:solidFill>
              </a:rPr>
              <a:t>Inorder</a:t>
            </a:r>
            <a:r>
              <a:rPr lang="en-US" altLang="zh-CN" sz="2000" dirty="0">
                <a:solidFill>
                  <a:srgbClr val="CE0000"/>
                </a:solidFill>
              </a:rPr>
              <a:t>-Tree-Walk</a:t>
            </a:r>
            <a:r>
              <a:rPr lang="en-US" altLang="zh-CN" sz="2000" dirty="0"/>
              <a:t>(</a:t>
            </a:r>
            <a:r>
              <a:rPr lang="en-US" altLang="zh-CN" sz="2000" i="1" dirty="0">
                <a:solidFill>
                  <a:srgbClr val="008C87"/>
                </a:solidFill>
              </a:rPr>
              <a:t>left</a:t>
            </a:r>
            <a:r>
              <a:rPr lang="en-US" altLang="zh-CN" sz="2000" dirty="0">
                <a:solidFill>
                  <a:srgbClr val="008C87"/>
                </a:solidFill>
              </a:rPr>
              <a:t>[</a:t>
            </a:r>
            <a:r>
              <a:rPr lang="en-US" altLang="zh-CN" sz="2000" i="1" dirty="0">
                <a:solidFill>
                  <a:srgbClr val="008C87"/>
                </a:solidFill>
              </a:rPr>
              <a:t>x</a:t>
            </a:r>
            <a:r>
              <a:rPr lang="en-US" altLang="zh-CN" sz="2000" dirty="0">
                <a:solidFill>
                  <a:srgbClr val="008C87"/>
                </a:solidFill>
              </a:rPr>
              <a:t>]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             print </a:t>
            </a:r>
            <a:r>
              <a:rPr lang="en-US" altLang="zh-CN" sz="2000" dirty="0">
                <a:solidFill>
                  <a:srgbClr val="008C87"/>
                </a:solidFill>
              </a:rPr>
              <a:t>key[</a:t>
            </a:r>
            <a:r>
              <a:rPr lang="en-US" altLang="zh-CN" sz="2000" i="1" dirty="0">
                <a:solidFill>
                  <a:srgbClr val="008C87"/>
                </a:solidFill>
              </a:rPr>
              <a:t>x</a:t>
            </a:r>
            <a:r>
              <a:rPr lang="en-US" altLang="zh-CN" sz="2000" dirty="0">
                <a:solidFill>
                  <a:srgbClr val="008C87"/>
                </a:solidFill>
              </a:rPr>
              <a:t>]</a:t>
            </a:r>
            <a:endParaRPr lang="en-US" altLang="zh-CN" sz="2000" dirty="0">
              <a:solidFill>
                <a:srgbClr val="008C87"/>
              </a:solidFill>
            </a:endParaRPr>
          </a:p>
          <a:p>
            <a:pPr>
              <a:buFontTx/>
              <a:buNone/>
            </a:pPr>
            <a:r>
              <a:rPr lang="en-US" altLang="zh-CN" sz="2000" dirty="0"/>
              <a:t>             </a:t>
            </a:r>
            <a:r>
              <a:rPr lang="en-US" altLang="zh-CN" sz="2000" dirty="0" err="1">
                <a:solidFill>
                  <a:srgbClr val="CE0000"/>
                </a:solidFill>
              </a:rPr>
              <a:t>Inorder</a:t>
            </a:r>
            <a:r>
              <a:rPr lang="en-US" altLang="zh-CN" sz="2000" dirty="0">
                <a:solidFill>
                  <a:srgbClr val="CE0000"/>
                </a:solidFill>
              </a:rPr>
              <a:t>-Tree-Walk</a:t>
            </a:r>
            <a:r>
              <a:rPr lang="en-US" altLang="zh-CN" sz="2000" dirty="0"/>
              <a:t>(</a:t>
            </a:r>
            <a:r>
              <a:rPr lang="en-US" altLang="zh-CN" sz="2000" i="1" dirty="0">
                <a:solidFill>
                  <a:srgbClr val="008C87"/>
                </a:solidFill>
              </a:rPr>
              <a:t>right</a:t>
            </a:r>
            <a:r>
              <a:rPr lang="en-US" altLang="zh-CN" sz="2000" dirty="0">
                <a:solidFill>
                  <a:srgbClr val="008C87"/>
                </a:solidFill>
              </a:rPr>
              <a:t>[</a:t>
            </a:r>
            <a:r>
              <a:rPr lang="en-US" altLang="zh-CN" sz="2000" i="1" dirty="0">
                <a:solidFill>
                  <a:srgbClr val="008C87"/>
                </a:solidFill>
              </a:rPr>
              <a:t>x</a:t>
            </a:r>
            <a:r>
              <a:rPr lang="en-US" altLang="zh-CN" sz="2000" dirty="0">
                <a:solidFill>
                  <a:srgbClr val="008C87"/>
                </a:solidFill>
              </a:rPr>
              <a:t>]</a:t>
            </a:r>
            <a:r>
              <a:rPr lang="en-US" altLang="zh-CN" sz="2000" dirty="0"/>
              <a:t>)</a:t>
            </a:r>
            <a:endParaRPr lang="en-US" altLang="zh-CN" sz="2000" dirty="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877096" y="2386287"/>
            <a:ext cx="3256020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600" i="1" dirty="0">
                <a:solidFill>
                  <a:srgbClr val="7030A0"/>
                </a:solidFill>
              </a:rPr>
              <a:t>T</a:t>
            </a:r>
            <a:r>
              <a:rPr lang="en-US" altLang="zh-CN" sz="1600" dirty="0">
                <a:solidFill>
                  <a:srgbClr val="7030A0"/>
                </a:solidFill>
              </a:rPr>
              <a:t>(</a:t>
            </a:r>
            <a:r>
              <a:rPr lang="en-US" altLang="zh-CN" sz="1600" i="1" dirty="0">
                <a:solidFill>
                  <a:srgbClr val="7030A0"/>
                </a:solidFill>
              </a:rPr>
              <a:t>n</a:t>
            </a:r>
            <a:r>
              <a:rPr lang="en-US" altLang="zh-CN" sz="1600" dirty="0">
                <a:solidFill>
                  <a:srgbClr val="7030A0"/>
                </a:solidFill>
              </a:rPr>
              <a:t>) = 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algn="l"/>
            <a:endParaRPr lang="en-US" altLang="zh-CN" sz="1200" dirty="0">
              <a:solidFill>
                <a:srgbClr val="7030A0"/>
              </a:solidFill>
            </a:endParaRPr>
          </a:p>
          <a:p>
            <a:pPr algn="l"/>
            <a:endParaRPr lang="en-US" altLang="zh-CN" sz="2000" dirty="0">
              <a:solidFill>
                <a:srgbClr val="7030A0"/>
              </a:solidFill>
            </a:endParaRPr>
          </a:p>
          <a:p>
            <a:pPr algn="l"/>
            <a:r>
              <a:rPr lang="en-US" altLang="zh-CN" sz="1600" i="1" dirty="0">
                <a:solidFill>
                  <a:srgbClr val="7030A0"/>
                </a:solidFill>
              </a:rPr>
              <a:t>T</a:t>
            </a:r>
            <a:r>
              <a:rPr lang="en-US" altLang="zh-CN" sz="1600" dirty="0">
                <a:solidFill>
                  <a:srgbClr val="7030A0"/>
                </a:solidFill>
              </a:rPr>
              <a:t>(</a:t>
            </a:r>
            <a:r>
              <a:rPr lang="en-US" altLang="zh-CN" sz="1600" i="1" dirty="0">
                <a:solidFill>
                  <a:srgbClr val="7030A0"/>
                </a:solidFill>
              </a:rPr>
              <a:t>k</a:t>
            </a:r>
            <a:r>
              <a:rPr lang="en-US" altLang="zh-CN" sz="1600" dirty="0">
                <a:solidFill>
                  <a:srgbClr val="7030A0"/>
                </a:solidFill>
              </a:rPr>
              <a:t>) + 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algn="l"/>
            <a:endParaRPr lang="en-US" altLang="zh-CN" sz="1200" dirty="0">
              <a:solidFill>
                <a:srgbClr val="7030A0"/>
              </a:solidFill>
            </a:endParaRPr>
          </a:p>
          <a:p>
            <a:pPr algn="l"/>
            <a:endParaRPr lang="en-US" altLang="zh-CN" sz="1800" dirty="0">
              <a:solidFill>
                <a:srgbClr val="7030A0"/>
              </a:solidFill>
            </a:endParaRPr>
          </a:p>
          <a:p>
            <a:pPr algn="l"/>
            <a:r>
              <a:rPr lang="en-US" altLang="zh-CN" sz="1600" i="1" dirty="0">
                <a:solidFill>
                  <a:srgbClr val="7030A0"/>
                </a:solidFill>
              </a:rPr>
              <a:t>T</a:t>
            </a:r>
            <a:r>
              <a:rPr lang="en-US" altLang="zh-CN" sz="1600" dirty="0">
                <a:solidFill>
                  <a:srgbClr val="7030A0"/>
                </a:solidFill>
              </a:rPr>
              <a:t>(</a:t>
            </a:r>
            <a:r>
              <a:rPr lang="en-US" altLang="zh-CN" sz="1600" i="1" dirty="0">
                <a:solidFill>
                  <a:srgbClr val="7030A0"/>
                </a:solidFill>
              </a:rPr>
              <a:t>n</a:t>
            </a:r>
            <a:r>
              <a:rPr lang="en-US" altLang="zh-CN" sz="1600" dirty="0">
                <a:solidFill>
                  <a:srgbClr val="7030A0"/>
                </a:solidFill>
              </a:rPr>
              <a:t> – </a:t>
            </a:r>
            <a:r>
              <a:rPr lang="en-US" altLang="zh-CN" sz="1600" i="1" dirty="0">
                <a:solidFill>
                  <a:srgbClr val="7030A0"/>
                </a:solidFill>
              </a:rPr>
              <a:t>k</a:t>
            </a:r>
            <a:r>
              <a:rPr lang="en-US" altLang="zh-CN" sz="1600" dirty="0">
                <a:solidFill>
                  <a:srgbClr val="7030A0"/>
                </a:solidFill>
              </a:rPr>
              <a:t>) + </a:t>
            </a:r>
            <a:r>
              <a:rPr lang="en-US" altLang="zh-CN" sz="1600" i="1" dirty="0">
                <a:solidFill>
                  <a:srgbClr val="7030A0"/>
                </a:solidFill>
              </a:rPr>
              <a:t>d</a:t>
            </a:r>
            <a:endParaRPr lang="en-US" altLang="zh-CN" sz="1600" i="1" dirty="0">
              <a:solidFill>
                <a:srgbClr val="7030A0"/>
              </a:solidFill>
            </a:endParaRPr>
          </a:p>
          <a:p>
            <a:pPr algn="l"/>
            <a:endParaRPr lang="en-US" altLang="zh-CN" sz="1600" i="1" dirty="0">
              <a:solidFill>
                <a:srgbClr val="7030A0"/>
              </a:solidFill>
            </a:endParaRPr>
          </a:p>
          <a:p>
            <a:pPr algn="l"/>
            <a:r>
              <a:rPr lang="zh-CN" altLang="en-US" sz="1600" dirty="0">
                <a:solidFill>
                  <a:srgbClr val="C00000"/>
                </a:solidFill>
              </a:rPr>
              <a:t>使用替换法，可以证得：</a:t>
            </a:r>
            <a:r>
              <a:rPr lang="en-US" altLang="zh-CN" sz="1600" dirty="0">
                <a:solidFill>
                  <a:srgbClr val="C00000"/>
                </a:solidFill>
              </a:rPr>
              <a:t>T(n)=O(n)</a:t>
            </a:r>
            <a:endParaRPr lang="en-US" altLang="zh-CN" sz="1600" dirty="0">
              <a:solidFill>
                <a:srgbClr val="C00000"/>
              </a:solidFill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277483" y="2867131"/>
            <a:ext cx="3599613" cy="151508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1600" b="1" dirty="0">
                <a:solidFill>
                  <a:srgbClr val="C00000"/>
                </a:solidFill>
              </a:rPr>
              <a:t>思考题：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00000"/>
              </a:lnSpc>
              <a:buFontTx/>
              <a:buAutoNum type="arabicPeriod"/>
            </a:pPr>
            <a:r>
              <a:rPr lang="zh-CN" altLang="en-US" sz="1600" dirty="0"/>
              <a:t>以三种遍历方式，写出搜索结果</a:t>
            </a:r>
            <a:endParaRPr lang="en-US" altLang="zh-CN" sz="1600" dirty="0"/>
          </a:p>
          <a:p>
            <a:pPr marL="457200" indent="-457200">
              <a:lnSpc>
                <a:spcPct val="100000"/>
              </a:lnSpc>
              <a:buFontTx/>
              <a:buAutoNum type="arabicPeriod"/>
            </a:pPr>
            <a:r>
              <a:rPr lang="zh-CN" altLang="en-US" sz="1600" dirty="0"/>
              <a:t>基于</a:t>
            </a:r>
            <a:r>
              <a:rPr lang="en-US" altLang="zh-CN" sz="1600" dirty="0"/>
              <a:t>{2, 3, 5, 5, 7, 8}</a:t>
            </a:r>
            <a:r>
              <a:rPr lang="zh-CN" altLang="en-US" sz="1600" dirty="0"/>
              <a:t>画出树高为</a:t>
            </a:r>
            <a:r>
              <a:rPr lang="en-US" altLang="zh-CN" sz="1600" dirty="0"/>
              <a:t>2,3,4,5</a:t>
            </a:r>
            <a:r>
              <a:rPr lang="zh-CN" altLang="en-US" sz="1600" dirty="0"/>
              <a:t>的二叉搜索树</a:t>
            </a:r>
            <a:endParaRPr lang="en-US" altLang="zh-CN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文本占位符 211970"/>
          <p:cNvSpPr>
            <a:spLocks noGrp="1"/>
          </p:cNvSpPr>
          <p:nvPr>
            <p:ph type="body" idx="1"/>
          </p:nvPr>
        </p:nvSpPr>
        <p:spPr>
          <a:xfrm>
            <a:off x="1657350" y="1200150"/>
            <a:ext cx="5829300" cy="3429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u="sng" dirty="0"/>
              <a:t>平衡树</a:t>
            </a:r>
            <a:r>
              <a:rPr lang="en-US" altLang="he-IL" dirty="0"/>
              <a:t>: </a:t>
            </a:r>
            <a:r>
              <a:rPr lang="zh-CN" altLang="en-US" dirty="0"/>
              <a:t>在插入和删除操作执行之后，我们修复了树，以使得其（几乎）平衡</a:t>
            </a:r>
            <a:r>
              <a:rPr lang="en-US" altLang="he-IL" dirty="0"/>
              <a:t>.</a:t>
            </a:r>
            <a:endParaRPr lang="en-US" altLang="he-IL" dirty="0"/>
          </a:p>
          <a:p>
            <a:pPr>
              <a:spcBef>
                <a:spcPct val="50000"/>
              </a:spcBef>
            </a:pPr>
            <a:r>
              <a:rPr lang="en-US" altLang="he-IL" b="1" dirty="0">
                <a:solidFill>
                  <a:srgbClr val="CE0000"/>
                </a:solidFill>
              </a:rPr>
              <a:t>AVL Tree:</a:t>
            </a:r>
            <a:r>
              <a:rPr lang="en-US" altLang="he-IL" dirty="0"/>
              <a:t> </a:t>
            </a:r>
            <a:r>
              <a:rPr lang="zh-CN" altLang="en-US" dirty="0"/>
              <a:t>二叉搜索树，具有如下的平衡属性</a:t>
            </a:r>
            <a:r>
              <a:rPr lang="en-US" altLang="he-IL" dirty="0"/>
              <a:t>: </a:t>
            </a:r>
            <a:r>
              <a:rPr lang="zh-CN" altLang="en-US" dirty="0"/>
              <a:t>对于树中的任一结点</a:t>
            </a:r>
            <a:r>
              <a:rPr lang="en-US" altLang="he-IL" dirty="0"/>
              <a:t>, </a:t>
            </a:r>
            <a:r>
              <a:rPr lang="zh-CN" altLang="en-US" dirty="0"/>
              <a:t>左右子树的树高最多差距为</a:t>
            </a:r>
            <a:r>
              <a:rPr lang="en-US" altLang="zh-CN" dirty="0"/>
              <a:t>1</a:t>
            </a:r>
            <a:r>
              <a:rPr lang="en-US" altLang="he-IL" dirty="0"/>
              <a:t>.</a:t>
            </a:r>
            <a:endParaRPr lang="en-US" altLang="he-IL" dirty="0"/>
          </a:p>
          <a:p>
            <a:pPr>
              <a:spcBef>
                <a:spcPct val="50000"/>
              </a:spcBef>
            </a:pPr>
            <a:r>
              <a:rPr lang="zh-CN" altLang="en-US" dirty="0"/>
              <a:t>该平衡属性针对包括根节点在内的所有节点</a:t>
            </a:r>
            <a:r>
              <a:rPr lang="en-US" altLang="he-IL" dirty="0"/>
              <a:t>.</a:t>
            </a:r>
            <a:endParaRPr lang="en-US" altLang="he-IL" dirty="0"/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AVL</a:t>
            </a:r>
            <a:r>
              <a:rPr lang="zh-CN" altLang="en-US" dirty="0"/>
              <a:t>树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矩形 214019"/>
          <p:cNvSpPr/>
          <p:nvPr/>
        </p:nvSpPr>
        <p:spPr>
          <a:xfrm>
            <a:off x="3044429" y="13144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12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14021" name="矩形 214020"/>
          <p:cNvSpPr/>
          <p:nvPr/>
        </p:nvSpPr>
        <p:spPr>
          <a:xfrm>
            <a:off x="3725466" y="20002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16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14022" name="矩形 214021"/>
          <p:cNvSpPr/>
          <p:nvPr/>
        </p:nvSpPr>
        <p:spPr>
          <a:xfrm>
            <a:off x="3353991" y="26860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14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14023" name="矩形 214022"/>
          <p:cNvSpPr/>
          <p:nvPr/>
        </p:nvSpPr>
        <p:spPr>
          <a:xfrm>
            <a:off x="2363391" y="20002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8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14024" name="矩形 214023"/>
          <p:cNvSpPr/>
          <p:nvPr/>
        </p:nvSpPr>
        <p:spPr>
          <a:xfrm>
            <a:off x="2796779" y="26860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10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14025" name="矩形 214024"/>
          <p:cNvSpPr/>
          <p:nvPr/>
        </p:nvSpPr>
        <p:spPr>
          <a:xfrm>
            <a:off x="1930004" y="26860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4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14026" name="矩形 214025"/>
          <p:cNvSpPr/>
          <p:nvPr/>
        </p:nvSpPr>
        <p:spPr>
          <a:xfrm>
            <a:off x="1620441" y="33718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2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14027" name="矩形 214026"/>
          <p:cNvSpPr/>
          <p:nvPr/>
        </p:nvSpPr>
        <p:spPr>
          <a:xfrm>
            <a:off x="2239566" y="33718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6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cxnSp>
        <p:nvCxnSpPr>
          <p:cNvPr id="214028" name="直接箭头连接符 214027"/>
          <p:cNvCxnSpPr>
            <a:stCxn id="214020" idx="2"/>
            <a:endCxn id="214023" idx="0"/>
          </p:cNvCxnSpPr>
          <p:nvPr/>
        </p:nvCxnSpPr>
        <p:spPr>
          <a:xfrm flipH="1">
            <a:off x="2597944" y="1657350"/>
            <a:ext cx="681038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4029" name="直接箭头连接符 214028"/>
          <p:cNvCxnSpPr>
            <a:stCxn id="214020" idx="2"/>
            <a:endCxn id="214021" idx="0"/>
          </p:cNvCxnSpPr>
          <p:nvPr/>
        </p:nvCxnSpPr>
        <p:spPr>
          <a:xfrm>
            <a:off x="3278981" y="1657350"/>
            <a:ext cx="681038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4030" name="直接箭头连接符 214029"/>
          <p:cNvCxnSpPr>
            <a:stCxn id="214023" idx="2"/>
            <a:endCxn id="214025" idx="0"/>
          </p:cNvCxnSpPr>
          <p:nvPr/>
        </p:nvCxnSpPr>
        <p:spPr>
          <a:xfrm flipH="1">
            <a:off x="2164556" y="2343150"/>
            <a:ext cx="433388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4031" name="直接箭头连接符 214030"/>
          <p:cNvCxnSpPr>
            <a:stCxn id="214023" idx="2"/>
            <a:endCxn id="214024" idx="0"/>
          </p:cNvCxnSpPr>
          <p:nvPr/>
        </p:nvCxnSpPr>
        <p:spPr>
          <a:xfrm>
            <a:off x="2597944" y="2343150"/>
            <a:ext cx="433388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4032" name="直接箭头连接符 214031"/>
          <p:cNvCxnSpPr>
            <a:stCxn id="214021" idx="2"/>
            <a:endCxn id="214022" idx="0"/>
          </p:cNvCxnSpPr>
          <p:nvPr/>
        </p:nvCxnSpPr>
        <p:spPr>
          <a:xfrm flipH="1">
            <a:off x="3588544" y="2343150"/>
            <a:ext cx="371475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4033" name="直接箭头连接符 214032"/>
          <p:cNvCxnSpPr>
            <a:stCxn id="214025" idx="2"/>
            <a:endCxn id="214026" idx="0"/>
          </p:cNvCxnSpPr>
          <p:nvPr/>
        </p:nvCxnSpPr>
        <p:spPr>
          <a:xfrm flipH="1">
            <a:off x="1854994" y="3028950"/>
            <a:ext cx="309563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4034" name="直接箭头连接符 214033"/>
          <p:cNvCxnSpPr>
            <a:stCxn id="214025" idx="2"/>
            <a:endCxn id="214027" idx="0"/>
          </p:cNvCxnSpPr>
          <p:nvPr/>
        </p:nvCxnSpPr>
        <p:spPr>
          <a:xfrm>
            <a:off x="2164556" y="3028950"/>
            <a:ext cx="309563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14035" name="矩形 214034"/>
          <p:cNvSpPr/>
          <p:nvPr/>
        </p:nvSpPr>
        <p:spPr>
          <a:xfrm>
            <a:off x="6325791" y="1371600"/>
            <a:ext cx="469106" cy="3429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12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14036" name="矩形 214035"/>
          <p:cNvSpPr/>
          <p:nvPr/>
        </p:nvSpPr>
        <p:spPr>
          <a:xfrm>
            <a:off x="5706666" y="2000250"/>
            <a:ext cx="469106" cy="3429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8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14037" name="矩形 214036"/>
          <p:cNvSpPr/>
          <p:nvPr/>
        </p:nvSpPr>
        <p:spPr>
          <a:xfrm>
            <a:off x="7068741" y="20002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16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14038" name="矩形 214037"/>
          <p:cNvSpPr/>
          <p:nvPr/>
        </p:nvSpPr>
        <p:spPr>
          <a:xfrm>
            <a:off x="6697266" y="26860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14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14039" name="矩形 214038"/>
          <p:cNvSpPr/>
          <p:nvPr/>
        </p:nvSpPr>
        <p:spPr>
          <a:xfrm>
            <a:off x="5299472" y="26860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4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14040" name="矩形 214039"/>
          <p:cNvSpPr/>
          <p:nvPr/>
        </p:nvSpPr>
        <p:spPr>
          <a:xfrm>
            <a:off x="6140054" y="26860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10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14041" name="矩形 214040"/>
          <p:cNvSpPr/>
          <p:nvPr/>
        </p:nvSpPr>
        <p:spPr>
          <a:xfrm>
            <a:off x="4901804" y="33718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2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14042" name="矩形 214041"/>
          <p:cNvSpPr/>
          <p:nvPr/>
        </p:nvSpPr>
        <p:spPr>
          <a:xfrm>
            <a:off x="5732860" y="33718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6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14043" name="矩形 214042"/>
          <p:cNvSpPr/>
          <p:nvPr/>
        </p:nvSpPr>
        <p:spPr>
          <a:xfrm>
            <a:off x="4654154" y="40576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ea typeface="Times New Roman (Hebrew)" charset="-79"/>
              </a:rPr>
              <a:t>1</a:t>
            </a:r>
            <a:endParaRPr lang="he-IL" altLang="zh-CN" sz="1050" dirty="0">
              <a:latin typeface="Times New Roman" panose="02020603050405020304" pitchFamily="18" charset="0"/>
              <a:ea typeface="Times New Roman (Hebrew)" charset="-79"/>
            </a:endParaRPr>
          </a:p>
        </p:txBody>
      </p:sp>
      <p:cxnSp>
        <p:nvCxnSpPr>
          <p:cNvPr id="214044" name="直接箭头连接符 214043"/>
          <p:cNvCxnSpPr>
            <a:stCxn id="214035" idx="2"/>
            <a:endCxn id="214036" idx="0"/>
          </p:cNvCxnSpPr>
          <p:nvPr/>
        </p:nvCxnSpPr>
        <p:spPr>
          <a:xfrm flipH="1">
            <a:off x="5941219" y="1728788"/>
            <a:ext cx="619125" cy="257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4045" name="直接箭头连接符 214044"/>
          <p:cNvCxnSpPr>
            <a:stCxn id="214035" idx="2"/>
            <a:endCxn id="214037" idx="0"/>
          </p:cNvCxnSpPr>
          <p:nvPr/>
        </p:nvCxnSpPr>
        <p:spPr>
          <a:xfrm>
            <a:off x="6560344" y="1728788"/>
            <a:ext cx="742950" cy="2714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4046" name="直接箭头连接符 214045"/>
          <p:cNvCxnSpPr>
            <a:stCxn id="214036" idx="2"/>
            <a:endCxn id="214039" idx="0"/>
          </p:cNvCxnSpPr>
          <p:nvPr/>
        </p:nvCxnSpPr>
        <p:spPr>
          <a:xfrm flipH="1">
            <a:off x="5534025" y="2357438"/>
            <a:ext cx="407194" cy="3286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4047" name="直接箭头连接符 214046"/>
          <p:cNvCxnSpPr>
            <a:stCxn id="214036" idx="2"/>
            <a:endCxn id="214040" idx="0"/>
          </p:cNvCxnSpPr>
          <p:nvPr/>
        </p:nvCxnSpPr>
        <p:spPr>
          <a:xfrm>
            <a:off x="5941219" y="2357438"/>
            <a:ext cx="433388" cy="3286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4048" name="直接箭头连接符 214047"/>
          <p:cNvCxnSpPr>
            <a:stCxn id="214037" idx="2"/>
            <a:endCxn id="214038" idx="0"/>
          </p:cNvCxnSpPr>
          <p:nvPr/>
        </p:nvCxnSpPr>
        <p:spPr>
          <a:xfrm flipH="1">
            <a:off x="6931819" y="2343150"/>
            <a:ext cx="371475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4049" name="直接箭头连接符 214048"/>
          <p:cNvCxnSpPr>
            <a:stCxn id="214039" idx="2"/>
            <a:endCxn id="214041" idx="0"/>
          </p:cNvCxnSpPr>
          <p:nvPr/>
        </p:nvCxnSpPr>
        <p:spPr>
          <a:xfrm flipH="1">
            <a:off x="5136356" y="3028950"/>
            <a:ext cx="397669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4050" name="直接箭头连接符 214049"/>
          <p:cNvCxnSpPr>
            <a:stCxn id="214039" idx="2"/>
            <a:endCxn id="214042" idx="0"/>
          </p:cNvCxnSpPr>
          <p:nvPr/>
        </p:nvCxnSpPr>
        <p:spPr>
          <a:xfrm>
            <a:off x="5534025" y="3028950"/>
            <a:ext cx="433388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4051" name="直接箭头连接符 214050"/>
          <p:cNvCxnSpPr>
            <a:stCxn id="214041" idx="2"/>
            <a:endCxn id="214043" idx="0"/>
          </p:cNvCxnSpPr>
          <p:nvPr/>
        </p:nvCxnSpPr>
        <p:spPr>
          <a:xfrm flipH="1">
            <a:off x="4888706" y="3714750"/>
            <a:ext cx="247650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14052" name="文本框 214051"/>
          <p:cNvSpPr txBox="1"/>
          <p:nvPr/>
        </p:nvSpPr>
        <p:spPr>
          <a:xfrm>
            <a:off x="2596753" y="4058841"/>
            <a:ext cx="59055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>
                <a:solidFill>
                  <a:schemeClr val="tx1"/>
                </a:solidFill>
                <a:latin typeface="Times New Roman" panose="02020603050405020304" pitchFamily="18" charset="0"/>
              </a:rPr>
              <a:t>AVL</a:t>
            </a:r>
            <a:r>
              <a:rPr lang="zh-CN" altLang="en-US" sz="1050">
                <a:solidFill>
                  <a:schemeClr val="tx1"/>
                </a:solidFill>
                <a:latin typeface="Times New Roman" panose="02020603050405020304" pitchFamily="18" charset="0"/>
              </a:rPr>
              <a:t>树</a:t>
            </a:r>
            <a:endParaRPr lang="zh-CN" altLang="en-US" sz="105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4053" name="文本框 214052"/>
          <p:cNvSpPr txBox="1"/>
          <p:nvPr/>
        </p:nvSpPr>
        <p:spPr>
          <a:xfrm>
            <a:off x="5893594" y="4058841"/>
            <a:ext cx="7239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zh-CN" altLang="en-US" sz="1050">
                <a:solidFill>
                  <a:schemeClr val="tx1"/>
                </a:solidFill>
                <a:latin typeface="Times New Roman" panose="02020603050405020304" pitchFamily="18" charset="0"/>
              </a:rPr>
              <a:t>非</a:t>
            </a:r>
            <a:r>
              <a:rPr lang="en-US" altLang="zh-CN" sz="1050">
                <a:solidFill>
                  <a:schemeClr val="tx1"/>
                </a:solidFill>
                <a:latin typeface="Times New Roman" panose="02020603050405020304" pitchFamily="18" charset="0"/>
              </a:rPr>
              <a:t>AVL</a:t>
            </a:r>
            <a:r>
              <a:rPr lang="zh-CN" altLang="en-US" sz="1050">
                <a:solidFill>
                  <a:schemeClr val="tx1"/>
                </a:solidFill>
                <a:latin typeface="Times New Roman" panose="02020603050405020304" pitchFamily="18" charset="0"/>
              </a:rPr>
              <a:t>树</a:t>
            </a:r>
            <a:endParaRPr lang="zh-CN" altLang="en-US" sz="105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如何维护</a:t>
            </a:r>
            <a:r>
              <a:rPr lang="en-US" altLang="zh-CN" dirty="0"/>
              <a:t>AVL</a:t>
            </a:r>
            <a:r>
              <a:rPr lang="zh-CN" altLang="en-US" dirty="0"/>
              <a:t>树平衡</a:t>
            </a:r>
            <a:endParaRPr lang="zh-CN" altLang="en-US" dirty="0"/>
          </a:p>
        </p:txBody>
      </p:sp>
      <p:sp>
        <p:nvSpPr>
          <p:cNvPr id="6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基本法则</a:t>
            </a:r>
            <a:r>
              <a:rPr lang="en-US" altLang="he-IL" dirty="0"/>
              <a:t>: </a:t>
            </a:r>
            <a:r>
              <a:rPr lang="zh-CN" altLang="en-US" dirty="0"/>
              <a:t>在任一插入</a:t>
            </a:r>
            <a:r>
              <a:rPr lang="en-US" altLang="zh-CN" dirty="0"/>
              <a:t>/</a:t>
            </a:r>
            <a:r>
              <a:rPr lang="zh-CN" altLang="en-US" dirty="0"/>
              <a:t>删除操作之后</a:t>
            </a:r>
            <a:r>
              <a:rPr lang="en-US" altLang="he-IL" dirty="0"/>
              <a:t>, </a:t>
            </a:r>
            <a:r>
              <a:rPr lang="zh-CN" altLang="en-US" dirty="0"/>
              <a:t>进行修复，使不平衡现象消失</a:t>
            </a:r>
            <a:r>
              <a:rPr lang="en-US" altLang="he-IL" dirty="0"/>
              <a:t>.</a:t>
            </a:r>
            <a:endParaRPr lang="en-US" altLang="he-IL" sz="1125" dirty="0"/>
          </a:p>
          <a:p>
            <a:pPr>
              <a:spcBef>
                <a:spcPct val="50000"/>
              </a:spcBef>
            </a:pPr>
            <a:r>
              <a:rPr lang="zh-CN" altLang="en-US" dirty="0"/>
              <a:t>由于任一子树的高度改变最多为</a:t>
            </a:r>
            <a:r>
              <a:rPr lang="en-US" altLang="zh-CN" dirty="0"/>
              <a:t>1</a:t>
            </a:r>
            <a:r>
              <a:rPr lang="zh-CN" altLang="en-US" dirty="0"/>
              <a:t>，若某个节点不平衡，则意味着其某一个孩子结点的高度比其他孩子要高</a:t>
            </a:r>
            <a:r>
              <a:rPr lang="en-US" altLang="zh-CN" dirty="0"/>
              <a:t>2</a:t>
            </a:r>
            <a:r>
              <a:rPr lang="en-US" altLang="he-IL" dirty="0"/>
              <a:t>.</a:t>
            </a:r>
            <a:endParaRPr lang="en-US" altLang="he-IL" sz="1125" dirty="0"/>
          </a:p>
          <a:p>
            <a:pPr>
              <a:spcBef>
                <a:spcPct val="50000"/>
              </a:spcBef>
            </a:pPr>
            <a:r>
              <a:rPr lang="zh-CN" altLang="en-US" dirty="0"/>
              <a:t>总共有</a:t>
            </a:r>
            <a:r>
              <a:rPr lang="en-US" altLang="zh-CN" dirty="0"/>
              <a:t>4</a:t>
            </a:r>
            <a:r>
              <a:rPr lang="zh-CN" altLang="en-US" dirty="0"/>
              <a:t>种情况，可以分别进行处理</a:t>
            </a:r>
            <a:r>
              <a:rPr lang="en-US" altLang="he-IL" dirty="0"/>
              <a:t>.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4" name="文本框 219143"/>
          <p:cNvSpPr txBox="1"/>
          <p:nvPr/>
        </p:nvSpPr>
        <p:spPr>
          <a:xfrm>
            <a:off x="1891027" y="1233041"/>
            <a:ext cx="2642874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1800" dirty="0">
                <a:solidFill>
                  <a:srgbClr val="CE0000"/>
                </a:solidFill>
                <a:latin typeface="Times New Roman (Hebrew)" charset="-79"/>
                <a:ea typeface="Times New Roman (Hebrew)" charset="-79"/>
              </a:rPr>
              <a:t>第一种情况</a:t>
            </a:r>
            <a:r>
              <a:rPr lang="en-US" altLang="en-US" sz="1800" dirty="0">
                <a:solidFill>
                  <a:schemeClr val="tx1"/>
                </a:solidFill>
                <a:latin typeface="Times New Roman (Hebrew)" charset="-79"/>
                <a:ea typeface="Times New Roman (Hebrew)" charset="-79"/>
              </a:rPr>
              <a:t>: </a:t>
            </a:r>
            <a:r>
              <a:rPr lang="zh-CN" altLang="en-US" sz="1800" dirty="0">
                <a:solidFill>
                  <a:schemeClr val="tx1"/>
                </a:solidFill>
                <a:latin typeface="Times New Roman (Hebrew)" charset="-79"/>
                <a:ea typeface="Times New Roman (Hebrew)" charset="-79"/>
              </a:rPr>
              <a:t>左子树比右子树高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-79"/>
              </a:rPr>
              <a:t>,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-79"/>
              </a:rPr>
              <a:t>并且主要由左孩子的左子树所引发</a:t>
            </a:r>
            <a:r>
              <a:rPr lang="en-US" altLang="en-US" sz="1800" dirty="0">
                <a:solidFill>
                  <a:schemeClr val="tx1"/>
                </a:solidFill>
                <a:latin typeface="Times New Roman (Hebrew)" charset="-79"/>
                <a:ea typeface="Times New Roman (Hebrew)" charset="-79"/>
              </a:rPr>
              <a:t>.</a:t>
            </a:r>
            <a:endParaRPr lang="en-US" altLang="he-IL" sz="1800" dirty="0">
              <a:solidFill>
                <a:schemeClr val="tx1"/>
              </a:solidFill>
              <a:latin typeface="Times New Roman (Hebrew)" charset="-79"/>
              <a:ea typeface="Times New Roman (Hebrew)" charset="-79"/>
            </a:endParaRPr>
          </a:p>
        </p:txBody>
      </p:sp>
      <p:sp>
        <p:nvSpPr>
          <p:cNvPr id="219145" name="矩形 219144"/>
          <p:cNvSpPr/>
          <p:nvPr/>
        </p:nvSpPr>
        <p:spPr>
          <a:xfrm>
            <a:off x="1518249" y="1085850"/>
            <a:ext cx="5658638" cy="17716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9148" name="文本框 219147"/>
          <p:cNvSpPr txBox="1"/>
          <p:nvPr/>
        </p:nvSpPr>
        <p:spPr>
          <a:xfrm>
            <a:off x="1891028" y="3200400"/>
            <a:ext cx="2585722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1800" dirty="0">
                <a:solidFill>
                  <a:srgbClr val="CE0000"/>
                </a:solidFill>
                <a:latin typeface="Times New Roman (Hebrew)" charset="-79"/>
                <a:ea typeface="Times New Roman (Hebrew)" charset="-79"/>
              </a:rPr>
              <a:t>第四种情况</a:t>
            </a:r>
            <a:r>
              <a:rPr lang="en-US" altLang="en-US" sz="1800" dirty="0">
                <a:solidFill>
                  <a:schemeClr val="tx1"/>
                </a:solidFill>
                <a:latin typeface="Times New Roman (Hebrew)" charset="-79"/>
                <a:ea typeface="Times New Roman (Hebrew)" charset="-79"/>
              </a:rPr>
              <a:t>:</a:t>
            </a:r>
            <a:br>
              <a:rPr lang="en-US" altLang="en-US" sz="1800" dirty="0">
                <a:solidFill>
                  <a:schemeClr val="tx1"/>
                </a:solidFill>
                <a:latin typeface="Times New Roman (Hebrew)" charset="-79"/>
                <a:ea typeface="Times New Roman (Hebrew)" charset="-79"/>
              </a:rPr>
            </a:br>
            <a:r>
              <a:rPr lang="zh-CN" altLang="en-US" sz="1800" dirty="0">
                <a:solidFill>
                  <a:schemeClr val="tx1"/>
                </a:solidFill>
                <a:latin typeface="Times New Roman (Hebrew)" charset="-79"/>
                <a:ea typeface="Times New Roman (Hebrew)" charset="-79"/>
              </a:rPr>
              <a:t>第一种情况的对称情况</a:t>
            </a:r>
            <a:r>
              <a:rPr lang="en-US" altLang="zh-CN" sz="1800" dirty="0">
                <a:solidFill>
                  <a:schemeClr val="tx1"/>
                </a:solidFill>
                <a:latin typeface="Times New Roman (Hebrew)" charset="-79"/>
                <a:ea typeface="Times New Roman (Hebrew)" charset="-79"/>
              </a:rPr>
              <a:t>.</a:t>
            </a:r>
            <a:endParaRPr lang="en-US" altLang="he-IL" sz="2800" dirty="0">
              <a:solidFill>
                <a:schemeClr val="tx1"/>
              </a:solidFill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19149" name="矩形 219148"/>
          <p:cNvSpPr/>
          <p:nvPr/>
        </p:nvSpPr>
        <p:spPr>
          <a:xfrm>
            <a:off x="1518249" y="3028950"/>
            <a:ext cx="5658638" cy="17716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9152" name="矩形 219151"/>
          <p:cNvSpPr/>
          <p:nvPr/>
        </p:nvSpPr>
        <p:spPr>
          <a:xfrm>
            <a:off x="5367338" y="1143000"/>
            <a:ext cx="285750" cy="2286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2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19153" name="矩形 219152"/>
          <p:cNvSpPr/>
          <p:nvPr/>
        </p:nvSpPr>
        <p:spPr>
          <a:xfrm>
            <a:off x="5081588" y="1600200"/>
            <a:ext cx="285750" cy="228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1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19154" name="直接连接符 219153"/>
          <p:cNvSpPr/>
          <p:nvPr/>
        </p:nvSpPr>
        <p:spPr>
          <a:xfrm flipH="1">
            <a:off x="4852988" y="2743200"/>
            <a:ext cx="12001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19155" name="直接连接符 219154"/>
          <p:cNvSpPr/>
          <p:nvPr/>
        </p:nvSpPr>
        <p:spPr>
          <a:xfrm flipH="1">
            <a:off x="4852988" y="2514600"/>
            <a:ext cx="12001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19156" name="直接连接符 219155"/>
          <p:cNvSpPr/>
          <p:nvPr/>
        </p:nvSpPr>
        <p:spPr>
          <a:xfrm flipH="1">
            <a:off x="4852988" y="2286000"/>
            <a:ext cx="12001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19157" name="任意多边形 219156"/>
          <p:cNvSpPr/>
          <p:nvPr/>
        </p:nvSpPr>
        <p:spPr>
          <a:xfrm>
            <a:off x="5310188" y="2000250"/>
            <a:ext cx="228600" cy="514350"/>
          </a:xfrm>
          <a:custGeom>
            <a:avLst/>
            <a:gdLst/>
            <a:ahLst/>
            <a:cxnLst/>
            <a:rect l="0" t="0" r="0" b="0"/>
            <a:pathLst>
              <a:path w="192" h="624">
                <a:moveTo>
                  <a:pt x="0" y="624"/>
                </a:moveTo>
                <a:lnTo>
                  <a:pt x="192" y="624"/>
                </a:lnTo>
                <a:lnTo>
                  <a:pt x="96" y="0"/>
                </a:lnTo>
                <a:lnTo>
                  <a:pt x="0" y="624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9158" name="任意多边形 219157"/>
          <p:cNvSpPr/>
          <p:nvPr/>
        </p:nvSpPr>
        <p:spPr>
          <a:xfrm>
            <a:off x="5824538" y="1771650"/>
            <a:ext cx="228600" cy="514350"/>
          </a:xfrm>
          <a:custGeom>
            <a:avLst/>
            <a:gdLst/>
            <a:ahLst/>
            <a:cxnLst/>
            <a:rect l="0" t="0" r="0" b="0"/>
            <a:pathLst>
              <a:path w="192" h="624">
                <a:moveTo>
                  <a:pt x="0" y="624"/>
                </a:moveTo>
                <a:lnTo>
                  <a:pt x="192" y="624"/>
                </a:lnTo>
                <a:lnTo>
                  <a:pt x="96" y="0"/>
                </a:lnTo>
                <a:lnTo>
                  <a:pt x="0" y="624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9159" name="文本框 219158"/>
          <p:cNvSpPr txBox="1"/>
          <p:nvPr/>
        </p:nvSpPr>
        <p:spPr>
          <a:xfrm>
            <a:off x="5286375" y="2230041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B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19160" name="文本框 219159"/>
          <p:cNvSpPr txBox="1"/>
          <p:nvPr/>
        </p:nvSpPr>
        <p:spPr>
          <a:xfrm>
            <a:off x="5800725" y="2001441"/>
            <a:ext cx="29718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C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cxnSp>
        <p:nvCxnSpPr>
          <p:cNvPr id="219161" name="直接箭头连接符 219160"/>
          <p:cNvCxnSpPr>
            <a:stCxn id="219153" idx="2"/>
            <a:endCxn id="219177" idx="2"/>
          </p:cNvCxnSpPr>
          <p:nvPr/>
        </p:nvCxnSpPr>
        <p:spPr>
          <a:xfrm flipH="1">
            <a:off x="5024438" y="1828800"/>
            <a:ext cx="200025" cy="1714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9162" name="直接箭头连接符 219161"/>
          <p:cNvCxnSpPr>
            <a:stCxn id="219153" idx="2"/>
            <a:endCxn id="219157" idx="2"/>
          </p:cNvCxnSpPr>
          <p:nvPr/>
        </p:nvCxnSpPr>
        <p:spPr>
          <a:xfrm>
            <a:off x="5224463" y="1828800"/>
            <a:ext cx="200025" cy="1714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9163" name="直接箭头连接符 219162"/>
          <p:cNvCxnSpPr>
            <a:stCxn id="219152" idx="2"/>
            <a:endCxn id="219153" idx="0"/>
          </p:cNvCxnSpPr>
          <p:nvPr/>
        </p:nvCxnSpPr>
        <p:spPr>
          <a:xfrm flipH="1">
            <a:off x="5224463" y="1385888"/>
            <a:ext cx="285750" cy="2143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9164" name="直接箭头连接符 219163"/>
          <p:cNvCxnSpPr>
            <a:stCxn id="219152" idx="2"/>
            <a:endCxn id="219158" idx="2"/>
          </p:cNvCxnSpPr>
          <p:nvPr/>
        </p:nvCxnSpPr>
        <p:spPr>
          <a:xfrm>
            <a:off x="5510213" y="1385888"/>
            <a:ext cx="428625" cy="3857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19165" name="矩形 219164"/>
          <p:cNvSpPr/>
          <p:nvPr/>
        </p:nvSpPr>
        <p:spPr>
          <a:xfrm>
            <a:off x="5105400" y="3086100"/>
            <a:ext cx="285750" cy="2286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1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19166" name="矩形 219165"/>
          <p:cNvSpPr/>
          <p:nvPr/>
        </p:nvSpPr>
        <p:spPr>
          <a:xfrm>
            <a:off x="5343525" y="3543300"/>
            <a:ext cx="285750" cy="228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2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19167" name="直接连接符 219166"/>
          <p:cNvSpPr/>
          <p:nvPr/>
        </p:nvSpPr>
        <p:spPr>
          <a:xfrm flipH="1">
            <a:off x="4657725" y="4686300"/>
            <a:ext cx="12001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19168" name="直接连接符 219167"/>
          <p:cNvSpPr/>
          <p:nvPr/>
        </p:nvSpPr>
        <p:spPr>
          <a:xfrm flipH="1">
            <a:off x="4657725" y="4457700"/>
            <a:ext cx="12001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19169" name="直接连接符 219168"/>
          <p:cNvSpPr/>
          <p:nvPr/>
        </p:nvSpPr>
        <p:spPr>
          <a:xfrm flipH="1">
            <a:off x="4657725" y="4229100"/>
            <a:ext cx="12001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19170" name="任意多边形 219169"/>
          <p:cNvSpPr/>
          <p:nvPr/>
        </p:nvSpPr>
        <p:spPr>
          <a:xfrm>
            <a:off x="5114925" y="3943350"/>
            <a:ext cx="228600" cy="514350"/>
          </a:xfrm>
          <a:custGeom>
            <a:avLst/>
            <a:gdLst/>
            <a:ahLst/>
            <a:cxnLst/>
            <a:rect l="0" t="0" r="0" b="0"/>
            <a:pathLst>
              <a:path w="192" h="624">
                <a:moveTo>
                  <a:pt x="0" y="624"/>
                </a:moveTo>
                <a:lnTo>
                  <a:pt x="192" y="624"/>
                </a:lnTo>
                <a:lnTo>
                  <a:pt x="96" y="0"/>
                </a:lnTo>
                <a:lnTo>
                  <a:pt x="0" y="624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9171" name="任意多边形 219170"/>
          <p:cNvSpPr/>
          <p:nvPr/>
        </p:nvSpPr>
        <p:spPr>
          <a:xfrm>
            <a:off x="4714875" y="3714750"/>
            <a:ext cx="228600" cy="514350"/>
          </a:xfrm>
          <a:custGeom>
            <a:avLst/>
            <a:gdLst/>
            <a:ahLst/>
            <a:cxnLst/>
            <a:rect l="0" t="0" r="0" b="0"/>
            <a:pathLst>
              <a:path w="192" h="624">
                <a:moveTo>
                  <a:pt x="0" y="624"/>
                </a:moveTo>
                <a:lnTo>
                  <a:pt x="192" y="624"/>
                </a:lnTo>
                <a:lnTo>
                  <a:pt x="96" y="0"/>
                </a:lnTo>
                <a:lnTo>
                  <a:pt x="0" y="624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9172" name="文本框 219171"/>
          <p:cNvSpPr txBox="1"/>
          <p:nvPr/>
        </p:nvSpPr>
        <p:spPr>
          <a:xfrm>
            <a:off x="5091113" y="4173141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B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cxnSp>
        <p:nvCxnSpPr>
          <p:cNvPr id="219173" name="直接箭头连接符 219172"/>
          <p:cNvCxnSpPr>
            <a:stCxn id="219166" idx="2"/>
            <a:endCxn id="219179" idx="2"/>
          </p:cNvCxnSpPr>
          <p:nvPr/>
        </p:nvCxnSpPr>
        <p:spPr>
          <a:xfrm>
            <a:off x="5486400" y="3771900"/>
            <a:ext cx="257175" cy="1714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9174" name="直接箭头连接符 219173"/>
          <p:cNvCxnSpPr>
            <a:stCxn id="219166" idx="2"/>
            <a:endCxn id="219170" idx="2"/>
          </p:cNvCxnSpPr>
          <p:nvPr/>
        </p:nvCxnSpPr>
        <p:spPr>
          <a:xfrm flipH="1">
            <a:off x="5229225" y="3771900"/>
            <a:ext cx="257175" cy="1714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9175" name="直接箭头连接符 219174"/>
          <p:cNvCxnSpPr>
            <a:stCxn id="219165" idx="2"/>
            <a:endCxn id="219166" idx="0"/>
          </p:cNvCxnSpPr>
          <p:nvPr/>
        </p:nvCxnSpPr>
        <p:spPr>
          <a:xfrm>
            <a:off x="5248275" y="3328988"/>
            <a:ext cx="238125" cy="2143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19176" name="直接箭头连接符 219175"/>
          <p:cNvCxnSpPr>
            <a:stCxn id="219165" idx="2"/>
            <a:endCxn id="219171" idx="2"/>
          </p:cNvCxnSpPr>
          <p:nvPr/>
        </p:nvCxnSpPr>
        <p:spPr>
          <a:xfrm flipH="1">
            <a:off x="4829175" y="3328988"/>
            <a:ext cx="419100" cy="3857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19177" name="任意多边形 219176"/>
          <p:cNvSpPr/>
          <p:nvPr/>
        </p:nvSpPr>
        <p:spPr>
          <a:xfrm>
            <a:off x="4910138" y="2000250"/>
            <a:ext cx="228600" cy="742950"/>
          </a:xfrm>
          <a:custGeom>
            <a:avLst/>
            <a:gdLst/>
            <a:ahLst/>
            <a:cxnLst/>
            <a:rect l="0" t="0" r="0" b="0"/>
            <a:pathLst>
              <a:path w="192" h="624">
                <a:moveTo>
                  <a:pt x="0" y="624"/>
                </a:moveTo>
                <a:lnTo>
                  <a:pt x="192" y="624"/>
                </a:lnTo>
                <a:lnTo>
                  <a:pt x="96" y="0"/>
                </a:lnTo>
                <a:lnTo>
                  <a:pt x="0" y="624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9178" name="文本框 219177"/>
          <p:cNvSpPr txBox="1"/>
          <p:nvPr/>
        </p:nvSpPr>
        <p:spPr>
          <a:xfrm>
            <a:off x="4886325" y="2428875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A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19179" name="任意多边形 219178"/>
          <p:cNvSpPr/>
          <p:nvPr/>
        </p:nvSpPr>
        <p:spPr>
          <a:xfrm>
            <a:off x="5629275" y="3943350"/>
            <a:ext cx="228600" cy="742950"/>
          </a:xfrm>
          <a:custGeom>
            <a:avLst/>
            <a:gdLst/>
            <a:ahLst/>
            <a:cxnLst/>
            <a:rect l="0" t="0" r="0" b="0"/>
            <a:pathLst>
              <a:path w="192" h="624">
                <a:moveTo>
                  <a:pt x="0" y="624"/>
                </a:moveTo>
                <a:lnTo>
                  <a:pt x="192" y="624"/>
                </a:lnTo>
                <a:lnTo>
                  <a:pt x="96" y="0"/>
                </a:lnTo>
                <a:lnTo>
                  <a:pt x="0" y="624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9180" name="文本框 219179"/>
          <p:cNvSpPr txBox="1"/>
          <p:nvPr/>
        </p:nvSpPr>
        <p:spPr>
          <a:xfrm>
            <a:off x="4691063" y="3944541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A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19181" name="文本框 219180"/>
          <p:cNvSpPr txBox="1"/>
          <p:nvPr/>
        </p:nvSpPr>
        <p:spPr>
          <a:xfrm>
            <a:off x="5595938" y="4401741"/>
            <a:ext cx="29718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C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39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四种不平衡的情况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文本框 220163"/>
          <p:cNvSpPr txBox="1"/>
          <p:nvPr/>
        </p:nvSpPr>
        <p:spPr>
          <a:xfrm>
            <a:off x="1582050" y="1373762"/>
            <a:ext cx="2989950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1600" dirty="0">
                <a:solidFill>
                  <a:srgbClr val="CE0000"/>
                </a:solidFill>
                <a:latin typeface="Times New Roman" panose="02020603050405020304" pitchFamily="18" charset="0"/>
                <a:ea typeface="Times New Roman (Hebrew)" charset="-79"/>
              </a:rPr>
              <a:t>第二种情况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-79"/>
              </a:rPr>
              <a:t>: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-79"/>
              </a:rPr>
              <a:t>左子树比右子树高，且主要由左孩子的右子树所导致。</a:t>
            </a:r>
            <a:endParaRPr lang="en-US" altLang="he-IL" sz="2400" dirty="0">
              <a:solidFill>
                <a:schemeClr val="tx1"/>
              </a:solidFill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20165" name="矩形 220164"/>
          <p:cNvSpPr/>
          <p:nvPr/>
        </p:nvSpPr>
        <p:spPr>
          <a:xfrm>
            <a:off x="1104181" y="1088012"/>
            <a:ext cx="6185140" cy="17716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0166" name="文本框 220165"/>
          <p:cNvSpPr txBox="1"/>
          <p:nvPr/>
        </p:nvSpPr>
        <p:spPr>
          <a:xfrm>
            <a:off x="1582050" y="3088262"/>
            <a:ext cx="3051863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1600" dirty="0">
                <a:solidFill>
                  <a:srgbClr val="CE0000"/>
                </a:solidFill>
                <a:latin typeface="Times New Roman" panose="02020603050405020304" pitchFamily="18" charset="0"/>
                <a:ea typeface="Times New Roman (Hebrew)" charset="-79"/>
              </a:rPr>
              <a:t>第三种情况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-79"/>
              </a:rPr>
              <a:t>:</a:t>
            </a:r>
            <a:b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-79"/>
              </a:rPr>
            </a:b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-79"/>
              </a:rPr>
              <a:t>第二种情况的对称情况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-79"/>
              </a:rPr>
              <a:t>。</a:t>
            </a:r>
            <a:endParaRPr lang="en-US" altLang="he-IL" sz="2400" dirty="0">
              <a:solidFill>
                <a:schemeClr val="tx1"/>
              </a:solidFill>
              <a:latin typeface="Times New Roman" panose="02020603050405020304" pitchFamily="18" charset="0"/>
              <a:ea typeface="Times New Roman (Hebrew)" charset="-79"/>
            </a:endParaRPr>
          </a:p>
        </p:txBody>
      </p:sp>
      <p:sp>
        <p:nvSpPr>
          <p:cNvPr id="220167" name="矩形 220166"/>
          <p:cNvSpPr/>
          <p:nvPr/>
        </p:nvSpPr>
        <p:spPr>
          <a:xfrm>
            <a:off x="1104181" y="2973962"/>
            <a:ext cx="6185139" cy="17716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0168" name="矩形 220167"/>
          <p:cNvSpPr/>
          <p:nvPr/>
        </p:nvSpPr>
        <p:spPr>
          <a:xfrm>
            <a:off x="5529263" y="1145162"/>
            <a:ext cx="285750" cy="2286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2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20169" name="矩形 220168"/>
          <p:cNvSpPr/>
          <p:nvPr/>
        </p:nvSpPr>
        <p:spPr>
          <a:xfrm>
            <a:off x="5243513" y="1602362"/>
            <a:ext cx="285750" cy="228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1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20170" name="直接连接符 220169"/>
          <p:cNvSpPr/>
          <p:nvPr/>
        </p:nvSpPr>
        <p:spPr>
          <a:xfrm flipH="1">
            <a:off x="5029200" y="2745362"/>
            <a:ext cx="11858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0171" name="直接连接符 220170"/>
          <p:cNvSpPr/>
          <p:nvPr/>
        </p:nvSpPr>
        <p:spPr>
          <a:xfrm flipH="1">
            <a:off x="5014913" y="2516762"/>
            <a:ext cx="12001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0172" name="直接连接符 220171"/>
          <p:cNvSpPr/>
          <p:nvPr/>
        </p:nvSpPr>
        <p:spPr>
          <a:xfrm flipH="1">
            <a:off x="5014913" y="2288162"/>
            <a:ext cx="12001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0173" name="任意多边形 220172"/>
          <p:cNvSpPr/>
          <p:nvPr/>
        </p:nvSpPr>
        <p:spPr>
          <a:xfrm>
            <a:off x="5072063" y="2002412"/>
            <a:ext cx="228600" cy="514350"/>
          </a:xfrm>
          <a:custGeom>
            <a:avLst/>
            <a:gdLst/>
            <a:ahLst/>
            <a:cxnLst/>
            <a:rect l="0" t="0" r="0" b="0"/>
            <a:pathLst>
              <a:path w="192" h="624">
                <a:moveTo>
                  <a:pt x="0" y="624"/>
                </a:moveTo>
                <a:lnTo>
                  <a:pt x="192" y="624"/>
                </a:lnTo>
                <a:lnTo>
                  <a:pt x="96" y="0"/>
                </a:lnTo>
                <a:lnTo>
                  <a:pt x="0" y="624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0174" name="任意多边形 220173"/>
          <p:cNvSpPr/>
          <p:nvPr/>
        </p:nvSpPr>
        <p:spPr>
          <a:xfrm>
            <a:off x="5986463" y="1773812"/>
            <a:ext cx="228600" cy="514350"/>
          </a:xfrm>
          <a:custGeom>
            <a:avLst/>
            <a:gdLst/>
            <a:ahLst/>
            <a:cxnLst/>
            <a:rect l="0" t="0" r="0" b="0"/>
            <a:pathLst>
              <a:path w="192" h="624">
                <a:moveTo>
                  <a:pt x="0" y="624"/>
                </a:moveTo>
                <a:lnTo>
                  <a:pt x="192" y="624"/>
                </a:lnTo>
                <a:lnTo>
                  <a:pt x="96" y="0"/>
                </a:lnTo>
                <a:lnTo>
                  <a:pt x="0" y="624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0175" name="文本框 220174"/>
          <p:cNvSpPr txBox="1"/>
          <p:nvPr/>
        </p:nvSpPr>
        <p:spPr>
          <a:xfrm>
            <a:off x="5962650" y="2003603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R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cxnSp>
        <p:nvCxnSpPr>
          <p:cNvPr id="220176" name="直接箭头连接符 220175"/>
          <p:cNvCxnSpPr>
            <a:stCxn id="220169" idx="2"/>
            <a:endCxn id="220180" idx="2"/>
          </p:cNvCxnSpPr>
          <p:nvPr/>
        </p:nvCxnSpPr>
        <p:spPr>
          <a:xfrm>
            <a:off x="5386388" y="1830962"/>
            <a:ext cx="200025" cy="1714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0177" name="直接箭头连接符 220176"/>
          <p:cNvCxnSpPr>
            <a:stCxn id="220169" idx="2"/>
            <a:endCxn id="220173" idx="2"/>
          </p:cNvCxnSpPr>
          <p:nvPr/>
        </p:nvCxnSpPr>
        <p:spPr>
          <a:xfrm flipH="1">
            <a:off x="5186363" y="1830962"/>
            <a:ext cx="200025" cy="1714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0178" name="直接箭头连接符 220177"/>
          <p:cNvCxnSpPr>
            <a:stCxn id="220168" idx="2"/>
            <a:endCxn id="220169" idx="0"/>
          </p:cNvCxnSpPr>
          <p:nvPr/>
        </p:nvCxnSpPr>
        <p:spPr>
          <a:xfrm flipH="1">
            <a:off x="5386388" y="1388050"/>
            <a:ext cx="285750" cy="2143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0179" name="直接箭头连接符 220178"/>
          <p:cNvCxnSpPr>
            <a:stCxn id="220168" idx="2"/>
            <a:endCxn id="220174" idx="2"/>
          </p:cNvCxnSpPr>
          <p:nvPr/>
        </p:nvCxnSpPr>
        <p:spPr>
          <a:xfrm>
            <a:off x="5672138" y="1388050"/>
            <a:ext cx="428625" cy="3857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0180" name="任意多边形 220179"/>
          <p:cNvSpPr/>
          <p:nvPr/>
        </p:nvSpPr>
        <p:spPr>
          <a:xfrm>
            <a:off x="5472113" y="2002412"/>
            <a:ext cx="228600" cy="742950"/>
          </a:xfrm>
          <a:custGeom>
            <a:avLst/>
            <a:gdLst/>
            <a:ahLst/>
            <a:cxnLst/>
            <a:rect l="0" t="0" r="0" b="0"/>
            <a:pathLst>
              <a:path w="192" h="624">
                <a:moveTo>
                  <a:pt x="0" y="624"/>
                </a:moveTo>
                <a:lnTo>
                  <a:pt x="192" y="624"/>
                </a:lnTo>
                <a:lnTo>
                  <a:pt x="96" y="0"/>
                </a:lnTo>
                <a:lnTo>
                  <a:pt x="0" y="624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0181" name="文本框 220180"/>
          <p:cNvSpPr txBox="1"/>
          <p:nvPr/>
        </p:nvSpPr>
        <p:spPr>
          <a:xfrm>
            <a:off x="5048250" y="2232203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P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20182" name="文本框 220181"/>
          <p:cNvSpPr txBox="1"/>
          <p:nvPr/>
        </p:nvSpPr>
        <p:spPr>
          <a:xfrm>
            <a:off x="5429250" y="2471518"/>
            <a:ext cx="30670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Q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20183" name="矩形 220182"/>
          <p:cNvSpPr/>
          <p:nvPr/>
        </p:nvSpPr>
        <p:spPr>
          <a:xfrm>
            <a:off x="5229225" y="3031112"/>
            <a:ext cx="285750" cy="2286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1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20184" name="矩形 220183"/>
          <p:cNvSpPr/>
          <p:nvPr/>
        </p:nvSpPr>
        <p:spPr>
          <a:xfrm>
            <a:off x="5467350" y="3488312"/>
            <a:ext cx="285750" cy="228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2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20185" name="直接连接符 220184"/>
          <p:cNvSpPr/>
          <p:nvPr/>
        </p:nvSpPr>
        <p:spPr>
          <a:xfrm flipH="1">
            <a:off x="4781550" y="4631312"/>
            <a:ext cx="12001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0186" name="直接连接符 220185"/>
          <p:cNvSpPr/>
          <p:nvPr/>
        </p:nvSpPr>
        <p:spPr>
          <a:xfrm flipH="1">
            <a:off x="4781550" y="4402712"/>
            <a:ext cx="12001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0187" name="直接连接符 220186"/>
          <p:cNvSpPr/>
          <p:nvPr/>
        </p:nvSpPr>
        <p:spPr>
          <a:xfrm flipH="1">
            <a:off x="4781550" y="4174112"/>
            <a:ext cx="12001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0188" name="任意多边形 220187"/>
          <p:cNvSpPr/>
          <p:nvPr/>
        </p:nvSpPr>
        <p:spPr>
          <a:xfrm>
            <a:off x="5753100" y="3888362"/>
            <a:ext cx="228600" cy="514350"/>
          </a:xfrm>
          <a:custGeom>
            <a:avLst/>
            <a:gdLst/>
            <a:ahLst/>
            <a:cxnLst/>
            <a:rect l="0" t="0" r="0" b="0"/>
            <a:pathLst>
              <a:path w="192" h="624">
                <a:moveTo>
                  <a:pt x="0" y="624"/>
                </a:moveTo>
                <a:lnTo>
                  <a:pt x="192" y="624"/>
                </a:lnTo>
                <a:lnTo>
                  <a:pt x="96" y="0"/>
                </a:lnTo>
                <a:lnTo>
                  <a:pt x="0" y="624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0189" name="任意多边形 220188"/>
          <p:cNvSpPr/>
          <p:nvPr/>
        </p:nvSpPr>
        <p:spPr>
          <a:xfrm>
            <a:off x="4838700" y="3659762"/>
            <a:ext cx="228600" cy="514350"/>
          </a:xfrm>
          <a:custGeom>
            <a:avLst/>
            <a:gdLst/>
            <a:ahLst/>
            <a:cxnLst/>
            <a:rect l="0" t="0" r="0" b="0"/>
            <a:pathLst>
              <a:path w="192" h="624">
                <a:moveTo>
                  <a:pt x="0" y="624"/>
                </a:moveTo>
                <a:lnTo>
                  <a:pt x="192" y="624"/>
                </a:lnTo>
                <a:lnTo>
                  <a:pt x="96" y="0"/>
                </a:lnTo>
                <a:lnTo>
                  <a:pt x="0" y="624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0190" name="文本框 220189"/>
          <p:cNvSpPr txBox="1"/>
          <p:nvPr/>
        </p:nvSpPr>
        <p:spPr>
          <a:xfrm>
            <a:off x="5729288" y="4118153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P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cxnSp>
        <p:nvCxnSpPr>
          <p:cNvPr id="220191" name="直接箭头连接符 220190"/>
          <p:cNvCxnSpPr>
            <a:stCxn id="220184" idx="2"/>
            <a:endCxn id="220195" idx="2"/>
          </p:cNvCxnSpPr>
          <p:nvPr/>
        </p:nvCxnSpPr>
        <p:spPr>
          <a:xfrm flipH="1">
            <a:off x="5353050" y="3716912"/>
            <a:ext cx="257175" cy="1714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0192" name="直接箭头连接符 220191"/>
          <p:cNvCxnSpPr>
            <a:stCxn id="220184" idx="2"/>
            <a:endCxn id="220188" idx="2"/>
          </p:cNvCxnSpPr>
          <p:nvPr/>
        </p:nvCxnSpPr>
        <p:spPr>
          <a:xfrm>
            <a:off x="5610225" y="3716912"/>
            <a:ext cx="257175" cy="1714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0193" name="直接箭头连接符 220192"/>
          <p:cNvCxnSpPr>
            <a:stCxn id="220183" idx="2"/>
            <a:endCxn id="220184" idx="0"/>
          </p:cNvCxnSpPr>
          <p:nvPr/>
        </p:nvCxnSpPr>
        <p:spPr>
          <a:xfrm>
            <a:off x="5372100" y="3274000"/>
            <a:ext cx="238125" cy="2143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0194" name="直接箭头连接符 220193"/>
          <p:cNvCxnSpPr>
            <a:stCxn id="220183" idx="2"/>
            <a:endCxn id="220189" idx="2"/>
          </p:cNvCxnSpPr>
          <p:nvPr/>
        </p:nvCxnSpPr>
        <p:spPr>
          <a:xfrm flipH="1">
            <a:off x="4953000" y="3274000"/>
            <a:ext cx="419100" cy="3857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0195" name="任意多边形 220194"/>
          <p:cNvSpPr/>
          <p:nvPr/>
        </p:nvSpPr>
        <p:spPr>
          <a:xfrm>
            <a:off x="5238750" y="3888362"/>
            <a:ext cx="228600" cy="742950"/>
          </a:xfrm>
          <a:custGeom>
            <a:avLst/>
            <a:gdLst/>
            <a:ahLst/>
            <a:cxnLst/>
            <a:rect l="0" t="0" r="0" b="0"/>
            <a:pathLst>
              <a:path w="192" h="624">
                <a:moveTo>
                  <a:pt x="0" y="624"/>
                </a:moveTo>
                <a:lnTo>
                  <a:pt x="192" y="624"/>
                </a:lnTo>
                <a:lnTo>
                  <a:pt x="96" y="0"/>
                </a:lnTo>
                <a:lnTo>
                  <a:pt x="0" y="624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0196" name="文本框 220195"/>
          <p:cNvSpPr txBox="1"/>
          <p:nvPr/>
        </p:nvSpPr>
        <p:spPr>
          <a:xfrm>
            <a:off x="4814888" y="3889553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R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20197" name="文本框 220196"/>
          <p:cNvSpPr txBox="1"/>
          <p:nvPr/>
        </p:nvSpPr>
        <p:spPr>
          <a:xfrm>
            <a:off x="5195888" y="4346753"/>
            <a:ext cx="30670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Q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39" name="内容占位符 1"/>
          <p:cNvSpPr>
            <a:spLocks noGrp="1"/>
          </p:cNvSpPr>
          <p:nvPr/>
        </p:nvSpPr>
        <p:spPr>
          <a:xfrm>
            <a:off x="190500" y="7596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四种不平衡情况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7" name="文本占位符 221186"/>
          <p:cNvSpPr>
            <a:spLocks noGrp="1"/>
          </p:cNvSpPr>
          <p:nvPr>
            <p:ph type="body" idx="1"/>
          </p:nvPr>
        </p:nvSpPr>
        <p:spPr>
          <a:xfrm>
            <a:off x="1657350" y="1143000"/>
            <a:ext cx="5829300" cy="37147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he-IL" sz="1500" dirty="0"/>
          </a:p>
          <a:p>
            <a:pPr>
              <a:lnSpc>
                <a:spcPct val="90000"/>
              </a:lnSpc>
            </a:pPr>
            <a:r>
              <a:rPr lang="zh-CN" altLang="en-US" sz="1500" dirty="0"/>
              <a:t>右旋转操作耗费</a:t>
            </a:r>
            <a:r>
              <a:rPr lang="en-US" altLang="he-IL" sz="1500" dirty="0"/>
              <a:t> </a:t>
            </a:r>
            <a:r>
              <a:rPr lang="en-US" altLang="he-IL" sz="1500" i="1" dirty="0">
                <a:solidFill>
                  <a:srgbClr val="008C87"/>
                </a:solidFill>
                <a:cs typeface="Times New Roman" panose="02020603050405020304" pitchFamily="18" charset="0"/>
              </a:rPr>
              <a:t>O</a:t>
            </a:r>
            <a:r>
              <a:rPr lang="en-US" altLang="he-IL" sz="1500" dirty="0">
                <a:solidFill>
                  <a:srgbClr val="008C87"/>
                </a:solidFill>
                <a:cs typeface="Times New Roman" panose="02020603050405020304" pitchFamily="18" charset="0"/>
              </a:rPr>
              <a:t>(1)</a:t>
            </a:r>
            <a:r>
              <a:rPr lang="en-US" altLang="he-IL" sz="1500" dirty="0"/>
              <a:t> </a:t>
            </a:r>
            <a:r>
              <a:rPr lang="zh-CN" altLang="en-US" sz="1500" dirty="0"/>
              <a:t>时间开销</a:t>
            </a:r>
            <a:r>
              <a:rPr lang="en-US" altLang="he-IL" sz="1500" dirty="0"/>
              <a:t>. </a:t>
            </a:r>
            <a:r>
              <a:rPr lang="zh-CN" altLang="en-US" sz="1500" dirty="0"/>
              <a:t>新树是一棵合法的搜索树</a:t>
            </a:r>
            <a:r>
              <a:rPr lang="en-US" altLang="he-IL" sz="1500" dirty="0"/>
              <a:t>.</a:t>
            </a:r>
            <a:endParaRPr lang="en-US" altLang="he-IL" sz="1500" dirty="0"/>
          </a:p>
          <a:p>
            <a:pPr>
              <a:lnSpc>
                <a:spcPct val="90000"/>
              </a:lnSpc>
            </a:pPr>
            <a:r>
              <a:rPr lang="zh-CN" altLang="en-US" sz="1500" dirty="0"/>
              <a:t>对于</a:t>
            </a:r>
            <a:r>
              <a:rPr lang="zh-CN" altLang="en-US" sz="1500" dirty="0">
                <a:solidFill>
                  <a:srgbClr val="CE0000"/>
                </a:solidFill>
              </a:rPr>
              <a:t>插入</a:t>
            </a:r>
            <a:r>
              <a:rPr lang="en-US" altLang="he-IL" sz="1500" dirty="0"/>
              <a:t> </a:t>
            </a:r>
            <a:r>
              <a:rPr lang="zh-CN" altLang="en-US" sz="1500" dirty="0"/>
              <a:t>操作</a:t>
            </a:r>
            <a:r>
              <a:rPr lang="en-US" altLang="he-IL" sz="1500" dirty="0"/>
              <a:t>- </a:t>
            </a:r>
            <a:r>
              <a:rPr lang="zh-CN" altLang="en-US" sz="1500" dirty="0"/>
              <a:t>产生原因是子树</a:t>
            </a:r>
            <a:r>
              <a:rPr lang="en-US" altLang="he-IL" sz="1500" dirty="0"/>
              <a:t> </a:t>
            </a:r>
            <a:r>
              <a:rPr lang="en-US" altLang="he-IL" sz="1500" i="1" dirty="0">
                <a:solidFill>
                  <a:srgbClr val="008C87"/>
                </a:solidFill>
              </a:rPr>
              <a:t>A</a:t>
            </a:r>
            <a:r>
              <a:rPr lang="en-US" altLang="he-IL" sz="1500" dirty="0"/>
              <a:t> </a:t>
            </a:r>
            <a:r>
              <a:rPr lang="zh-CN" altLang="en-US" sz="1500" dirty="0"/>
              <a:t>的树高增长了</a:t>
            </a:r>
            <a:r>
              <a:rPr lang="en-US" altLang="he-IL" sz="1500" dirty="0"/>
              <a:t>, </a:t>
            </a:r>
            <a:r>
              <a:rPr lang="zh-CN" altLang="en-US" sz="1500" dirty="0"/>
              <a:t>在旋转操作之后，</a:t>
            </a:r>
            <a:r>
              <a:rPr lang="en-US" altLang="he-IL" sz="1500" i="1" dirty="0">
                <a:solidFill>
                  <a:srgbClr val="008C87"/>
                </a:solidFill>
              </a:rPr>
              <a:t>k</a:t>
            </a:r>
            <a:r>
              <a:rPr lang="en-US" altLang="he-IL" sz="1500" baseline="-16000" dirty="0">
                <a:solidFill>
                  <a:srgbClr val="008C87"/>
                </a:solidFill>
              </a:rPr>
              <a:t>1</a:t>
            </a:r>
            <a:r>
              <a:rPr lang="en-US" altLang="he-IL" sz="1500" dirty="0"/>
              <a:t> </a:t>
            </a:r>
            <a:r>
              <a:rPr lang="zh-CN" altLang="en-US" sz="1500" dirty="0"/>
              <a:t>的树高与插入之前相同</a:t>
            </a:r>
            <a:r>
              <a:rPr lang="en-US" altLang="he-IL" sz="1500" dirty="0"/>
              <a:t>.</a:t>
            </a:r>
            <a:endParaRPr lang="en-US" altLang="he-IL" sz="1500" dirty="0"/>
          </a:p>
          <a:p>
            <a:pPr>
              <a:lnSpc>
                <a:spcPct val="90000"/>
              </a:lnSpc>
            </a:pPr>
            <a:r>
              <a:rPr lang="zh-CN" altLang="en-US" sz="1500" dirty="0"/>
              <a:t>对于</a:t>
            </a:r>
            <a:r>
              <a:rPr lang="zh-CN" altLang="en-US" sz="1500" dirty="0">
                <a:solidFill>
                  <a:srgbClr val="CE0000"/>
                </a:solidFill>
              </a:rPr>
              <a:t>删除</a:t>
            </a:r>
            <a:r>
              <a:rPr lang="en-US" altLang="he-IL" sz="1500" dirty="0">
                <a:solidFill>
                  <a:srgbClr val="CE0000"/>
                </a:solidFill>
              </a:rPr>
              <a:t> </a:t>
            </a:r>
            <a:r>
              <a:rPr lang="zh-CN" altLang="en-US" sz="1500" dirty="0"/>
              <a:t>操作</a:t>
            </a:r>
            <a:r>
              <a:rPr lang="en-US" altLang="he-IL" sz="1500" dirty="0"/>
              <a:t>, </a:t>
            </a:r>
            <a:r>
              <a:rPr lang="zh-CN" altLang="en-US" sz="1500" dirty="0"/>
              <a:t>产生原因是子树</a:t>
            </a:r>
            <a:r>
              <a:rPr lang="en-US" altLang="he-IL" sz="1500" dirty="0">
                <a:solidFill>
                  <a:srgbClr val="008C87"/>
                </a:solidFill>
              </a:rPr>
              <a:t> </a:t>
            </a:r>
            <a:r>
              <a:rPr lang="en-US" altLang="he-IL" sz="1500" i="1" dirty="0">
                <a:solidFill>
                  <a:srgbClr val="008C87"/>
                </a:solidFill>
              </a:rPr>
              <a:t>C</a:t>
            </a:r>
            <a:r>
              <a:rPr lang="en-US" altLang="he-IL" sz="1500" dirty="0"/>
              <a:t> </a:t>
            </a:r>
            <a:r>
              <a:rPr lang="zh-CN" altLang="en-US" sz="1500" dirty="0"/>
              <a:t>的树高降低了</a:t>
            </a:r>
            <a:r>
              <a:rPr lang="en-US" altLang="he-IL" sz="1500" dirty="0"/>
              <a:t>, </a:t>
            </a:r>
            <a:r>
              <a:rPr lang="zh-CN" altLang="en-US" sz="1500" dirty="0"/>
              <a:t>在旋转之后</a:t>
            </a:r>
            <a:r>
              <a:rPr lang="en-US" altLang="he-IL" sz="1500" dirty="0"/>
              <a:t>, </a:t>
            </a:r>
            <a:r>
              <a:rPr lang="en-US" altLang="he-IL" sz="1500" i="1" dirty="0">
                <a:solidFill>
                  <a:srgbClr val="008C87"/>
                </a:solidFill>
              </a:rPr>
              <a:t>k</a:t>
            </a:r>
            <a:r>
              <a:rPr lang="en-US" altLang="he-IL" sz="1500" baseline="-25000" dirty="0">
                <a:solidFill>
                  <a:srgbClr val="008C87"/>
                </a:solidFill>
              </a:rPr>
              <a:t>1</a:t>
            </a:r>
            <a:r>
              <a:rPr lang="en-US" altLang="he-IL" sz="1500" dirty="0"/>
              <a:t> </a:t>
            </a:r>
            <a:r>
              <a:rPr lang="zh-CN" altLang="en-US" sz="1500" dirty="0"/>
              <a:t>的树高降低</a:t>
            </a:r>
            <a:r>
              <a:rPr lang="en-US" altLang="he-IL" sz="1500" dirty="0"/>
              <a:t> </a:t>
            </a:r>
            <a:r>
              <a:rPr lang="en-US" altLang="he-IL" sz="1500" dirty="0">
                <a:solidFill>
                  <a:srgbClr val="008C87"/>
                </a:solidFill>
              </a:rPr>
              <a:t>1</a:t>
            </a:r>
            <a:r>
              <a:rPr lang="en-US" altLang="he-IL" sz="1500" dirty="0"/>
              <a:t>.</a:t>
            </a:r>
            <a:endParaRPr lang="en-US" altLang="zh-CN" sz="1500" dirty="0"/>
          </a:p>
        </p:txBody>
      </p:sp>
      <p:sp>
        <p:nvSpPr>
          <p:cNvPr id="221188" name="直接连接符 221187"/>
          <p:cNvSpPr/>
          <p:nvPr/>
        </p:nvSpPr>
        <p:spPr>
          <a:xfrm>
            <a:off x="1657350" y="2800350"/>
            <a:ext cx="5829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1189" name="直接连接符 221188"/>
          <p:cNvSpPr/>
          <p:nvPr/>
        </p:nvSpPr>
        <p:spPr>
          <a:xfrm>
            <a:off x="1657350" y="3086100"/>
            <a:ext cx="5829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1190" name="矩形 221189"/>
          <p:cNvSpPr/>
          <p:nvPr/>
        </p:nvSpPr>
        <p:spPr>
          <a:xfrm>
            <a:off x="2502694" y="1028700"/>
            <a:ext cx="469106" cy="3429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1191" name="矩形 221190"/>
          <p:cNvSpPr/>
          <p:nvPr/>
        </p:nvSpPr>
        <p:spPr>
          <a:xfrm>
            <a:off x="2057400" y="16002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1192" name="任意多边形 221191"/>
          <p:cNvSpPr/>
          <p:nvPr/>
        </p:nvSpPr>
        <p:spPr>
          <a:xfrm>
            <a:off x="1828800" y="2171700"/>
            <a:ext cx="342900" cy="120015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1193" name="直接连接符 221192"/>
          <p:cNvSpPr/>
          <p:nvPr/>
        </p:nvSpPr>
        <p:spPr>
          <a:xfrm>
            <a:off x="1657350" y="3371850"/>
            <a:ext cx="5829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1194" name="任意多边形 221193"/>
          <p:cNvSpPr/>
          <p:nvPr/>
        </p:nvSpPr>
        <p:spPr>
          <a:xfrm>
            <a:off x="2400300" y="217170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1195" name="任意多边形 221194"/>
          <p:cNvSpPr/>
          <p:nvPr/>
        </p:nvSpPr>
        <p:spPr>
          <a:xfrm>
            <a:off x="3143250" y="188595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cxnSp>
        <p:nvCxnSpPr>
          <p:cNvPr id="221196" name="直接箭头连接符 221195"/>
          <p:cNvCxnSpPr>
            <a:stCxn id="221191" idx="2"/>
            <a:endCxn id="221192" idx="2"/>
          </p:cNvCxnSpPr>
          <p:nvPr/>
        </p:nvCxnSpPr>
        <p:spPr>
          <a:xfrm flipH="1">
            <a:off x="2000250" y="1943100"/>
            <a:ext cx="291704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1197" name="直接箭头连接符 221196"/>
          <p:cNvCxnSpPr>
            <a:stCxn id="221191" idx="2"/>
            <a:endCxn id="221194" idx="2"/>
          </p:cNvCxnSpPr>
          <p:nvPr/>
        </p:nvCxnSpPr>
        <p:spPr>
          <a:xfrm>
            <a:off x="2291954" y="1943100"/>
            <a:ext cx="279797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1198" name="直接箭头连接符 221197"/>
          <p:cNvCxnSpPr>
            <a:stCxn id="221190" idx="2"/>
            <a:endCxn id="221191" idx="0"/>
          </p:cNvCxnSpPr>
          <p:nvPr/>
        </p:nvCxnSpPr>
        <p:spPr>
          <a:xfrm flipH="1">
            <a:off x="2291954" y="1385888"/>
            <a:ext cx="445294" cy="2143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1199" name="直接箭头连接符 221198"/>
          <p:cNvCxnSpPr>
            <a:stCxn id="221190" idx="2"/>
            <a:endCxn id="221195" idx="2"/>
          </p:cNvCxnSpPr>
          <p:nvPr/>
        </p:nvCxnSpPr>
        <p:spPr>
          <a:xfrm>
            <a:off x="2737247" y="1385888"/>
            <a:ext cx="577453" cy="5000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1200" name="文本框 221199"/>
          <p:cNvSpPr txBox="1"/>
          <p:nvPr/>
        </p:nvSpPr>
        <p:spPr>
          <a:xfrm>
            <a:off x="1828800" y="3002756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A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1201" name="文本框 221200"/>
          <p:cNvSpPr txBox="1"/>
          <p:nvPr/>
        </p:nvSpPr>
        <p:spPr>
          <a:xfrm>
            <a:off x="2400300" y="2744391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B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1202" name="文本框 221201"/>
          <p:cNvSpPr txBox="1"/>
          <p:nvPr/>
        </p:nvSpPr>
        <p:spPr>
          <a:xfrm>
            <a:off x="3143250" y="2458641"/>
            <a:ext cx="2717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C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1203" name="右箭头 221202"/>
          <p:cNvSpPr/>
          <p:nvPr/>
        </p:nvSpPr>
        <p:spPr>
          <a:xfrm>
            <a:off x="4000500" y="1885950"/>
            <a:ext cx="857250" cy="628650"/>
          </a:xfrm>
          <a:prstGeom prst="rightArrow">
            <a:avLst>
              <a:gd name="adj1" fmla="val 50000"/>
              <a:gd name="adj2" fmla="val 3409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1204" name="文本框 221203"/>
          <p:cNvSpPr txBox="1"/>
          <p:nvPr/>
        </p:nvSpPr>
        <p:spPr>
          <a:xfrm>
            <a:off x="3829050" y="1543050"/>
            <a:ext cx="1143000" cy="299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350" dirty="0">
                <a:latin typeface="Times New Roman" panose="02020603050405020304" pitchFamily="18" charset="0"/>
              </a:rPr>
              <a:t>向右旋转</a:t>
            </a:r>
            <a:endParaRPr lang="en-US" altLang="zh-CN" sz="1350" dirty="0">
              <a:latin typeface="Times New Roman" panose="02020603050405020304" pitchFamily="18" charset="0"/>
            </a:endParaRPr>
          </a:p>
        </p:txBody>
      </p:sp>
      <p:sp>
        <p:nvSpPr>
          <p:cNvPr id="221205" name="矩形 221204"/>
          <p:cNvSpPr/>
          <p:nvPr/>
        </p:nvSpPr>
        <p:spPr>
          <a:xfrm>
            <a:off x="6572250" y="16002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1206" name="矩形 221205"/>
          <p:cNvSpPr/>
          <p:nvPr/>
        </p:nvSpPr>
        <p:spPr>
          <a:xfrm>
            <a:off x="6103144" y="10287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1207" name="任意多边形 221206"/>
          <p:cNvSpPr/>
          <p:nvPr/>
        </p:nvSpPr>
        <p:spPr>
          <a:xfrm>
            <a:off x="5657850" y="1885950"/>
            <a:ext cx="342900" cy="120015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1208" name="任意多边形 221207"/>
          <p:cNvSpPr/>
          <p:nvPr/>
        </p:nvSpPr>
        <p:spPr>
          <a:xfrm>
            <a:off x="6343650" y="217170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1209" name="任意多边形 221208"/>
          <p:cNvSpPr/>
          <p:nvPr/>
        </p:nvSpPr>
        <p:spPr>
          <a:xfrm>
            <a:off x="6915150" y="217170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cxnSp>
        <p:nvCxnSpPr>
          <p:cNvPr id="221210" name="直接箭头连接符 221209"/>
          <p:cNvCxnSpPr>
            <a:stCxn id="221206" idx="2"/>
            <a:endCxn id="221207" idx="2"/>
          </p:cNvCxnSpPr>
          <p:nvPr/>
        </p:nvCxnSpPr>
        <p:spPr>
          <a:xfrm flipH="1">
            <a:off x="5829300" y="1371600"/>
            <a:ext cx="508397" cy="5143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1211" name="直接箭头连接符 221210"/>
          <p:cNvCxnSpPr>
            <a:stCxn id="221205" idx="2"/>
            <a:endCxn id="221209" idx="2"/>
          </p:cNvCxnSpPr>
          <p:nvPr/>
        </p:nvCxnSpPr>
        <p:spPr>
          <a:xfrm>
            <a:off x="6806804" y="1943100"/>
            <a:ext cx="279797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1212" name="文本框 221211"/>
          <p:cNvSpPr txBox="1"/>
          <p:nvPr/>
        </p:nvSpPr>
        <p:spPr>
          <a:xfrm>
            <a:off x="5657850" y="2744391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A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1213" name="文本框 221212"/>
          <p:cNvSpPr txBox="1"/>
          <p:nvPr/>
        </p:nvSpPr>
        <p:spPr>
          <a:xfrm>
            <a:off x="6343650" y="2744391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B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1214" name="文本框 221213"/>
          <p:cNvSpPr txBox="1"/>
          <p:nvPr/>
        </p:nvSpPr>
        <p:spPr>
          <a:xfrm>
            <a:off x="6915150" y="2744391"/>
            <a:ext cx="2717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C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cxnSp>
        <p:nvCxnSpPr>
          <p:cNvPr id="221215" name="直接箭头连接符 221214"/>
          <p:cNvCxnSpPr>
            <a:stCxn id="221205" idx="2"/>
            <a:endCxn id="221208" idx="2"/>
          </p:cNvCxnSpPr>
          <p:nvPr/>
        </p:nvCxnSpPr>
        <p:spPr>
          <a:xfrm flipH="1">
            <a:off x="6515100" y="1943100"/>
            <a:ext cx="291704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1216" name="直接箭头连接符 221215"/>
          <p:cNvCxnSpPr>
            <a:stCxn id="221206" idx="2"/>
            <a:endCxn id="221205" idx="0"/>
          </p:cNvCxnSpPr>
          <p:nvPr/>
        </p:nvCxnSpPr>
        <p:spPr>
          <a:xfrm>
            <a:off x="6337697" y="1371600"/>
            <a:ext cx="469106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单次旋转</a:t>
            </a:r>
            <a:r>
              <a:rPr lang="en-US" altLang="zh-CN" dirty="0"/>
              <a:t>——</a:t>
            </a:r>
            <a:r>
              <a:rPr lang="zh-CN" altLang="en-US" dirty="0"/>
              <a:t>修复情况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2" name="矩形 222211"/>
          <p:cNvSpPr/>
          <p:nvPr/>
        </p:nvSpPr>
        <p:spPr>
          <a:xfrm>
            <a:off x="2959894" y="10858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12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13" name="矩形 222212"/>
          <p:cNvSpPr/>
          <p:nvPr/>
        </p:nvSpPr>
        <p:spPr>
          <a:xfrm>
            <a:off x="2171700" y="1943100"/>
            <a:ext cx="469106" cy="3429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8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14" name="矩形 222213"/>
          <p:cNvSpPr/>
          <p:nvPr/>
        </p:nvSpPr>
        <p:spPr>
          <a:xfrm>
            <a:off x="3702844" y="19431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16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15" name="矩形 222214"/>
          <p:cNvSpPr/>
          <p:nvPr/>
        </p:nvSpPr>
        <p:spPr>
          <a:xfrm>
            <a:off x="3302794" y="26289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14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16" name="矩形 222215"/>
          <p:cNvSpPr/>
          <p:nvPr/>
        </p:nvSpPr>
        <p:spPr>
          <a:xfrm>
            <a:off x="2571750" y="26289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17" name="矩形 222216"/>
          <p:cNvSpPr/>
          <p:nvPr/>
        </p:nvSpPr>
        <p:spPr>
          <a:xfrm>
            <a:off x="1828800" y="26289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18" name="矩形 222217"/>
          <p:cNvSpPr/>
          <p:nvPr/>
        </p:nvSpPr>
        <p:spPr>
          <a:xfrm>
            <a:off x="2114550" y="32575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6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19" name="矩形 222218"/>
          <p:cNvSpPr/>
          <p:nvPr/>
        </p:nvSpPr>
        <p:spPr>
          <a:xfrm>
            <a:off x="1543050" y="32575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20" name="矩形 222219"/>
          <p:cNvSpPr/>
          <p:nvPr/>
        </p:nvSpPr>
        <p:spPr>
          <a:xfrm>
            <a:off x="1371600" y="39433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21" name="文本框 222220"/>
          <p:cNvSpPr txBox="1"/>
          <p:nvPr/>
        </p:nvSpPr>
        <p:spPr>
          <a:xfrm>
            <a:off x="1931194" y="1685925"/>
            <a:ext cx="31496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2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22222" name="文本框 222221"/>
          <p:cNvSpPr txBox="1"/>
          <p:nvPr/>
        </p:nvSpPr>
        <p:spPr>
          <a:xfrm>
            <a:off x="1599010" y="2401491"/>
            <a:ext cx="31496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1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22223" name="文本框 222222"/>
          <p:cNvSpPr txBox="1"/>
          <p:nvPr/>
        </p:nvSpPr>
        <p:spPr>
          <a:xfrm>
            <a:off x="2857500" y="2412206"/>
            <a:ext cx="29718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C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22224" name="文本框 222223"/>
          <p:cNvSpPr txBox="1"/>
          <p:nvPr/>
        </p:nvSpPr>
        <p:spPr>
          <a:xfrm>
            <a:off x="1257300" y="3155156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A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22225" name="文本框 222224"/>
          <p:cNvSpPr txBox="1"/>
          <p:nvPr/>
        </p:nvSpPr>
        <p:spPr>
          <a:xfrm>
            <a:off x="2571750" y="3144441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B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cxnSp>
        <p:nvCxnSpPr>
          <p:cNvPr id="222226" name="直接箭头连接符 222225"/>
          <p:cNvCxnSpPr>
            <a:stCxn id="222212" idx="2"/>
            <a:endCxn id="222213" idx="0"/>
          </p:cNvCxnSpPr>
          <p:nvPr/>
        </p:nvCxnSpPr>
        <p:spPr>
          <a:xfrm flipH="1">
            <a:off x="2406254" y="1428750"/>
            <a:ext cx="788194" cy="5000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2227" name="直接箭头连接符 222226"/>
          <p:cNvCxnSpPr>
            <a:stCxn id="222212" idx="2"/>
            <a:endCxn id="222214" idx="0"/>
          </p:cNvCxnSpPr>
          <p:nvPr/>
        </p:nvCxnSpPr>
        <p:spPr>
          <a:xfrm>
            <a:off x="3194447" y="1428750"/>
            <a:ext cx="742950" cy="5143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2228" name="直接箭头连接符 222227"/>
          <p:cNvCxnSpPr>
            <a:stCxn id="222214" idx="2"/>
            <a:endCxn id="222215" idx="0"/>
          </p:cNvCxnSpPr>
          <p:nvPr/>
        </p:nvCxnSpPr>
        <p:spPr>
          <a:xfrm flipH="1">
            <a:off x="3537347" y="2286000"/>
            <a:ext cx="400050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2229" name="直接箭头连接符 222228"/>
          <p:cNvCxnSpPr>
            <a:stCxn id="222213" idx="2"/>
            <a:endCxn id="222216" idx="0"/>
          </p:cNvCxnSpPr>
          <p:nvPr/>
        </p:nvCxnSpPr>
        <p:spPr>
          <a:xfrm>
            <a:off x="2406254" y="2300288"/>
            <a:ext cx="400050" cy="3286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2230" name="直接箭头连接符 222229"/>
          <p:cNvCxnSpPr>
            <a:stCxn id="222213" idx="2"/>
            <a:endCxn id="222217" idx="0"/>
          </p:cNvCxnSpPr>
          <p:nvPr/>
        </p:nvCxnSpPr>
        <p:spPr>
          <a:xfrm flipH="1">
            <a:off x="2063354" y="2300288"/>
            <a:ext cx="342900" cy="3286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2231" name="直接箭头连接符 222230"/>
          <p:cNvCxnSpPr>
            <a:stCxn id="222217" idx="2"/>
            <a:endCxn id="222218" idx="0"/>
          </p:cNvCxnSpPr>
          <p:nvPr/>
        </p:nvCxnSpPr>
        <p:spPr>
          <a:xfrm>
            <a:off x="2063354" y="2971800"/>
            <a:ext cx="285750" cy="285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2232" name="直接箭头连接符 222231"/>
          <p:cNvCxnSpPr>
            <a:stCxn id="222217" idx="2"/>
            <a:endCxn id="222219" idx="0"/>
          </p:cNvCxnSpPr>
          <p:nvPr/>
        </p:nvCxnSpPr>
        <p:spPr>
          <a:xfrm flipH="1">
            <a:off x="1777604" y="2971800"/>
            <a:ext cx="285750" cy="285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2233" name="直接箭头连接符 222232"/>
          <p:cNvCxnSpPr>
            <a:stCxn id="222219" idx="2"/>
            <a:endCxn id="222220" idx="0"/>
          </p:cNvCxnSpPr>
          <p:nvPr/>
        </p:nvCxnSpPr>
        <p:spPr>
          <a:xfrm flipH="1">
            <a:off x="1606154" y="3600450"/>
            <a:ext cx="171450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</p:cxnSp>
      <p:sp>
        <p:nvSpPr>
          <p:cNvPr id="222234" name="右箭头 222233"/>
          <p:cNvSpPr/>
          <p:nvPr/>
        </p:nvSpPr>
        <p:spPr>
          <a:xfrm>
            <a:off x="4114800" y="2457450"/>
            <a:ext cx="857250" cy="342900"/>
          </a:xfrm>
          <a:prstGeom prst="rightArrow">
            <a:avLst>
              <a:gd name="adj1" fmla="val 50000"/>
              <a:gd name="adj2" fmla="val 3409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 dirty="0"/>
          </a:p>
        </p:txBody>
      </p:sp>
      <p:sp>
        <p:nvSpPr>
          <p:cNvPr id="222235" name="矩形 222234"/>
          <p:cNvSpPr/>
          <p:nvPr/>
        </p:nvSpPr>
        <p:spPr>
          <a:xfrm>
            <a:off x="6731794" y="10858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12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36" name="矩形 222235"/>
          <p:cNvSpPr/>
          <p:nvPr/>
        </p:nvSpPr>
        <p:spPr>
          <a:xfrm>
            <a:off x="6229350" y="26289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8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37" name="矩形 222236"/>
          <p:cNvSpPr/>
          <p:nvPr/>
        </p:nvSpPr>
        <p:spPr>
          <a:xfrm>
            <a:off x="7474744" y="19431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16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38" name="矩形 222237"/>
          <p:cNvSpPr/>
          <p:nvPr/>
        </p:nvSpPr>
        <p:spPr>
          <a:xfrm>
            <a:off x="7074694" y="26289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14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39" name="矩形 222238"/>
          <p:cNvSpPr/>
          <p:nvPr/>
        </p:nvSpPr>
        <p:spPr>
          <a:xfrm>
            <a:off x="6617494" y="32575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40" name="矩形 222239"/>
          <p:cNvSpPr/>
          <p:nvPr/>
        </p:nvSpPr>
        <p:spPr>
          <a:xfrm>
            <a:off x="5829300" y="19431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41" name="矩形 222240"/>
          <p:cNvSpPr/>
          <p:nvPr/>
        </p:nvSpPr>
        <p:spPr>
          <a:xfrm>
            <a:off x="5886450" y="32575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6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42" name="矩形 222241"/>
          <p:cNvSpPr/>
          <p:nvPr/>
        </p:nvSpPr>
        <p:spPr>
          <a:xfrm>
            <a:off x="5429250" y="26289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43" name="矩形 222242"/>
          <p:cNvSpPr/>
          <p:nvPr/>
        </p:nvSpPr>
        <p:spPr>
          <a:xfrm>
            <a:off x="5257800" y="32575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2244" name="文本框 222243"/>
          <p:cNvSpPr txBox="1"/>
          <p:nvPr/>
        </p:nvSpPr>
        <p:spPr>
          <a:xfrm>
            <a:off x="6342460" y="2297906"/>
            <a:ext cx="31496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2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22245" name="文本框 222244"/>
          <p:cNvSpPr txBox="1"/>
          <p:nvPr/>
        </p:nvSpPr>
        <p:spPr>
          <a:xfrm>
            <a:off x="5370910" y="1772841"/>
            <a:ext cx="31496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1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22246" name="文本框 222245"/>
          <p:cNvSpPr txBox="1"/>
          <p:nvPr/>
        </p:nvSpPr>
        <p:spPr>
          <a:xfrm>
            <a:off x="6767513" y="3040856"/>
            <a:ext cx="29718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C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22247" name="文本框 222246"/>
          <p:cNvSpPr txBox="1"/>
          <p:nvPr/>
        </p:nvSpPr>
        <p:spPr>
          <a:xfrm>
            <a:off x="5143500" y="2526506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A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22248" name="文本框 222247"/>
          <p:cNvSpPr txBox="1"/>
          <p:nvPr/>
        </p:nvSpPr>
        <p:spPr>
          <a:xfrm>
            <a:off x="5943600" y="2983706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B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cxnSp>
        <p:nvCxnSpPr>
          <p:cNvPr id="222249" name="直接箭头连接符 222248"/>
          <p:cNvCxnSpPr>
            <a:stCxn id="222235" idx="2"/>
            <a:endCxn id="222237" idx="0"/>
          </p:cNvCxnSpPr>
          <p:nvPr/>
        </p:nvCxnSpPr>
        <p:spPr>
          <a:xfrm>
            <a:off x="6966347" y="1428750"/>
            <a:ext cx="742950" cy="5143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2250" name="直接箭头连接符 222249"/>
          <p:cNvCxnSpPr>
            <a:stCxn id="222237" idx="2"/>
            <a:endCxn id="222238" idx="0"/>
          </p:cNvCxnSpPr>
          <p:nvPr/>
        </p:nvCxnSpPr>
        <p:spPr>
          <a:xfrm flipH="1">
            <a:off x="7309247" y="2286000"/>
            <a:ext cx="400050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2251" name="直接箭头连接符 222250"/>
          <p:cNvCxnSpPr>
            <a:stCxn id="222236" idx="2"/>
            <a:endCxn id="222239" idx="0"/>
          </p:cNvCxnSpPr>
          <p:nvPr/>
        </p:nvCxnSpPr>
        <p:spPr>
          <a:xfrm>
            <a:off x="6463904" y="2971800"/>
            <a:ext cx="388144" cy="285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2252" name="直接箭头连接符 222251"/>
          <p:cNvCxnSpPr>
            <a:stCxn id="222240" idx="2"/>
            <a:endCxn id="222242" idx="0"/>
          </p:cNvCxnSpPr>
          <p:nvPr/>
        </p:nvCxnSpPr>
        <p:spPr>
          <a:xfrm flipH="1">
            <a:off x="5663804" y="2286000"/>
            <a:ext cx="400050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2253" name="直接箭头连接符 222252"/>
          <p:cNvCxnSpPr>
            <a:stCxn id="222242" idx="2"/>
            <a:endCxn id="222243" idx="0"/>
          </p:cNvCxnSpPr>
          <p:nvPr/>
        </p:nvCxnSpPr>
        <p:spPr>
          <a:xfrm flipH="1">
            <a:off x="5492354" y="2971800"/>
            <a:ext cx="171450" cy="285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2254" name="直接箭头连接符 222253"/>
          <p:cNvCxnSpPr>
            <a:stCxn id="222235" idx="2"/>
            <a:endCxn id="222240" idx="0"/>
          </p:cNvCxnSpPr>
          <p:nvPr/>
        </p:nvCxnSpPr>
        <p:spPr>
          <a:xfrm flipH="1">
            <a:off x="6063854" y="1428750"/>
            <a:ext cx="902494" cy="5143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2255" name="直接箭头连接符 222254"/>
          <p:cNvCxnSpPr>
            <a:stCxn id="222240" idx="2"/>
            <a:endCxn id="222236" idx="0"/>
          </p:cNvCxnSpPr>
          <p:nvPr/>
        </p:nvCxnSpPr>
        <p:spPr>
          <a:xfrm>
            <a:off x="6063854" y="2286000"/>
            <a:ext cx="400050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2256" name="直接箭头连接符 222255"/>
          <p:cNvCxnSpPr>
            <a:stCxn id="222236" idx="2"/>
            <a:endCxn id="222241" idx="0"/>
          </p:cNvCxnSpPr>
          <p:nvPr/>
        </p:nvCxnSpPr>
        <p:spPr>
          <a:xfrm flipH="1">
            <a:off x="6121004" y="2971800"/>
            <a:ext cx="342900" cy="285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1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案例（由插入引发）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6" name="直接连接符 223235"/>
          <p:cNvSpPr/>
          <p:nvPr/>
        </p:nvSpPr>
        <p:spPr>
          <a:xfrm>
            <a:off x="1657350" y="3314700"/>
            <a:ext cx="5829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3237" name="直接连接符 223236"/>
          <p:cNvSpPr/>
          <p:nvPr/>
        </p:nvSpPr>
        <p:spPr>
          <a:xfrm>
            <a:off x="1657350" y="3600450"/>
            <a:ext cx="5829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3238" name="矩形 223237"/>
          <p:cNvSpPr/>
          <p:nvPr/>
        </p:nvSpPr>
        <p:spPr>
          <a:xfrm>
            <a:off x="2343150" y="1543050"/>
            <a:ext cx="469106" cy="3429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3239" name="矩形 223238"/>
          <p:cNvSpPr/>
          <p:nvPr/>
        </p:nvSpPr>
        <p:spPr>
          <a:xfrm>
            <a:off x="2788444" y="21145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3240" name="任意多边形 223239"/>
          <p:cNvSpPr/>
          <p:nvPr/>
        </p:nvSpPr>
        <p:spPr>
          <a:xfrm>
            <a:off x="3143250" y="2686050"/>
            <a:ext cx="342900" cy="120015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3241" name="直接连接符 223240"/>
          <p:cNvSpPr/>
          <p:nvPr/>
        </p:nvSpPr>
        <p:spPr>
          <a:xfrm>
            <a:off x="1657350" y="3886200"/>
            <a:ext cx="5829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3242" name="任意多边形 223241"/>
          <p:cNvSpPr/>
          <p:nvPr/>
        </p:nvSpPr>
        <p:spPr>
          <a:xfrm>
            <a:off x="2571750" y="268605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3243" name="任意多边形 223242"/>
          <p:cNvSpPr/>
          <p:nvPr/>
        </p:nvSpPr>
        <p:spPr>
          <a:xfrm>
            <a:off x="1885950" y="240030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cxnSp>
        <p:nvCxnSpPr>
          <p:cNvPr id="223244" name="直接箭头连接符 223243"/>
          <p:cNvCxnSpPr>
            <a:stCxn id="223239" idx="2"/>
            <a:endCxn id="223240" idx="2"/>
          </p:cNvCxnSpPr>
          <p:nvPr/>
        </p:nvCxnSpPr>
        <p:spPr>
          <a:xfrm>
            <a:off x="3022997" y="2457450"/>
            <a:ext cx="291703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3245" name="直接箭头连接符 223244"/>
          <p:cNvCxnSpPr>
            <a:stCxn id="223239" idx="2"/>
            <a:endCxn id="223242" idx="2"/>
          </p:cNvCxnSpPr>
          <p:nvPr/>
        </p:nvCxnSpPr>
        <p:spPr>
          <a:xfrm flipH="1">
            <a:off x="2743200" y="2457450"/>
            <a:ext cx="279797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3246" name="直接箭头连接符 223245"/>
          <p:cNvCxnSpPr>
            <a:stCxn id="223238" idx="2"/>
            <a:endCxn id="223239" idx="0"/>
          </p:cNvCxnSpPr>
          <p:nvPr/>
        </p:nvCxnSpPr>
        <p:spPr>
          <a:xfrm>
            <a:off x="2577704" y="1900238"/>
            <a:ext cx="445294" cy="2143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3247" name="直接箭头连接符 223246"/>
          <p:cNvCxnSpPr>
            <a:stCxn id="223238" idx="2"/>
            <a:endCxn id="223243" idx="2"/>
          </p:cNvCxnSpPr>
          <p:nvPr/>
        </p:nvCxnSpPr>
        <p:spPr>
          <a:xfrm flipH="1">
            <a:off x="2057400" y="1900238"/>
            <a:ext cx="520304" cy="5000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3248" name="文本框 223247"/>
          <p:cNvSpPr txBox="1"/>
          <p:nvPr/>
        </p:nvSpPr>
        <p:spPr>
          <a:xfrm>
            <a:off x="3143250" y="3517106"/>
            <a:ext cx="2717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C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3249" name="文本框 223248"/>
          <p:cNvSpPr txBox="1"/>
          <p:nvPr/>
        </p:nvSpPr>
        <p:spPr>
          <a:xfrm>
            <a:off x="2571750" y="3258741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B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3250" name="文本框 223249"/>
          <p:cNvSpPr txBox="1"/>
          <p:nvPr/>
        </p:nvSpPr>
        <p:spPr>
          <a:xfrm>
            <a:off x="1885950" y="2972991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A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3251" name="右箭头 223250"/>
          <p:cNvSpPr/>
          <p:nvPr/>
        </p:nvSpPr>
        <p:spPr>
          <a:xfrm>
            <a:off x="4171950" y="2400300"/>
            <a:ext cx="857250" cy="628650"/>
          </a:xfrm>
          <a:prstGeom prst="rightArrow">
            <a:avLst>
              <a:gd name="adj1" fmla="val 50000"/>
              <a:gd name="adj2" fmla="val 3409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3252" name="文本框 223251"/>
          <p:cNvSpPr txBox="1"/>
          <p:nvPr/>
        </p:nvSpPr>
        <p:spPr>
          <a:xfrm>
            <a:off x="4000500" y="2057400"/>
            <a:ext cx="1143000" cy="299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350" dirty="0">
                <a:latin typeface="Times New Roman" panose="02020603050405020304" pitchFamily="18" charset="0"/>
              </a:rPr>
              <a:t>向左旋转</a:t>
            </a:r>
            <a:endParaRPr lang="en-US" altLang="zh-CN" sz="1350" dirty="0">
              <a:latin typeface="Times New Roman" panose="02020603050405020304" pitchFamily="18" charset="0"/>
            </a:endParaRPr>
          </a:p>
        </p:txBody>
      </p:sp>
      <p:sp>
        <p:nvSpPr>
          <p:cNvPr id="223253" name="矩形 223252"/>
          <p:cNvSpPr/>
          <p:nvPr/>
        </p:nvSpPr>
        <p:spPr>
          <a:xfrm>
            <a:off x="6000750" y="21145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3254" name="矩形 223253"/>
          <p:cNvSpPr/>
          <p:nvPr/>
        </p:nvSpPr>
        <p:spPr>
          <a:xfrm>
            <a:off x="6400800" y="15430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3255" name="任意多边形 223254"/>
          <p:cNvSpPr/>
          <p:nvPr/>
        </p:nvSpPr>
        <p:spPr>
          <a:xfrm>
            <a:off x="6915150" y="2400300"/>
            <a:ext cx="342900" cy="120015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3256" name="任意多边形 223255"/>
          <p:cNvSpPr/>
          <p:nvPr/>
        </p:nvSpPr>
        <p:spPr>
          <a:xfrm>
            <a:off x="6343650" y="268605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3257" name="任意多边形 223256"/>
          <p:cNvSpPr/>
          <p:nvPr/>
        </p:nvSpPr>
        <p:spPr>
          <a:xfrm>
            <a:off x="5772150" y="268605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cxnSp>
        <p:nvCxnSpPr>
          <p:cNvPr id="223258" name="直接箭头连接符 223257"/>
          <p:cNvCxnSpPr>
            <a:stCxn id="223254" idx="2"/>
            <a:endCxn id="223255" idx="2"/>
          </p:cNvCxnSpPr>
          <p:nvPr/>
        </p:nvCxnSpPr>
        <p:spPr>
          <a:xfrm>
            <a:off x="6635354" y="1885950"/>
            <a:ext cx="451247" cy="5143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3259" name="直接箭头连接符 223258"/>
          <p:cNvCxnSpPr>
            <a:stCxn id="223253" idx="2"/>
            <a:endCxn id="223257" idx="2"/>
          </p:cNvCxnSpPr>
          <p:nvPr/>
        </p:nvCxnSpPr>
        <p:spPr>
          <a:xfrm flipH="1">
            <a:off x="5943600" y="2457450"/>
            <a:ext cx="291704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3260" name="文本框 223259"/>
          <p:cNvSpPr txBox="1"/>
          <p:nvPr/>
        </p:nvSpPr>
        <p:spPr>
          <a:xfrm>
            <a:off x="6915150" y="3258741"/>
            <a:ext cx="2717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C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3261" name="文本框 223260"/>
          <p:cNvSpPr txBox="1"/>
          <p:nvPr/>
        </p:nvSpPr>
        <p:spPr>
          <a:xfrm>
            <a:off x="6343650" y="3258741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B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3262" name="文本框 223261"/>
          <p:cNvSpPr txBox="1"/>
          <p:nvPr/>
        </p:nvSpPr>
        <p:spPr>
          <a:xfrm>
            <a:off x="5772150" y="3258741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A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cxnSp>
        <p:nvCxnSpPr>
          <p:cNvPr id="223263" name="直接箭头连接符 223262"/>
          <p:cNvCxnSpPr>
            <a:stCxn id="223253" idx="2"/>
            <a:endCxn id="223256" idx="2"/>
          </p:cNvCxnSpPr>
          <p:nvPr/>
        </p:nvCxnSpPr>
        <p:spPr>
          <a:xfrm>
            <a:off x="6235304" y="2457450"/>
            <a:ext cx="279797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3264" name="直接箭头连接符 223263"/>
          <p:cNvCxnSpPr>
            <a:stCxn id="223254" idx="2"/>
            <a:endCxn id="223253" idx="0"/>
          </p:cNvCxnSpPr>
          <p:nvPr/>
        </p:nvCxnSpPr>
        <p:spPr>
          <a:xfrm flipH="1">
            <a:off x="6235304" y="1885950"/>
            <a:ext cx="400050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单次旋转</a:t>
            </a:r>
            <a:r>
              <a:rPr lang="en-US" altLang="zh-CN" dirty="0"/>
              <a:t>——</a:t>
            </a:r>
            <a:r>
              <a:rPr lang="zh-CN" altLang="en-US" dirty="0"/>
              <a:t>修复情况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矩形 224259"/>
          <p:cNvSpPr/>
          <p:nvPr/>
        </p:nvSpPr>
        <p:spPr>
          <a:xfrm>
            <a:off x="2674144" y="16573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he-IL" altLang="zh-CN" sz="1050" i="1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4261" name="矩形 224260"/>
          <p:cNvSpPr/>
          <p:nvPr/>
        </p:nvSpPr>
        <p:spPr>
          <a:xfrm>
            <a:off x="3017044" y="22860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he-IL" altLang="zh-CN" sz="1050" i="1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4262" name="矩形 224261"/>
          <p:cNvSpPr/>
          <p:nvPr/>
        </p:nvSpPr>
        <p:spPr>
          <a:xfrm>
            <a:off x="3245644" y="28575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he-IL" altLang="zh-CN" sz="1050" i="1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4263" name="矩形 224262"/>
          <p:cNvSpPr/>
          <p:nvPr/>
        </p:nvSpPr>
        <p:spPr>
          <a:xfrm>
            <a:off x="2388394" y="22860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he-IL" altLang="zh-CN" sz="1050" i="1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4264" name="右箭头 224263"/>
          <p:cNvSpPr/>
          <p:nvPr/>
        </p:nvSpPr>
        <p:spPr>
          <a:xfrm>
            <a:off x="3943350" y="2057400"/>
            <a:ext cx="857250" cy="628650"/>
          </a:xfrm>
          <a:prstGeom prst="rightArrow">
            <a:avLst>
              <a:gd name="adj1" fmla="val 50000"/>
              <a:gd name="adj2" fmla="val 3409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cxnSp>
        <p:nvCxnSpPr>
          <p:cNvPr id="224265" name="直接箭头连接符 224264"/>
          <p:cNvCxnSpPr>
            <a:stCxn id="224260" idx="2"/>
            <a:endCxn id="224261" idx="0"/>
          </p:cNvCxnSpPr>
          <p:nvPr/>
        </p:nvCxnSpPr>
        <p:spPr>
          <a:xfrm>
            <a:off x="2908697" y="2000250"/>
            <a:ext cx="342900" cy="285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4266" name="直接箭头连接符 224265"/>
          <p:cNvCxnSpPr>
            <a:stCxn id="224261" idx="2"/>
            <a:endCxn id="224262" idx="0"/>
          </p:cNvCxnSpPr>
          <p:nvPr/>
        </p:nvCxnSpPr>
        <p:spPr>
          <a:xfrm>
            <a:off x="3251597" y="2628900"/>
            <a:ext cx="228600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4267" name="直接箭头连接符 224266"/>
          <p:cNvCxnSpPr>
            <a:stCxn id="224260" idx="2"/>
            <a:endCxn id="224263" idx="0"/>
          </p:cNvCxnSpPr>
          <p:nvPr/>
        </p:nvCxnSpPr>
        <p:spPr>
          <a:xfrm flipH="1">
            <a:off x="2622947" y="2000250"/>
            <a:ext cx="285750" cy="285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4268" name="矩形 224267"/>
          <p:cNvSpPr/>
          <p:nvPr/>
        </p:nvSpPr>
        <p:spPr>
          <a:xfrm>
            <a:off x="5703094" y="16573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he-IL" altLang="zh-CN" sz="1050" i="1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4269" name="矩形 224268"/>
          <p:cNvSpPr/>
          <p:nvPr/>
        </p:nvSpPr>
        <p:spPr>
          <a:xfrm>
            <a:off x="6045994" y="22860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he-IL" altLang="zh-CN" sz="1050" i="1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4270" name="矩形 224269"/>
          <p:cNvSpPr/>
          <p:nvPr/>
        </p:nvSpPr>
        <p:spPr>
          <a:xfrm>
            <a:off x="5417344" y="22860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he-IL" altLang="zh-CN" sz="1050" i="1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24271" name="直接箭头连接符 224270"/>
          <p:cNvCxnSpPr>
            <a:stCxn id="224268" idx="2"/>
            <a:endCxn id="224269" idx="0"/>
          </p:cNvCxnSpPr>
          <p:nvPr/>
        </p:nvCxnSpPr>
        <p:spPr>
          <a:xfrm>
            <a:off x="5937647" y="2000250"/>
            <a:ext cx="342900" cy="285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4272" name="直接箭头连接符 224271"/>
          <p:cNvCxnSpPr>
            <a:stCxn id="224268" idx="2"/>
            <a:endCxn id="224270" idx="0"/>
          </p:cNvCxnSpPr>
          <p:nvPr/>
        </p:nvCxnSpPr>
        <p:spPr>
          <a:xfrm flipH="1">
            <a:off x="5651897" y="2000250"/>
            <a:ext cx="285750" cy="285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8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案例（由删除引发）</a:t>
            </a:r>
            <a:endParaRPr lang="zh-CN" altLang="en-US" dirty="0"/>
          </a:p>
        </p:txBody>
      </p:sp>
      <p:sp>
        <p:nvSpPr>
          <p:cNvPr id="19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1800" dirty="0">
                <a:ea typeface="Times New Roman (Hebrew)" charset="-79"/>
              </a:rPr>
              <a:t>删除</a:t>
            </a:r>
            <a:r>
              <a:rPr lang="en-US" altLang="en-US" sz="1800" dirty="0">
                <a:ea typeface="Times New Roman (Hebrew)" charset="-79"/>
              </a:rPr>
              <a:t> </a:t>
            </a:r>
            <a:r>
              <a:rPr lang="en-US" altLang="en-US" sz="1800" i="1" dirty="0">
                <a:solidFill>
                  <a:srgbClr val="008C87"/>
                </a:solidFill>
                <a:ea typeface="Times New Roman (Hebrew)" charset="-79"/>
              </a:rPr>
              <a:t>X</a:t>
            </a:r>
            <a:r>
              <a:rPr lang="en-US" altLang="en-US" sz="1800" dirty="0">
                <a:ea typeface="Times New Roman (Hebrew)" charset="-79"/>
              </a:rPr>
              <a:t> </a:t>
            </a:r>
            <a:r>
              <a:rPr lang="zh-CN" altLang="en-US" sz="1800" dirty="0">
                <a:ea typeface="Times New Roman (Hebrew)" charset="-79"/>
              </a:rPr>
              <a:t>，执行单次旋转</a:t>
            </a:r>
            <a:r>
              <a:rPr lang="en-US" altLang="en-US" sz="1800" dirty="0">
                <a:ea typeface="Times New Roman (Hebrew)" charset="-79"/>
              </a:rPr>
              <a:t>:</a:t>
            </a:r>
            <a:endParaRPr lang="en-US" altLang="en-US" sz="1800" dirty="0">
              <a:ea typeface="Times New Roman (Hebrew)" charset="-79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ea typeface="Times New Roman (Hebrew)" charset="-79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ea typeface="Times New Roman (Hebrew)" charset="-79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ea typeface="Times New Roman (Hebrew)" charset="-79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ea typeface="Times New Roman (Hebrew)" charset="-79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ea typeface="Times New Roman (Hebrew)" charset="-79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ea typeface="Times New Roman (Hebrew)" charset="-79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1800" dirty="0">
                <a:cs typeface="Arial" panose="020B0604020202020204" pitchFamily="34" charset="0"/>
              </a:rPr>
              <a:t>对于旋转</a:t>
            </a:r>
            <a:r>
              <a:rPr lang="en-US" altLang="he-IL" sz="1800" dirty="0">
                <a:cs typeface="Arial" panose="020B0604020202020204" pitchFamily="34" charset="0"/>
              </a:rPr>
              <a:t>, </a:t>
            </a:r>
            <a:r>
              <a:rPr lang="en-US" altLang="he-IL" sz="1800" i="1" dirty="0">
                <a:solidFill>
                  <a:srgbClr val="008C87"/>
                </a:solidFill>
                <a:cs typeface="Arial" panose="020B0604020202020204" pitchFamily="34" charset="0"/>
              </a:rPr>
              <a:t>k</a:t>
            </a:r>
            <a:r>
              <a:rPr lang="en-US" altLang="he-IL" sz="1800" baseline="-16000" dirty="0">
                <a:solidFill>
                  <a:srgbClr val="008C87"/>
                </a:solidFill>
                <a:cs typeface="Arial" panose="020B0604020202020204" pitchFamily="34" charset="0"/>
              </a:rPr>
              <a:t>1</a:t>
            </a:r>
            <a:r>
              <a:rPr lang="en-US" altLang="he-IL" sz="1800" dirty="0">
                <a:cs typeface="Arial" panose="020B0604020202020204" pitchFamily="34" charset="0"/>
              </a:rPr>
              <a:t> </a:t>
            </a:r>
            <a:r>
              <a:rPr lang="zh-CN" altLang="en-US" sz="1800" dirty="0">
                <a:cs typeface="Arial" panose="020B0604020202020204" pitchFamily="34" charset="0"/>
              </a:rPr>
              <a:t>对应结点</a:t>
            </a:r>
            <a:r>
              <a:rPr lang="en-US" altLang="he-IL" sz="1800" dirty="0">
                <a:cs typeface="Arial" panose="020B0604020202020204" pitchFamily="34" charset="0"/>
              </a:rPr>
              <a:t> </a:t>
            </a:r>
            <a:r>
              <a:rPr lang="en-US" altLang="he-IL" sz="1800" i="1" dirty="0">
                <a:solidFill>
                  <a:srgbClr val="008C87"/>
                </a:solidFill>
                <a:cs typeface="Times New Roman" panose="02020603050405020304" pitchFamily="18" charset="0"/>
              </a:rPr>
              <a:t>A</a:t>
            </a:r>
            <a:r>
              <a:rPr lang="en-US" altLang="he-IL" sz="1800" dirty="0">
                <a:cs typeface="Arial" panose="020B0604020202020204" pitchFamily="34" charset="0"/>
              </a:rPr>
              <a:t>, </a:t>
            </a:r>
            <a:r>
              <a:rPr lang="en-US" altLang="he-IL" sz="1800" i="1" dirty="0">
                <a:solidFill>
                  <a:srgbClr val="008C87"/>
                </a:solidFill>
                <a:cs typeface="Arial" panose="020B0604020202020204" pitchFamily="34" charset="0"/>
              </a:rPr>
              <a:t>k</a:t>
            </a:r>
            <a:r>
              <a:rPr lang="en-US" altLang="he-IL" sz="1800" baseline="-16000" dirty="0">
                <a:solidFill>
                  <a:srgbClr val="008C87"/>
                </a:solidFill>
                <a:cs typeface="Arial" panose="020B0604020202020204" pitchFamily="34" charset="0"/>
              </a:rPr>
              <a:t>2</a:t>
            </a:r>
            <a:r>
              <a:rPr lang="en-US" altLang="he-IL" sz="1800" dirty="0">
                <a:cs typeface="Arial" panose="020B0604020202020204" pitchFamily="34" charset="0"/>
              </a:rPr>
              <a:t> </a:t>
            </a:r>
            <a:r>
              <a:rPr lang="zh-CN" altLang="en-US" sz="1800" dirty="0">
                <a:cs typeface="Arial" panose="020B0604020202020204" pitchFamily="34" charset="0"/>
              </a:rPr>
              <a:t>对应结点</a:t>
            </a:r>
            <a:r>
              <a:rPr lang="en-US" altLang="he-IL" sz="1800" dirty="0">
                <a:cs typeface="Arial" panose="020B0604020202020204" pitchFamily="34" charset="0"/>
              </a:rPr>
              <a:t> </a:t>
            </a:r>
            <a:r>
              <a:rPr lang="en-US" altLang="he-IL" sz="1800" i="1" dirty="0">
                <a:solidFill>
                  <a:srgbClr val="008C87"/>
                </a:solidFill>
                <a:cs typeface="Times New Roman" panose="02020603050405020304" pitchFamily="18" charset="0"/>
              </a:rPr>
              <a:t>B</a:t>
            </a:r>
            <a:r>
              <a:rPr lang="en-US" altLang="he-IL" sz="1800" dirty="0">
                <a:cs typeface="Arial" panose="020B0604020202020204" pitchFamily="34" charset="0"/>
              </a:rPr>
              <a:t>. </a:t>
            </a:r>
            <a:r>
              <a:rPr lang="zh-CN" altLang="en-US" sz="1800" dirty="0">
                <a:cs typeface="Arial" panose="020B0604020202020204" pitchFamily="34" charset="0"/>
              </a:rPr>
              <a:t>将</a:t>
            </a:r>
            <a:r>
              <a:rPr lang="en-US" altLang="he-IL" sz="1800" dirty="0">
                <a:cs typeface="Arial" panose="020B0604020202020204" pitchFamily="34" charset="0"/>
              </a:rPr>
              <a:t> </a:t>
            </a:r>
            <a:r>
              <a:rPr lang="en-US" altLang="he-IL" sz="1800" i="1" dirty="0">
                <a:solidFill>
                  <a:srgbClr val="008C87"/>
                </a:solidFill>
                <a:cs typeface="Arial" panose="020B0604020202020204" pitchFamily="34" charset="0"/>
              </a:rPr>
              <a:t>k</a:t>
            </a:r>
            <a:r>
              <a:rPr lang="en-US" altLang="he-IL" sz="1800" baseline="-16000" dirty="0">
                <a:solidFill>
                  <a:srgbClr val="008C87"/>
                </a:solidFill>
                <a:cs typeface="Arial" panose="020B0604020202020204" pitchFamily="34" charset="0"/>
              </a:rPr>
              <a:t>2</a:t>
            </a:r>
            <a:r>
              <a:rPr lang="en-US" altLang="he-IL" sz="1800" dirty="0">
                <a:cs typeface="Arial" panose="020B0604020202020204" pitchFamily="34" charset="0"/>
              </a:rPr>
              <a:t> </a:t>
            </a:r>
            <a:r>
              <a:rPr lang="zh-CN" altLang="en-US" sz="1800" dirty="0">
                <a:cs typeface="Arial" panose="020B0604020202020204" pitchFamily="34" charset="0"/>
              </a:rPr>
              <a:t>调整为根节点</a:t>
            </a:r>
            <a:r>
              <a:rPr lang="en-US" altLang="he-IL" sz="1800" dirty="0">
                <a:cs typeface="Arial" panose="020B0604020202020204" pitchFamily="34" charset="0"/>
              </a:rPr>
              <a:t>, </a:t>
            </a:r>
            <a:r>
              <a:rPr lang="en-US" altLang="he-IL" sz="1800" i="1" dirty="0">
                <a:solidFill>
                  <a:srgbClr val="008C87"/>
                </a:solidFill>
                <a:cs typeface="Arial" panose="020B0604020202020204" pitchFamily="34" charset="0"/>
              </a:rPr>
              <a:t>k</a:t>
            </a:r>
            <a:r>
              <a:rPr lang="en-US" altLang="he-IL" sz="1800" baseline="-16000" dirty="0">
                <a:solidFill>
                  <a:srgbClr val="008C87"/>
                </a:solidFill>
                <a:cs typeface="Arial" panose="020B0604020202020204" pitchFamily="34" charset="0"/>
              </a:rPr>
              <a:t>1</a:t>
            </a:r>
            <a:r>
              <a:rPr lang="en-US" altLang="he-IL" sz="1800" dirty="0">
                <a:cs typeface="Arial" panose="020B0604020202020204" pitchFamily="34" charset="0"/>
              </a:rPr>
              <a:t> </a:t>
            </a:r>
            <a:r>
              <a:rPr lang="zh-CN" altLang="en-US" sz="1800" dirty="0">
                <a:cs typeface="Arial" panose="020B0604020202020204" pitchFamily="34" charset="0"/>
              </a:rPr>
              <a:t>作为左孩子</a:t>
            </a:r>
            <a:r>
              <a:rPr lang="en-US" altLang="he-IL" sz="1800" dirty="0">
                <a:cs typeface="Arial" panose="020B0604020202020204" pitchFamily="34" charset="0"/>
              </a:rPr>
              <a:t>.</a:t>
            </a:r>
            <a:endParaRPr lang="en-US" altLang="he-IL" sz="1800" dirty="0">
              <a:cs typeface="Arial" panose="020B0604020202020204" pitchFamily="34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1800" dirty="0">
                <a:cs typeface="Arial" panose="020B0604020202020204" pitchFamily="34" charset="0"/>
              </a:rPr>
              <a:t>在旋转之后，树高变化了</a:t>
            </a:r>
            <a:r>
              <a:rPr lang="en-US" altLang="en-US" sz="1800" dirty="0">
                <a:cs typeface="Arial" panose="020B0604020202020204" pitchFamily="34" charset="0"/>
              </a:rPr>
              <a:t> (</a:t>
            </a:r>
            <a:r>
              <a:rPr lang="zh-CN" altLang="en-US" sz="1800" dirty="0">
                <a:cs typeface="Arial" panose="020B0604020202020204" pitchFamily="34" charset="0"/>
              </a:rPr>
              <a:t>因为这是一个删除操作</a:t>
            </a:r>
            <a:r>
              <a:rPr lang="en-US" altLang="en-US" sz="1800" dirty="0">
                <a:cs typeface="Arial" panose="020B0604020202020204" pitchFamily="34" charset="0"/>
              </a:rPr>
              <a:t>).</a:t>
            </a:r>
            <a:endParaRPr lang="en-US" altLang="zh-CN" sz="1800" dirty="0">
              <a:ea typeface="Times New Roman (Hebrew)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4" name="直接连接符 225283"/>
          <p:cNvSpPr/>
          <p:nvPr/>
        </p:nvSpPr>
        <p:spPr>
          <a:xfrm>
            <a:off x="1657350" y="3086100"/>
            <a:ext cx="5829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5285" name="直接连接符 225284"/>
          <p:cNvSpPr/>
          <p:nvPr/>
        </p:nvSpPr>
        <p:spPr>
          <a:xfrm>
            <a:off x="1657350" y="3371850"/>
            <a:ext cx="5829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5286" name="矩形 225285"/>
          <p:cNvSpPr/>
          <p:nvPr/>
        </p:nvSpPr>
        <p:spPr>
          <a:xfrm>
            <a:off x="2502694" y="1314450"/>
            <a:ext cx="469106" cy="3429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5287" name="矩形 225286"/>
          <p:cNvSpPr/>
          <p:nvPr/>
        </p:nvSpPr>
        <p:spPr>
          <a:xfrm>
            <a:off x="2057400" y="18859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5288" name="任意多边形 225287"/>
          <p:cNvSpPr/>
          <p:nvPr/>
        </p:nvSpPr>
        <p:spPr>
          <a:xfrm>
            <a:off x="2400300" y="2457450"/>
            <a:ext cx="342900" cy="120015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5289" name="直接连接符 225288"/>
          <p:cNvSpPr/>
          <p:nvPr/>
        </p:nvSpPr>
        <p:spPr>
          <a:xfrm>
            <a:off x="1657350" y="3657600"/>
            <a:ext cx="5829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5290" name="任意多边形 225289"/>
          <p:cNvSpPr/>
          <p:nvPr/>
        </p:nvSpPr>
        <p:spPr>
          <a:xfrm>
            <a:off x="1828800" y="245745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5291" name="任意多边形 225290"/>
          <p:cNvSpPr/>
          <p:nvPr/>
        </p:nvSpPr>
        <p:spPr>
          <a:xfrm>
            <a:off x="3143250" y="217170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cxnSp>
        <p:nvCxnSpPr>
          <p:cNvPr id="225292" name="直接箭头连接符 225291"/>
          <p:cNvCxnSpPr>
            <a:stCxn id="225287" idx="2"/>
            <a:endCxn id="225288" idx="2"/>
          </p:cNvCxnSpPr>
          <p:nvPr/>
        </p:nvCxnSpPr>
        <p:spPr>
          <a:xfrm>
            <a:off x="2291954" y="2228850"/>
            <a:ext cx="279797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5293" name="直接箭头连接符 225292"/>
          <p:cNvCxnSpPr>
            <a:stCxn id="225287" idx="2"/>
            <a:endCxn id="225290" idx="2"/>
          </p:cNvCxnSpPr>
          <p:nvPr/>
        </p:nvCxnSpPr>
        <p:spPr>
          <a:xfrm flipH="1">
            <a:off x="2000250" y="2228850"/>
            <a:ext cx="291704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5294" name="直接箭头连接符 225293"/>
          <p:cNvCxnSpPr>
            <a:stCxn id="225286" idx="2"/>
            <a:endCxn id="225287" idx="0"/>
          </p:cNvCxnSpPr>
          <p:nvPr/>
        </p:nvCxnSpPr>
        <p:spPr>
          <a:xfrm flipH="1">
            <a:off x="2291954" y="1671638"/>
            <a:ext cx="445294" cy="2143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5295" name="直接箭头连接符 225294"/>
          <p:cNvCxnSpPr>
            <a:stCxn id="225286" idx="2"/>
            <a:endCxn id="225291" idx="2"/>
          </p:cNvCxnSpPr>
          <p:nvPr/>
        </p:nvCxnSpPr>
        <p:spPr>
          <a:xfrm>
            <a:off x="2737247" y="1671638"/>
            <a:ext cx="577453" cy="5000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5296" name="文本框 225295"/>
          <p:cNvSpPr txBox="1"/>
          <p:nvPr/>
        </p:nvSpPr>
        <p:spPr>
          <a:xfrm>
            <a:off x="2400300" y="3288506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B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5297" name="文本框 225296"/>
          <p:cNvSpPr txBox="1"/>
          <p:nvPr/>
        </p:nvSpPr>
        <p:spPr>
          <a:xfrm>
            <a:off x="1828800" y="3030141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A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5298" name="文本框 225297"/>
          <p:cNvSpPr txBox="1"/>
          <p:nvPr/>
        </p:nvSpPr>
        <p:spPr>
          <a:xfrm>
            <a:off x="3143250" y="2744391"/>
            <a:ext cx="2717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C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5299" name="右箭头 225298"/>
          <p:cNvSpPr/>
          <p:nvPr/>
        </p:nvSpPr>
        <p:spPr>
          <a:xfrm>
            <a:off x="4000500" y="2171700"/>
            <a:ext cx="857250" cy="628650"/>
          </a:xfrm>
          <a:prstGeom prst="rightArrow">
            <a:avLst>
              <a:gd name="adj1" fmla="val 50000"/>
              <a:gd name="adj2" fmla="val 3409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5300" name="文本框 225299"/>
          <p:cNvSpPr txBox="1"/>
          <p:nvPr/>
        </p:nvSpPr>
        <p:spPr>
          <a:xfrm>
            <a:off x="3829050" y="1828800"/>
            <a:ext cx="1143000" cy="299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350" dirty="0">
                <a:latin typeface="Times New Roman" panose="02020603050405020304" pitchFamily="18" charset="0"/>
              </a:rPr>
              <a:t>向右旋转</a:t>
            </a:r>
            <a:endParaRPr lang="en-US" altLang="zh-CN" sz="1350" dirty="0">
              <a:latin typeface="Times New Roman" panose="02020603050405020304" pitchFamily="18" charset="0"/>
            </a:endParaRPr>
          </a:p>
        </p:txBody>
      </p:sp>
      <p:sp>
        <p:nvSpPr>
          <p:cNvPr id="225301" name="矩形 225300"/>
          <p:cNvSpPr/>
          <p:nvPr/>
        </p:nvSpPr>
        <p:spPr>
          <a:xfrm>
            <a:off x="6572250" y="18859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5302" name="矩形 225301"/>
          <p:cNvSpPr/>
          <p:nvPr/>
        </p:nvSpPr>
        <p:spPr>
          <a:xfrm>
            <a:off x="6217444" y="1314450"/>
            <a:ext cx="469106" cy="3429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5303" name="任意多边形 225302"/>
          <p:cNvSpPr/>
          <p:nvPr/>
        </p:nvSpPr>
        <p:spPr>
          <a:xfrm>
            <a:off x="6343650" y="2457450"/>
            <a:ext cx="342900" cy="120015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5304" name="任意多边形 225303"/>
          <p:cNvSpPr/>
          <p:nvPr/>
        </p:nvSpPr>
        <p:spPr>
          <a:xfrm>
            <a:off x="5772150" y="217170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5305" name="任意多边形 225304"/>
          <p:cNvSpPr/>
          <p:nvPr/>
        </p:nvSpPr>
        <p:spPr>
          <a:xfrm>
            <a:off x="6915150" y="245745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cxnSp>
        <p:nvCxnSpPr>
          <p:cNvPr id="225306" name="直接箭头连接符 225305"/>
          <p:cNvCxnSpPr>
            <a:stCxn id="225301" idx="2"/>
            <a:endCxn id="225305" idx="2"/>
          </p:cNvCxnSpPr>
          <p:nvPr/>
        </p:nvCxnSpPr>
        <p:spPr>
          <a:xfrm>
            <a:off x="6806804" y="2228850"/>
            <a:ext cx="279797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5307" name="文本框 225306"/>
          <p:cNvSpPr txBox="1"/>
          <p:nvPr/>
        </p:nvSpPr>
        <p:spPr>
          <a:xfrm>
            <a:off x="6338888" y="3315891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B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5308" name="文本框 225307"/>
          <p:cNvSpPr txBox="1"/>
          <p:nvPr/>
        </p:nvSpPr>
        <p:spPr>
          <a:xfrm>
            <a:off x="5772150" y="2744391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A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5309" name="文本框 225308"/>
          <p:cNvSpPr txBox="1"/>
          <p:nvPr/>
        </p:nvSpPr>
        <p:spPr>
          <a:xfrm>
            <a:off x="6915150" y="3030141"/>
            <a:ext cx="2717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C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cxnSp>
        <p:nvCxnSpPr>
          <p:cNvPr id="225310" name="直接箭头连接符 225309"/>
          <p:cNvCxnSpPr>
            <a:stCxn id="225302" idx="2"/>
            <a:endCxn id="225301" idx="0"/>
          </p:cNvCxnSpPr>
          <p:nvPr/>
        </p:nvCxnSpPr>
        <p:spPr>
          <a:xfrm>
            <a:off x="6451997" y="1671638"/>
            <a:ext cx="354806" cy="2143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5311" name="直接箭头连接符 225310"/>
          <p:cNvCxnSpPr>
            <a:stCxn id="225301" idx="2"/>
            <a:endCxn id="225303" idx="2"/>
          </p:cNvCxnSpPr>
          <p:nvPr/>
        </p:nvCxnSpPr>
        <p:spPr>
          <a:xfrm flipH="1">
            <a:off x="6515100" y="2228850"/>
            <a:ext cx="291704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5312" name="直接箭头连接符 225311"/>
          <p:cNvCxnSpPr>
            <a:stCxn id="225302" idx="2"/>
            <a:endCxn id="225304" idx="2"/>
          </p:cNvCxnSpPr>
          <p:nvPr/>
        </p:nvCxnSpPr>
        <p:spPr>
          <a:xfrm flipH="1">
            <a:off x="5943600" y="1671638"/>
            <a:ext cx="508397" cy="5000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修复情况</a:t>
            </a:r>
            <a:r>
              <a:rPr lang="en-US" altLang="zh-CN" dirty="0"/>
              <a:t>2——</a:t>
            </a:r>
            <a:r>
              <a:rPr lang="zh-CN" altLang="en-US" dirty="0"/>
              <a:t>首先尝试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二叉搜索树的后继节点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占位符 150530"/>
          <p:cNvSpPr>
            <a:spLocks noGrp="1"/>
          </p:cNvSpPr>
          <p:nvPr/>
        </p:nvSpPr>
        <p:spPr>
          <a:xfrm>
            <a:off x="685800" y="595312"/>
            <a:ext cx="4524555" cy="42624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E0000"/>
              </a:buClr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C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Tree-Successor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x.right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NIL</a:t>
            </a:r>
            <a:endParaRPr lang="en-US" altLang="zh-CN" sz="2000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CE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Tree-Minimum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x.right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x.p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 NIL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== </a:t>
            </a:r>
            <a:r>
              <a:rPr lang="en-US" altLang="zh-CN" sz="2000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y.</a:t>
            </a:r>
            <a:r>
              <a:rPr lang="en-US" altLang="zh-CN" sz="20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right</a:t>
            </a:r>
            <a:endParaRPr lang="en-US" altLang="zh-CN" sz="2000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endParaRPr lang="en-US" altLang="zh-CN" sz="2000" i="1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y.</a:t>
            </a:r>
            <a:r>
              <a:rPr lang="en-US" altLang="zh-CN" sz="20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altLang="zh-CN" sz="2000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CN" sz="2000" i="1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6248400" y="7048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8458200" y="25336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6096000" y="25336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4419600" y="25336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7543800" y="14668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5181600" y="14668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" name="直接连接符 83"/>
          <p:cNvSpPr/>
          <p:nvPr/>
        </p:nvSpPr>
        <p:spPr>
          <a:xfrm flipH="1">
            <a:off x="4648200" y="1771650"/>
            <a:ext cx="6096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5" name="直接连接符 84"/>
          <p:cNvSpPr/>
          <p:nvPr/>
        </p:nvSpPr>
        <p:spPr>
          <a:xfrm>
            <a:off x="5410200" y="1771650"/>
            <a:ext cx="7620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" name="直接连接符 85"/>
          <p:cNvSpPr/>
          <p:nvPr/>
        </p:nvSpPr>
        <p:spPr>
          <a:xfrm flipH="1">
            <a:off x="5410200" y="933450"/>
            <a:ext cx="838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" name="直接连接符 86"/>
          <p:cNvSpPr/>
          <p:nvPr/>
        </p:nvSpPr>
        <p:spPr>
          <a:xfrm>
            <a:off x="6553200" y="933450"/>
            <a:ext cx="9906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8" name="直接连接符 87"/>
          <p:cNvSpPr/>
          <p:nvPr/>
        </p:nvSpPr>
        <p:spPr>
          <a:xfrm>
            <a:off x="7772400" y="1695450"/>
            <a:ext cx="7620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" name="椭圆 88"/>
          <p:cNvSpPr/>
          <p:nvPr/>
        </p:nvSpPr>
        <p:spPr>
          <a:xfrm>
            <a:off x="3810000" y="35242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5029200" y="35242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6858000" y="3524250"/>
            <a:ext cx="304800" cy="3048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6172200" y="44386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7010399" y="2533649"/>
            <a:ext cx="322053" cy="313067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" name="直接连接符 93"/>
          <p:cNvSpPr/>
          <p:nvPr/>
        </p:nvSpPr>
        <p:spPr>
          <a:xfrm flipH="1">
            <a:off x="4038600" y="2838450"/>
            <a:ext cx="4572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" name="直接连接符 94"/>
          <p:cNvSpPr/>
          <p:nvPr/>
        </p:nvSpPr>
        <p:spPr>
          <a:xfrm>
            <a:off x="4648200" y="2838450"/>
            <a:ext cx="457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" name="直接连接符 95"/>
          <p:cNvSpPr/>
          <p:nvPr/>
        </p:nvSpPr>
        <p:spPr>
          <a:xfrm>
            <a:off x="6324600" y="2838450"/>
            <a:ext cx="609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7" name="直接连接符 96"/>
          <p:cNvSpPr/>
          <p:nvPr/>
        </p:nvSpPr>
        <p:spPr>
          <a:xfrm flipH="1">
            <a:off x="6400800" y="3829050"/>
            <a:ext cx="5334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" name="直接连接符 97"/>
          <p:cNvSpPr/>
          <p:nvPr/>
        </p:nvSpPr>
        <p:spPr>
          <a:xfrm flipH="1">
            <a:off x="7162800" y="1771650"/>
            <a:ext cx="457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" name="文本框 158744"/>
          <p:cNvSpPr txBox="1"/>
          <p:nvPr/>
        </p:nvSpPr>
        <p:spPr>
          <a:xfrm>
            <a:off x="5799138" y="2517775"/>
            <a:ext cx="296862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" name="文本框 158745"/>
          <p:cNvSpPr txBox="1"/>
          <p:nvPr/>
        </p:nvSpPr>
        <p:spPr>
          <a:xfrm>
            <a:off x="7162800" y="3371850"/>
            <a:ext cx="31908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" name="文本占位符 158722"/>
          <p:cNvSpPr>
            <a:spLocks noGrp="1"/>
          </p:cNvSpPr>
          <p:nvPr/>
        </p:nvSpPr>
        <p:spPr>
          <a:xfrm>
            <a:off x="3826534" y="4105813"/>
            <a:ext cx="2100532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E0000"/>
              </a:buClr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400">
                <a:solidFill>
                  <a:srgbClr val="C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Successor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5408412" y="819509"/>
            <a:ext cx="1734260" cy="2682816"/>
          </a:xfrm>
          <a:custGeom>
            <a:avLst/>
            <a:gdLst>
              <a:gd name="connsiteX0" fmla="*/ 1734260 w 1734260"/>
              <a:gd name="connsiteY0" fmla="*/ 2682816 h 2682816"/>
              <a:gd name="connsiteX1" fmla="*/ 932003 w 1734260"/>
              <a:gd name="connsiteY1" fmla="*/ 1828800 h 2682816"/>
              <a:gd name="connsiteX2" fmla="*/ 350 w 1734260"/>
              <a:gd name="connsiteY2" fmla="*/ 828136 h 2682816"/>
              <a:gd name="connsiteX3" fmla="*/ 845739 w 1734260"/>
              <a:gd name="connsiteY3" fmla="*/ 0 h 268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260" h="2682816">
                <a:moveTo>
                  <a:pt x="1734260" y="2682816"/>
                </a:moveTo>
                <a:lnTo>
                  <a:pt x="932003" y="1828800"/>
                </a:lnTo>
                <a:cubicBezTo>
                  <a:pt x="643018" y="1519687"/>
                  <a:pt x="14727" y="1132936"/>
                  <a:pt x="350" y="828136"/>
                </a:cubicBezTo>
                <a:cubicBezTo>
                  <a:pt x="-14027" y="523336"/>
                  <a:pt x="415856" y="261668"/>
                  <a:pt x="845739" y="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7900" y="3239576"/>
            <a:ext cx="3503763" cy="152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后继</a:t>
            </a:r>
            <a:r>
              <a:rPr lang="zh-CN" altLang="en-US" sz="1600" dirty="0"/>
              <a:t>（</a:t>
            </a:r>
            <a:r>
              <a:rPr lang="en-US" altLang="zh-CN" sz="1600" dirty="0"/>
              <a:t>Successor</a:t>
            </a:r>
            <a:r>
              <a:rPr lang="zh-CN" altLang="en-US" sz="1600" dirty="0"/>
              <a:t>）：按照中序遍历进行搜索的下一节点。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前驱</a:t>
            </a:r>
            <a:r>
              <a:rPr lang="zh-CN" altLang="en-US" sz="1600" dirty="0"/>
              <a:t>（</a:t>
            </a:r>
            <a:r>
              <a:rPr lang="en-US" altLang="zh-CN" sz="1600" dirty="0"/>
              <a:t>predecessor</a:t>
            </a:r>
            <a:r>
              <a:rPr lang="zh-CN" altLang="en-US" sz="1600" dirty="0"/>
              <a:t>）：按照中序遍历进行搜索的前一节点。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en-US" dirty="0"/>
          </a:p>
          <a:p>
            <a:r>
              <a:rPr lang="zh-CN" altLang="en-US" dirty="0"/>
              <a:t>在插入操作之后</a:t>
            </a:r>
            <a:r>
              <a:rPr lang="en-US" altLang="en-US" dirty="0"/>
              <a:t> – </a:t>
            </a:r>
            <a:r>
              <a:rPr lang="zh-CN" altLang="en-US" dirty="0"/>
              <a:t>根结点的原始高度保持不变</a:t>
            </a:r>
            <a:r>
              <a:rPr lang="en-US" altLang="en-US" dirty="0"/>
              <a:t>.</a:t>
            </a:r>
            <a:endParaRPr lang="en-US" altLang="zh-CN" dirty="0"/>
          </a:p>
        </p:txBody>
      </p:sp>
      <p:sp>
        <p:nvSpPr>
          <p:cNvPr id="226308" name="直接连接符 226307"/>
          <p:cNvSpPr/>
          <p:nvPr/>
        </p:nvSpPr>
        <p:spPr>
          <a:xfrm>
            <a:off x="1428750" y="3086100"/>
            <a:ext cx="6400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6309" name="直接连接符 226308"/>
          <p:cNvSpPr/>
          <p:nvPr/>
        </p:nvSpPr>
        <p:spPr>
          <a:xfrm>
            <a:off x="1428750" y="3371850"/>
            <a:ext cx="6400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6310" name="矩形 226309"/>
          <p:cNvSpPr/>
          <p:nvPr/>
        </p:nvSpPr>
        <p:spPr>
          <a:xfrm>
            <a:off x="2045494" y="1314450"/>
            <a:ext cx="469106" cy="3429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6311" name="矩形 226310"/>
          <p:cNvSpPr/>
          <p:nvPr/>
        </p:nvSpPr>
        <p:spPr>
          <a:xfrm>
            <a:off x="1600200" y="18859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6312" name="直接连接符 226311"/>
          <p:cNvSpPr/>
          <p:nvPr/>
        </p:nvSpPr>
        <p:spPr>
          <a:xfrm>
            <a:off x="1428750" y="3657600"/>
            <a:ext cx="6400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6313" name="任意多边形 226312"/>
          <p:cNvSpPr/>
          <p:nvPr/>
        </p:nvSpPr>
        <p:spPr>
          <a:xfrm>
            <a:off x="1371600" y="245745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6314" name="任意多边形 226313"/>
          <p:cNvSpPr/>
          <p:nvPr/>
        </p:nvSpPr>
        <p:spPr>
          <a:xfrm>
            <a:off x="2686050" y="217170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cxnSp>
        <p:nvCxnSpPr>
          <p:cNvPr id="226315" name="直接箭头连接符 226314"/>
          <p:cNvCxnSpPr>
            <a:stCxn id="226311" idx="2"/>
            <a:endCxn id="226313" idx="2"/>
          </p:cNvCxnSpPr>
          <p:nvPr/>
        </p:nvCxnSpPr>
        <p:spPr>
          <a:xfrm flipH="1">
            <a:off x="1543050" y="2228850"/>
            <a:ext cx="291704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6316" name="直接箭头连接符 226315"/>
          <p:cNvCxnSpPr>
            <a:stCxn id="226310" idx="2"/>
            <a:endCxn id="226311" idx="0"/>
          </p:cNvCxnSpPr>
          <p:nvPr/>
        </p:nvCxnSpPr>
        <p:spPr>
          <a:xfrm flipH="1">
            <a:off x="1834754" y="1671638"/>
            <a:ext cx="445294" cy="2143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6317" name="直接箭头连接符 226316"/>
          <p:cNvCxnSpPr>
            <a:stCxn id="226310" idx="2"/>
            <a:endCxn id="226314" idx="2"/>
          </p:cNvCxnSpPr>
          <p:nvPr/>
        </p:nvCxnSpPr>
        <p:spPr>
          <a:xfrm>
            <a:off x="2280047" y="1671638"/>
            <a:ext cx="577453" cy="5000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6318" name="文本框 226317"/>
          <p:cNvSpPr txBox="1"/>
          <p:nvPr/>
        </p:nvSpPr>
        <p:spPr>
          <a:xfrm>
            <a:off x="1371600" y="3030141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A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6319" name="文本框 226318"/>
          <p:cNvSpPr txBox="1"/>
          <p:nvPr/>
        </p:nvSpPr>
        <p:spPr>
          <a:xfrm>
            <a:off x="2686050" y="2743200"/>
            <a:ext cx="2794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D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6320" name="右箭头 226319"/>
          <p:cNvSpPr/>
          <p:nvPr/>
        </p:nvSpPr>
        <p:spPr>
          <a:xfrm>
            <a:off x="3257550" y="1885950"/>
            <a:ext cx="342900" cy="514350"/>
          </a:xfrm>
          <a:prstGeom prst="rightArrow">
            <a:avLst>
              <a:gd name="adj1" fmla="val 43935"/>
              <a:gd name="adj2" fmla="val 36111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6321" name="矩形 226320"/>
          <p:cNvSpPr/>
          <p:nvPr/>
        </p:nvSpPr>
        <p:spPr>
          <a:xfrm>
            <a:off x="1885950" y="24003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6322" name="任意多边形 226321"/>
          <p:cNvSpPr/>
          <p:nvPr/>
        </p:nvSpPr>
        <p:spPr>
          <a:xfrm>
            <a:off x="1828800" y="2857500"/>
            <a:ext cx="228600" cy="6858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6323" name="任意多边形 226322"/>
          <p:cNvSpPr/>
          <p:nvPr/>
        </p:nvSpPr>
        <p:spPr>
          <a:xfrm>
            <a:off x="2171700" y="2857500"/>
            <a:ext cx="228600" cy="6858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6324" name="文本框 226323"/>
          <p:cNvSpPr txBox="1"/>
          <p:nvPr/>
        </p:nvSpPr>
        <p:spPr>
          <a:xfrm>
            <a:off x="1804988" y="3258741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B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26325" name="文本框 226324"/>
          <p:cNvSpPr txBox="1"/>
          <p:nvPr/>
        </p:nvSpPr>
        <p:spPr>
          <a:xfrm>
            <a:off x="2147888" y="3258741"/>
            <a:ext cx="29718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C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cxnSp>
        <p:nvCxnSpPr>
          <p:cNvPr id="226326" name="直接箭头连接符 226325"/>
          <p:cNvCxnSpPr>
            <a:stCxn id="226311" idx="2"/>
            <a:endCxn id="226321" idx="0"/>
          </p:cNvCxnSpPr>
          <p:nvPr/>
        </p:nvCxnSpPr>
        <p:spPr>
          <a:xfrm>
            <a:off x="1834754" y="2228850"/>
            <a:ext cx="285750" cy="1714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6327" name="直接箭头连接符 226326"/>
          <p:cNvCxnSpPr>
            <a:stCxn id="226321" idx="2"/>
            <a:endCxn id="226322" idx="2"/>
          </p:cNvCxnSpPr>
          <p:nvPr/>
        </p:nvCxnSpPr>
        <p:spPr>
          <a:xfrm flipH="1">
            <a:off x="1943100" y="2743200"/>
            <a:ext cx="177404" cy="1143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6328" name="直接箭头连接符 226327"/>
          <p:cNvCxnSpPr>
            <a:stCxn id="226321" idx="2"/>
            <a:endCxn id="226323" idx="2"/>
          </p:cNvCxnSpPr>
          <p:nvPr/>
        </p:nvCxnSpPr>
        <p:spPr>
          <a:xfrm>
            <a:off x="2120504" y="2743200"/>
            <a:ext cx="165497" cy="1143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6329" name="矩形 226328"/>
          <p:cNvSpPr/>
          <p:nvPr/>
        </p:nvSpPr>
        <p:spPr>
          <a:xfrm>
            <a:off x="7183041" y="18859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6330" name="矩形 226329"/>
          <p:cNvSpPr/>
          <p:nvPr/>
        </p:nvSpPr>
        <p:spPr>
          <a:xfrm>
            <a:off x="6211491" y="18859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6331" name="任意多边形 226330"/>
          <p:cNvSpPr/>
          <p:nvPr/>
        </p:nvSpPr>
        <p:spPr>
          <a:xfrm>
            <a:off x="6040041" y="245745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6332" name="任意多边形 226331"/>
          <p:cNvSpPr/>
          <p:nvPr/>
        </p:nvSpPr>
        <p:spPr>
          <a:xfrm>
            <a:off x="7486650" y="245745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cxnSp>
        <p:nvCxnSpPr>
          <p:cNvPr id="226333" name="直接箭头连接符 226332"/>
          <p:cNvCxnSpPr>
            <a:stCxn id="226330" idx="2"/>
            <a:endCxn id="226331" idx="2"/>
          </p:cNvCxnSpPr>
          <p:nvPr/>
        </p:nvCxnSpPr>
        <p:spPr>
          <a:xfrm flipH="1">
            <a:off x="6211491" y="2228850"/>
            <a:ext cx="234553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6334" name="直接箭头连接符 226333"/>
          <p:cNvCxnSpPr>
            <a:stCxn id="226329" idx="2"/>
            <a:endCxn id="226332" idx="2"/>
          </p:cNvCxnSpPr>
          <p:nvPr/>
        </p:nvCxnSpPr>
        <p:spPr>
          <a:xfrm>
            <a:off x="7417594" y="2228850"/>
            <a:ext cx="240506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6335" name="文本框 226334"/>
          <p:cNvSpPr txBox="1"/>
          <p:nvPr/>
        </p:nvSpPr>
        <p:spPr>
          <a:xfrm>
            <a:off x="6040041" y="3030141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A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6336" name="文本框 226335"/>
          <p:cNvSpPr txBox="1"/>
          <p:nvPr/>
        </p:nvSpPr>
        <p:spPr>
          <a:xfrm>
            <a:off x="7525941" y="3028950"/>
            <a:ext cx="2794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D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6337" name="矩形 226336"/>
          <p:cNvSpPr/>
          <p:nvPr/>
        </p:nvSpPr>
        <p:spPr>
          <a:xfrm>
            <a:off x="6668691" y="13144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6338" name="任意多边形 226337"/>
          <p:cNvSpPr/>
          <p:nvPr/>
        </p:nvSpPr>
        <p:spPr>
          <a:xfrm>
            <a:off x="6668691" y="2571750"/>
            <a:ext cx="228600" cy="6858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6339" name="任意多边形 226338"/>
          <p:cNvSpPr/>
          <p:nvPr/>
        </p:nvSpPr>
        <p:spPr>
          <a:xfrm>
            <a:off x="7011591" y="2571750"/>
            <a:ext cx="228600" cy="6858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6340" name="文本框 226339"/>
          <p:cNvSpPr txBox="1"/>
          <p:nvPr/>
        </p:nvSpPr>
        <p:spPr>
          <a:xfrm>
            <a:off x="6644879" y="2972991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B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26341" name="文本框 226340"/>
          <p:cNvSpPr txBox="1"/>
          <p:nvPr/>
        </p:nvSpPr>
        <p:spPr>
          <a:xfrm>
            <a:off x="6987779" y="2972991"/>
            <a:ext cx="29718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C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cxnSp>
        <p:nvCxnSpPr>
          <p:cNvPr id="226342" name="直接箭头连接符 226341"/>
          <p:cNvCxnSpPr>
            <a:stCxn id="226330" idx="2"/>
            <a:endCxn id="226338" idx="2"/>
          </p:cNvCxnSpPr>
          <p:nvPr/>
        </p:nvCxnSpPr>
        <p:spPr>
          <a:xfrm>
            <a:off x="6446044" y="2228850"/>
            <a:ext cx="336947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6343" name="直接箭头连接符 226342"/>
          <p:cNvCxnSpPr>
            <a:stCxn id="226337" idx="2"/>
            <a:endCxn id="226330" idx="0"/>
          </p:cNvCxnSpPr>
          <p:nvPr/>
        </p:nvCxnSpPr>
        <p:spPr>
          <a:xfrm flipH="1">
            <a:off x="6446044" y="1657350"/>
            <a:ext cx="457200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6344" name="直接箭头连接符 226343"/>
          <p:cNvCxnSpPr>
            <a:stCxn id="226337" idx="2"/>
            <a:endCxn id="226329" idx="0"/>
          </p:cNvCxnSpPr>
          <p:nvPr/>
        </p:nvCxnSpPr>
        <p:spPr>
          <a:xfrm>
            <a:off x="6903244" y="1657350"/>
            <a:ext cx="514350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6345" name="直接箭头连接符 226344"/>
          <p:cNvCxnSpPr>
            <a:stCxn id="226329" idx="2"/>
            <a:endCxn id="226339" idx="2"/>
          </p:cNvCxnSpPr>
          <p:nvPr/>
        </p:nvCxnSpPr>
        <p:spPr>
          <a:xfrm flipH="1">
            <a:off x="7125891" y="2228850"/>
            <a:ext cx="291703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6346" name="矩形 226345"/>
          <p:cNvSpPr/>
          <p:nvPr/>
        </p:nvSpPr>
        <p:spPr>
          <a:xfrm>
            <a:off x="4445794" y="1314450"/>
            <a:ext cx="469106" cy="3429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6347" name="矩形 226346"/>
          <p:cNvSpPr/>
          <p:nvPr/>
        </p:nvSpPr>
        <p:spPr>
          <a:xfrm>
            <a:off x="3886200" y="22288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6348" name="任意多边形 226347"/>
          <p:cNvSpPr/>
          <p:nvPr/>
        </p:nvSpPr>
        <p:spPr>
          <a:xfrm>
            <a:off x="3771900" y="274320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6349" name="任意多边形 226348"/>
          <p:cNvSpPr/>
          <p:nvPr/>
        </p:nvSpPr>
        <p:spPr>
          <a:xfrm>
            <a:off x="5086350" y="217170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cxnSp>
        <p:nvCxnSpPr>
          <p:cNvPr id="226350" name="直接箭头连接符 226349"/>
          <p:cNvCxnSpPr>
            <a:stCxn id="226347" idx="2"/>
            <a:endCxn id="226348" idx="2"/>
          </p:cNvCxnSpPr>
          <p:nvPr/>
        </p:nvCxnSpPr>
        <p:spPr>
          <a:xfrm flipH="1">
            <a:off x="3943350" y="2571750"/>
            <a:ext cx="177404" cy="1714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6351" name="直接箭头连接符 226350"/>
          <p:cNvCxnSpPr>
            <a:stCxn id="226346" idx="2"/>
            <a:endCxn id="226349" idx="2"/>
          </p:cNvCxnSpPr>
          <p:nvPr/>
        </p:nvCxnSpPr>
        <p:spPr>
          <a:xfrm>
            <a:off x="4680347" y="1671638"/>
            <a:ext cx="577453" cy="5000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6352" name="文本框 226351"/>
          <p:cNvSpPr txBox="1"/>
          <p:nvPr/>
        </p:nvSpPr>
        <p:spPr>
          <a:xfrm>
            <a:off x="3771900" y="3315891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A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6353" name="文本框 226352"/>
          <p:cNvSpPr txBox="1"/>
          <p:nvPr/>
        </p:nvSpPr>
        <p:spPr>
          <a:xfrm>
            <a:off x="5086350" y="2743200"/>
            <a:ext cx="2794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D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6354" name="矩形 226353"/>
          <p:cNvSpPr/>
          <p:nvPr/>
        </p:nvSpPr>
        <p:spPr>
          <a:xfrm>
            <a:off x="4114800" y="17716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6355" name="任意多边形 226354"/>
          <p:cNvSpPr/>
          <p:nvPr/>
        </p:nvSpPr>
        <p:spPr>
          <a:xfrm>
            <a:off x="4229100" y="2857500"/>
            <a:ext cx="228600" cy="6858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6356" name="任意多边形 226355"/>
          <p:cNvSpPr/>
          <p:nvPr/>
        </p:nvSpPr>
        <p:spPr>
          <a:xfrm>
            <a:off x="4572000" y="2571750"/>
            <a:ext cx="228600" cy="6858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6357" name="文本框 226356"/>
          <p:cNvSpPr txBox="1"/>
          <p:nvPr/>
        </p:nvSpPr>
        <p:spPr>
          <a:xfrm>
            <a:off x="4205288" y="3258741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B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26358" name="文本框 226357"/>
          <p:cNvSpPr txBox="1"/>
          <p:nvPr/>
        </p:nvSpPr>
        <p:spPr>
          <a:xfrm>
            <a:off x="4548188" y="2972991"/>
            <a:ext cx="29718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C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cxnSp>
        <p:nvCxnSpPr>
          <p:cNvPr id="226359" name="直接箭头连接符 226358"/>
          <p:cNvCxnSpPr>
            <a:stCxn id="226354" idx="2"/>
            <a:endCxn id="226356" idx="2"/>
          </p:cNvCxnSpPr>
          <p:nvPr/>
        </p:nvCxnSpPr>
        <p:spPr>
          <a:xfrm>
            <a:off x="4349354" y="2114550"/>
            <a:ext cx="336947" cy="4572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6360" name="直接箭头连接符 226359"/>
          <p:cNvCxnSpPr>
            <a:stCxn id="226346" idx="2"/>
            <a:endCxn id="226354" idx="0"/>
          </p:cNvCxnSpPr>
          <p:nvPr/>
        </p:nvCxnSpPr>
        <p:spPr>
          <a:xfrm flipH="1">
            <a:off x="4349354" y="1671638"/>
            <a:ext cx="330994" cy="1000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6361" name="直接箭头连接符 226360"/>
          <p:cNvCxnSpPr>
            <a:stCxn id="226354" idx="2"/>
            <a:endCxn id="226347" idx="0"/>
          </p:cNvCxnSpPr>
          <p:nvPr/>
        </p:nvCxnSpPr>
        <p:spPr>
          <a:xfrm flipH="1">
            <a:off x="4120754" y="2114550"/>
            <a:ext cx="228600" cy="1143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6362" name="直接箭头连接符 226361"/>
          <p:cNvCxnSpPr>
            <a:stCxn id="226347" idx="2"/>
            <a:endCxn id="226355" idx="2"/>
          </p:cNvCxnSpPr>
          <p:nvPr/>
        </p:nvCxnSpPr>
        <p:spPr>
          <a:xfrm>
            <a:off x="4120754" y="2571750"/>
            <a:ext cx="222647" cy="285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6363" name="文本框 226362"/>
          <p:cNvSpPr txBox="1"/>
          <p:nvPr/>
        </p:nvSpPr>
        <p:spPr>
          <a:xfrm>
            <a:off x="2914650" y="1404938"/>
            <a:ext cx="1085850" cy="5078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350" dirty="0">
                <a:latin typeface="Times New Roman" panose="02020603050405020304" pitchFamily="18" charset="0"/>
              </a:rPr>
              <a:t>在</a:t>
            </a:r>
            <a:r>
              <a:rPr lang="en-US" altLang="zh-CN" sz="1350" dirty="0">
                <a:latin typeface="Times New Roman" panose="02020603050405020304" pitchFamily="18" charset="0"/>
              </a:rPr>
              <a:t> </a:t>
            </a:r>
            <a:r>
              <a:rPr lang="en-US" altLang="zh-CN" sz="1350" i="1" dirty="0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1350" dirty="0">
                <a:latin typeface="Times New Roman" panose="02020603050405020304" pitchFamily="18" charset="0"/>
              </a:rPr>
              <a:t>进行左旋转</a:t>
            </a:r>
            <a:endParaRPr lang="en-US" altLang="zh-CN" sz="1350" dirty="0">
              <a:latin typeface="Times New Roman" panose="02020603050405020304" pitchFamily="18" charset="0"/>
            </a:endParaRPr>
          </a:p>
        </p:txBody>
      </p:sp>
      <p:sp>
        <p:nvSpPr>
          <p:cNvPr id="226364" name="右箭头 226363"/>
          <p:cNvSpPr/>
          <p:nvPr/>
        </p:nvSpPr>
        <p:spPr>
          <a:xfrm>
            <a:off x="5543550" y="1885950"/>
            <a:ext cx="342900" cy="514350"/>
          </a:xfrm>
          <a:prstGeom prst="rightArrow">
            <a:avLst>
              <a:gd name="adj1" fmla="val 43935"/>
              <a:gd name="adj2" fmla="val 36111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6365" name="文本框 226364"/>
          <p:cNvSpPr txBox="1"/>
          <p:nvPr/>
        </p:nvSpPr>
        <p:spPr>
          <a:xfrm>
            <a:off x="5200650" y="1404938"/>
            <a:ext cx="1200150" cy="5078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350" dirty="0">
                <a:latin typeface="Times New Roman" panose="02020603050405020304" pitchFamily="18" charset="0"/>
              </a:rPr>
              <a:t>在</a:t>
            </a:r>
            <a:r>
              <a:rPr lang="en-US" altLang="zh-CN" sz="1350" dirty="0">
                <a:latin typeface="Times New Roman" panose="02020603050405020304" pitchFamily="18" charset="0"/>
              </a:rPr>
              <a:t> </a:t>
            </a:r>
            <a:r>
              <a:rPr lang="en-US" altLang="zh-CN" sz="1350" i="1" dirty="0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sz="1350" dirty="0">
                <a:latin typeface="Times New Roman" panose="02020603050405020304" pitchFamily="18" charset="0"/>
              </a:rPr>
              <a:t>进行右旋转</a:t>
            </a:r>
            <a:endParaRPr lang="en-US" altLang="zh-CN" sz="1350" dirty="0">
              <a:latin typeface="Times New Roman" panose="02020603050405020304" pitchFamily="18" charset="0"/>
            </a:endParaRPr>
          </a:p>
        </p:txBody>
      </p:sp>
      <p:sp>
        <p:nvSpPr>
          <p:cNvPr id="63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两次旋转</a:t>
            </a:r>
            <a:r>
              <a:rPr lang="en-US" altLang="zh-CN" dirty="0"/>
              <a:t>——</a:t>
            </a:r>
            <a:r>
              <a:rPr lang="zh-CN" altLang="en-US" dirty="0"/>
              <a:t>修复情况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2" name="矩形 227331"/>
          <p:cNvSpPr/>
          <p:nvPr/>
        </p:nvSpPr>
        <p:spPr>
          <a:xfrm>
            <a:off x="2902744" y="13144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12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33" name="矩形 227332"/>
          <p:cNvSpPr/>
          <p:nvPr/>
        </p:nvSpPr>
        <p:spPr>
          <a:xfrm>
            <a:off x="2114550" y="2171700"/>
            <a:ext cx="469106" cy="3429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8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34" name="矩形 227333"/>
          <p:cNvSpPr/>
          <p:nvPr/>
        </p:nvSpPr>
        <p:spPr>
          <a:xfrm>
            <a:off x="3645694" y="21717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16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35" name="矩形 227334"/>
          <p:cNvSpPr/>
          <p:nvPr/>
        </p:nvSpPr>
        <p:spPr>
          <a:xfrm>
            <a:off x="3245644" y="28575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14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36" name="矩形 227335"/>
          <p:cNvSpPr/>
          <p:nvPr/>
        </p:nvSpPr>
        <p:spPr>
          <a:xfrm>
            <a:off x="2514600" y="28575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37" name="矩形 227336"/>
          <p:cNvSpPr/>
          <p:nvPr/>
        </p:nvSpPr>
        <p:spPr>
          <a:xfrm>
            <a:off x="1771650" y="28575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38" name="矩形 227337"/>
          <p:cNvSpPr/>
          <p:nvPr/>
        </p:nvSpPr>
        <p:spPr>
          <a:xfrm>
            <a:off x="2057400" y="34861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6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39" name="矩形 227338"/>
          <p:cNvSpPr/>
          <p:nvPr/>
        </p:nvSpPr>
        <p:spPr>
          <a:xfrm>
            <a:off x="1485900" y="34861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40" name="矩形 227339"/>
          <p:cNvSpPr/>
          <p:nvPr/>
        </p:nvSpPr>
        <p:spPr>
          <a:xfrm>
            <a:off x="1874044" y="41719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5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41" name="文本框 227340"/>
          <p:cNvSpPr txBox="1"/>
          <p:nvPr/>
        </p:nvSpPr>
        <p:spPr>
          <a:xfrm>
            <a:off x="1874044" y="1914525"/>
            <a:ext cx="31496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3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27342" name="文本框 227341"/>
          <p:cNvSpPr txBox="1"/>
          <p:nvPr/>
        </p:nvSpPr>
        <p:spPr>
          <a:xfrm>
            <a:off x="1541860" y="2630091"/>
            <a:ext cx="31496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1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27343" name="文本框 227342"/>
          <p:cNvSpPr txBox="1"/>
          <p:nvPr/>
        </p:nvSpPr>
        <p:spPr>
          <a:xfrm>
            <a:off x="2800350" y="2639616"/>
            <a:ext cx="30670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D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27344" name="文本框 227343"/>
          <p:cNvSpPr txBox="1"/>
          <p:nvPr/>
        </p:nvSpPr>
        <p:spPr>
          <a:xfrm>
            <a:off x="1200150" y="3383756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A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27345" name="文本框 227344"/>
          <p:cNvSpPr txBox="1"/>
          <p:nvPr/>
        </p:nvSpPr>
        <p:spPr>
          <a:xfrm>
            <a:off x="2343150" y="4241006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B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cxnSp>
        <p:nvCxnSpPr>
          <p:cNvPr id="227346" name="直接箭头连接符 227345"/>
          <p:cNvCxnSpPr>
            <a:stCxn id="227332" idx="2"/>
            <a:endCxn id="227333" idx="0"/>
          </p:cNvCxnSpPr>
          <p:nvPr/>
        </p:nvCxnSpPr>
        <p:spPr>
          <a:xfrm flipH="1">
            <a:off x="2349104" y="1657350"/>
            <a:ext cx="788194" cy="5000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7347" name="直接箭头连接符 227346"/>
          <p:cNvCxnSpPr>
            <a:stCxn id="227332" idx="2"/>
            <a:endCxn id="227334" idx="0"/>
          </p:cNvCxnSpPr>
          <p:nvPr/>
        </p:nvCxnSpPr>
        <p:spPr>
          <a:xfrm>
            <a:off x="3137297" y="1657350"/>
            <a:ext cx="742950" cy="5143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7348" name="直接箭头连接符 227347"/>
          <p:cNvCxnSpPr>
            <a:stCxn id="227334" idx="2"/>
            <a:endCxn id="227335" idx="0"/>
          </p:cNvCxnSpPr>
          <p:nvPr/>
        </p:nvCxnSpPr>
        <p:spPr>
          <a:xfrm flipH="1">
            <a:off x="3480197" y="2514600"/>
            <a:ext cx="400050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7349" name="直接箭头连接符 227348"/>
          <p:cNvCxnSpPr>
            <a:stCxn id="227333" idx="2"/>
            <a:endCxn id="227336" idx="0"/>
          </p:cNvCxnSpPr>
          <p:nvPr/>
        </p:nvCxnSpPr>
        <p:spPr>
          <a:xfrm>
            <a:off x="2349104" y="2528888"/>
            <a:ext cx="400050" cy="3286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7350" name="直接箭头连接符 227349"/>
          <p:cNvCxnSpPr>
            <a:stCxn id="227333" idx="2"/>
            <a:endCxn id="227337" idx="0"/>
          </p:cNvCxnSpPr>
          <p:nvPr/>
        </p:nvCxnSpPr>
        <p:spPr>
          <a:xfrm flipH="1">
            <a:off x="2006204" y="2528888"/>
            <a:ext cx="342900" cy="3286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7351" name="直接箭头连接符 227350"/>
          <p:cNvCxnSpPr>
            <a:stCxn id="227337" idx="2"/>
            <a:endCxn id="227338" idx="0"/>
          </p:cNvCxnSpPr>
          <p:nvPr/>
        </p:nvCxnSpPr>
        <p:spPr>
          <a:xfrm>
            <a:off x="2006204" y="3200400"/>
            <a:ext cx="285750" cy="285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7352" name="直接箭头连接符 227351"/>
          <p:cNvCxnSpPr>
            <a:stCxn id="227337" idx="2"/>
            <a:endCxn id="227339" idx="0"/>
          </p:cNvCxnSpPr>
          <p:nvPr/>
        </p:nvCxnSpPr>
        <p:spPr>
          <a:xfrm flipH="1">
            <a:off x="1720454" y="3200400"/>
            <a:ext cx="285750" cy="285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7353" name="右箭头 227352"/>
          <p:cNvSpPr/>
          <p:nvPr/>
        </p:nvSpPr>
        <p:spPr>
          <a:xfrm>
            <a:off x="4057650" y="2686050"/>
            <a:ext cx="857250" cy="628650"/>
          </a:xfrm>
          <a:prstGeom prst="rightArrow">
            <a:avLst>
              <a:gd name="adj1" fmla="val 50000"/>
              <a:gd name="adj2" fmla="val 3409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cxnSp>
        <p:nvCxnSpPr>
          <p:cNvPr id="227354" name="直接箭头连接符 227353"/>
          <p:cNvCxnSpPr>
            <a:stCxn id="227338" idx="2"/>
          </p:cNvCxnSpPr>
          <p:nvPr/>
        </p:nvCxnSpPr>
        <p:spPr>
          <a:xfrm flipH="1">
            <a:off x="2114550" y="3829050"/>
            <a:ext cx="177404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cxnSp>
      <p:sp>
        <p:nvSpPr>
          <p:cNvPr id="227355" name="文本框 227354"/>
          <p:cNvSpPr txBox="1"/>
          <p:nvPr/>
        </p:nvSpPr>
        <p:spPr>
          <a:xfrm>
            <a:off x="2227660" y="3212306"/>
            <a:ext cx="31496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2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27356" name="矩形 227355"/>
          <p:cNvSpPr/>
          <p:nvPr/>
        </p:nvSpPr>
        <p:spPr>
          <a:xfrm>
            <a:off x="6674644" y="13144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12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57" name="矩形 227356"/>
          <p:cNvSpPr/>
          <p:nvPr/>
        </p:nvSpPr>
        <p:spPr>
          <a:xfrm>
            <a:off x="5886450" y="21717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6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58" name="矩形 227357"/>
          <p:cNvSpPr/>
          <p:nvPr/>
        </p:nvSpPr>
        <p:spPr>
          <a:xfrm>
            <a:off x="7417594" y="21717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16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59" name="矩形 227358"/>
          <p:cNvSpPr/>
          <p:nvPr/>
        </p:nvSpPr>
        <p:spPr>
          <a:xfrm>
            <a:off x="7017544" y="28575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14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60" name="矩形 227359"/>
          <p:cNvSpPr/>
          <p:nvPr/>
        </p:nvSpPr>
        <p:spPr>
          <a:xfrm>
            <a:off x="6286500" y="28575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8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61" name="矩形 227360"/>
          <p:cNvSpPr/>
          <p:nvPr/>
        </p:nvSpPr>
        <p:spPr>
          <a:xfrm>
            <a:off x="5543550" y="28575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62" name="矩形 227361"/>
          <p:cNvSpPr/>
          <p:nvPr/>
        </p:nvSpPr>
        <p:spPr>
          <a:xfrm>
            <a:off x="5829300" y="34861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5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63" name="矩形 227362"/>
          <p:cNvSpPr/>
          <p:nvPr/>
        </p:nvSpPr>
        <p:spPr>
          <a:xfrm>
            <a:off x="5257800" y="34861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64" name="矩形 227363"/>
          <p:cNvSpPr/>
          <p:nvPr/>
        </p:nvSpPr>
        <p:spPr>
          <a:xfrm>
            <a:off x="6572250" y="34861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he-IL" altLang="zh-CN" sz="105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7365" name="文本框 227364"/>
          <p:cNvSpPr txBox="1"/>
          <p:nvPr/>
        </p:nvSpPr>
        <p:spPr>
          <a:xfrm>
            <a:off x="6456760" y="2583656"/>
            <a:ext cx="31496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3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27366" name="文本框 227365"/>
          <p:cNvSpPr txBox="1"/>
          <p:nvPr/>
        </p:nvSpPr>
        <p:spPr>
          <a:xfrm>
            <a:off x="5313760" y="2630091"/>
            <a:ext cx="31496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1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sp>
        <p:nvSpPr>
          <p:cNvPr id="227367" name="文本框 227366"/>
          <p:cNvSpPr txBox="1"/>
          <p:nvPr/>
        </p:nvSpPr>
        <p:spPr>
          <a:xfrm>
            <a:off x="7029450" y="3600450"/>
            <a:ext cx="30670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D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27368" name="文本框 227367"/>
          <p:cNvSpPr txBox="1"/>
          <p:nvPr/>
        </p:nvSpPr>
        <p:spPr>
          <a:xfrm>
            <a:off x="4972050" y="3555206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A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27369" name="文本框 227368"/>
          <p:cNvSpPr txBox="1"/>
          <p:nvPr/>
        </p:nvSpPr>
        <p:spPr>
          <a:xfrm>
            <a:off x="6262688" y="3601641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B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cxnSp>
        <p:nvCxnSpPr>
          <p:cNvPr id="227370" name="直接箭头连接符 227369"/>
          <p:cNvCxnSpPr>
            <a:stCxn id="227356" idx="2"/>
            <a:endCxn id="227357" idx="0"/>
          </p:cNvCxnSpPr>
          <p:nvPr/>
        </p:nvCxnSpPr>
        <p:spPr>
          <a:xfrm flipH="1">
            <a:off x="6121004" y="1657350"/>
            <a:ext cx="788194" cy="5143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7371" name="直接箭头连接符 227370"/>
          <p:cNvCxnSpPr>
            <a:stCxn id="227356" idx="2"/>
            <a:endCxn id="227358" idx="0"/>
          </p:cNvCxnSpPr>
          <p:nvPr/>
        </p:nvCxnSpPr>
        <p:spPr>
          <a:xfrm>
            <a:off x="6909197" y="1657350"/>
            <a:ext cx="742950" cy="5143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7372" name="直接箭头连接符 227371"/>
          <p:cNvCxnSpPr>
            <a:stCxn id="227358" idx="2"/>
            <a:endCxn id="227359" idx="0"/>
          </p:cNvCxnSpPr>
          <p:nvPr/>
        </p:nvCxnSpPr>
        <p:spPr>
          <a:xfrm flipH="1">
            <a:off x="7252097" y="2514600"/>
            <a:ext cx="400050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7373" name="直接箭头连接符 227372"/>
          <p:cNvCxnSpPr>
            <a:stCxn id="227357" idx="2"/>
            <a:endCxn id="227360" idx="0"/>
          </p:cNvCxnSpPr>
          <p:nvPr/>
        </p:nvCxnSpPr>
        <p:spPr>
          <a:xfrm>
            <a:off x="6121004" y="2514600"/>
            <a:ext cx="400050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7374" name="直接箭头连接符 227373"/>
          <p:cNvCxnSpPr>
            <a:stCxn id="227357" idx="2"/>
            <a:endCxn id="227361" idx="0"/>
          </p:cNvCxnSpPr>
          <p:nvPr/>
        </p:nvCxnSpPr>
        <p:spPr>
          <a:xfrm flipH="1">
            <a:off x="5778104" y="2514600"/>
            <a:ext cx="342900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7375" name="直接箭头连接符 227374"/>
          <p:cNvCxnSpPr>
            <a:stCxn id="227361" idx="2"/>
            <a:endCxn id="227362" idx="0"/>
          </p:cNvCxnSpPr>
          <p:nvPr/>
        </p:nvCxnSpPr>
        <p:spPr>
          <a:xfrm>
            <a:off x="5778104" y="3200400"/>
            <a:ext cx="285750" cy="285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7376" name="直接箭头连接符 227375"/>
          <p:cNvCxnSpPr>
            <a:stCxn id="227361" idx="2"/>
            <a:endCxn id="227363" idx="0"/>
          </p:cNvCxnSpPr>
          <p:nvPr/>
        </p:nvCxnSpPr>
        <p:spPr>
          <a:xfrm flipH="1">
            <a:off x="5492354" y="3200400"/>
            <a:ext cx="285750" cy="285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7377" name="文本框 227376"/>
          <p:cNvSpPr txBox="1"/>
          <p:nvPr/>
        </p:nvSpPr>
        <p:spPr>
          <a:xfrm>
            <a:off x="5656660" y="1897856"/>
            <a:ext cx="31496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>
                <a:latin typeface="Times New Roman" panose="02020603050405020304" pitchFamily="18" charset="0"/>
              </a:rPr>
              <a:t>2</a:t>
            </a:r>
            <a:endParaRPr lang="en-US" altLang="zh-CN" sz="1350" baseline="-25000">
              <a:latin typeface="Times New Roman" panose="02020603050405020304" pitchFamily="18" charset="0"/>
            </a:endParaRPr>
          </a:p>
        </p:txBody>
      </p:sp>
      <p:cxnSp>
        <p:nvCxnSpPr>
          <p:cNvPr id="227378" name="直接箭头连接符 227377"/>
          <p:cNvCxnSpPr>
            <a:stCxn id="227360" idx="2"/>
            <a:endCxn id="227364" idx="0"/>
          </p:cNvCxnSpPr>
          <p:nvPr/>
        </p:nvCxnSpPr>
        <p:spPr>
          <a:xfrm>
            <a:off x="6521054" y="3200400"/>
            <a:ext cx="285750" cy="285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2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案例（由插入引发）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直接连接符 228355"/>
          <p:cNvSpPr/>
          <p:nvPr/>
        </p:nvSpPr>
        <p:spPr>
          <a:xfrm>
            <a:off x="1657350" y="3371850"/>
            <a:ext cx="5829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8357" name="直接连接符 228356"/>
          <p:cNvSpPr/>
          <p:nvPr/>
        </p:nvSpPr>
        <p:spPr>
          <a:xfrm>
            <a:off x="1657350" y="3657600"/>
            <a:ext cx="5829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8358" name="矩形 228357"/>
          <p:cNvSpPr/>
          <p:nvPr/>
        </p:nvSpPr>
        <p:spPr>
          <a:xfrm>
            <a:off x="2216944" y="1600200"/>
            <a:ext cx="469106" cy="3429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8359" name="矩形 228358"/>
          <p:cNvSpPr/>
          <p:nvPr/>
        </p:nvSpPr>
        <p:spPr>
          <a:xfrm>
            <a:off x="2616994" y="21717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8360" name="直接连接符 228359"/>
          <p:cNvSpPr/>
          <p:nvPr/>
        </p:nvSpPr>
        <p:spPr>
          <a:xfrm>
            <a:off x="1657350" y="3943350"/>
            <a:ext cx="5829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28361" name="任意多边形 228360"/>
          <p:cNvSpPr/>
          <p:nvPr/>
        </p:nvSpPr>
        <p:spPr>
          <a:xfrm>
            <a:off x="3028950" y="274320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8362" name="任意多边形 228361"/>
          <p:cNvSpPr/>
          <p:nvPr/>
        </p:nvSpPr>
        <p:spPr>
          <a:xfrm>
            <a:off x="1828800" y="245745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cxnSp>
        <p:nvCxnSpPr>
          <p:cNvPr id="228363" name="直接箭头连接符 228362"/>
          <p:cNvCxnSpPr>
            <a:stCxn id="228359" idx="2"/>
            <a:endCxn id="228361" idx="2"/>
          </p:cNvCxnSpPr>
          <p:nvPr/>
        </p:nvCxnSpPr>
        <p:spPr>
          <a:xfrm>
            <a:off x="2851547" y="2514600"/>
            <a:ext cx="348853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8364" name="直接箭头连接符 228363"/>
          <p:cNvCxnSpPr>
            <a:stCxn id="228358" idx="2"/>
            <a:endCxn id="228359" idx="0"/>
          </p:cNvCxnSpPr>
          <p:nvPr/>
        </p:nvCxnSpPr>
        <p:spPr>
          <a:xfrm>
            <a:off x="2451497" y="1957388"/>
            <a:ext cx="400050" cy="2143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8365" name="直接箭头连接符 228364"/>
          <p:cNvCxnSpPr>
            <a:stCxn id="228358" idx="2"/>
            <a:endCxn id="228362" idx="2"/>
          </p:cNvCxnSpPr>
          <p:nvPr/>
        </p:nvCxnSpPr>
        <p:spPr>
          <a:xfrm flipH="1">
            <a:off x="2000250" y="1957388"/>
            <a:ext cx="451247" cy="5000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8366" name="文本框 228365"/>
          <p:cNvSpPr txBox="1"/>
          <p:nvPr/>
        </p:nvSpPr>
        <p:spPr>
          <a:xfrm>
            <a:off x="3028950" y="3314700"/>
            <a:ext cx="2794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D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8367" name="文本框 228366"/>
          <p:cNvSpPr txBox="1"/>
          <p:nvPr/>
        </p:nvSpPr>
        <p:spPr>
          <a:xfrm>
            <a:off x="1828800" y="3030141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A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8368" name="右箭头 228367"/>
          <p:cNvSpPr/>
          <p:nvPr/>
        </p:nvSpPr>
        <p:spPr>
          <a:xfrm>
            <a:off x="4000500" y="2457450"/>
            <a:ext cx="857250" cy="628650"/>
          </a:xfrm>
          <a:prstGeom prst="rightArrow">
            <a:avLst>
              <a:gd name="adj1" fmla="val 50000"/>
              <a:gd name="adj2" fmla="val 3409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8369" name="文本框 228368"/>
          <p:cNvSpPr txBox="1"/>
          <p:nvPr/>
        </p:nvSpPr>
        <p:spPr>
          <a:xfrm>
            <a:off x="3714750" y="1771650"/>
            <a:ext cx="1657350" cy="610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350" dirty="0">
                <a:latin typeface="Times New Roman" panose="02020603050405020304" pitchFamily="18" charset="0"/>
              </a:rPr>
              <a:t>在</a:t>
            </a:r>
            <a:r>
              <a:rPr lang="en-US" altLang="zh-CN" sz="1350" i="1" dirty="0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sz="1350" dirty="0">
                <a:latin typeface="Times New Roman" panose="02020603050405020304" pitchFamily="18" charset="0"/>
              </a:rPr>
              <a:t>进行右旋转</a:t>
            </a:r>
            <a:endParaRPr lang="en-US" altLang="zh-CN" sz="1350" dirty="0">
              <a:latin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1350" dirty="0">
                <a:latin typeface="Times New Roman" panose="02020603050405020304" pitchFamily="18" charset="0"/>
              </a:rPr>
              <a:t>在</a:t>
            </a:r>
            <a:r>
              <a:rPr lang="en-US" altLang="zh-CN" sz="1350" i="1" dirty="0">
                <a:latin typeface="Times New Roman" panose="02020603050405020304" pitchFamily="18" charset="0"/>
              </a:rPr>
              <a:t>k</a:t>
            </a:r>
            <a:r>
              <a:rPr lang="en-US" altLang="zh-CN" sz="135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1350" dirty="0">
                <a:latin typeface="Times New Roman" panose="02020603050405020304" pitchFamily="18" charset="0"/>
              </a:rPr>
              <a:t>进行左旋转</a:t>
            </a:r>
            <a:endParaRPr lang="en-US" altLang="zh-CN" sz="1350" dirty="0">
              <a:latin typeface="Times New Roman" panose="02020603050405020304" pitchFamily="18" charset="0"/>
            </a:endParaRPr>
          </a:p>
        </p:txBody>
      </p:sp>
      <p:sp>
        <p:nvSpPr>
          <p:cNvPr id="228370" name="矩形 228369"/>
          <p:cNvSpPr/>
          <p:nvPr/>
        </p:nvSpPr>
        <p:spPr>
          <a:xfrm>
            <a:off x="2343150" y="268605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8371" name="任意多边形 228370"/>
          <p:cNvSpPr/>
          <p:nvPr/>
        </p:nvSpPr>
        <p:spPr>
          <a:xfrm>
            <a:off x="2286000" y="3143250"/>
            <a:ext cx="228600" cy="6858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8372" name="任意多边形 228371"/>
          <p:cNvSpPr/>
          <p:nvPr/>
        </p:nvSpPr>
        <p:spPr>
          <a:xfrm>
            <a:off x="2628900" y="3143250"/>
            <a:ext cx="228600" cy="6858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8373" name="文本框 228372"/>
          <p:cNvSpPr txBox="1"/>
          <p:nvPr/>
        </p:nvSpPr>
        <p:spPr>
          <a:xfrm>
            <a:off x="2262188" y="3544491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B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28374" name="文本框 228373"/>
          <p:cNvSpPr txBox="1"/>
          <p:nvPr/>
        </p:nvSpPr>
        <p:spPr>
          <a:xfrm>
            <a:off x="2605088" y="3544491"/>
            <a:ext cx="29718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C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cxnSp>
        <p:nvCxnSpPr>
          <p:cNvPr id="228375" name="直接箭头连接符 228374"/>
          <p:cNvCxnSpPr>
            <a:stCxn id="228359" idx="2"/>
            <a:endCxn id="228370" idx="0"/>
          </p:cNvCxnSpPr>
          <p:nvPr/>
        </p:nvCxnSpPr>
        <p:spPr>
          <a:xfrm flipH="1">
            <a:off x="2577704" y="2514600"/>
            <a:ext cx="273844" cy="1714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8376" name="直接箭头连接符 228375"/>
          <p:cNvCxnSpPr>
            <a:stCxn id="228370" idx="2"/>
            <a:endCxn id="228371" idx="2"/>
          </p:cNvCxnSpPr>
          <p:nvPr/>
        </p:nvCxnSpPr>
        <p:spPr>
          <a:xfrm flipH="1">
            <a:off x="2400300" y="3028950"/>
            <a:ext cx="177404" cy="1143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8377" name="直接箭头连接符 228376"/>
          <p:cNvCxnSpPr>
            <a:stCxn id="228370" idx="2"/>
            <a:endCxn id="228372" idx="2"/>
          </p:cNvCxnSpPr>
          <p:nvPr/>
        </p:nvCxnSpPr>
        <p:spPr>
          <a:xfrm>
            <a:off x="2577704" y="3028950"/>
            <a:ext cx="165497" cy="1143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8378" name="矩形 228377"/>
          <p:cNvSpPr/>
          <p:nvPr/>
        </p:nvSpPr>
        <p:spPr>
          <a:xfrm>
            <a:off x="6686550" y="21717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8379" name="矩形 228378"/>
          <p:cNvSpPr/>
          <p:nvPr/>
        </p:nvSpPr>
        <p:spPr>
          <a:xfrm>
            <a:off x="5715000" y="21717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8380" name="任意多边形 228379"/>
          <p:cNvSpPr/>
          <p:nvPr/>
        </p:nvSpPr>
        <p:spPr>
          <a:xfrm>
            <a:off x="5543550" y="274320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8381" name="任意多边形 228380"/>
          <p:cNvSpPr/>
          <p:nvPr/>
        </p:nvSpPr>
        <p:spPr>
          <a:xfrm>
            <a:off x="7029450" y="2743200"/>
            <a:ext cx="342900" cy="9144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cxnSp>
        <p:nvCxnSpPr>
          <p:cNvPr id="228382" name="直接箭头连接符 228381"/>
          <p:cNvCxnSpPr>
            <a:stCxn id="228379" idx="2"/>
            <a:endCxn id="228380" idx="2"/>
          </p:cNvCxnSpPr>
          <p:nvPr/>
        </p:nvCxnSpPr>
        <p:spPr>
          <a:xfrm flipH="1">
            <a:off x="5715000" y="2514600"/>
            <a:ext cx="234554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8383" name="直接箭头连接符 228382"/>
          <p:cNvCxnSpPr>
            <a:stCxn id="228378" idx="2"/>
            <a:endCxn id="228381" idx="2"/>
          </p:cNvCxnSpPr>
          <p:nvPr/>
        </p:nvCxnSpPr>
        <p:spPr>
          <a:xfrm>
            <a:off x="6921104" y="2514600"/>
            <a:ext cx="279797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8384" name="文本框 228383"/>
          <p:cNvSpPr txBox="1"/>
          <p:nvPr/>
        </p:nvSpPr>
        <p:spPr>
          <a:xfrm>
            <a:off x="5543550" y="3315891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A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8385" name="文本框 228384"/>
          <p:cNvSpPr txBox="1"/>
          <p:nvPr/>
        </p:nvSpPr>
        <p:spPr>
          <a:xfrm>
            <a:off x="7029450" y="3314700"/>
            <a:ext cx="2794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050" i="1">
                <a:latin typeface="Times New Roman" panose="02020603050405020304" pitchFamily="18" charset="0"/>
              </a:rPr>
              <a:t>D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228386" name="矩形 228385"/>
          <p:cNvSpPr/>
          <p:nvPr/>
        </p:nvSpPr>
        <p:spPr>
          <a:xfrm>
            <a:off x="6172200" y="1600200"/>
            <a:ext cx="469106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1050" baseline="-2500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he-IL" altLang="zh-CN" sz="1050" baseline="-25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28387" name="任意多边形 228386"/>
          <p:cNvSpPr/>
          <p:nvPr/>
        </p:nvSpPr>
        <p:spPr>
          <a:xfrm>
            <a:off x="6172200" y="2857500"/>
            <a:ext cx="228600" cy="6858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8388" name="任意多边形 228387"/>
          <p:cNvSpPr/>
          <p:nvPr/>
        </p:nvSpPr>
        <p:spPr>
          <a:xfrm>
            <a:off x="6515100" y="2857500"/>
            <a:ext cx="228600" cy="685800"/>
          </a:xfrm>
          <a:custGeom>
            <a:avLst/>
            <a:gdLst/>
            <a:ahLst/>
            <a:cxnLst/>
            <a:rect l="0" t="0" r="0" b="0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144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8389" name="文本框 228388"/>
          <p:cNvSpPr txBox="1"/>
          <p:nvPr/>
        </p:nvSpPr>
        <p:spPr>
          <a:xfrm>
            <a:off x="6148388" y="3258741"/>
            <a:ext cx="287655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B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sp>
        <p:nvSpPr>
          <p:cNvPr id="228390" name="文本框 228389"/>
          <p:cNvSpPr txBox="1"/>
          <p:nvPr/>
        </p:nvSpPr>
        <p:spPr>
          <a:xfrm>
            <a:off x="6491288" y="3258741"/>
            <a:ext cx="29718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1350" i="1">
                <a:latin typeface="Times New Roman" panose="02020603050405020304" pitchFamily="18" charset="0"/>
              </a:rPr>
              <a:t>C</a:t>
            </a:r>
            <a:endParaRPr lang="en-US" altLang="zh-CN" sz="1350" i="1">
              <a:latin typeface="Times New Roman" panose="02020603050405020304" pitchFamily="18" charset="0"/>
            </a:endParaRPr>
          </a:p>
        </p:txBody>
      </p:sp>
      <p:cxnSp>
        <p:nvCxnSpPr>
          <p:cNvPr id="228391" name="直接箭头连接符 228390"/>
          <p:cNvCxnSpPr>
            <a:stCxn id="228379" idx="2"/>
            <a:endCxn id="228387" idx="2"/>
          </p:cNvCxnSpPr>
          <p:nvPr/>
        </p:nvCxnSpPr>
        <p:spPr>
          <a:xfrm>
            <a:off x="5949554" y="2514600"/>
            <a:ext cx="336947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8392" name="直接箭头连接符 228391"/>
          <p:cNvCxnSpPr>
            <a:stCxn id="228386" idx="2"/>
            <a:endCxn id="228379" idx="0"/>
          </p:cNvCxnSpPr>
          <p:nvPr/>
        </p:nvCxnSpPr>
        <p:spPr>
          <a:xfrm flipH="1">
            <a:off x="5949554" y="1943100"/>
            <a:ext cx="457200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8393" name="直接箭头连接符 228392"/>
          <p:cNvCxnSpPr>
            <a:stCxn id="228386" idx="2"/>
            <a:endCxn id="228378" idx="0"/>
          </p:cNvCxnSpPr>
          <p:nvPr/>
        </p:nvCxnSpPr>
        <p:spPr>
          <a:xfrm>
            <a:off x="6406754" y="1943100"/>
            <a:ext cx="514350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8394" name="直接箭头连接符 228393"/>
          <p:cNvCxnSpPr>
            <a:stCxn id="228378" idx="2"/>
            <a:endCxn id="228388" idx="2"/>
          </p:cNvCxnSpPr>
          <p:nvPr/>
        </p:nvCxnSpPr>
        <p:spPr>
          <a:xfrm flipH="1">
            <a:off x="6629400" y="2514600"/>
            <a:ext cx="291704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两次旋转</a:t>
            </a:r>
            <a:r>
              <a:rPr lang="en-US" altLang="zh-CN" dirty="0"/>
              <a:t>——</a:t>
            </a:r>
            <a:r>
              <a:rPr lang="zh-CN" altLang="en-US" dirty="0"/>
              <a:t>修复情况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42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二叉搜索树能够有效支持数据检索，但是二叉搜索树可能不平衡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红黑树是一棵平衡二叉树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红黑树的插入操作面临</a:t>
            </a:r>
            <a:r>
              <a:rPr lang="en-US" altLang="zh-CN" dirty="0"/>
              <a:t>6</a:t>
            </a:r>
            <a:r>
              <a:rPr lang="zh-CN" altLang="en-US" dirty="0"/>
              <a:t>种情况。我们需要考虑</a:t>
            </a:r>
            <a:r>
              <a:rPr lang="en-US" altLang="zh-CN" dirty="0"/>
              <a:t>3</a:t>
            </a:r>
            <a:r>
              <a:rPr lang="zh-CN" altLang="en-US" dirty="0"/>
              <a:t>种不同情况，另外</a:t>
            </a:r>
            <a:r>
              <a:rPr lang="en-US" altLang="zh-CN" dirty="0"/>
              <a:t>3</a:t>
            </a:r>
            <a:r>
              <a:rPr lang="zh-CN" altLang="en-US" dirty="0"/>
              <a:t>种情况是对称的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/>
              <a:t>AVL</a:t>
            </a:r>
            <a:r>
              <a:rPr lang="zh-CN" altLang="en-US" dirty="0"/>
              <a:t>树也是一棵平衡二叉树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二叉搜索树的搜索和插入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0385" y="783057"/>
            <a:ext cx="4575845" cy="3577386"/>
            <a:chOff x="250166" y="606425"/>
            <a:chExt cx="5165785" cy="4038600"/>
          </a:xfrm>
        </p:grpSpPr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2901351" y="606425"/>
              <a:ext cx="304800" cy="304800"/>
            </a:xfrm>
            <a:prstGeom prst="ellipse">
              <a:avLst/>
            </a:prstGeom>
            <a:solidFill>
              <a:srgbClr val="CE0000"/>
            </a:solidFill>
            <a:ln w="9525">
              <a:solidFill>
                <a:srgbClr val="CE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5111151" y="2435225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2748951" y="2435225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1072551" y="2435225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val 8"/>
            <p:cNvSpPr>
              <a:spLocks noChangeArrowheads="1"/>
            </p:cNvSpPr>
            <p:nvPr/>
          </p:nvSpPr>
          <p:spPr bwMode="auto">
            <a:xfrm>
              <a:off x="4196751" y="1368425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1834551" y="1368425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 flipH="1">
              <a:off x="1301151" y="1673225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2063151" y="1673225"/>
              <a:ext cx="762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 flipH="1">
              <a:off x="2063151" y="835025"/>
              <a:ext cx="838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3206151" y="835025"/>
              <a:ext cx="990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>
              <a:off x="4425351" y="1597025"/>
              <a:ext cx="762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15"/>
            <p:cNvSpPr>
              <a:spLocks noChangeArrowheads="1"/>
            </p:cNvSpPr>
            <p:nvPr/>
          </p:nvSpPr>
          <p:spPr bwMode="auto">
            <a:xfrm>
              <a:off x="462951" y="3425825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16"/>
            <p:cNvSpPr>
              <a:spLocks noChangeArrowheads="1"/>
            </p:cNvSpPr>
            <p:nvPr/>
          </p:nvSpPr>
          <p:spPr bwMode="auto">
            <a:xfrm>
              <a:off x="1682151" y="3425825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val 17"/>
            <p:cNvSpPr>
              <a:spLocks noChangeArrowheads="1"/>
            </p:cNvSpPr>
            <p:nvPr/>
          </p:nvSpPr>
          <p:spPr bwMode="auto">
            <a:xfrm>
              <a:off x="3510951" y="3425825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val 18"/>
            <p:cNvSpPr>
              <a:spLocks noChangeArrowheads="1"/>
            </p:cNvSpPr>
            <p:nvPr/>
          </p:nvSpPr>
          <p:spPr bwMode="auto">
            <a:xfrm>
              <a:off x="2825151" y="4340225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19"/>
            <p:cNvSpPr>
              <a:spLocks noChangeArrowheads="1"/>
            </p:cNvSpPr>
            <p:nvPr/>
          </p:nvSpPr>
          <p:spPr bwMode="auto">
            <a:xfrm>
              <a:off x="3663351" y="2435225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Line 21"/>
            <p:cNvSpPr>
              <a:spLocks noChangeShapeType="1"/>
            </p:cNvSpPr>
            <p:nvPr/>
          </p:nvSpPr>
          <p:spPr bwMode="auto">
            <a:xfrm flipH="1">
              <a:off x="691551" y="2740025"/>
              <a:ext cx="457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>
              <a:off x="1301151" y="2740025"/>
              <a:ext cx="4572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Line 25"/>
            <p:cNvSpPr>
              <a:spLocks noChangeShapeType="1"/>
            </p:cNvSpPr>
            <p:nvPr/>
          </p:nvSpPr>
          <p:spPr bwMode="auto">
            <a:xfrm>
              <a:off x="2977551" y="2740025"/>
              <a:ext cx="609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Line 26"/>
            <p:cNvSpPr>
              <a:spLocks noChangeShapeType="1"/>
            </p:cNvSpPr>
            <p:nvPr/>
          </p:nvSpPr>
          <p:spPr bwMode="auto">
            <a:xfrm flipH="1">
              <a:off x="3053751" y="3730625"/>
              <a:ext cx="533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Line 27"/>
            <p:cNvSpPr>
              <a:spLocks noChangeShapeType="1"/>
            </p:cNvSpPr>
            <p:nvPr/>
          </p:nvSpPr>
          <p:spPr bwMode="auto">
            <a:xfrm flipH="1">
              <a:off x="3815751" y="1673225"/>
              <a:ext cx="4572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0166" y="863104"/>
              <a:ext cx="1355785" cy="347457"/>
            </a:xfrm>
            <a:prstGeom prst="rect">
              <a:avLst/>
            </a:prstGeom>
            <a:noFill/>
          </p:spPr>
          <p:txBody>
            <a:bodyPr wrap="square" l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dirty="0">
                  <a:solidFill>
                    <a:srgbClr val="CE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i="1" dirty="0">
                  <a:solidFill>
                    <a:srgbClr val="008C8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dirty="0">
                  <a:solidFill>
                    <a:srgbClr val="008C8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,13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任意多边形: 形状 3"/>
            <p:cNvSpPr/>
            <p:nvPr/>
          </p:nvSpPr>
          <p:spPr>
            <a:xfrm>
              <a:off x="2250943" y="957532"/>
              <a:ext cx="1441163" cy="2432649"/>
            </a:xfrm>
            <a:custGeom>
              <a:avLst/>
              <a:gdLst>
                <a:gd name="connsiteX0" fmla="*/ 647532 w 1441163"/>
                <a:gd name="connsiteY0" fmla="*/ 0 h 2432649"/>
                <a:gd name="connsiteX1" fmla="*/ 551 w 1441163"/>
                <a:gd name="connsiteY1" fmla="*/ 534838 h 2432649"/>
                <a:gd name="connsiteX2" fmla="*/ 552642 w 1441163"/>
                <a:gd name="connsiteY2" fmla="*/ 1380226 h 2432649"/>
                <a:gd name="connsiteX3" fmla="*/ 1441163 w 1441163"/>
                <a:gd name="connsiteY3" fmla="*/ 2432649 h 2432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1163" h="2432649">
                  <a:moveTo>
                    <a:pt x="647532" y="0"/>
                  </a:moveTo>
                  <a:cubicBezTo>
                    <a:pt x="331949" y="152400"/>
                    <a:pt x="16366" y="304800"/>
                    <a:pt x="551" y="534838"/>
                  </a:cubicBezTo>
                  <a:cubicBezTo>
                    <a:pt x="-15264" y="764876"/>
                    <a:pt x="312540" y="1063924"/>
                    <a:pt x="552642" y="1380226"/>
                  </a:cubicBezTo>
                  <a:cubicBezTo>
                    <a:pt x="792744" y="1696528"/>
                    <a:pt x="1116953" y="2064588"/>
                    <a:pt x="1441163" y="2432649"/>
                  </a:cubicBezTo>
                </a:path>
              </a:pathLst>
            </a:custGeom>
            <a:noFill/>
            <a:ln w="28575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6856186" y="840207"/>
            <a:ext cx="269991" cy="269991"/>
          </a:xfrm>
          <a:prstGeom prst="ellipse">
            <a:avLst/>
          </a:prstGeom>
          <a:solidFill>
            <a:srgbClr val="CE0000"/>
          </a:solidFill>
          <a:ln w="9525">
            <a:solidFill>
              <a:srgbClr val="CE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8813624" y="2460155"/>
            <a:ext cx="269991" cy="26999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6"/>
          <p:cNvSpPr>
            <a:spLocks noChangeArrowheads="1"/>
          </p:cNvSpPr>
          <p:nvPr/>
        </p:nvSpPr>
        <p:spPr bwMode="auto">
          <a:xfrm>
            <a:off x="6721190" y="2460155"/>
            <a:ext cx="269991" cy="26999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7"/>
          <p:cNvSpPr>
            <a:spLocks noChangeArrowheads="1"/>
          </p:cNvSpPr>
          <p:nvPr/>
        </p:nvSpPr>
        <p:spPr bwMode="auto">
          <a:xfrm>
            <a:off x="5236237" y="2460155"/>
            <a:ext cx="269991" cy="26999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val 8"/>
          <p:cNvSpPr>
            <a:spLocks noChangeArrowheads="1"/>
          </p:cNvSpPr>
          <p:nvPr/>
        </p:nvSpPr>
        <p:spPr bwMode="auto">
          <a:xfrm>
            <a:off x="8003649" y="1515185"/>
            <a:ext cx="269991" cy="26999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val 9"/>
          <p:cNvSpPr>
            <a:spLocks noChangeArrowheads="1"/>
          </p:cNvSpPr>
          <p:nvPr/>
        </p:nvSpPr>
        <p:spPr bwMode="auto">
          <a:xfrm>
            <a:off x="5911216" y="1515185"/>
            <a:ext cx="269991" cy="26999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Line 10"/>
          <p:cNvSpPr>
            <a:spLocks noChangeShapeType="1"/>
          </p:cNvSpPr>
          <p:nvPr/>
        </p:nvSpPr>
        <p:spPr bwMode="auto">
          <a:xfrm flipH="1">
            <a:off x="5438731" y="1785177"/>
            <a:ext cx="539983" cy="6749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>
            <a:off x="6113710" y="1785177"/>
            <a:ext cx="674979" cy="7424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>
            <a:off x="6113710" y="1042701"/>
            <a:ext cx="742476" cy="5399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Line 13"/>
          <p:cNvSpPr>
            <a:spLocks noChangeShapeType="1"/>
          </p:cNvSpPr>
          <p:nvPr/>
        </p:nvSpPr>
        <p:spPr bwMode="auto">
          <a:xfrm>
            <a:off x="7126177" y="1042701"/>
            <a:ext cx="877472" cy="5399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Line 14"/>
          <p:cNvSpPr>
            <a:spLocks noChangeShapeType="1"/>
          </p:cNvSpPr>
          <p:nvPr/>
        </p:nvSpPr>
        <p:spPr bwMode="auto">
          <a:xfrm>
            <a:off x="8206143" y="1717679"/>
            <a:ext cx="674979" cy="7424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val 15"/>
          <p:cNvSpPr>
            <a:spLocks noChangeArrowheads="1"/>
          </p:cNvSpPr>
          <p:nvPr/>
        </p:nvSpPr>
        <p:spPr bwMode="auto">
          <a:xfrm>
            <a:off x="4696255" y="3337627"/>
            <a:ext cx="269991" cy="26999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val 16"/>
          <p:cNvSpPr>
            <a:spLocks noChangeArrowheads="1"/>
          </p:cNvSpPr>
          <p:nvPr/>
        </p:nvSpPr>
        <p:spPr bwMode="auto">
          <a:xfrm>
            <a:off x="5776220" y="3337627"/>
            <a:ext cx="269991" cy="26999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val 17"/>
          <p:cNvSpPr>
            <a:spLocks noChangeArrowheads="1"/>
          </p:cNvSpPr>
          <p:nvPr/>
        </p:nvSpPr>
        <p:spPr bwMode="auto">
          <a:xfrm>
            <a:off x="7396169" y="3337627"/>
            <a:ext cx="269991" cy="26999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val 18"/>
          <p:cNvSpPr>
            <a:spLocks noChangeArrowheads="1"/>
          </p:cNvSpPr>
          <p:nvPr/>
        </p:nvSpPr>
        <p:spPr bwMode="auto">
          <a:xfrm>
            <a:off x="6788688" y="4147602"/>
            <a:ext cx="269991" cy="26999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val 19"/>
          <p:cNvSpPr>
            <a:spLocks noChangeArrowheads="1"/>
          </p:cNvSpPr>
          <p:nvPr/>
        </p:nvSpPr>
        <p:spPr bwMode="auto">
          <a:xfrm>
            <a:off x="7531164" y="2460155"/>
            <a:ext cx="269991" cy="26999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Line 21"/>
          <p:cNvSpPr>
            <a:spLocks noChangeShapeType="1"/>
          </p:cNvSpPr>
          <p:nvPr/>
        </p:nvSpPr>
        <p:spPr bwMode="auto">
          <a:xfrm flipH="1">
            <a:off x="4898748" y="2730147"/>
            <a:ext cx="404987" cy="6074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Line 22"/>
          <p:cNvSpPr>
            <a:spLocks noChangeShapeType="1"/>
          </p:cNvSpPr>
          <p:nvPr/>
        </p:nvSpPr>
        <p:spPr bwMode="auto">
          <a:xfrm>
            <a:off x="5438731" y="2730147"/>
            <a:ext cx="404987" cy="6749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Line 25"/>
          <p:cNvSpPr>
            <a:spLocks noChangeShapeType="1"/>
          </p:cNvSpPr>
          <p:nvPr/>
        </p:nvSpPr>
        <p:spPr bwMode="auto">
          <a:xfrm>
            <a:off x="6923684" y="2730147"/>
            <a:ext cx="539983" cy="6074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Line 26"/>
          <p:cNvSpPr>
            <a:spLocks noChangeShapeType="1"/>
          </p:cNvSpPr>
          <p:nvPr/>
        </p:nvSpPr>
        <p:spPr bwMode="auto">
          <a:xfrm flipH="1">
            <a:off x="6991182" y="3607619"/>
            <a:ext cx="472485" cy="6074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Line 27"/>
          <p:cNvSpPr>
            <a:spLocks noChangeShapeType="1"/>
          </p:cNvSpPr>
          <p:nvPr/>
        </p:nvSpPr>
        <p:spPr bwMode="auto">
          <a:xfrm flipH="1">
            <a:off x="7666160" y="1785177"/>
            <a:ext cx="404987" cy="6749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07770" y="1067573"/>
            <a:ext cx="1200952" cy="307777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solidFill>
                  <a:srgbClr val="C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,19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val 18"/>
          <p:cNvSpPr>
            <a:spLocks noChangeArrowheads="1"/>
          </p:cNvSpPr>
          <p:nvPr/>
        </p:nvSpPr>
        <p:spPr bwMode="auto">
          <a:xfrm>
            <a:off x="8262964" y="3270129"/>
            <a:ext cx="269991" cy="26999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lIns="0" anchor="ctr"/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Line 26"/>
          <p:cNvSpPr>
            <a:spLocks noChangeShapeType="1"/>
          </p:cNvSpPr>
          <p:nvPr/>
        </p:nvSpPr>
        <p:spPr bwMode="auto">
          <a:xfrm flipH="1">
            <a:off x="8465458" y="2730146"/>
            <a:ext cx="472485" cy="6074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7039155" y="1138687"/>
            <a:ext cx="1755689" cy="2087592"/>
          </a:xfrm>
          <a:custGeom>
            <a:avLst/>
            <a:gdLst>
              <a:gd name="connsiteX0" fmla="*/ 0 w 1755689"/>
              <a:gd name="connsiteY0" fmla="*/ 0 h 2087592"/>
              <a:gd name="connsiteX1" fmla="*/ 931653 w 1755689"/>
              <a:gd name="connsiteY1" fmla="*/ 491705 h 2087592"/>
              <a:gd name="connsiteX2" fmla="*/ 1733909 w 1755689"/>
              <a:gd name="connsiteY2" fmla="*/ 1311215 h 2087592"/>
              <a:gd name="connsiteX3" fmla="*/ 1449237 w 1755689"/>
              <a:gd name="connsiteY3" fmla="*/ 2087592 h 208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5689" h="2087592">
                <a:moveTo>
                  <a:pt x="0" y="0"/>
                </a:moveTo>
                <a:cubicBezTo>
                  <a:pt x="321334" y="136584"/>
                  <a:pt x="642668" y="273169"/>
                  <a:pt x="931653" y="491705"/>
                </a:cubicBezTo>
                <a:cubicBezTo>
                  <a:pt x="1220638" y="710241"/>
                  <a:pt x="1647645" y="1045234"/>
                  <a:pt x="1733909" y="1311215"/>
                </a:cubicBezTo>
                <a:cubicBezTo>
                  <a:pt x="1820173" y="1577196"/>
                  <a:pt x="1634705" y="1832394"/>
                  <a:pt x="1449237" y="2087592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二叉搜索树的删除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91228" y="857250"/>
            <a:ext cx="1682750" cy="1946275"/>
            <a:chOff x="608" y="1296"/>
            <a:chExt cx="1060" cy="1226"/>
          </a:xfrm>
        </p:grpSpPr>
        <p:sp>
          <p:nvSpPr>
            <p:cNvPr id="114" name="椭圆 113"/>
            <p:cNvSpPr/>
            <p:nvPr/>
          </p:nvSpPr>
          <p:spPr>
            <a:xfrm>
              <a:off x="1088" y="129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848" y="177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608" y="225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1184" y="225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8" name="直接连接符 117"/>
            <p:cNvSpPr/>
            <p:nvPr/>
          </p:nvSpPr>
          <p:spPr>
            <a:xfrm flipH="1">
              <a:off x="992" y="1536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" name="直接连接符 118"/>
            <p:cNvSpPr/>
            <p:nvPr/>
          </p:nvSpPr>
          <p:spPr>
            <a:xfrm flipH="1">
              <a:off x="752" y="2016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0" name="直接连接符 119"/>
            <p:cNvSpPr/>
            <p:nvPr/>
          </p:nvSpPr>
          <p:spPr>
            <a:xfrm>
              <a:off x="1040" y="2016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1" name="文本框 176138"/>
            <p:cNvSpPr txBox="1"/>
            <p:nvPr/>
          </p:nvSpPr>
          <p:spPr>
            <a:xfrm>
              <a:off x="1467" y="2234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" name="直接连接符 121"/>
            <p:cNvSpPr/>
            <p:nvPr/>
          </p:nvSpPr>
          <p:spPr>
            <a:xfrm flipH="1">
              <a:off x="1088" y="2064"/>
              <a:ext cx="144" cy="240"/>
            </a:xfrm>
            <a:prstGeom prst="line">
              <a:avLst/>
            </a:prstGeom>
            <a:ln w="38100" cap="flat" cmpd="sng">
              <a:solidFill>
                <a:srgbClr val="CE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" name="直接连接符 122"/>
            <p:cNvSpPr/>
            <p:nvPr/>
          </p:nvSpPr>
          <p:spPr>
            <a:xfrm>
              <a:off x="1040" y="2208"/>
              <a:ext cx="240" cy="0"/>
            </a:xfrm>
            <a:prstGeom prst="line">
              <a:avLst/>
            </a:prstGeom>
            <a:ln w="38100" cap="flat" cmpd="sng">
              <a:solidFill>
                <a:srgbClr val="CE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6" name="组合 75"/>
          <p:cNvGrpSpPr/>
          <p:nvPr/>
        </p:nvGrpSpPr>
        <p:grpSpPr>
          <a:xfrm>
            <a:off x="2190632" y="857250"/>
            <a:ext cx="2057400" cy="3429000"/>
            <a:chOff x="1760" y="1296"/>
            <a:chExt cx="1296" cy="2160"/>
          </a:xfrm>
        </p:grpSpPr>
        <p:sp>
          <p:nvSpPr>
            <p:cNvPr id="97" name="椭圆 96"/>
            <p:cNvSpPr/>
            <p:nvPr/>
          </p:nvSpPr>
          <p:spPr>
            <a:xfrm>
              <a:off x="2720" y="129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2480" y="177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2240" y="225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2816" y="225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1" name="直接连接符 100"/>
            <p:cNvSpPr/>
            <p:nvPr/>
          </p:nvSpPr>
          <p:spPr>
            <a:xfrm flipH="1">
              <a:off x="2624" y="1536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" name="直接连接符 101"/>
            <p:cNvSpPr/>
            <p:nvPr/>
          </p:nvSpPr>
          <p:spPr>
            <a:xfrm flipH="1">
              <a:off x="2384" y="2016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" name="直接连接符 102"/>
            <p:cNvSpPr/>
            <p:nvPr/>
          </p:nvSpPr>
          <p:spPr>
            <a:xfrm>
              <a:off x="2672" y="2016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" name="文本框 176148"/>
            <p:cNvSpPr txBox="1"/>
            <p:nvPr/>
          </p:nvSpPr>
          <p:spPr>
            <a:xfrm>
              <a:off x="2480" y="2256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000" y="273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1760" y="321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2336" y="321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8" name="直接连接符 107"/>
            <p:cNvSpPr/>
            <p:nvPr/>
          </p:nvSpPr>
          <p:spPr>
            <a:xfrm flipH="1">
              <a:off x="2144" y="2496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9" name="直接连接符 108"/>
            <p:cNvSpPr/>
            <p:nvPr/>
          </p:nvSpPr>
          <p:spPr>
            <a:xfrm flipH="1">
              <a:off x="1904" y="2976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" name="直接连接符 109"/>
            <p:cNvSpPr/>
            <p:nvPr/>
          </p:nvSpPr>
          <p:spPr>
            <a:xfrm>
              <a:off x="2192" y="2976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" name="直接连接符 110"/>
            <p:cNvSpPr/>
            <p:nvPr/>
          </p:nvSpPr>
          <p:spPr>
            <a:xfrm>
              <a:off x="2384" y="2064"/>
              <a:ext cx="144" cy="144"/>
            </a:xfrm>
            <a:prstGeom prst="line">
              <a:avLst/>
            </a:prstGeom>
            <a:ln w="38100" cap="flat" cmpd="sng">
              <a:solidFill>
                <a:srgbClr val="CE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" name="直接连接符 111"/>
            <p:cNvSpPr/>
            <p:nvPr/>
          </p:nvSpPr>
          <p:spPr>
            <a:xfrm>
              <a:off x="2144" y="2544"/>
              <a:ext cx="144" cy="144"/>
            </a:xfrm>
            <a:prstGeom prst="line">
              <a:avLst/>
            </a:prstGeom>
            <a:ln w="38100" cap="flat" cmpd="sng">
              <a:solidFill>
                <a:srgbClr val="CE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" name="任意多边形 176162"/>
            <p:cNvSpPr/>
            <p:nvPr/>
          </p:nvSpPr>
          <p:spPr>
            <a:xfrm>
              <a:off x="2000" y="1872"/>
              <a:ext cx="480" cy="960"/>
            </a:xfrm>
            <a:custGeom>
              <a:avLst/>
              <a:gdLst/>
              <a:ahLst/>
              <a:cxnLst/>
              <a:rect l="0" t="0" r="0" b="0"/>
              <a:pathLst>
                <a:path w="512" h="912">
                  <a:moveTo>
                    <a:pt x="32" y="912"/>
                  </a:moveTo>
                  <a:cubicBezTo>
                    <a:pt x="16" y="700"/>
                    <a:pt x="0" y="488"/>
                    <a:pt x="80" y="336"/>
                  </a:cubicBezTo>
                  <a:cubicBezTo>
                    <a:pt x="160" y="184"/>
                    <a:pt x="336" y="92"/>
                    <a:pt x="512" y="0"/>
                  </a:cubicBezTo>
                </a:path>
              </a:pathLst>
            </a:custGeom>
            <a:noFill/>
            <a:ln w="38100" cap="flat" cmpd="sng">
              <a:solidFill>
                <a:srgbClr val="CE00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699482" y="933450"/>
            <a:ext cx="2159000" cy="3124200"/>
            <a:chOff x="3824" y="1344"/>
            <a:chExt cx="1360" cy="1968"/>
          </a:xfrm>
        </p:grpSpPr>
        <p:sp>
          <p:nvSpPr>
            <p:cNvPr id="80" name="椭圆 79"/>
            <p:cNvSpPr/>
            <p:nvPr/>
          </p:nvSpPr>
          <p:spPr>
            <a:xfrm>
              <a:off x="4304" y="1344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4064" y="177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4640" y="177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" name="直接连接符 82"/>
            <p:cNvSpPr/>
            <p:nvPr/>
          </p:nvSpPr>
          <p:spPr>
            <a:xfrm flipH="1">
              <a:off x="4208" y="1536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4" name="直接连接符 83"/>
            <p:cNvSpPr/>
            <p:nvPr/>
          </p:nvSpPr>
          <p:spPr>
            <a:xfrm>
              <a:off x="4496" y="1536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" name="文本框 176169"/>
            <p:cNvSpPr txBox="1"/>
            <p:nvPr/>
          </p:nvSpPr>
          <p:spPr>
            <a:xfrm>
              <a:off x="3920" y="1728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824" y="2208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4160" y="2640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4944" y="2160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直接连接符 88"/>
            <p:cNvSpPr/>
            <p:nvPr/>
          </p:nvSpPr>
          <p:spPr>
            <a:xfrm flipH="1">
              <a:off x="3968" y="1968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0" name="直接连接符 89"/>
            <p:cNvSpPr/>
            <p:nvPr/>
          </p:nvSpPr>
          <p:spPr>
            <a:xfrm flipH="1">
              <a:off x="4304" y="2400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1" name="直接连接符 90"/>
            <p:cNvSpPr/>
            <p:nvPr/>
          </p:nvSpPr>
          <p:spPr>
            <a:xfrm>
              <a:off x="4832" y="1968"/>
              <a:ext cx="16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" name="椭圆 91"/>
            <p:cNvSpPr/>
            <p:nvPr/>
          </p:nvSpPr>
          <p:spPr>
            <a:xfrm>
              <a:off x="4400" y="2208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直接连接符 92"/>
            <p:cNvSpPr/>
            <p:nvPr/>
          </p:nvSpPr>
          <p:spPr>
            <a:xfrm>
              <a:off x="4256" y="1968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4" name="椭圆 93"/>
            <p:cNvSpPr/>
            <p:nvPr/>
          </p:nvSpPr>
          <p:spPr>
            <a:xfrm>
              <a:off x="4496" y="3072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" name="直接连接符 94"/>
            <p:cNvSpPr/>
            <p:nvPr/>
          </p:nvSpPr>
          <p:spPr>
            <a:xfrm>
              <a:off x="4352" y="2832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" name="直接连接符 95"/>
            <p:cNvSpPr/>
            <p:nvPr/>
          </p:nvSpPr>
          <p:spPr>
            <a:xfrm>
              <a:off x="4208" y="2064"/>
              <a:ext cx="48" cy="528"/>
            </a:xfrm>
            <a:prstGeom prst="line">
              <a:avLst/>
            </a:prstGeom>
            <a:ln w="38100" cap="flat" cmpd="sng">
              <a:solidFill>
                <a:srgbClr val="CE0000"/>
              </a:solidFill>
              <a:prstDash val="solid"/>
              <a:headEnd type="triangle" w="med" len="med"/>
              <a:tailEnd type="triangle" w="med" len="med"/>
            </a:ln>
          </p:spPr>
        </p:sp>
      </p:grpSp>
      <p:sp>
        <p:nvSpPr>
          <p:cNvPr id="7" name="文本框 6"/>
          <p:cNvSpPr txBox="1"/>
          <p:nvPr/>
        </p:nvSpPr>
        <p:spPr>
          <a:xfrm>
            <a:off x="76683" y="3030028"/>
            <a:ext cx="20972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C00000"/>
                </a:solidFill>
              </a:rPr>
              <a:t>若</a:t>
            </a:r>
            <a:r>
              <a:rPr lang="en-US" altLang="zh-CN" sz="1600" dirty="0">
                <a:solidFill>
                  <a:srgbClr val="C00000"/>
                </a:solidFill>
              </a:rPr>
              <a:t>z</a:t>
            </a:r>
            <a:r>
              <a:rPr lang="zh-CN" altLang="en-US" sz="1600" dirty="0">
                <a:solidFill>
                  <a:srgbClr val="C00000"/>
                </a:solidFill>
              </a:rPr>
              <a:t>没有子结点</a:t>
            </a:r>
            <a:r>
              <a:rPr lang="zh-CN" altLang="en-US" sz="1600" dirty="0"/>
              <a:t>，则直接删除该结点。</a:t>
            </a:r>
            <a:endParaRPr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C00000"/>
                </a:solidFill>
              </a:rPr>
              <a:t>若</a:t>
            </a:r>
            <a:r>
              <a:rPr lang="en-US" altLang="zh-CN" sz="1600" dirty="0">
                <a:solidFill>
                  <a:srgbClr val="C00000"/>
                </a:solidFill>
              </a:rPr>
              <a:t>z</a:t>
            </a:r>
            <a:r>
              <a:rPr lang="zh-CN" altLang="en-US" sz="1600" dirty="0">
                <a:solidFill>
                  <a:srgbClr val="C00000"/>
                </a:solidFill>
              </a:rPr>
              <a:t>含有一个子结点</a:t>
            </a:r>
            <a:r>
              <a:rPr lang="zh-CN" altLang="en-US" sz="1600" dirty="0"/>
              <a:t>，则在删除本结点之后，将该子节点附在父节点之上</a:t>
            </a:r>
            <a:endParaRPr lang="zh-CN" altLang="en-US" sz="16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6775833" y="1139220"/>
            <a:ext cx="20972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C00000"/>
                </a:solidFill>
              </a:rPr>
              <a:t>若</a:t>
            </a:r>
            <a:r>
              <a:rPr lang="en-US" altLang="zh-CN" sz="1600" dirty="0">
                <a:solidFill>
                  <a:srgbClr val="C00000"/>
                </a:solidFill>
              </a:rPr>
              <a:t>z</a:t>
            </a:r>
            <a:r>
              <a:rPr lang="zh-CN" altLang="en-US" sz="1600" dirty="0">
                <a:solidFill>
                  <a:srgbClr val="C00000"/>
                </a:solidFill>
              </a:rPr>
              <a:t>含有两个子结点</a:t>
            </a:r>
            <a:r>
              <a:rPr lang="zh-CN" altLang="en-US" sz="1600" dirty="0"/>
              <a:t>，找</a:t>
            </a:r>
            <a:r>
              <a:rPr lang="en-US" altLang="zh-CN" sz="1600" dirty="0"/>
              <a:t>z</a:t>
            </a:r>
            <a:r>
              <a:rPr lang="zh-CN" altLang="en-US" sz="1600" dirty="0"/>
              <a:t>的后继</a:t>
            </a:r>
            <a:r>
              <a:rPr lang="en-US" altLang="zh-CN" sz="1600" dirty="0"/>
              <a:t>y</a:t>
            </a:r>
            <a:r>
              <a:rPr lang="zh-CN" altLang="en-US" sz="1600" dirty="0"/>
              <a:t>，并让</a:t>
            </a:r>
            <a:r>
              <a:rPr lang="en-US" altLang="zh-CN" sz="1600" dirty="0"/>
              <a:t>y</a:t>
            </a:r>
            <a:r>
              <a:rPr lang="zh-CN" altLang="en-US" sz="1600" dirty="0"/>
              <a:t>占据树中</a:t>
            </a:r>
            <a:r>
              <a:rPr lang="en-US" altLang="zh-CN" sz="1600" dirty="0"/>
              <a:t>z</a:t>
            </a:r>
            <a:r>
              <a:rPr lang="zh-CN" altLang="en-US" sz="1600" dirty="0"/>
              <a:t>的位置。</a:t>
            </a:r>
            <a:r>
              <a:rPr lang="en-US" altLang="zh-CN" sz="1600" dirty="0"/>
              <a:t>Z</a:t>
            </a:r>
            <a:r>
              <a:rPr lang="zh-CN" altLang="en-US" sz="1600" dirty="0"/>
              <a:t>的原来右子树部分成为</a:t>
            </a:r>
            <a:r>
              <a:rPr lang="en-US" altLang="zh-CN" sz="1600" dirty="0"/>
              <a:t>y</a:t>
            </a:r>
            <a:r>
              <a:rPr lang="zh-CN" altLang="en-US" sz="1600" dirty="0"/>
              <a:t>的新的右子树，并且</a:t>
            </a:r>
            <a:r>
              <a:rPr lang="en-US" altLang="zh-CN" sz="1600" dirty="0"/>
              <a:t>z</a:t>
            </a:r>
            <a:r>
              <a:rPr lang="zh-CN" altLang="en-US" sz="1600" dirty="0"/>
              <a:t>的左子树成为</a:t>
            </a:r>
            <a:r>
              <a:rPr lang="en-US" altLang="zh-CN" sz="1600" dirty="0"/>
              <a:t>y</a:t>
            </a:r>
            <a:r>
              <a:rPr lang="zh-CN" altLang="en-US" sz="1600" dirty="0"/>
              <a:t>的新的左子树。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椭圆 132099"/>
          <p:cNvSpPr/>
          <p:nvPr/>
        </p:nvSpPr>
        <p:spPr>
          <a:xfrm>
            <a:off x="4057650" y="1828800"/>
            <a:ext cx="285750" cy="285750"/>
          </a:xfrm>
          <a:prstGeom prst="ellipse">
            <a:avLst/>
          </a:prstGeom>
          <a:solidFill>
            <a:srgbClr val="FFCC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</a:rPr>
              <a:t>A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32101" name="椭圆 132100"/>
          <p:cNvSpPr/>
          <p:nvPr/>
        </p:nvSpPr>
        <p:spPr>
          <a:xfrm>
            <a:off x="4686300" y="2114550"/>
            <a:ext cx="285750" cy="285750"/>
          </a:xfrm>
          <a:prstGeom prst="ellipse">
            <a:avLst/>
          </a:prstGeom>
          <a:solidFill>
            <a:srgbClr val="FFCC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</a:rPr>
              <a:t>B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32102" name="椭圆 132101"/>
          <p:cNvSpPr/>
          <p:nvPr/>
        </p:nvSpPr>
        <p:spPr>
          <a:xfrm>
            <a:off x="5257800" y="2400300"/>
            <a:ext cx="285750" cy="285750"/>
          </a:xfrm>
          <a:prstGeom prst="ellipse">
            <a:avLst/>
          </a:prstGeom>
          <a:solidFill>
            <a:srgbClr val="FFCC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</a:rPr>
              <a:t>C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32103" name="椭圆 132102"/>
          <p:cNvSpPr/>
          <p:nvPr/>
        </p:nvSpPr>
        <p:spPr>
          <a:xfrm>
            <a:off x="5886450" y="2743200"/>
            <a:ext cx="285750" cy="285750"/>
          </a:xfrm>
          <a:prstGeom prst="ellipse">
            <a:avLst/>
          </a:prstGeom>
          <a:solidFill>
            <a:srgbClr val="FFCC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</a:rPr>
              <a:t>D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32104" name="直接连接符 132103"/>
          <p:cNvSpPr/>
          <p:nvPr/>
        </p:nvSpPr>
        <p:spPr>
          <a:xfrm>
            <a:off x="4343400" y="2000250"/>
            <a:ext cx="342900" cy="171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2105" name="直接连接符 132104"/>
          <p:cNvSpPr/>
          <p:nvPr/>
        </p:nvSpPr>
        <p:spPr>
          <a:xfrm>
            <a:off x="4972050" y="2343150"/>
            <a:ext cx="285750" cy="171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2106" name="直接连接符 132105"/>
          <p:cNvSpPr/>
          <p:nvPr/>
        </p:nvSpPr>
        <p:spPr>
          <a:xfrm>
            <a:off x="5486400" y="2628900"/>
            <a:ext cx="40005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2107" name="直接连接符 132106"/>
          <p:cNvSpPr/>
          <p:nvPr/>
        </p:nvSpPr>
        <p:spPr>
          <a:xfrm>
            <a:off x="6115050" y="2971800"/>
            <a:ext cx="114300" cy="114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平衡搜索树</a:t>
            </a:r>
            <a:endParaRPr lang="zh-CN" altLang="en-US" dirty="0"/>
          </a:p>
        </p:txBody>
      </p:sp>
      <p:sp>
        <p:nvSpPr>
          <p:cNvPr id="13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在最差情况下，非平衡搜索树的树高为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9999"/>
                </a:solidFill>
              </a:rPr>
              <a:t>O</a:t>
            </a:r>
            <a:r>
              <a:rPr lang="en-US" altLang="zh-CN" dirty="0">
                <a:solidFill>
                  <a:srgbClr val="009999"/>
                </a:solidFill>
              </a:rPr>
              <a:t>(</a:t>
            </a:r>
            <a:r>
              <a:rPr lang="en-US" altLang="zh-CN" i="1" dirty="0">
                <a:solidFill>
                  <a:srgbClr val="009999"/>
                </a:solidFill>
              </a:rPr>
              <a:t>n</a:t>
            </a:r>
            <a:r>
              <a:rPr lang="en-US" altLang="zh-CN" dirty="0">
                <a:solidFill>
                  <a:srgbClr val="009999"/>
                </a:solidFill>
              </a:rPr>
              <a:t>)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CE0000"/>
                </a:solidFill>
              </a:rPr>
              <a:t>平衡搜索树</a:t>
            </a:r>
            <a:r>
              <a:rPr lang="en-US" altLang="zh-CN" dirty="0"/>
              <a:t> </a:t>
            </a:r>
            <a:r>
              <a:rPr lang="zh-CN" altLang="en-US" dirty="0"/>
              <a:t>的树高为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9999"/>
                </a:solidFill>
              </a:rPr>
              <a:t>O</a:t>
            </a:r>
            <a:r>
              <a:rPr lang="en-US" altLang="zh-CN" dirty="0">
                <a:solidFill>
                  <a:srgbClr val="009999"/>
                </a:solidFill>
              </a:rPr>
              <a:t>(</a:t>
            </a:r>
            <a:r>
              <a:rPr lang="en-US" altLang="zh-CN" dirty="0" err="1">
                <a:solidFill>
                  <a:srgbClr val="009999"/>
                </a:solidFill>
              </a:rPr>
              <a:t>lg</a:t>
            </a:r>
            <a:r>
              <a:rPr lang="en-US" altLang="zh-CN" i="1" dirty="0" err="1">
                <a:solidFill>
                  <a:srgbClr val="009999"/>
                </a:solidFill>
              </a:rPr>
              <a:t>n</a:t>
            </a:r>
            <a:r>
              <a:rPr lang="en-US" altLang="zh-CN" dirty="0">
                <a:solidFill>
                  <a:srgbClr val="009999"/>
                </a:solidFill>
              </a:rPr>
              <a:t>)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有多种平衡树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椭圆 133123"/>
          <p:cNvSpPr/>
          <p:nvPr/>
        </p:nvSpPr>
        <p:spPr>
          <a:xfrm>
            <a:off x="2276298" y="1314450"/>
            <a:ext cx="342900" cy="3429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</a:rPr>
              <a:t>B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33125" name="椭圆 133124"/>
          <p:cNvSpPr/>
          <p:nvPr/>
        </p:nvSpPr>
        <p:spPr>
          <a:xfrm>
            <a:off x="1304748" y="2228850"/>
            <a:ext cx="342900" cy="3429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</a:rPr>
              <a:t>A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33126" name="等腰三角形 133125"/>
          <p:cNvSpPr/>
          <p:nvPr/>
        </p:nvSpPr>
        <p:spPr>
          <a:xfrm>
            <a:off x="218898" y="3257550"/>
            <a:ext cx="857250" cy="1028700"/>
          </a:xfrm>
          <a:prstGeom prst="triangle">
            <a:avLst>
              <a:gd name="adj" fmla="val 50000"/>
            </a:avLst>
          </a:prstGeom>
          <a:solidFill>
            <a:srgbClr val="FFCCCC"/>
          </a:solidFill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33127" name="等腰三角形 133126"/>
          <p:cNvSpPr/>
          <p:nvPr/>
        </p:nvSpPr>
        <p:spPr>
          <a:xfrm>
            <a:off x="2104848" y="3257550"/>
            <a:ext cx="857250" cy="1028700"/>
          </a:xfrm>
          <a:prstGeom prst="triangle">
            <a:avLst>
              <a:gd name="adj" fmla="val 50000"/>
            </a:avLst>
          </a:prstGeom>
          <a:solidFill>
            <a:srgbClr val="FFCCCC"/>
          </a:solidFill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33128" name="等腰三角形 133127"/>
          <p:cNvSpPr/>
          <p:nvPr/>
        </p:nvSpPr>
        <p:spPr>
          <a:xfrm>
            <a:off x="3247848" y="2171700"/>
            <a:ext cx="857250" cy="1028700"/>
          </a:xfrm>
          <a:prstGeom prst="triangle">
            <a:avLst>
              <a:gd name="adj" fmla="val 50000"/>
            </a:avLst>
          </a:prstGeom>
          <a:solidFill>
            <a:srgbClr val="FFCCCC"/>
          </a:solidFill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33129" name="直接连接符 133128"/>
          <p:cNvSpPr/>
          <p:nvPr/>
        </p:nvSpPr>
        <p:spPr>
          <a:xfrm flipH="1">
            <a:off x="1533348" y="1600200"/>
            <a:ext cx="8001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30" name="直接连接符 133129"/>
          <p:cNvSpPr/>
          <p:nvPr/>
        </p:nvSpPr>
        <p:spPr>
          <a:xfrm>
            <a:off x="2562048" y="1600200"/>
            <a:ext cx="11430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31" name="直接连接符 133130"/>
          <p:cNvSpPr/>
          <p:nvPr/>
        </p:nvSpPr>
        <p:spPr>
          <a:xfrm flipH="1">
            <a:off x="676098" y="2514600"/>
            <a:ext cx="685800" cy="7429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32" name="直接连接符 133131"/>
          <p:cNvSpPr/>
          <p:nvPr/>
        </p:nvSpPr>
        <p:spPr>
          <a:xfrm>
            <a:off x="1590498" y="2514600"/>
            <a:ext cx="914400" cy="7429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34" name="文本框 133133"/>
          <p:cNvSpPr txBox="1"/>
          <p:nvPr/>
        </p:nvSpPr>
        <p:spPr>
          <a:xfrm>
            <a:off x="3943063" y="758366"/>
            <a:ext cx="1377287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向右旋转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35" name="直接连接符 133134"/>
          <p:cNvSpPr/>
          <p:nvPr/>
        </p:nvSpPr>
        <p:spPr>
          <a:xfrm flipV="1">
            <a:off x="2619198" y="1200150"/>
            <a:ext cx="3429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旋转（向左旋转 </a:t>
            </a:r>
            <a:r>
              <a:rPr lang="en-US" altLang="zh-CN" dirty="0"/>
              <a:t>&amp; </a:t>
            </a:r>
            <a:r>
              <a:rPr lang="zh-CN" altLang="en-US" dirty="0"/>
              <a:t>向右旋转）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6080553" y="1314450"/>
            <a:ext cx="342900" cy="3429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</a:rPr>
              <a:t>A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337853" y="2228850"/>
            <a:ext cx="342900" cy="3429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</a:rPr>
              <a:t>B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6252003" y="3257550"/>
            <a:ext cx="857250" cy="1028700"/>
          </a:xfrm>
          <a:prstGeom prst="triangle">
            <a:avLst>
              <a:gd name="adj" fmla="val 50000"/>
            </a:avLst>
          </a:prstGeom>
          <a:solidFill>
            <a:srgbClr val="FFCCCC"/>
          </a:solidFill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zh-CN" sz="105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8137953" y="3257550"/>
            <a:ext cx="857250" cy="1028700"/>
          </a:xfrm>
          <a:prstGeom prst="triangle">
            <a:avLst>
              <a:gd name="adj" fmla="val 50000"/>
            </a:avLst>
          </a:prstGeom>
          <a:solidFill>
            <a:srgbClr val="FFCCCC"/>
          </a:solidFill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4880403" y="2228850"/>
            <a:ext cx="857250" cy="1028700"/>
          </a:xfrm>
          <a:prstGeom prst="triangle">
            <a:avLst>
              <a:gd name="adj" fmla="val 50000"/>
            </a:avLst>
          </a:prstGeom>
          <a:solidFill>
            <a:srgbClr val="FFCCCC"/>
          </a:solidFill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sz="105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" name="直接连接符 19"/>
          <p:cNvSpPr/>
          <p:nvPr/>
        </p:nvSpPr>
        <p:spPr>
          <a:xfrm flipH="1">
            <a:off x="5337603" y="1600200"/>
            <a:ext cx="8001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" name="直接连接符 20"/>
          <p:cNvSpPr/>
          <p:nvPr/>
        </p:nvSpPr>
        <p:spPr>
          <a:xfrm>
            <a:off x="6366303" y="1600200"/>
            <a:ext cx="11430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" name="直接连接符 21"/>
          <p:cNvSpPr/>
          <p:nvPr/>
        </p:nvSpPr>
        <p:spPr>
          <a:xfrm flipH="1">
            <a:off x="6709203" y="2514600"/>
            <a:ext cx="685800" cy="7429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直接连接符 22"/>
          <p:cNvSpPr/>
          <p:nvPr/>
        </p:nvSpPr>
        <p:spPr>
          <a:xfrm>
            <a:off x="7623603" y="2514600"/>
            <a:ext cx="914400" cy="7429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" name="文本框 24"/>
          <p:cNvSpPr txBox="1"/>
          <p:nvPr/>
        </p:nvSpPr>
        <p:spPr>
          <a:xfrm>
            <a:off x="3968518" y="1667060"/>
            <a:ext cx="1375903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向左旋转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直接连接符 25"/>
          <p:cNvSpPr/>
          <p:nvPr/>
        </p:nvSpPr>
        <p:spPr>
          <a:xfrm flipV="1">
            <a:off x="6423453" y="1200150"/>
            <a:ext cx="3429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箭头: 右 1"/>
          <p:cNvSpPr/>
          <p:nvPr/>
        </p:nvSpPr>
        <p:spPr>
          <a:xfrm>
            <a:off x="4105098" y="1092385"/>
            <a:ext cx="1142996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/>
          <p:cNvSpPr/>
          <p:nvPr/>
        </p:nvSpPr>
        <p:spPr>
          <a:xfrm rot="10800000">
            <a:off x="4084972" y="1434571"/>
            <a:ext cx="1142996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ARTICULATE_SLIDE_THUMBNAIL_REFRESH" val="1"/>
</p:tagLst>
</file>

<file path=ppt/tags/tag2.xml><?xml version="1.0" encoding="utf-8"?>
<p:tagLst xmlns:p="http://schemas.openxmlformats.org/presentationml/2006/main">
  <p:tag name="ARTICULATE_SLIDE_THUMBNAIL_REFRESH" val="1"/>
</p:tagLst>
</file>

<file path=ppt/tags/tag3.xml><?xml version="1.0" encoding="utf-8"?>
<p:tagLst xmlns:p="http://schemas.openxmlformats.org/presentationml/2006/main">
  <p:tag name="ARTICULATE_SLIDE_THUMBNAIL_REFRESH" val="1"/>
</p:tagLst>
</file>

<file path=ppt/tags/tag4.xml><?xml version="1.0" encoding="utf-8"?>
<p:tagLst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5392</Words>
  <Application>WPS 演示</Application>
  <PresentationFormat>全屏显示(16:9)</PresentationFormat>
  <Paragraphs>1239</Paragraphs>
  <Slides>53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75" baseType="lpstr">
      <vt:lpstr>Arial</vt:lpstr>
      <vt:lpstr>宋体</vt:lpstr>
      <vt:lpstr>Wingdings</vt:lpstr>
      <vt:lpstr>微软雅黑</vt:lpstr>
      <vt:lpstr>Britannic Bold</vt:lpstr>
      <vt:lpstr>Arial Rounded MT Bold</vt:lpstr>
      <vt:lpstr>Times New Roman</vt:lpstr>
      <vt:lpstr>Meiryo UI</vt:lpstr>
      <vt:lpstr>Yu Gothic</vt:lpstr>
      <vt:lpstr>黑体</vt:lpstr>
      <vt:lpstr>Arial</vt:lpstr>
      <vt:lpstr>Calibri</vt:lpstr>
      <vt:lpstr>Agency FB</vt:lpstr>
      <vt:lpstr>Adobe 宋体 Std L</vt:lpstr>
      <vt:lpstr>Symbol</vt:lpstr>
      <vt:lpstr>Franklin Gothic Book</vt:lpstr>
      <vt:lpstr>Arial Unicode MS</vt:lpstr>
      <vt:lpstr>Franklin Gothic Medium</vt:lpstr>
      <vt:lpstr>Times New Roman (Hebrew)</vt:lpstr>
      <vt:lpstr>默认设计模板</vt:lpstr>
      <vt:lpstr>2_Office 主题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jincheqing</cp:lastModifiedBy>
  <cp:revision>1044</cp:revision>
  <dcterms:created xsi:type="dcterms:W3CDTF">2014-04-28T11:40:00Z</dcterms:created>
  <dcterms:modified xsi:type="dcterms:W3CDTF">2022-04-12T08:34:21Z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2052-11.1.0.11365</vt:lpwstr>
  </property>
  <property fmtid="{D5CDD505-2E9C-101B-9397-08002B2CF9AE}" pid="5" name="ICV">
    <vt:lpwstr>3E76A3C092F8457E8774D432A7CB1642</vt:lpwstr>
  </property>
</Properties>
</file>