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82" r:id="rId4"/>
    <p:sldId id="297" r:id="rId5"/>
    <p:sldId id="287" r:id="rId6"/>
    <p:sldId id="290" r:id="rId7"/>
    <p:sldId id="291" r:id="rId8"/>
    <p:sldId id="292" r:id="rId9"/>
    <p:sldId id="293" r:id="rId10"/>
    <p:sldId id="298" r:id="rId11"/>
    <p:sldId id="295" r:id="rId12"/>
    <p:sldId id="294" r:id="rId13"/>
    <p:sldId id="299" r:id="rId14"/>
    <p:sldId id="29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8D9"/>
    <a:srgbClr val="F1385A"/>
    <a:srgbClr val="FFFFFF"/>
    <a:srgbClr val="332D2D"/>
    <a:srgbClr val="D6E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2_1"/>
          <p:cNvSpPr/>
          <p:nvPr userDrawn="1"/>
        </p:nvSpPr>
        <p:spPr>
          <a:xfrm>
            <a:off x="0" y="121920"/>
            <a:ext cx="12192000" cy="661416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365125"/>
            <a:ext cx="8869680" cy="671195"/>
          </a:xfrm>
        </p:spPr>
        <p:txBody>
          <a:bodyPr/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540369" y="873369"/>
            <a:ext cx="5111262" cy="5111262"/>
          </a:xfrm>
          <a:prstGeom prst="ellipse">
            <a:avLst/>
          </a:prstGeom>
          <a:solidFill>
            <a:schemeClr val="bg1"/>
          </a:solidFill>
          <a:ln w="174625">
            <a:solidFill>
              <a:schemeClr val="accent1"/>
            </a:solidFill>
          </a:ln>
          <a:effectLst>
            <a:innerShdw blurRad="1092200">
              <a:prstClr val="black">
                <a:alpha val="6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46120" y="2077358"/>
            <a:ext cx="5699760" cy="2394407"/>
            <a:chOff x="3246120" y="3011670"/>
            <a:chExt cx="5699760" cy="2394407"/>
          </a:xfrm>
        </p:grpSpPr>
        <p:sp>
          <p:nvSpPr>
            <p:cNvPr id="6" name="矩形 5"/>
            <p:cNvSpPr/>
            <p:nvPr/>
          </p:nvSpPr>
          <p:spPr>
            <a:xfrm>
              <a:off x="4862945" y="4882857"/>
              <a:ext cx="2590800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北京邮电大学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46120" y="3011670"/>
              <a:ext cx="5699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accent1"/>
                  </a:solidFill>
                </a:rPr>
                <a:t>算法</a:t>
              </a:r>
              <a:endParaRPr lang="en-US" altLang="zh-CN" sz="44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4400" b="1" dirty="0" smtClean="0">
                  <a:solidFill>
                    <a:schemeClr val="accent1"/>
                  </a:solidFill>
                </a:rPr>
                <a:t>复习的那些事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贪心法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989" y="1293669"/>
            <a:ext cx="5511200" cy="35000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2363" y="1293669"/>
            <a:ext cx="3851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范例复习：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①活动安排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背包问题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哈夫曼编码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最小生成树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⑤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单源最短路径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2363" y="4319161"/>
            <a:ext cx="3851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要求：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①流利写出代码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会证明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153" y="336405"/>
            <a:ext cx="9820275" cy="53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分支限界策略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2363" y="1293669"/>
            <a:ext cx="3851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范例复习：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0/1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背包问题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旅行售货员问题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单源最短路径问题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电路布线问题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9346" y="3971325"/>
            <a:ext cx="8617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要求：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①设计（下界，上界）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设计基于优先队列的剪枝函数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画出搜索空间树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写出伪代码，并分析算法复杂性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434" y="1724556"/>
            <a:ext cx="5056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要求：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）理解分支限界的算法策略；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）掌握算法框架，学会优先队列的剪枝方法。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540369" y="873369"/>
            <a:ext cx="5111262" cy="5111262"/>
          </a:xfrm>
          <a:prstGeom prst="ellipse">
            <a:avLst/>
          </a:prstGeom>
          <a:solidFill>
            <a:schemeClr val="bg1"/>
          </a:solidFill>
          <a:ln w="174625">
            <a:solidFill>
              <a:schemeClr val="accent1"/>
            </a:solidFill>
          </a:ln>
          <a:effectLst>
            <a:innerShdw blurRad="1092200">
              <a:prstClr val="black">
                <a:alpha val="6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9376" y="2274838"/>
            <a:ext cx="39132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/>
                </a:solidFill>
              </a:rPr>
              <a:t>THANK </a:t>
            </a:r>
            <a:endParaRPr lang="en-US" altLang="zh-CN" sz="7200" b="1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7200" b="1" dirty="0" smtClean="0">
                <a:solidFill>
                  <a:schemeClr val="accent1"/>
                </a:solidFill>
              </a:rPr>
              <a:t>YOU</a:t>
            </a:r>
            <a:endParaRPr lang="en-US" altLang="zh-CN" sz="7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32660" y="2057400"/>
            <a:ext cx="772668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55280" y="2187495"/>
            <a:ext cx="7604067" cy="1977744"/>
            <a:chOff x="3048006" y="2373146"/>
            <a:chExt cx="6096000" cy="1977744"/>
          </a:xfrm>
        </p:grpSpPr>
        <p:sp>
          <p:nvSpPr>
            <p:cNvPr id="4" name="Text Placeholder 24"/>
            <p:cNvSpPr txBox="1"/>
            <p:nvPr/>
          </p:nvSpPr>
          <p:spPr>
            <a:xfrm>
              <a:off x="3048006" y="3614651"/>
              <a:ext cx="6096000" cy="73623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① QQ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在线可以随时答疑</a:t>
              </a:r>
              <a:endParaRPr lang="en-US" altLang="zh-CN" b="1" dirty="0" smtClean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  <a:p>
              <a:pPr marL="0" indent="0" algn="ctr">
                <a:buNone/>
              </a:pP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② 1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月</a:t>
              </a: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18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日上午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9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：</a:t>
              </a: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00-10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：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0</a:t>
              </a: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0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在教室</a:t>
              </a: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S201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答疑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01233" y="2373146"/>
              <a:ext cx="278954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>
                      <a:lumMod val="85000"/>
                    </a:schemeClr>
                  </a:solidFill>
                </a:rPr>
                <a:t>[ </a:t>
              </a:r>
              <a:r>
                <a:rPr lang="zh-CN" altLang="en-US" sz="4000" b="1" dirty="0" smtClean="0">
                  <a:solidFill>
                    <a:schemeClr val="accent1"/>
                  </a:solidFill>
                </a:rPr>
                <a:t>答疑时间</a:t>
              </a:r>
              <a:r>
                <a:rPr lang="en-US" altLang="zh-CN" sz="4000" b="1" dirty="0" smtClean="0">
                  <a:solidFill>
                    <a:schemeClr val="bg1">
                      <a:lumMod val="85000"/>
                    </a:schemeClr>
                  </a:solidFill>
                </a:rPr>
                <a:t>]</a:t>
              </a:r>
              <a:endParaRPr lang="zh-CN" altLang="en-US" sz="4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Scope</a:t>
            </a:r>
            <a:endParaRPr lang="id-ID" dirty="0"/>
          </a:p>
        </p:txBody>
      </p:sp>
      <p:sp>
        <p:nvSpPr>
          <p:cNvPr id="3" name="Notched Right Arrow 2"/>
          <p:cNvSpPr/>
          <p:nvPr/>
        </p:nvSpPr>
        <p:spPr>
          <a:xfrm>
            <a:off x="1101691" y="1593214"/>
            <a:ext cx="9941759" cy="3394472"/>
          </a:xfrm>
          <a:prstGeom prst="notchedRightArrow">
            <a:avLst/>
          </a:prstGeom>
          <a:solidFill>
            <a:schemeClr val="bg2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Oval 3"/>
          <p:cNvSpPr/>
          <p:nvPr/>
        </p:nvSpPr>
        <p:spPr>
          <a:xfrm>
            <a:off x="913824" y="2382048"/>
            <a:ext cx="1800000" cy="18000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01691" y="2578252"/>
            <a:ext cx="1440000" cy="144000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482" rIns="0" bIns="142482" numCol="1" spcCol="1270" anchor="ctr" anchorCtr="0">
            <a:noAutofit/>
          </a:bodyPr>
          <a:lstStyle/>
          <a:p>
            <a:pPr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+mj-lt"/>
              </a:rPr>
              <a:t>算法复杂性分析和渐进性原理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61977" y="2578252"/>
            <a:ext cx="1440000" cy="1440000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85121"/>
              <a:satOff val="4810"/>
              <a:lumOff val="-4509"/>
              <a:alphaOff val="0"/>
            </a:schemeClr>
          </a:fillRef>
          <a:effectRef idx="3">
            <a:schemeClr val="accent2">
              <a:hueOff val="85121"/>
              <a:satOff val="4810"/>
              <a:lumOff val="-45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482" rIns="0" bIns="142482" numCol="1" spcCol="1270" anchor="ctr" anchorCtr="0">
            <a:noAutofit/>
          </a:bodyPr>
          <a:lstStyle/>
          <a:p>
            <a:pPr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分治法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22262" y="2578252"/>
            <a:ext cx="1440000" cy="1440000"/>
          </a:xfrm>
          <a:prstGeom prst="ellipse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70242"/>
              <a:satOff val="9620"/>
              <a:lumOff val="-9020"/>
              <a:alphaOff val="0"/>
            </a:schemeClr>
          </a:fillRef>
          <a:effectRef idx="3">
            <a:schemeClr val="accent2">
              <a:hueOff val="170242"/>
              <a:satOff val="9620"/>
              <a:lumOff val="-90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482" rIns="0" bIns="142482" numCol="1" spcCol="1270" anchor="ctr" anchorCtr="0">
            <a:noAutofit/>
          </a:bodyPr>
          <a:lstStyle/>
          <a:p>
            <a:pPr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动态规划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82548" y="2578252"/>
            <a:ext cx="1440000" cy="1440000"/>
          </a:xfrm>
          <a:prstGeom prst="ellipse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255363"/>
              <a:satOff val="14429"/>
              <a:lumOff val="-13530"/>
              <a:alphaOff val="0"/>
            </a:schemeClr>
          </a:fillRef>
          <a:effectRef idx="3">
            <a:schemeClr val="accent2">
              <a:hueOff val="255363"/>
              <a:satOff val="14429"/>
              <a:lumOff val="-135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482" rIns="0" bIns="144000" numCol="1" spcCol="1270" anchor="ctr" anchorCtr="0">
            <a:noAutofit/>
          </a:bodyPr>
          <a:lstStyle/>
          <a:p>
            <a:pPr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+mj-lt"/>
              </a:rPr>
              <a:t>贪心策略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42834" y="2578252"/>
            <a:ext cx="1440000" cy="1440000"/>
          </a:xfrm>
          <a:prstGeom prst="ellipse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340485"/>
              <a:satOff val="19239"/>
              <a:lumOff val="-18040"/>
              <a:alphaOff val="0"/>
            </a:schemeClr>
          </a:fillRef>
          <a:effectRef idx="3">
            <a:schemeClr val="accent2">
              <a:hueOff val="340485"/>
              <a:satOff val="19239"/>
              <a:lumOff val="-1804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482" rIns="0" bIns="142482" numCol="1" spcCol="1270" anchor="ctr" anchorCtr="0">
            <a:noAutofit/>
          </a:bodyPr>
          <a:lstStyle/>
          <a:p>
            <a:pPr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回溯法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24"/>
          <p:cNvSpPr txBox="1"/>
          <p:nvPr/>
        </p:nvSpPr>
        <p:spPr>
          <a:xfrm>
            <a:off x="1113183" y="5531554"/>
            <a:ext cx="9964867" cy="736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一共六道大题，每种算法策略出一道大题</a:t>
            </a:r>
            <a:endParaRPr 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7126" y="5181249"/>
            <a:ext cx="223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+mj-lt"/>
              </a:rPr>
              <a:t>Description</a:t>
            </a:r>
            <a:endParaRPr lang="id-ID" sz="2000" b="1" dirty="0">
              <a:latin typeface="+mj-lt"/>
            </a:endParaRPr>
          </a:p>
        </p:txBody>
      </p:sp>
      <p:sp>
        <p:nvSpPr>
          <p:cNvPr id="12" name="Oval 6"/>
          <p:cNvSpPr/>
          <p:nvPr/>
        </p:nvSpPr>
        <p:spPr>
          <a:xfrm>
            <a:off x="9403120" y="2545628"/>
            <a:ext cx="1440000" cy="1440000"/>
          </a:xfrm>
          <a:prstGeom prst="ellipse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70242"/>
              <a:satOff val="9620"/>
              <a:lumOff val="-9020"/>
              <a:alphaOff val="0"/>
            </a:schemeClr>
          </a:fillRef>
          <a:effectRef idx="3">
            <a:schemeClr val="accent2">
              <a:hueOff val="170242"/>
              <a:satOff val="9620"/>
              <a:lumOff val="-90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482" rIns="0" bIns="142482" numCol="1" spcCol="1270" anchor="ctr" anchorCtr="0">
            <a:noAutofit/>
          </a:bodyPr>
          <a:lstStyle/>
          <a:p>
            <a:pPr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分支限界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3698 -2.59259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8 -2.59259E-6 L 0.26927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27 -2.59259E-6 L 0.41055 -2.59259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55 -2.59259E-6 L 0.54961 -2.59259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19" y="222971"/>
            <a:ext cx="11506200" cy="585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430" y="381000"/>
            <a:ext cx="6048375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319" y="312160"/>
            <a:ext cx="983932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980" y="114300"/>
            <a:ext cx="8524875" cy="662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" y="552450"/>
            <a:ext cx="10467975" cy="575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16727" y="553715"/>
            <a:ext cx="8174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范例复习：</a:t>
            </a:r>
            <a:endParaRPr lang="en-US" altLang="zh-CN" sz="2800" dirty="0" smtClean="0"/>
          </a:p>
          <a:p>
            <a:r>
              <a:rPr lang="zh-CN" altLang="en-US" sz="2800" dirty="0" smtClean="0"/>
              <a:t>①矩阵连乘问题</a:t>
            </a:r>
            <a:endParaRPr lang="en-US" altLang="zh-CN" sz="2800" dirty="0" smtClean="0"/>
          </a:p>
          <a:p>
            <a:r>
              <a:rPr lang="zh-CN" altLang="zh-CN" sz="2800" dirty="0" smtClean="0"/>
              <a:t>②</a:t>
            </a:r>
            <a:r>
              <a:rPr lang="zh-CN" altLang="en-US" sz="2800" dirty="0"/>
              <a:t>最</a:t>
            </a:r>
            <a:r>
              <a:rPr lang="zh-CN" altLang="en-US" sz="2800" dirty="0" smtClean="0"/>
              <a:t>长公共子序列</a:t>
            </a:r>
            <a:endParaRPr lang="en-US" altLang="zh-CN" sz="2800" dirty="0" smtClean="0"/>
          </a:p>
          <a:p>
            <a:r>
              <a:rPr lang="zh-CN" altLang="zh-CN" sz="2800" dirty="0" smtClean="0"/>
              <a:t>③</a:t>
            </a:r>
            <a:r>
              <a:rPr lang="zh-CN" altLang="en-US" sz="2800" dirty="0" smtClean="0"/>
              <a:t>最大字段和</a:t>
            </a:r>
            <a:endParaRPr lang="en-US" altLang="zh-CN" sz="2800" dirty="0" smtClean="0"/>
          </a:p>
          <a:p>
            <a:r>
              <a:rPr lang="zh-CN" altLang="zh-CN" sz="2800" dirty="0" smtClean="0"/>
              <a:t>④</a:t>
            </a:r>
            <a:r>
              <a:rPr lang="zh-CN" altLang="en-US" sz="2800" dirty="0" smtClean="0"/>
              <a:t>钻石金字塔</a:t>
            </a:r>
            <a:endParaRPr lang="en-US" altLang="zh-CN" sz="2800" dirty="0" smtClean="0"/>
          </a:p>
          <a:p>
            <a:r>
              <a:rPr lang="zh-CN" altLang="zh-CN" sz="2800" dirty="0" smtClean="0"/>
              <a:t>⑤</a:t>
            </a:r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328" y="3599584"/>
            <a:ext cx="7621383" cy="22470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0000000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F1385A"/>
      </a:accent1>
      <a:accent2>
        <a:srgbClr val="C86079"/>
      </a:accent2>
      <a:accent3>
        <a:srgbClr val="9F8898"/>
      </a:accent3>
      <a:accent4>
        <a:srgbClr val="76B0B7"/>
      </a:accent4>
      <a:accent5>
        <a:srgbClr val="4AD8D9"/>
      </a:accent5>
      <a:accent6>
        <a:srgbClr val="3F3F3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0000">
    <a:dk1>
      <a:srgbClr val="000000"/>
    </a:dk1>
    <a:lt1>
      <a:srgbClr val="FFFFFF"/>
    </a:lt1>
    <a:dk2>
      <a:srgbClr val="5E5E5E"/>
    </a:dk2>
    <a:lt2>
      <a:srgbClr val="DDDDDD"/>
    </a:lt2>
    <a:accent1>
      <a:srgbClr val="F1385A"/>
    </a:accent1>
    <a:accent2>
      <a:srgbClr val="C86079"/>
    </a:accent2>
    <a:accent3>
      <a:srgbClr val="9F8898"/>
    </a:accent3>
    <a:accent4>
      <a:srgbClr val="76B0B7"/>
    </a:accent4>
    <a:accent5>
      <a:srgbClr val="4AD8D9"/>
    </a:accent5>
    <a:accent6>
      <a:srgbClr val="3F3F3F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0000000">
    <a:dk1>
      <a:srgbClr val="000000"/>
    </a:dk1>
    <a:lt1>
      <a:srgbClr val="FFFFFF"/>
    </a:lt1>
    <a:dk2>
      <a:srgbClr val="5E5E5E"/>
    </a:dk2>
    <a:lt2>
      <a:srgbClr val="DDDDDD"/>
    </a:lt2>
    <a:accent1>
      <a:srgbClr val="F1385A"/>
    </a:accent1>
    <a:accent2>
      <a:srgbClr val="C86079"/>
    </a:accent2>
    <a:accent3>
      <a:srgbClr val="9F8898"/>
    </a:accent3>
    <a:accent4>
      <a:srgbClr val="76B0B7"/>
    </a:accent4>
    <a:accent5>
      <a:srgbClr val="4AD8D9"/>
    </a:accent5>
    <a:accent6>
      <a:srgbClr val="3F3F3F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Signika Negative</vt:lpstr>
      <vt:lpstr>楷体</vt:lpstr>
      <vt:lpstr>微软雅黑</vt:lpstr>
      <vt:lpstr>Microsoft YaHei UI</vt:lpstr>
      <vt:lpstr>Segoe Print</vt:lpstr>
      <vt:lpstr>Arial Unicode MS</vt:lpstr>
      <vt:lpstr>Calibri</vt:lpstr>
      <vt:lpstr>Office 主题</vt:lpstr>
      <vt:lpstr>PowerPoint 演示文稿</vt:lpstr>
      <vt:lpstr>PowerPoint 演示文稿</vt:lpstr>
      <vt:lpstr>Scope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 贪心法</vt:lpstr>
      <vt:lpstr>PowerPoint 演示文稿</vt:lpstr>
      <vt:lpstr>第6章 分支限界策略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173</cp:revision>
  <dcterms:created xsi:type="dcterms:W3CDTF">2015-12-24T07:33:00Z</dcterms:created>
  <dcterms:modified xsi:type="dcterms:W3CDTF">2018-01-09T02:34:05Z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