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3E1B1-9236-450F-A987-CE6176E195C0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CE3DF-50C0-428C-AFFF-68998B91F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4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CE3DF-50C0-428C-AFFF-68998B91F3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CE3DF-50C0-428C-AFFF-68998B91F3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6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CE3DF-50C0-428C-AFFF-68998B91F3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2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CE3DF-50C0-428C-AFFF-68998B91F3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6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6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6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82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94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94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5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1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0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9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5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23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0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2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9F8F-82F2-40CF-A350-7E9F13CD692D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F493B2-3551-481D-81A8-3ACFA0EFB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2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算法分析与设计</a:t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sz="3200" b="1" dirty="0"/>
              <a:t>习题答案讲解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94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30565" y="701040"/>
            <a:ext cx="1728787" cy="1728787"/>
            <a:chOff x="5045971" y="384048"/>
            <a:chExt cx="1728787" cy="1728787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9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15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16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18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p:cxnSp>
        <p:nvCxnSpPr>
          <p:cNvPr id="33" name="直接连接符 32"/>
          <p:cNvCxnSpPr/>
          <p:nvPr/>
        </p:nvCxnSpPr>
        <p:spPr>
          <a:xfrm flipH="1">
            <a:off x="4983747" y="2450733"/>
            <a:ext cx="1106615" cy="108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092074" y="2453052"/>
            <a:ext cx="947906" cy="108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459536" y="3170636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012045" y="3170636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右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3753873" y="3560873"/>
            <a:ext cx="1728787" cy="1728787"/>
            <a:chOff x="5045971" y="384048"/>
            <a:chExt cx="1728787" cy="1728787"/>
          </a:xfrm>
        </p:grpSpPr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39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55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45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46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48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51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456114" y="3560873"/>
            <a:ext cx="1728787" cy="1728787"/>
            <a:chOff x="5045971" y="384048"/>
            <a:chExt cx="1728787" cy="1728787"/>
          </a:xfrm>
        </p:grpSpPr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67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83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71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3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75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76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77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78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79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80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  <p:sp>
          <p:nvSpPr>
            <p:cNvPr id="82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/>
              <p:cNvSpPr txBox="1"/>
              <p:nvPr/>
            </p:nvSpPr>
            <p:spPr>
              <a:xfrm>
                <a:off x="3507055" y="5529881"/>
                <a:ext cx="1952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acc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055" y="5529881"/>
                <a:ext cx="1952237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6418207" y="5516641"/>
                <a:ext cx="1952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目标状态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207" y="5516641"/>
                <a:ext cx="195223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65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21462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7-15  </a:t>
            </a:r>
            <a:r>
              <a:rPr lang="zh-CN" altLang="en-US" dirty="0"/>
              <a:t>设有</a:t>
            </a:r>
            <a:r>
              <a:rPr lang="en-US" altLang="zh-CN" dirty="0"/>
              <a:t>0/1</a:t>
            </a:r>
            <a:r>
              <a:rPr lang="zh-CN" altLang="en-US" dirty="0"/>
              <a:t>背包实例（</a:t>
            </a:r>
            <a:r>
              <a:rPr lang="en-US" altLang="zh-CN" dirty="0"/>
              <a:t>w</a:t>
            </a:r>
            <a:r>
              <a:rPr lang="en-US" altLang="zh-CN" baseline="-25000" dirty="0"/>
              <a:t>0</a:t>
            </a:r>
            <a:r>
              <a:rPr lang="en-US" altLang="zh-CN" dirty="0"/>
              <a:t>,w</a:t>
            </a:r>
            <a:r>
              <a:rPr lang="en-US" altLang="zh-CN" baseline="-25000" dirty="0"/>
              <a:t>1</a:t>
            </a:r>
            <a:r>
              <a:rPr lang="en-US" altLang="zh-CN" dirty="0"/>
              <a:t>,w</a:t>
            </a:r>
            <a:r>
              <a:rPr lang="en-US" altLang="zh-CN" baseline="-25000" dirty="0"/>
              <a:t>2</a:t>
            </a:r>
            <a:r>
              <a:rPr lang="en-US" altLang="zh-CN" dirty="0"/>
              <a:t>,w</a:t>
            </a:r>
            <a:r>
              <a:rPr lang="en-US" altLang="zh-CN" baseline="-25000" dirty="0"/>
              <a:t>3</a:t>
            </a:r>
            <a:r>
              <a:rPr lang="en-US" altLang="zh-CN" dirty="0"/>
              <a:t>)=(10,15,6,9),(p</a:t>
            </a:r>
            <a:r>
              <a:rPr lang="en-US" altLang="zh-CN" baseline="-25000" dirty="0"/>
              <a:t>0</a:t>
            </a:r>
            <a:r>
              <a:rPr lang="en-US" altLang="zh-CN" dirty="0"/>
              <a:t>,p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2</a:t>
            </a:r>
            <a:r>
              <a:rPr lang="en-US" altLang="zh-CN" dirty="0"/>
              <a:t>,p</a:t>
            </a:r>
            <a:r>
              <a:rPr lang="en-US" altLang="zh-CN" baseline="-25000" dirty="0"/>
              <a:t>3</a:t>
            </a:r>
            <a:r>
              <a:rPr lang="en-US" altLang="zh-CN" dirty="0"/>
              <a:t>)=(2,5,8,1)</a:t>
            </a:r>
            <a:r>
              <a:rPr lang="zh-CN" altLang="en-US" dirty="0"/>
              <a:t>和</a:t>
            </a:r>
            <a:r>
              <a:rPr lang="en-US" altLang="zh-CN" dirty="0"/>
              <a:t>M=32.</a:t>
            </a:r>
            <a:r>
              <a:rPr lang="zh-CN" altLang="en-US" dirty="0"/>
              <a:t>试计算</a:t>
            </a:r>
            <a:r>
              <a:rPr lang="en-US" altLang="zh-CN" dirty="0"/>
              <a:t>S</a:t>
            </a:r>
            <a:r>
              <a:rPr lang="en-US" altLang="zh-CN" baseline="30000" dirty="0"/>
              <a:t>i</a:t>
            </a:r>
            <a:r>
              <a:rPr lang="zh-CN" altLang="en-US" dirty="0"/>
              <a:t>，</a:t>
            </a:r>
            <a:r>
              <a:rPr lang="en-US" altLang="zh-CN" dirty="0"/>
              <a:t>0≤i ≤4</a:t>
            </a:r>
            <a:r>
              <a:rPr lang="zh-CN" altLang="en-US" dirty="0"/>
              <a:t>。另使用启发式方法再计算一次。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562066"/>
            <a:ext cx="8915400" cy="297695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={(0,0),(10,2)}</a:t>
            </a:r>
          </a:p>
          <a:p>
            <a:r>
              <a:rPr lang="en-US" altLang="zh-CN" sz="2800" dirty="0"/>
              <a:t>S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={(0,0),(10,2),(15,5),(25,7)}</a:t>
            </a:r>
          </a:p>
          <a:p>
            <a:r>
              <a:rPr lang="en-US" altLang="zh-CN" sz="2800" dirty="0"/>
              <a:t>S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={(0,0),(6,8),(16,10),(21,13),(31,15)}</a:t>
            </a:r>
          </a:p>
          <a:p>
            <a:r>
              <a:rPr lang="en-US" altLang="zh-CN" sz="2800" dirty="0"/>
              <a:t>S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={(0,0),(6,8),(15,9),(16,10),(21,13),(30,14),(31,15)}</a:t>
            </a:r>
          </a:p>
          <a:p>
            <a:r>
              <a:rPr lang="zh-CN" altLang="en-US" sz="2800" dirty="0"/>
              <a:t>最大收益为</a:t>
            </a:r>
            <a:r>
              <a:rPr lang="en-US" altLang="zh-CN" sz="2800" dirty="0"/>
              <a:t>15</a:t>
            </a:r>
            <a:r>
              <a:rPr lang="zh-CN" altLang="en-US" sz="2800" dirty="0"/>
              <a:t>，最优解</a:t>
            </a:r>
            <a:r>
              <a:rPr lang="en-US" altLang="zh-CN" sz="2800" dirty="0"/>
              <a:t>(1,1,1,0)</a:t>
            </a:r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0181230" y="5732061"/>
            <a:ext cx="1119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958920" y="5174777"/>
            <a:ext cx="1119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96419" y="4603846"/>
            <a:ext cx="1119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8668153" y="3860728"/>
            <a:ext cx="1348853" cy="584537"/>
            <a:chOff x="10155759" y="2365407"/>
            <a:chExt cx="1348853" cy="584537"/>
          </a:xfrm>
        </p:grpSpPr>
        <p:sp>
          <p:nvSpPr>
            <p:cNvPr id="9" name="文本框 8"/>
            <p:cNvSpPr txBox="1"/>
            <p:nvPr/>
          </p:nvSpPr>
          <p:spPr>
            <a:xfrm>
              <a:off x="10331356" y="2429301"/>
              <a:ext cx="968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X</a:t>
              </a:r>
              <a:r>
                <a:rPr lang="en-US" altLang="zh-CN" sz="24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=1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10155759" y="2365407"/>
              <a:ext cx="1348853" cy="584537"/>
            </a:xfrm>
            <a:prstGeom prst="wedgeRectCallout">
              <a:avLst>
                <a:gd name="adj1" fmla="val -31963"/>
                <a:gd name="adj2" fmla="val 9285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373889" y="4473843"/>
            <a:ext cx="1348853" cy="584537"/>
            <a:chOff x="10625919" y="3562023"/>
            <a:chExt cx="1348853" cy="584537"/>
          </a:xfrm>
        </p:grpSpPr>
        <p:sp>
          <p:nvSpPr>
            <p:cNvPr id="7" name="文本框 6"/>
            <p:cNvSpPr txBox="1"/>
            <p:nvPr/>
          </p:nvSpPr>
          <p:spPr>
            <a:xfrm>
              <a:off x="10830185" y="3642797"/>
              <a:ext cx="968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X</a:t>
              </a:r>
              <a:r>
                <a:rPr lang="en-US" altLang="zh-CN" sz="24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=0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10625919" y="3562023"/>
              <a:ext cx="1348853" cy="584537"/>
            </a:xfrm>
            <a:prstGeom prst="wedgeRectCallout">
              <a:avLst>
                <a:gd name="adj1" fmla="val -31963"/>
                <a:gd name="adj2" fmla="val 9285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005068" y="3340085"/>
            <a:ext cx="1348853" cy="584537"/>
            <a:chOff x="10155759" y="2365407"/>
            <a:chExt cx="1348853" cy="584537"/>
          </a:xfrm>
        </p:grpSpPr>
        <p:sp>
          <p:nvSpPr>
            <p:cNvPr id="15" name="文本框 14"/>
            <p:cNvSpPr txBox="1"/>
            <p:nvPr/>
          </p:nvSpPr>
          <p:spPr>
            <a:xfrm>
              <a:off x="10331356" y="2429301"/>
              <a:ext cx="968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X</a:t>
              </a:r>
              <a:r>
                <a:rPr lang="en-US" altLang="zh-CN" sz="24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=1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10155759" y="2365407"/>
              <a:ext cx="1348853" cy="584537"/>
            </a:xfrm>
            <a:prstGeom prst="wedgeRectCallout">
              <a:avLst>
                <a:gd name="adj1" fmla="val -31963"/>
                <a:gd name="adj2" fmla="val 9285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4483290" y="4046562"/>
            <a:ext cx="1119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069587" y="2819442"/>
            <a:ext cx="1348853" cy="584537"/>
            <a:chOff x="10155759" y="2365407"/>
            <a:chExt cx="1348853" cy="584537"/>
          </a:xfrm>
        </p:grpSpPr>
        <p:sp>
          <p:nvSpPr>
            <p:cNvPr id="19" name="文本框 18"/>
            <p:cNvSpPr txBox="1"/>
            <p:nvPr/>
          </p:nvSpPr>
          <p:spPr>
            <a:xfrm>
              <a:off x="10331356" y="2429301"/>
              <a:ext cx="968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X</a:t>
              </a:r>
              <a:r>
                <a:rPr lang="en-US" altLang="zh-CN" sz="2400" b="1" baseline="-25000" dirty="0">
                  <a:solidFill>
                    <a:srgbClr val="FF0000"/>
                  </a:solidFill>
                </a:rPr>
                <a:t>0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=1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标注 19"/>
            <p:cNvSpPr/>
            <p:nvPr/>
          </p:nvSpPr>
          <p:spPr>
            <a:xfrm>
              <a:off x="10155759" y="2365407"/>
              <a:ext cx="1348853" cy="584537"/>
            </a:xfrm>
            <a:prstGeom prst="wedgeRectCallout">
              <a:avLst>
                <a:gd name="adj1" fmla="val -31963"/>
                <a:gd name="adj2" fmla="val 9285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589212" y="2883336"/>
            <a:ext cx="210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非启发式：</a:t>
            </a:r>
          </a:p>
        </p:txBody>
      </p:sp>
    </p:spTree>
    <p:extLst>
      <p:ext uri="{BB962C8B-B14F-4D97-AF65-F5344CB8AC3E}">
        <p14:creationId xmlns:p14="http://schemas.microsoft.com/office/powerpoint/2010/main" val="124257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21462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7-15  </a:t>
            </a:r>
            <a:r>
              <a:rPr lang="zh-CN" altLang="en-US" dirty="0"/>
              <a:t>设有</a:t>
            </a:r>
            <a:r>
              <a:rPr lang="en-US" altLang="zh-CN" dirty="0"/>
              <a:t>0/1</a:t>
            </a:r>
            <a:r>
              <a:rPr lang="zh-CN" altLang="en-US" dirty="0"/>
              <a:t>背包实例（</a:t>
            </a:r>
            <a:r>
              <a:rPr lang="en-US" altLang="zh-CN" dirty="0"/>
              <a:t>w</a:t>
            </a:r>
            <a:r>
              <a:rPr lang="en-US" altLang="zh-CN" baseline="-25000" dirty="0"/>
              <a:t>0</a:t>
            </a:r>
            <a:r>
              <a:rPr lang="en-US" altLang="zh-CN" dirty="0"/>
              <a:t>,w</a:t>
            </a:r>
            <a:r>
              <a:rPr lang="en-US" altLang="zh-CN" baseline="-25000" dirty="0"/>
              <a:t>1</a:t>
            </a:r>
            <a:r>
              <a:rPr lang="en-US" altLang="zh-CN" dirty="0"/>
              <a:t>,w</a:t>
            </a:r>
            <a:r>
              <a:rPr lang="en-US" altLang="zh-CN" baseline="-25000" dirty="0"/>
              <a:t>2</a:t>
            </a:r>
            <a:r>
              <a:rPr lang="en-US" altLang="zh-CN" dirty="0"/>
              <a:t>,w</a:t>
            </a:r>
            <a:r>
              <a:rPr lang="en-US" altLang="zh-CN" baseline="-25000" dirty="0"/>
              <a:t>3</a:t>
            </a:r>
            <a:r>
              <a:rPr lang="en-US" altLang="zh-CN" dirty="0"/>
              <a:t>)=(10,15,6,9),(p</a:t>
            </a:r>
            <a:r>
              <a:rPr lang="en-US" altLang="zh-CN" baseline="-25000" dirty="0"/>
              <a:t>0</a:t>
            </a:r>
            <a:r>
              <a:rPr lang="en-US" altLang="zh-CN" dirty="0"/>
              <a:t>,p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2</a:t>
            </a:r>
            <a:r>
              <a:rPr lang="en-US" altLang="zh-CN" dirty="0"/>
              <a:t>,p</a:t>
            </a:r>
            <a:r>
              <a:rPr lang="en-US" altLang="zh-CN" baseline="-25000" dirty="0"/>
              <a:t>3</a:t>
            </a:r>
            <a:r>
              <a:rPr lang="en-US" altLang="zh-CN" dirty="0"/>
              <a:t>)=(2,5,8,1)</a:t>
            </a:r>
            <a:r>
              <a:rPr lang="zh-CN" altLang="en-US" dirty="0"/>
              <a:t>和</a:t>
            </a:r>
            <a:r>
              <a:rPr lang="en-US" altLang="zh-CN" dirty="0"/>
              <a:t>M=32.</a:t>
            </a:r>
            <a:r>
              <a:rPr lang="zh-CN" altLang="en-US" dirty="0"/>
              <a:t>试计算</a:t>
            </a:r>
            <a:r>
              <a:rPr lang="en-US" altLang="zh-CN" dirty="0"/>
              <a:t>S</a:t>
            </a:r>
            <a:r>
              <a:rPr lang="en-US" altLang="zh-CN" baseline="30000" dirty="0"/>
              <a:t>i</a:t>
            </a:r>
            <a:r>
              <a:rPr lang="zh-CN" altLang="en-US" dirty="0"/>
              <a:t>，</a:t>
            </a:r>
            <a:r>
              <a:rPr lang="en-US" altLang="zh-CN" dirty="0"/>
              <a:t>0≤i ≤4</a:t>
            </a:r>
            <a:r>
              <a:rPr lang="zh-CN" altLang="en-US" dirty="0"/>
              <a:t>。另使用启发式方法再计算一次。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1068" y="3779076"/>
            <a:ext cx="8915400" cy="273726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={(10,2)}</a:t>
            </a:r>
          </a:p>
          <a:p>
            <a:r>
              <a:rPr lang="en-US" altLang="zh-CN" sz="2800" dirty="0"/>
              <a:t>S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={(25,7)}</a:t>
            </a:r>
          </a:p>
          <a:p>
            <a:r>
              <a:rPr lang="en-US" altLang="zh-CN" sz="2800" dirty="0"/>
              <a:t>S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={(31,15)}</a:t>
            </a:r>
          </a:p>
          <a:p>
            <a:r>
              <a:rPr lang="en-US" altLang="zh-CN" sz="2800" dirty="0"/>
              <a:t>S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={(31,15)}</a:t>
            </a:r>
          </a:p>
          <a:p>
            <a:r>
              <a:rPr lang="zh-CN" altLang="en-US" sz="2800" dirty="0"/>
              <a:t>最大收益为</a:t>
            </a:r>
            <a:r>
              <a:rPr lang="en-US" altLang="zh-CN" sz="2800" dirty="0"/>
              <a:t>15</a:t>
            </a:r>
            <a:r>
              <a:rPr lang="zh-CN" altLang="en-US" sz="2800" dirty="0"/>
              <a:t>，最优解</a:t>
            </a:r>
            <a:r>
              <a:rPr lang="en-US" altLang="zh-CN" sz="2800" dirty="0"/>
              <a:t>(1,1,1,0)</a:t>
            </a:r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650777" y="5977720"/>
            <a:ext cx="1119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50777" y="5447733"/>
            <a:ext cx="1119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50777" y="4917745"/>
            <a:ext cx="1119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5294085" y="4785420"/>
            <a:ext cx="1348853" cy="584537"/>
            <a:chOff x="10155759" y="2365407"/>
            <a:chExt cx="1348853" cy="584537"/>
          </a:xfrm>
        </p:grpSpPr>
        <p:sp>
          <p:nvSpPr>
            <p:cNvPr id="9" name="文本框 8"/>
            <p:cNvSpPr txBox="1"/>
            <p:nvPr/>
          </p:nvSpPr>
          <p:spPr>
            <a:xfrm>
              <a:off x="10331356" y="2429301"/>
              <a:ext cx="968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X</a:t>
              </a:r>
              <a:r>
                <a:rPr lang="en-US" altLang="zh-CN" sz="24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=1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10155759" y="2365407"/>
              <a:ext cx="1348853" cy="584537"/>
            </a:xfrm>
            <a:prstGeom prst="wedgeRectCallout">
              <a:avLst>
                <a:gd name="adj1" fmla="val -75471"/>
                <a:gd name="adj2" fmla="val -521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94085" y="5404806"/>
            <a:ext cx="1348853" cy="584537"/>
            <a:chOff x="10625919" y="3562023"/>
            <a:chExt cx="1348853" cy="584537"/>
          </a:xfrm>
        </p:grpSpPr>
        <p:sp>
          <p:nvSpPr>
            <p:cNvPr id="7" name="文本框 6"/>
            <p:cNvSpPr txBox="1"/>
            <p:nvPr/>
          </p:nvSpPr>
          <p:spPr>
            <a:xfrm>
              <a:off x="10830185" y="3642797"/>
              <a:ext cx="968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X</a:t>
              </a:r>
              <a:r>
                <a:rPr lang="en-US" altLang="zh-CN" sz="24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=0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10625919" y="3562023"/>
              <a:ext cx="1348853" cy="584537"/>
            </a:xfrm>
            <a:prstGeom prst="wedgeRectCallout">
              <a:avLst>
                <a:gd name="adj1" fmla="val -76482"/>
                <a:gd name="adj2" fmla="val -238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56389" y="4161096"/>
            <a:ext cx="1348853" cy="584537"/>
            <a:chOff x="10155759" y="2365407"/>
            <a:chExt cx="1348853" cy="584537"/>
          </a:xfrm>
        </p:grpSpPr>
        <p:sp>
          <p:nvSpPr>
            <p:cNvPr id="15" name="文本框 14"/>
            <p:cNvSpPr txBox="1"/>
            <p:nvPr/>
          </p:nvSpPr>
          <p:spPr>
            <a:xfrm>
              <a:off x="10331356" y="2429301"/>
              <a:ext cx="968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X</a:t>
              </a:r>
              <a:r>
                <a:rPr lang="en-US" altLang="zh-CN" sz="24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=1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10155759" y="2365407"/>
              <a:ext cx="1348853" cy="584537"/>
            </a:xfrm>
            <a:prstGeom prst="wedgeRectCallout">
              <a:avLst>
                <a:gd name="adj1" fmla="val -73447"/>
                <a:gd name="adj2" fmla="val -287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3650777" y="4352168"/>
            <a:ext cx="1119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069587" y="3536909"/>
            <a:ext cx="1348853" cy="584537"/>
            <a:chOff x="10155759" y="2365407"/>
            <a:chExt cx="1348853" cy="584537"/>
          </a:xfrm>
        </p:grpSpPr>
        <p:sp>
          <p:nvSpPr>
            <p:cNvPr id="19" name="文本框 18"/>
            <p:cNvSpPr txBox="1"/>
            <p:nvPr/>
          </p:nvSpPr>
          <p:spPr>
            <a:xfrm>
              <a:off x="10331356" y="2429301"/>
              <a:ext cx="968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X</a:t>
              </a:r>
              <a:r>
                <a:rPr lang="en-US" altLang="zh-CN" sz="2400" b="1" baseline="-25000" dirty="0">
                  <a:solidFill>
                    <a:srgbClr val="FF0000"/>
                  </a:solidFill>
                </a:rPr>
                <a:t>0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=1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标注 19"/>
            <p:cNvSpPr/>
            <p:nvPr/>
          </p:nvSpPr>
          <p:spPr>
            <a:xfrm>
              <a:off x="10155759" y="2365407"/>
              <a:ext cx="1348853" cy="584537"/>
            </a:xfrm>
            <a:prstGeom prst="wedgeRectCallout">
              <a:avLst>
                <a:gd name="adj1" fmla="val -74459"/>
                <a:gd name="adj2" fmla="val 2747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589212" y="2733208"/>
            <a:ext cx="9133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启发式：</a:t>
            </a:r>
            <a:r>
              <a:rPr lang="en-US" altLang="zh-CN" sz="2400" b="1" dirty="0" err="1"/>
              <a:t>profleft</a:t>
            </a:r>
            <a:r>
              <a:rPr lang="en-US" altLang="zh-CN" sz="2400" b="1" dirty="0"/>
              <a:t>(0)=16, </a:t>
            </a:r>
            <a:r>
              <a:rPr lang="en-US" altLang="zh-CN" sz="2400" b="1" dirty="0" err="1"/>
              <a:t>profleft</a:t>
            </a:r>
            <a:r>
              <a:rPr lang="en-US" altLang="zh-CN" sz="2400" b="1" dirty="0"/>
              <a:t>(1)=14, </a:t>
            </a:r>
            <a:r>
              <a:rPr lang="en-US" altLang="zh-CN" sz="2400" b="1" dirty="0" err="1"/>
              <a:t>profleft</a:t>
            </a:r>
            <a:r>
              <a:rPr lang="en-US" altLang="zh-CN" sz="2400" b="1" dirty="0"/>
              <a:t>(2)=9, </a:t>
            </a:r>
            <a:r>
              <a:rPr lang="en-US" altLang="zh-CN" sz="2400" b="1" dirty="0" err="1"/>
              <a:t>profleft</a:t>
            </a:r>
            <a:r>
              <a:rPr lang="en-US" altLang="zh-CN" sz="2400" b="1" dirty="0"/>
              <a:t>(3)=1</a:t>
            </a:r>
            <a:r>
              <a:rPr lang="zh-CN" altLang="en-US" sz="2400" b="1" dirty="0"/>
              <a:t>，取可行解</a:t>
            </a:r>
            <a:r>
              <a:rPr lang="en-US" altLang="zh-CN" sz="2400" b="1" dirty="0"/>
              <a:t>(1,1,1,0)</a:t>
            </a:r>
            <a:r>
              <a:rPr lang="zh-CN" altLang="en-US" sz="2400" b="1" dirty="0"/>
              <a:t>时</a:t>
            </a:r>
            <a:r>
              <a:rPr lang="en-US" altLang="zh-CN" sz="2400" b="1" dirty="0"/>
              <a:t>L=15</a:t>
            </a:r>
            <a:r>
              <a:rPr lang="zh-CN" altLang="en-US" sz="2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8256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4905" y="384048"/>
            <a:ext cx="9459707" cy="209014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7-15  </a:t>
            </a:r>
            <a:r>
              <a:rPr lang="zh-CN" altLang="en-US" dirty="0"/>
              <a:t>设有</a:t>
            </a:r>
            <a:r>
              <a:rPr lang="en-US" altLang="zh-CN" dirty="0"/>
              <a:t>n=4</a:t>
            </a:r>
            <a:r>
              <a:rPr lang="zh-CN" altLang="en-US" dirty="0"/>
              <a:t>个正数的集合</a:t>
            </a:r>
            <a:r>
              <a:rPr lang="en-US" altLang="zh-CN" dirty="0"/>
              <a:t>W={w</a:t>
            </a:r>
            <a:r>
              <a:rPr lang="en-US" altLang="zh-CN" baseline="-25000" dirty="0"/>
              <a:t>0</a:t>
            </a:r>
            <a:r>
              <a:rPr lang="en-US" altLang="zh-CN" dirty="0"/>
              <a:t>,w</a:t>
            </a:r>
            <a:r>
              <a:rPr lang="en-US" altLang="zh-CN" baseline="-25000" dirty="0"/>
              <a:t>1</a:t>
            </a:r>
            <a:r>
              <a:rPr lang="en-US" altLang="zh-CN" dirty="0"/>
              <a:t>,w</a:t>
            </a:r>
            <a:r>
              <a:rPr lang="en-US" altLang="zh-CN" baseline="-25000" dirty="0"/>
              <a:t>2</a:t>
            </a:r>
            <a:r>
              <a:rPr lang="en-US" altLang="zh-CN" dirty="0"/>
              <a:t>,w</a:t>
            </a:r>
            <a:r>
              <a:rPr lang="en-US" altLang="zh-CN" baseline="-25000" dirty="0"/>
              <a:t>3</a:t>
            </a:r>
            <a:r>
              <a:rPr lang="en-US" altLang="zh-CN" dirty="0"/>
              <a:t>)=(11,13,24,7)</a:t>
            </a:r>
            <a:r>
              <a:rPr lang="zh-CN" altLang="en-US" dirty="0"/>
              <a:t>和整数</a:t>
            </a:r>
            <a:r>
              <a:rPr lang="en-US" altLang="zh-CN" dirty="0"/>
              <a:t>M=31</a:t>
            </a:r>
            <a:r>
              <a:rPr lang="zh-CN" altLang="en-US" dirty="0"/>
              <a:t>。求</a:t>
            </a:r>
            <a:r>
              <a:rPr lang="en-US" altLang="zh-CN" dirty="0"/>
              <a:t>W</a:t>
            </a:r>
            <a:r>
              <a:rPr lang="zh-CN" altLang="en-US" dirty="0"/>
              <a:t>的所有满足条件的子集，画出对于这一实例由</a:t>
            </a:r>
            <a:r>
              <a:rPr lang="en-US" altLang="zh-CN" dirty="0" err="1"/>
              <a:t>SumOfSub</a:t>
            </a:r>
            <a:r>
              <a:rPr lang="zh-CN" altLang="en-US" dirty="0"/>
              <a:t>算法实际生成的那部分状态空间树。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757717" y="2625422"/>
            <a:ext cx="1282890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0, 0, 55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863226" y="3430046"/>
            <a:ext cx="1282890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7, 1, 48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682052" y="3430046"/>
            <a:ext cx="1282890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0, 1, 48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09650" y="4318431"/>
            <a:ext cx="1469741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18, 2, 37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671661" y="4318431"/>
            <a:ext cx="1282890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7, 2, 37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857394" y="4318431"/>
            <a:ext cx="1469741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11, 2, 37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719405" y="4318431"/>
            <a:ext cx="1282890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0, 2, 37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116272" y="5198863"/>
            <a:ext cx="1282890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7, 3, 24</a:t>
            </a:r>
            <a:endParaRPr lang="zh-CN" altLang="en-US" sz="2400" dirty="0"/>
          </a:p>
        </p:txBody>
      </p:sp>
      <p:sp>
        <p:nvSpPr>
          <p:cNvPr id="30" name="椭圆 29"/>
          <p:cNvSpPr/>
          <p:nvPr/>
        </p:nvSpPr>
        <p:spPr>
          <a:xfrm>
            <a:off x="2471322" y="5128335"/>
            <a:ext cx="676656" cy="6854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555167" y="6011440"/>
            <a:ext cx="676656" cy="6854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B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>
            <a:endCxn id="23" idx="0"/>
          </p:cNvCxnSpPr>
          <p:nvPr/>
        </p:nvCxnSpPr>
        <p:spPr>
          <a:xfrm flipH="1">
            <a:off x="4504671" y="3087087"/>
            <a:ext cx="1253046" cy="34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4" idx="0"/>
          </p:cNvCxnSpPr>
          <p:nvPr/>
        </p:nvCxnSpPr>
        <p:spPr>
          <a:xfrm>
            <a:off x="7040607" y="3124991"/>
            <a:ext cx="1282890" cy="305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3" idx="2"/>
            <a:endCxn id="25" idx="0"/>
          </p:cNvCxnSpPr>
          <p:nvPr/>
        </p:nvCxnSpPr>
        <p:spPr>
          <a:xfrm flipH="1">
            <a:off x="3544521" y="3891711"/>
            <a:ext cx="96015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3" idx="2"/>
            <a:endCxn id="26" idx="0"/>
          </p:cNvCxnSpPr>
          <p:nvPr/>
        </p:nvCxnSpPr>
        <p:spPr>
          <a:xfrm>
            <a:off x="4504671" y="3891711"/>
            <a:ext cx="808435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4" idx="2"/>
            <a:endCxn id="27" idx="0"/>
          </p:cNvCxnSpPr>
          <p:nvPr/>
        </p:nvCxnSpPr>
        <p:spPr>
          <a:xfrm flipH="1">
            <a:off x="7592265" y="3891711"/>
            <a:ext cx="731232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2"/>
            <a:endCxn id="28" idx="0"/>
          </p:cNvCxnSpPr>
          <p:nvPr/>
        </p:nvCxnSpPr>
        <p:spPr>
          <a:xfrm>
            <a:off x="8323497" y="3891711"/>
            <a:ext cx="1037353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5" idx="2"/>
          </p:cNvCxnSpPr>
          <p:nvPr/>
        </p:nvCxnSpPr>
        <p:spPr>
          <a:xfrm flipH="1">
            <a:off x="3013405" y="4780096"/>
            <a:ext cx="531116" cy="34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6" idx="2"/>
            <a:endCxn id="29" idx="0"/>
          </p:cNvCxnSpPr>
          <p:nvPr/>
        </p:nvCxnSpPr>
        <p:spPr>
          <a:xfrm>
            <a:off x="5313106" y="4780096"/>
            <a:ext cx="444611" cy="41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29" idx="2"/>
            <a:endCxn id="31" idx="7"/>
          </p:cNvCxnSpPr>
          <p:nvPr/>
        </p:nvCxnSpPr>
        <p:spPr>
          <a:xfrm flipH="1">
            <a:off x="5132729" y="5660528"/>
            <a:ext cx="624988" cy="45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392030" y="2911950"/>
            <a:ext cx="10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X[0]=1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7499806" y="2940325"/>
            <a:ext cx="10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X[0]=0</a:t>
            </a:r>
            <a:endParaRPr lang="zh-CN" altLang="en-US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2932920" y="3870618"/>
            <a:ext cx="10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X[1]=1</a:t>
            </a:r>
            <a:endParaRPr lang="zh-CN" altLang="en-US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5006092" y="3875119"/>
            <a:ext cx="10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X[1]=0</a:t>
            </a:r>
            <a:endParaRPr lang="zh-CN" altLang="en-US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91770" y="3896181"/>
            <a:ext cx="10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X[1]=1</a:t>
            </a:r>
            <a:endParaRPr lang="zh-CN" altLang="en-US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8964942" y="3900682"/>
            <a:ext cx="10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X[1]=0</a:t>
            </a:r>
            <a:endParaRPr lang="zh-CN" altLang="en-US" b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2294693" y="4773461"/>
            <a:ext cx="10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X[2]=1</a:t>
            </a:r>
            <a:endParaRPr lang="zh-CN" altLang="en-US" b="1" dirty="0"/>
          </a:p>
        </p:txBody>
      </p:sp>
      <p:sp>
        <p:nvSpPr>
          <p:cNvPr id="57" name="文本框 56"/>
          <p:cNvSpPr txBox="1"/>
          <p:nvPr/>
        </p:nvSpPr>
        <p:spPr>
          <a:xfrm>
            <a:off x="5561582" y="4790454"/>
            <a:ext cx="10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X[2]=0</a:t>
            </a:r>
            <a:endParaRPr lang="zh-CN" altLang="en-US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4464849" y="5664393"/>
            <a:ext cx="10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X[3]=1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968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4905" y="384048"/>
            <a:ext cx="9459707" cy="676656"/>
          </a:xfrm>
        </p:spPr>
        <p:txBody>
          <a:bodyPr>
            <a:normAutofit/>
          </a:bodyPr>
          <a:lstStyle/>
          <a:p>
            <a:r>
              <a:rPr lang="zh-CN" altLang="en-US" dirty="0"/>
              <a:t>十五谜问题：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045971" y="384048"/>
            <a:ext cx="1728787" cy="1728787"/>
            <a:chOff x="5045971" y="384048"/>
            <a:chExt cx="1728787" cy="1728787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36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67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46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48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59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63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64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009845"/>
              </p:ext>
            </p:extLst>
          </p:nvPr>
        </p:nvGraphicFramePr>
        <p:xfrm>
          <a:off x="2044905" y="2295016"/>
          <a:ext cx="9609769" cy="2642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4063680" imgH="1117440" progId="Equation.DSMT4">
                  <p:embed/>
                </p:oleObj>
              </mc:Choice>
              <mc:Fallback>
                <p:oleObj name="Equation" r:id="rId4" imgW="406368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4905" y="2295016"/>
                        <a:ext cx="9609769" cy="2642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6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4905" y="384048"/>
            <a:ext cx="9459707" cy="676656"/>
          </a:xfrm>
        </p:spPr>
        <p:txBody>
          <a:bodyPr>
            <a:normAutofit/>
          </a:bodyPr>
          <a:lstStyle/>
          <a:p>
            <a:r>
              <a:rPr lang="zh-CN" altLang="en-US" dirty="0"/>
              <a:t>十五谜问题：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045971" y="384048"/>
            <a:ext cx="1728787" cy="1728787"/>
            <a:chOff x="5045971" y="384048"/>
            <a:chExt cx="1728787" cy="1728787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36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67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46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48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59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63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64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254003" y="2913888"/>
            <a:ext cx="1728787" cy="1728787"/>
            <a:chOff x="5045971" y="384048"/>
            <a:chExt cx="1728787" cy="1728787"/>
          </a:xfrm>
        </p:grpSpPr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58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45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47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51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53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54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55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56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065973" y="2913888"/>
            <a:ext cx="1728787" cy="1728787"/>
            <a:chOff x="5045971" y="384048"/>
            <a:chExt cx="1728787" cy="1728787"/>
          </a:xfrm>
        </p:grpSpPr>
        <p:sp>
          <p:nvSpPr>
            <p:cNvPr id="88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89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105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7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9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0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1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4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0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91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92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93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94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5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96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97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98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99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100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101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102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103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104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7768214" y="2913888"/>
            <a:ext cx="1728787" cy="1728787"/>
            <a:chOff x="5045971" y="384048"/>
            <a:chExt cx="1728787" cy="1728787"/>
          </a:xfrm>
        </p:grpSpPr>
        <p:sp>
          <p:nvSpPr>
            <p:cNvPr id="116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117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133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0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2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8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0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121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122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23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124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125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126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127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128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129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130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131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132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54003" y="4882896"/>
                <a:ext cx="1952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acc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003" y="4882896"/>
                <a:ext cx="1952237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/>
              <p:cNvSpPr txBox="1"/>
              <p:nvPr/>
            </p:nvSpPr>
            <p:spPr>
              <a:xfrm>
                <a:off x="4819155" y="4882896"/>
                <a:ext cx="1952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acc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55" y="4882896"/>
                <a:ext cx="1952237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/>
              <p:cNvSpPr txBox="1"/>
              <p:nvPr/>
            </p:nvSpPr>
            <p:spPr>
              <a:xfrm>
                <a:off x="7713350" y="4882896"/>
                <a:ext cx="1952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acc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50" y="4882896"/>
                <a:ext cx="1952237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 flipH="1">
            <a:off x="3118056" y="2118931"/>
            <a:ext cx="2800693" cy="774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11" idx="0"/>
          </p:cNvCxnSpPr>
          <p:nvPr/>
        </p:nvCxnSpPr>
        <p:spPr>
          <a:xfrm>
            <a:off x="5917825" y="2119185"/>
            <a:ext cx="11748" cy="79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139" idx="0"/>
          </p:cNvCxnSpPr>
          <p:nvPr/>
        </p:nvCxnSpPr>
        <p:spPr>
          <a:xfrm>
            <a:off x="5920462" y="2142205"/>
            <a:ext cx="2711352" cy="77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24015" y="2046160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5391218" y="2383161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下</a:t>
            </a:r>
          </a:p>
        </p:txBody>
      </p:sp>
      <p:sp>
        <p:nvSpPr>
          <p:cNvPr id="146" name="文本框 145"/>
          <p:cNvSpPr txBox="1"/>
          <p:nvPr/>
        </p:nvSpPr>
        <p:spPr>
          <a:xfrm>
            <a:off x="7478307" y="2171669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右</a:t>
            </a:r>
          </a:p>
        </p:txBody>
      </p:sp>
      <p:cxnSp>
        <p:nvCxnSpPr>
          <p:cNvPr id="147" name="直接连接符 146"/>
          <p:cNvCxnSpPr/>
          <p:nvPr/>
        </p:nvCxnSpPr>
        <p:spPr>
          <a:xfrm flipH="1">
            <a:off x="2909220" y="4681869"/>
            <a:ext cx="3016550" cy="1245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5924845" y="4682123"/>
            <a:ext cx="924" cy="122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5927482" y="4705143"/>
            <a:ext cx="2921819" cy="122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3550990" y="5586438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5892677" y="5511427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下</a:t>
            </a:r>
          </a:p>
        </p:txBody>
      </p:sp>
      <p:sp>
        <p:nvSpPr>
          <p:cNvPr id="152" name="文本框 151"/>
          <p:cNvSpPr txBox="1"/>
          <p:nvPr/>
        </p:nvSpPr>
        <p:spPr>
          <a:xfrm>
            <a:off x="8594918" y="5473432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右</a:t>
            </a:r>
          </a:p>
        </p:txBody>
      </p:sp>
    </p:spTree>
    <p:extLst>
      <p:ext uri="{BB962C8B-B14F-4D97-AF65-F5344CB8AC3E}">
        <p14:creationId xmlns:p14="http://schemas.microsoft.com/office/powerpoint/2010/main" val="72790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54003" y="2913888"/>
            <a:ext cx="1728787" cy="1728787"/>
            <a:chOff x="5045971" y="384048"/>
            <a:chExt cx="1728787" cy="172878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22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10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12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15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17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21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65973" y="2913888"/>
            <a:ext cx="1728787" cy="1728787"/>
            <a:chOff x="5045971" y="384048"/>
            <a:chExt cx="1728787" cy="1728787"/>
          </a:xfrm>
        </p:grpSpPr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34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50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768214" y="2913888"/>
            <a:ext cx="1728787" cy="1728787"/>
            <a:chOff x="5045971" y="384048"/>
            <a:chExt cx="1728787" cy="1728787"/>
          </a:xfrm>
        </p:grpSpPr>
        <p:sp>
          <p:nvSpPr>
            <p:cNvPr id="61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62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78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66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67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8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9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70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71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72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73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74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76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2254003" y="4882896"/>
                <a:ext cx="1952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acc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003" y="4882896"/>
                <a:ext cx="1952237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4819155" y="4882896"/>
                <a:ext cx="1952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acc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55" y="4882896"/>
                <a:ext cx="1952237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7713350" y="4882896"/>
                <a:ext cx="1952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acc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50" y="4882896"/>
                <a:ext cx="1952237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接连接符 90"/>
          <p:cNvCxnSpPr/>
          <p:nvPr/>
        </p:nvCxnSpPr>
        <p:spPr>
          <a:xfrm flipH="1">
            <a:off x="3118056" y="2118931"/>
            <a:ext cx="2800693" cy="774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endCxn id="56" idx="0"/>
          </p:cNvCxnSpPr>
          <p:nvPr/>
        </p:nvCxnSpPr>
        <p:spPr>
          <a:xfrm>
            <a:off x="5917825" y="2119185"/>
            <a:ext cx="11748" cy="79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endCxn id="84" idx="0"/>
          </p:cNvCxnSpPr>
          <p:nvPr/>
        </p:nvCxnSpPr>
        <p:spPr>
          <a:xfrm>
            <a:off x="5920462" y="2142205"/>
            <a:ext cx="2711352" cy="77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624015" y="2046160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5391218" y="2383161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下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7478307" y="2171669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右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5065973" y="376905"/>
            <a:ext cx="1728787" cy="1728787"/>
            <a:chOff x="5045971" y="384048"/>
            <a:chExt cx="1728787" cy="1728787"/>
          </a:xfrm>
        </p:grpSpPr>
        <p:sp>
          <p:nvSpPr>
            <p:cNvPr id="98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99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8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9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0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01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103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104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5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106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107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108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109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110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111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112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113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114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p:cxnSp>
        <p:nvCxnSpPr>
          <p:cNvPr id="125" name="直接连接符 124"/>
          <p:cNvCxnSpPr/>
          <p:nvPr/>
        </p:nvCxnSpPr>
        <p:spPr>
          <a:xfrm flipH="1">
            <a:off x="2909220" y="4681869"/>
            <a:ext cx="3016550" cy="1245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5924845" y="4682123"/>
            <a:ext cx="924" cy="122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5927482" y="4705143"/>
            <a:ext cx="2921819" cy="122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3550990" y="5586438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5892677" y="5511427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下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8594918" y="5473432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右</a:t>
            </a:r>
          </a:p>
        </p:txBody>
      </p:sp>
    </p:spTree>
    <p:extLst>
      <p:ext uri="{BB962C8B-B14F-4D97-AF65-F5344CB8AC3E}">
        <p14:creationId xmlns:p14="http://schemas.microsoft.com/office/powerpoint/2010/main" val="276967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54003" y="2913888"/>
            <a:ext cx="1728787" cy="1728787"/>
            <a:chOff x="5045971" y="384048"/>
            <a:chExt cx="1728787" cy="172878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22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10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12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17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21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65973" y="2913888"/>
            <a:ext cx="1728787" cy="1728787"/>
            <a:chOff x="5045971" y="384048"/>
            <a:chExt cx="1728787" cy="1728787"/>
          </a:xfrm>
        </p:grpSpPr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34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50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768214" y="2913888"/>
            <a:ext cx="1728787" cy="1728787"/>
            <a:chOff x="5045971" y="384048"/>
            <a:chExt cx="1728787" cy="1728787"/>
          </a:xfrm>
        </p:grpSpPr>
        <p:sp>
          <p:nvSpPr>
            <p:cNvPr id="61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62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78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66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67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8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69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70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71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72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3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74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76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2254003" y="4882896"/>
                <a:ext cx="1952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acc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003" y="4882896"/>
                <a:ext cx="1952237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4819155" y="4882896"/>
                <a:ext cx="1952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acc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55" y="4882896"/>
                <a:ext cx="1952237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7713350" y="4882896"/>
                <a:ext cx="1952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acc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50" y="4882896"/>
                <a:ext cx="1952237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接连接符 90"/>
          <p:cNvCxnSpPr/>
          <p:nvPr/>
        </p:nvCxnSpPr>
        <p:spPr>
          <a:xfrm flipH="1">
            <a:off x="3118056" y="2118931"/>
            <a:ext cx="2800693" cy="774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endCxn id="56" idx="0"/>
          </p:cNvCxnSpPr>
          <p:nvPr/>
        </p:nvCxnSpPr>
        <p:spPr>
          <a:xfrm>
            <a:off x="5917825" y="2119185"/>
            <a:ext cx="11748" cy="79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endCxn id="84" idx="0"/>
          </p:cNvCxnSpPr>
          <p:nvPr/>
        </p:nvCxnSpPr>
        <p:spPr>
          <a:xfrm>
            <a:off x="5920462" y="2142205"/>
            <a:ext cx="2711352" cy="77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624015" y="2046160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5391218" y="2383161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下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7478307" y="2171669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右</a:t>
            </a:r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5615844" y="4663581"/>
            <a:ext cx="3016550" cy="1245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8631469" y="4663835"/>
            <a:ext cx="924" cy="122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8634106" y="4686855"/>
            <a:ext cx="2921819" cy="122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257614" y="5568150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8599301" y="5493139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下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11301542" y="5455144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右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5065973" y="376905"/>
            <a:ext cx="1728787" cy="1728787"/>
            <a:chOff x="5045971" y="384048"/>
            <a:chExt cx="1728787" cy="1728787"/>
          </a:xfrm>
        </p:grpSpPr>
        <p:sp>
          <p:nvSpPr>
            <p:cNvPr id="104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105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121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9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0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6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07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108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109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110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111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112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113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114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5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116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117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118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119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120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00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54003" y="2913888"/>
            <a:ext cx="1728787" cy="1728787"/>
            <a:chOff x="5045971" y="384048"/>
            <a:chExt cx="1728787" cy="1728787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9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15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16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18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065973" y="2913888"/>
            <a:ext cx="1728787" cy="1728787"/>
            <a:chOff x="5045971" y="384048"/>
            <a:chExt cx="1728787" cy="1728787"/>
          </a:xfrm>
        </p:grpSpPr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32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45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768214" y="2913888"/>
            <a:ext cx="1728787" cy="1728787"/>
            <a:chOff x="5045971" y="384048"/>
            <a:chExt cx="1728787" cy="1728787"/>
          </a:xfrm>
        </p:grpSpPr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60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76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64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65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6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67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68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69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70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71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2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3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74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75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2254003" y="4882896"/>
                <a:ext cx="1952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acc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003" y="4882896"/>
                <a:ext cx="1952237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4819155" y="4882896"/>
                <a:ext cx="1952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acc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55" y="4882896"/>
                <a:ext cx="1952237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7713350" y="4882896"/>
                <a:ext cx="1952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1" dirty="0"/>
                  <a:t>7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50" y="4882896"/>
                <a:ext cx="1952237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6061" b="-19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/>
          <p:cNvCxnSpPr/>
          <p:nvPr/>
        </p:nvCxnSpPr>
        <p:spPr>
          <a:xfrm flipH="1">
            <a:off x="3118056" y="2118931"/>
            <a:ext cx="2800693" cy="774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endCxn id="54" idx="0"/>
          </p:cNvCxnSpPr>
          <p:nvPr/>
        </p:nvCxnSpPr>
        <p:spPr>
          <a:xfrm>
            <a:off x="5917825" y="2119185"/>
            <a:ext cx="11748" cy="79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2" idx="0"/>
          </p:cNvCxnSpPr>
          <p:nvPr/>
        </p:nvCxnSpPr>
        <p:spPr>
          <a:xfrm>
            <a:off x="5920462" y="2142205"/>
            <a:ext cx="2711352" cy="77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624015" y="2046160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5391218" y="2383161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下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7478307" y="2171669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右</a:t>
            </a:r>
          </a:p>
        </p:txBody>
      </p:sp>
      <p:cxnSp>
        <p:nvCxnSpPr>
          <p:cNvPr id="95" name="直接连接符 94"/>
          <p:cNvCxnSpPr/>
          <p:nvPr/>
        </p:nvCxnSpPr>
        <p:spPr>
          <a:xfrm flipH="1">
            <a:off x="4819155" y="4663581"/>
            <a:ext cx="1106615" cy="108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927482" y="4665900"/>
            <a:ext cx="947906" cy="108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294944" y="5383484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847453" y="5383484"/>
            <a:ext cx="4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右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5065973" y="392302"/>
            <a:ext cx="1728787" cy="1728787"/>
            <a:chOff x="5045971" y="384048"/>
            <a:chExt cx="1728787" cy="1728787"/>
          </a:xfrm>
        </p:grpSpPr>
        <p:sp>
          <p:nvSpPr>
            <p:cNvPr id="102" name="Text Box 5"/>
            <p:cNvSpPr txBox="1">
              <a:spLocks noChangeArrowheads="1"/>
            </p:cNvSpPr>
            <p:nvPr/>
          </p:nvSpPr>
          <p:spPr bwMode="auto">
            <a:xfrm>
              <a:off x="5118996" y="38404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103" name="Group 6"/>
            <p:cNvGrpSpPr>
              <a:grpSpLocks/>
            </p:cNvGrpSpPr>
            <p:nvPr/>
          </p:nvGrpSpPr>
          <p:grpSpPr bwMode="auto">
            <a:xfrm>
              <a:off x="5045971" y="384048"/>
              <a:ext cx="1728787" cy="1728787"/>
              <a:chOff x="2018" y="709"/>
              <a:chExt cx="1089" cy="1089"/>
            </a:xfrm>
          </p:grpSpPr>
          <p:sp>
            <p:nvSpPr>
              <p:cNvPr id="119" name="Line 7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" name="Line 8"/>
              <p:cNvSpPr>
                <a:spLocks noChangeShapeType="1"/>
              </p:cNvSpPr>
              <p:nvPr/>
            </p:nvSpPr>
            <p:spPr bwMode="auto">
              <a:xfrm flipV="1">
                <a:off x="2018" y="981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" name="Line 9"/>
              <p:cNvSpPr>
                <a:spLocks noChangeShapeType="1"/>
              </p:cNvSpPr>
              <p:nvPr/>
            </p:nvSpPr>
            <p:spPr bwMode="auto">
              <a:xfrm flipV="1">
                <a:off x="2018" y="1253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" name="Line 10"/>
              <p:cNvSpPr>
                <a:spLocks noChangeShapeType="1"/>
              </p:cNvSpPr>
              <p:nvPr/>
            </p:nvSpPr>
            <p:spPr bwMode="auto">
              <a:xfrm flipV="1">
                <a:off x="2018" y="152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" name="Line 11"/>
              <p:cNvSpPr>
                <a:spLocks noChangeShapeType="1"/>
              </p:cNvSpPr>
              <p:nvPr/>
            </p:nvSpPr>
            <p:spPr bwMode="auto">
              <a:xfrm>
                <a:off x="2290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" name="Line 12"/>
              <p:cNvSpPr>
                <a:spLocks noChangeShapeType="1"/>
              </p:cNvSpPr>
              <p:nvPr/>
            </p:nvSpPr>
            <p:spPr bwMode="auto">
              <a:xfrm>
                <a:off x="2835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" name="Line 13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" name="Line 14"/>
              <p:cNvSpPr>
                <a:spLocks noChangeShapeType="1"/>
              </p:cNvSpPr>
              <p:nvPr/>
            </p:nvSpPr>
            <p:spPr bwMode="auto">
              <a:xfrm>
                <a:off x="2018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" name="Line 15"/>
              <p:cNvSpPr>
                <a:spLocks noChangeShapeType="1"/>
              </p:cNvSpPr>
              <p:nvPr/>
            </p:nvSpPr>
            <p:spPr bwMode="auto">
              <a:xfrm>
                <a:off x="3107" y="709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" name="Line 16"/>
              <p:cNvSpPr>
                <a:spLocks noChangeShapeType="1"/>
              </p:cNvSpPr>
              <p:nvPr/>
            </p:nvSpPr>
            <p:spPr bwMode="auto">
              <a:xfrm flipV="1">
                <a:off x="2018" y="1797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4" name="Text Box 30"/>
            <p:cNvSpPr txBox="1">
              <a:spLocks noChangeArrowheads="1"/>
            </p:cNvSpPr>
            <p:nvPr/>
          </p:nvSpPr>
          <p:spPr bwMode="auto">
            <a:xfrm>
              <a:off x="5550796" y="38563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05" name="Text Box 31"/>
            <p:cNvSpPr txBox="1">
              <a:spLocks noChangeArrowheads="1"/>
            </p:cNvSpPr>
            <p:nvPr/>
          </p:nvSpPr>
          <p:spPr bwMode="auto">
            <a:xfrm>
              <a:off x="5984183" y="385635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106" name="Text Box 32"/>
            <p:cNvSpPr txBox="1">
              <a:spLocks noChangeArrowheads="1"/>
            </p:cNvSpPr>
            <p:nvPr/>
          </p:nvSpPr>
          <p:spPr bwMode="auto">
            <a:xfrm>
              <a:off x="6415983" y="38722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107" name="Text Box 33"/>
            <p:cNvSpPr txBox="1">
              <a:spLocks noChangeArrowheads="1"/>
            </p:cNvSpPr>
            <p:nvPr/>
          </p:nvSpPr>
          <p:spPr bwMode="auto">
            <a:xfrm>
              <a:off x="5118996" y="8094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108" name="Text Box 34"/>
            <p:cNvSpPr txBox="1">
              <a:spLocks noChangeArrowheads="1"/>
            </p:cNvSpPr>
            <p:nvPr/>
          </p:nvSpPr>
          <p:spPr bwMode="auto">
            <a:xfrm>
              <a:off x="5550796" y="811085"/>
              <a:ext cx="287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9" name="Text Box 35"/>
            <p:cNvSpPr txBox="1">
              <a:spLocks noChangeArrowheads="1"/>
            </p:cNvSpPr>
            <p:nvPr/>
          </p:nvSpPr>
          <p:spPr bwMode="auto">
            <a:xfrm>
              <a:off x="5984183" y="811085"/>
              <a:ext cx="287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110" name="Text Box 36"/>
            <p:cNvSpPr txBox="1">
              <a:spLocks noChangeArrowheads="1"/>
            </p:cNvSpPr>
            <p:nvPr/>
          </p:nvSpPr>
          <p:spPr bwMode="auto">
            <a:xfrm>
              <a:off x="6415983" y="812673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111" name="Text Box 37"/>
            <p:cNvSpPr txBox="1">
              <a:spLocks noChangeArrowheads="1"/>
            </p:cNvSpPr>
            <p:nvPr/>
          </p:nvSpPr>
          <p:spPr bwMode="auto">
            <a:xfrm>
              <a:off x="5118996" y="1241298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112" name="Text Box 38"/>
            <p:cNvSpPr txBox="1">
              <a:spLocks noChangeArrowheads="1"/>
            </p:cNvSpPr>
            <p:nvPr/>
          </p:nvSpPr>
          <p:spPr bwMode="auto">
            <a:xfrm>
              <a:off x="5479358" y="124923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113" name="Text Box 39"/>
            <p:cNvSpPr txBox="1">
              <a:spLocks noChangeArrowheads="1"/>
            </p:cNvSpPr>
            <p:nvPr/>
          </p:nvSpPr>
          <p:spPr bwMode="auto">
            <a:xfrm>
              <a:off x="5911158" y="1242885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4" name="Text Box 40"/>
            <p:cNvSpPr txBox="1">
              <a:spLocks noChangeArrowheads="1"/>
            </p:cNvSpPr>
            <p:nvPr/>
          </p:nvSpPr>
          <p:spPr bwMode="auto">
            <a:xfrm>
              <a:off x="6342958" y="1244473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115" name="Text Box 45"/>
            <p:cNvSpPr txBox="1">
              <a:spLocks noChangeArrowheads="1"/>
            </p:cNvSpPr>
            <p:nvPr/>
          </p:nvSpPr>
          <p:spPr bwMode="auto">
            <a:xfrm>
              <a:off x="5047558" y="168738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Verdana" panose="020B0604030504040204" pitchFamily="34" charset="0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5479358" y="1681035"/>
              <a:ext cx="4318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5911158" y="1682623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118" name="Text Box 47"/>
            <p:cNvSpPr txBox="1">
              <a:spLocks noChangeArrowheads="1"/>
            </p:cNvSpPr>
            <p:nvPr/>
          </p:nvSpPr>
          <p:spPr bwMode="auto">
            <a:xfrm>
              <a:off x="6319590" y="1688719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Verdana" panose="020B060403050404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37126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903</TotalTime>
  <Words>799</Words>
  <Application>Microsoft Office PowerPoint</Application>
  <PresentationFormat>宽屏</PresentationFormat>
  <Paragraphs>389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黑体</vt:lpstr>
      <vt:lpstr>宋体</vt:lpstr>
      <vt:lpstr>幼圆</vt:lpstr>
      <vt:lpstr>Arial</vt:lpstr>
      <vt:lpstr>Calibri</vt:lpstr>
      <vt:lpstr>Cambria Math</vt:lpstr>
      <vt:lpstr>Century Gothic</vt:lpstr>
      <vt:lpstr>Verdana</vt:lpstr>
      <vt:lpstr>Wingdings 3</vt:lpstr>
      <vt:lpstr>丝状</vt:lpstr>
      <vt:lpstr>Equation</vt:lpstr>
      <vt:lpstr>算法分析与设计 </vt:lpstr>
      <vt:lpstr>7-15  设有0/1背包实例（w0,w1,w2,w3)=(10,15,6,9),(p0,p1,p2,p3)=(2,5,8,1)和M=32.试计算Si，0≤i ≤4。另使用启发式方法再计算一次。</vt:lpstr>
      <vt:lpstr>7-15  设有0/1背包实例（w0,w1,w2,w3)=(10,15,6,9),(p0,p1,p2,p3)=(2,5,8,1)和M=32.试计算Si，0≤i ≤4。另使用启发式方法再计算一次。</vt:lpstr>
      <vt:lpstr>7-15  设有n=4个正数的集合W={w0,w1,w2,w3)=(11,13,24,7)和整数M=31。求W的所有满足条件的子集，画出对于这一实例由SumOfSub算法实际生成的那部分状态空间树。</vt:lpstr>
      <vt:lpstr>十五谜问题：</vt:lpstr>
      <vt:lpstr>十五谜问题：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算法分析与设计 </dc:title>
  <dc:creator>yitingzhang</dc:creator>
  <cp:lastModifiedBy>Guo Haris</cp:lastModifiedBy>
  <cp:revision>9</cp:revision>
  <dcterms:created xsi:type="dcterms:W3CDTF">2015-06-22T16:07:45Z</dcterms:created>
  <dcterms:modified xsi:type="dcterms:W3CDTF">2018-06-22T03:26:46Z</dcterms:modified>
</cp:coreProperties>
</file>