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9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33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7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9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96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4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B7DAB8-A0FC-4B2E-AEBB-C90E5292B70B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D70EDD-CCCC-4906-9279-57C265AB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3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1302" y="-95023"/>
            <a:ext cx="3132702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(p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1800" dirty="0" smtClean="0">
                <a:ea typeface="宋体" panose="02010600030101010101" pitchFamily="2" charset="-122"/>
              </a:rPr>
              <a:t>,d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1800" dirty="0" smtClean="0">
                <a:ea typeface="宋体" panose="02010600030101010101" pitchFamily="2" charset="-122"/>
              </a:rPr>
              <a:t>,t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1800" dirty="0" smtClean="0">
                <a:ea typeface="宋体" panose="02010600030101010101" pitchFamily="2" charset="-122"/>
              </a:rPr>
              <a:t>)=(3,1,1)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(p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ea typeface="宋体" panose="02010600030101010101" pitchFamily="2" charset="-122"/>
              </a:rPr>
              <a:t>,d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ea typeface="宋体" panose="02010600030101010101" pitchFamily="2" charset="-122"/>
              </a:rPr>
              <a:t>,t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ea typeface="宋体" panose="02010600030101010101" pitchFamily="2" charset="-122"/>
              </a:rPr>
              <a:t>)=(8,2,1)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(p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</a:rPr>
              <a:t>,d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</a:rPr>
              <a:t>,t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</a:rPr>
              <a:t>)=(6,3,2)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(p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3</a:t>
            </a:r>
            <a:r>
              <a:rPr lang="en-US" altLang="zh-CN" sz="1800" dirty="0" smtClean="0">
                <a:ea typeface="宋体" panose="02010600030101010101" pitchFamily="2" charset="-122"/>
              </a:rPr>
              <a:t>,d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3</a:t>
            </a:r>
            <a:r>
              <a:rPr lang="en-US" altLang="zh-CN" sz="1800" dirty="0" smtClean="0">
                <a:ea typeface="宋体" panose="02010600030101010101" pitchFamily="2" charset="-122"/>
              </a:rPr>
              <a:t>,t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3</a:t>
            </a:r>
            <a:r>
              <a:rPr lang="en-US" altLang="zh-CN" sz="1800" dirty="0" smtClean="0">
                <a:ea typeface="宋体" panose="02010600030101010101" pitchFamily="2" charset="-122"/>
              </a:rPr>
              <a:t>)=(4,4,2)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(p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4</a:t>
            </a:r>
            <a:r>
              <a:rPr lang="en-US" altLang="zh-CN" sz="1800" dirty="0" smtClean="0">
                <a:ea typeface="宋体" panose="02010600030101010101" pitchFamily="2" charset="-122"/>
              </a:rPr>
              <a:t>,d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4</a:t>
            </a:r>
            <a:r>
              <a:rPr lang="en-US" altLang="zh-CN" sz="1800" dirty="0" smtClean="0">
                <a:ea typeface="宋体" panose="02010600030101010101" pitchFamily="2" charset="-122"/>
              </a:rPr>
              <a:t>,t</a:t>
            </a:r>
            <a:r>
              <a:rPr lang="en-US" altLang="zh-CN" sz="1800" baseline="-25000" dirty="0" smtClean="0">
                <a:ea typeface="宋体" panose="02010600030101010101" pitchFamily="2" charset="-122"/>
              </a:rPr>
              <a:t>4</a:t>
            </a:r>
            <a:r>
              <a:rPr lang="en-US" altLang="zh-CN" sz="1800" dirty="0" smtClean="0">
                <a:ea typeface="宋体" panose="02010600030101010101" pitchFamily="2" charset="-122"/>
              </a:rPr>
              <a:t>)=(5,4,1)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54121" y="2091647"/>
            <a:ext cx="590550" cy="590550"/>
            <a:chOff x="3098" y="467"/>
            <a:chExt cx="372" cy="37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107" y="527"/>
              <a:ext cx="36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u=18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3098" y="467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" name="Equation" r:id="rId3" imgW="114102" imgH="177492" progId="Equation.DSMT4">
                    <p:embed/>
                  </p:oleObj>
                </mc:Choice>
                <mc:Fallback>
                  <p:oleObj name="Equation" r:id="rId3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467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999204" y="3517222"/>
            <a:ext cx="647700" cy="590550"/>
            <a:chOff x="113" y="2024"/>
            <a:chExt cx="408" cy="372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3" y="2084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u=12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40" y="2024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" name="Equation" r:id="rId5" imgW="114102" imgH="177492" progId="Equation.DSMT4">
                    <p:embed/>
                  </p:oleObj>
                </mc:Choice>
                <mc:Fallback>
                  <p:oleObj name="Equation" r:id="rId5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2024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933621" y="781959"/>
            <a:ext cx="1455738" cy="590550"/>
            <a:chOff x="3052" y="745"/>
            <a:chExt cx="917" cy="372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3052" y="745"/>
              <a:ext cx="372" cy="372"/>
              <a:chOff x="3098" y="467"/>
              <a:chExt cx="372" cy="372"/>
            </a:xfrm>
          </p:grpSpPr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3107" y="527"/>
                <a:ext cx="36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 =0 </a:t>
                </a:r>
                <a:r>
                  <a:rPr lang="en-US" altLang="zh-CN" sz="1800" dirty="0" smtClean="0">
                    <a:ea typeface="宋体" panose="02010600030101010101" pitchFamily="2" charset="-122"/>
                  </a:rPr>
                  <a:t>u=26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8" name="Object 16"/>
              <p:cNvGraphicFramePr>
                <a:graphicFrameLocks noChangeAspect="1"/>
              </p:cNvGraphicFramePr>
              <p:nvPr/>
            </p:nvGraphicFramePr>
            <p:xfrm>
              <a:off x="3098" y="467"/>
              <a:ext cx="15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7" name="Equation" r:id="rId6" imgW="114102" imgH="177492" progId="Equation.DSMT4">
                      <p:embed/>
                    </p:oleObj>
                  </mc:Choice>
                  <mc:Fallback>
                    <p:oleObj name="Equation" r:id="rId6" imgW="114102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" y="467"/>
                            <a:ext cx="155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606" y="844"/>
              <a:ext cx="363" cy="179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U=26</a:t>
              </a:r>
              <a:endPara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02067" y="3717022"/>
            <a:ext cx="647700" cy="933450"/>
            <a:chOff x="567" y="2477"/>
            <a:chExt cx="408" cy="588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567" y="2477"/>
              <a:ext cx="408" cy="372"/>
              <a:chOff x="568" y="2205"/>
              <a:chExt cx="408" cy="372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568" y="2265"/>
                <a:ext cx="40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   </a:t>
                </a:r>
                <a:r>
                  <a:rPr lang="en-US" altLang="zh-CN" sz="1800" dirty="0" smtClean="0">
                    <a:ea typeface="宋体" panose="02010600030101010101" pitchFamily="2" charset="-122"/>
                  </a:rPr>
                  <a:t>=</a:t>
                </a:r>
                <a:r>
                  <a:rPr lang="en-US" altLang="zh-CN" sz="1800" dirty="0" smtClean="0">
                    <a:solidFill>
                      <a:srgbClr val="FFFF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1800" dirty="0" smtClean="0">
                    <a:ea typeface="宋体" panose="02010600030101010101" pitchFamily="2" charset="-122"/>
                  </a:rPr>
                  <a:t> u=15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" name="Object 21"/>
              <p:cNvGraphicFramePr>
                <a:graphicFrameLocks noChangeAspect="1"/>
              </p:cNvGraphicFramePr>
              <p:nvPr/>
            </p:nvGraphicFramePr>
            <p:xfrm>
              <a:off x="593" y="2205"/>
              <a:ext cx="15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" name="Equation" r:id="rId7" imgW="114102" imgH="177492" progId="Equation.DSMT4">
                      <p:embed/>
                    </p:oleObj>
                  </mc:Choice>
                  <mc:Fallback>
                    <p:oleObj name="Equation" r:id="rId7" imgW="114102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" y="2205"/>
                            <a:ext cx="155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68" y="2886"/>
              <a:ext cx="363" cy="179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U=15</a:t>
              </a:r>
              <a:endPara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309234" y="2023383"/>
            <a:ext cx="606425" cy="923925"/>
            <a:chOff x="295" y="1527"/>
            <a:chExt cx="382" cy="58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295" y="1527"/>
              <a:ext cx="382" cy="372"/>
              <a:chOff x="684" y="1162"/>
              <a:chExt cx="382" cy="372"/>
            </a:xfrm>
          </p:grpSpPr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703" y="1222"/>
                <a:ext cx="36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 =</a:t>
                </a:r>
                <a:r>
                  <a:rPr lang="en-US" altLang="zh-CN" sz="1800" dirty="0">
                    <a:solidFill>
                      <a:srgbClr val="FFFF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 smtClean="0">
                    <a:ea typeface="宋体" panose="02010600030101010101" pitchFamily="2" charset="-122"/>
                  </a:rPr>
                  <a:t>u=23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" name="Object 26"/>
              <p:cNvGraphicFramePr>
                <a:graphicFrameLocks noChangeAspect="1"/>
              </p:cNvGraphicFramePr>
              <p:nvPr/>
            </p:nvGraphicFramePr>
            <p:xfrm>
              <a:off x="684" y="1162"/>
              <a:ext cx="15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9" name="Equation" r:id="rId8" imgW="114102" imgH="177492" progId="Equation.DSMT4">
                      <p:embed/>
                    </p:oleObj>
                  </mc:Choice>
                  <mc:Fallback>
                    <p:oleObj name="Equation" r:id="rId8" imgW="114102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" y="1162"/>
                            <a:ext cx="155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13" y="1935"/>
              <a:ext cx="363" cy="17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U=23</a:t>
              </a:r>
              <a:endPara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668634" y="2135189"/>
            <a:ext cx="647700" cy="590550"/>
            <a:chOff x="3515" y="1343"/>
            <a:chExt cx="408" cy="372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515" y="1403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=11 u=20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33" name="Object 31"/>
            <p:cNvGraphicFramePr>
              <a:graphicFrameLocks noChangeAspect="1"/>
            </p:cNvGraphicFramePr>
            <p:nvPr/>
          </p:nvGraphicFramePr>
          <p:xfrm>
            <a:off x="3541" y="1343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" name="Equation" r:id="rId9" imgW="114102" imgH="177492" progId="Equation.DSMT4">
                    <p:embed/>
                  </p:oleObj>
                </mc:Choice>
                <mc:Fallback>
                  <p:oleObj name="Equation" r:id="rId9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343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2205947" y="2739347"/>
            <a:ext cx="117700" cy="839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756442" y="2725739"/>
            <a:ext cx="36512" cy="878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5444671" y="1155022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473246" y="1226459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2101396" y="23075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2129971" y="2378984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5444671" y="23075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5473246" y="2378984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" name="Oval 52"/>
          <p:cNvSpPr>
            <a:spLocks noChangeArrowheads="1"/>
          </p:cNvSpPr>
          <p:nvPr/>
        </p:nvSpPr>
        <p:spPr bwMode="auto">
          <a:xfrm>
            <a:off x="7316334" y="23075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7344909" y="2378984"/>
            <a:ext cx="36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1" name="Oval 58"/>
          <p:cNvSpPr>
            <a:spLocks noChangeArrowheads="1"/>
          </p:cNvSpPr>
          <p:nvPr/>
        </p:nvSpPr>
        <p:spPr bwMode="auto">
          <a:xfrm>
            <a:off x="2012045" y="36029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2062391" y="3674384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53" name="Oval 61"/>
          <p:cNvSpPr>
            <a:spLocks noChangeArrowheads="1"/>
          </p:cNvSpPr>
          <p:nvPr/>
        </p:nvSpPr>
        <p:spPr bwMode="auto">
          <a:xfrm>
            <a:off x="5575466" y="36029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5604041" y="3674384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55" name="Oval 64"/>
          <p:cNvSpPr>
            <a:spLocks noChangeArrowheads="1"/>
          </p:cNvSpPr>
          <p:nvPr/>
        </p:nvSpPr>
        <p:spPr bwMode="auto">
          <a:xfrm>
            <a:off x="6151729" y="36029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6" name="Text Box 65"/>
          <p:cNvSpPr txBox="1">
            <a:spLocks noChangeArrowheads="1"/>
          </p:cNvSpPr>
          <p:nvPr/>
        </p:nvSpPr>
        <p:spPr bwMode="auto">
          <a:xfrm>
            <a:off x="6180304" y="3674384"/>
            <a:ext cx="36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57" name="Group 129"/>
          <p:cNvGrpSpPr>
            <a:grpSpLocks/>
          </p:cNvGrpSpPr>
          <p:nvPr/>
        </p:nvGrpSpPr>
        <p:grpSpPr bwMode="auto">
          <a:xfrm>
            <a:off x="8612354" y="3583897"/>
            <a:ext cx="431800" cy="431800"/>
            <a:chOff x="3923" y="2522"/>
            <a:chExt cx="272" cy="272"/>
          </a:xfrm>
        </p:grpSpPr>
        <p:sp>
          <p:nvSpPr>
            <p:cNvPr id="58" name="Oval 73"/>
            <p:cNvSpPr>
              <a:spLocks noChangeArrowheads="1"/>
            </p:cNvSpPr>
            <p:nvPr/>
          </p:nvSpPr>
          <p:spPr bwMode="auto">
            <a:xfrm>
              <a:off x="3923" y="2522"/>
              <a:ext cx="272" cy="2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3941" y="256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14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  <p:sp>
        <p:nvSpPr>
          <p:cNvPr id="60" name="Line 75"/>
          <p:cNvSpPr>
            <a:spLocks noChangeShapeType="1"/>
          </p:cNvSpPr>
          <p:nvPr/>
        </p:nvSpPr>
        <p:spPr bwMode="auto">
          <a:xfrm flipH="1">
            <a:off x="2496683" y="1443947"/>
            <a:ext cx="2947987" cy="99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>
            <a:off x="5660571" y="1586822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>
            <a:off x="5876471" y="1443947"/>
            <a:ext cx="16557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5876470" y="1370922"/>
            <a:ext cx="3526063" cy="94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80"/>
          <p:cNvSpPr>
            <a:spLocks noChangeShapeType="1"/>
          </p:cNvSpPr>
          <p:nvPr/>
        </p:nvSpPr>
        <p:spPr bwMode="auto">
          <a:xfrm>
            <a:off x="2496684" y="2594884"/>
            <a:ext cx="471487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82"/>
          <p:cNvSpPr>
            <a:spLocks noChangeShapeType="1"/>
          </p:cNvSpPr>
          <p:nvPr/>
        </p:nvSpPr>
        <p:spPr bwMode="auto">
          <a:xfrm>
            <a:off x="5784222" y="2739347"/>
            <a:ext cx="58340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4"/>
          <p:cNvSpPr>
            <a:spLocks noChangeShapeType="1"/>
          </p:cNvSpPr>
          <p:nvPr/>
        </p:nvSpPr>
        <p:spPr bwMode="auto">
          <a:xfrm>
            <a:off x="7623793" y="2696597"/>
            <a:ext cx="1109322" cy="882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85"/>
          <p:cNvSpPr txBox="1">
            <a:spLocks noChangeArrowheads="1"/>
          </p:cNvSpPr>
          <p:nvPr/>
        </p:nvSpPr>
        <p:spPr bwMode="auto">
          <a:xfrm>
            <a:off x="3931784" y="1515384"/>
            <a:ext cx="503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68" name="Text Box 86"/>
          <p:cNvSpPr txBox="1">
            <a:spLocks noChangeArrowheads="1"/>
          </p:cNvSpPr>
          <p:nvPr/>
        </p:nvSpPr>
        <p:spPr bwMode="auto">
          <a:xfrm>
            <a:off x="5085896" y="1731284"/>
            <a:ext cx="503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=1</a:t>
            </a:r>
          </a:p>
        </p:txBody>
      </p:sp>
      <p:sp>
        <p:nvSpPr>
          <p:cNvPr id="69" name="Text Box 87"/>
          <p:cNvSpPr txBox="1">
            <a:spLocks noChangeArrowheads="1"/>
          </p:cNvSpPr>
          <p:nvPr/>
        </p:nvSpPr>
        <p:spPr bwMode="auto">
          <a:xfrm>
            <a:off x="6276066" y="1874611"/>
            <a:ext cx="503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=2</a:t>
            </a:r>
          </a:p>
        </p:txBody>
      </p: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7593434" y="1938568"/>
            <a:ext cx="503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71" name="Text Box 90"/>
          <p:cNvSpPr txBox="1">
            <a:spLocks noChangeArrowheads="1"/>
          </p:cNvSpPr>
          <p:nvPr/>
        </p:nvSpPr>
        <p:spPr bwMode="auto">
          <a:xfrm>
            <a:off x="1811566" y="3101297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=2</a:t>
            </a:r>
          </a:p>
        </p:txBody>
      </p: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2752271" y="3101297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73" name="Text Box 92"/>
          <p:cNvSpPr txBox="1">
            <a:spLocks noChangeArrowheads="1"/>
          </p:cNvSpPr>
          <p:nvPr/>
        </p:nvSpPr>
        <p:spPr bwMode="auto">
          <a:xfrm>
            <a:off x="5359566" y="3101297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FF00"/>
                </a:solidFill>
                <a:ea typeface="宋体" panose="02010600030101010101" pitchFamily="2" charset="-122"/>
              </a:rPr>
              <a:t>=2</a:t>
            </a:r>
          </a:p>
        </p:txBody>
      </p:sp>
      <p:sp>
        <p:nvSpPr>
          <p:cNvPr id="74" name="Text Box 93"/>
          <p:cNvSpPr txBox="1">
            <a:spLocks noChangeArrowheads="1"/>
          </p:cNvSpPr>
          <p:nvPr/>
        </p:nvSpPr>
        <p:spPr bwMode="auto">
          <a:xfrm>
            <a:off x="6159356" y="3101297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75" name="Text Box 94"/>
          <p:cNvSpPr txBox="1">
            <a:spLocks noChangeArrowheads="1"/>
          </p:cNvSpPr>
          <p:nvPr/>
        </p:nvSpPr>
        <p:spPr bwMode="auto">
          <a:xfrm>
            <a:off x="8313904" y="3094947"/>
            <a:ext cx="503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=3</a:t>
            </a:r>
          </a:p>
        </p:txBody>
      </p:sp>
      <p:grpSp>
        <p:nvGrpSpPr>
          <p:cNvPr id="76" name="Group 127"/>
          <p:cNvGrpSpPr>
            <a:grpSpLocks/>
          </p:cNvGrpSpPr>
          <p:nvPr/>
        </p:nvGrpSpPr>
        <p:grpSpPr bwMode="auto">
          <a:xfrm>
            <a:off x="5573879" y="4047448"/>
            <a:ext cx="793750" cy="1503363"/>
            <a:chOff x="2561" y="2802"/>
            <a:chExt cx="500" cy="947"/>
          </a:xfrm>
        </p:grpSpPr>
        <p:grpSp>
          <p:nvGrpSpPr>
            <p:cNvPr id="77" name="Group 126"/>
            <p:cNvGrpSpPr>
              <a:grpSpLocks/>
            </p:cNvGrpSpPr>
            <p:nvPr/>
          </p:nvGrpSpPr>
          <p:grpSpPr bwMode="auto">
            <a:xfrm>
              <a:off x="2561" y="2802"/>
              <a:ext cx="273" cy="947"/>
              <a:chOff x="2561" y="2802"/>
              <a:chExt cx="273" cy="947"/>
            </a:xfrm>
          </p:grpSpPr>
          <p:sp>
            <p:nvSpPr>
              <p:cNvPr id="81" name="Text Box 70"/>
              <p:cNvSpPr txBox="1">
                <a:spLocks noChangeArrowheads="1"/>
              </p:cNvSpPr>
              <p:nvPr/>
            </p:nvSpPr>
            <p:spPr bwMode="auto">
              <a:xfrm>
                <a:off x="2561" y="3575"/>
                <a:ext cx="2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 smtClean="0">
                    <a:ea typeface="宋体" panose="02010600030101010101" pitchFamily="2" charset="-122"/>
                  </a:rPr>
                  <a:t>24</a:t>
                </a:r>
                <a:endParaRPr lang="en-US" altLang="zh-CN" sz="18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 flipH="1">
                <a:off x="2676" y="2802"/>
                <a:ext cx="7" cy="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Text Box 96"/>
            <p:cNvSpPr txBox="1">
              <a:spLocks noChangeArrowheads="1"/>
            </p:cNvSpPr>
            <p:nvPr/>
          </p:nvSpPr>
          <p:spPr bwMode="auto">
            <a:xfrm>
              <a:off x="2744" y="3204"/>
              <a:ext cx="3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1800" baseline="-250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=4</a:t>
              </a:r>
              <a:endPara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Group 116"/>
          <p:cNvGrpSpPr>
            <a:grpSpLocks/>
          </p:cNvGrpSpPr>
          <p:nvPr/>
        </p:nvGrpSpPr>
        <p:grpSpPr bwMode="auto">
          <a:xfrm>
            <a:off x="939346" y="2667909"/>
            <a:ext cx="1196975" cy="1281113"/>
            <a:chOff x="86" y="1933"/>
            <a:chExt cx="754" cy="807"/>
          </a:xfrm>
        </p:grpSpPr>
        <p:sp>
          <p:nvSpPr>
            <p:cNvPr id="84" name="Line 79"/>
            <p:cNvSpPr>
              <a:spLocks noChangeShapeType="1"/>
            </p:cNvSpPr>
            <p:nvPr/>
          </p:nvSpPr>
          <p:spPr bwMode="auto">
            <a:xfrm flipH="1">
              <a:off x="295" y="1933"/>
              <a:ext cx="545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89"/>
            <p:cNvSpPr txBox="1">
              <a:spLocks noChangeArrowheads="1"/>
            </p:cNvSpPr>
            <p:nvPr/>
          </p:nvSpPr>
          <p:spPr bwMode="auto">
            <a:xfrm>
              <a:off x="158" y="2206"/>
              <a:ext cx="3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1800" baseline="-25000">
                  <a:solidFill>
                    <a:srgbClr val="FFFF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1800">
                  <a:solidFill>
                    <a:srgbClr val="FFFF00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86" y="2566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ea typeface="宋体" panose="02010600030101010101" pitchFamily="2" charset="-122"/>
              </a:endParaRPr>
            </a:p>
          </p:txBody>
        </p:sp>
      </p:grpSp>
      <p:sp>
        <p:nvSpPr>
          <p:cNvPr id="89" name="Oval 101"/>
          <p:cNvSpPr>
            <a:spLocks noChangeArrowheads="1"/>
          </p:cNvSpPr>
          <p:nvPr/>
        </p:nvSpPr>
        <p:spPr bwMode="auto">
          <a:xfrm>
            <a:off x="2752271" y="3604534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0" name="Text Box 102"/>
          <p:cNvSpPr txBox="1">
            <a:spLocks noChangeArrowheads="1"/>
          </p:cNvSpPr>
          <p:nvPr/>
        </p:nvSpPr>
        <p:spPr bwMode="auto">
          <a:xfrm>
            <a:off x="2780846" y="3675972"/>
            <a:ext cx="360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92" name="Group 104"/>
          <p:cNvGrpSpPr>
            <a:grpSpLocks/>
          </p:cNvGrpSpPr>
          <p:nvPr/>
        </p:nvGrpSpPr>
        <p:grpSpPr bwMode="auto">
          <a:xfrm>
            <a:off x="3182484" y="3626079"/>
            <a:ext cx="647700" cy="590550"/>
            <a:chOff x="113" y="2024"/>
            <a:chExt cx="408" cy="372"/>
          </a:xfrm>
        </p:grpSpPr>
        <p:sp>
          <p:nvSpPr>
            <p:cNvPr id="94" name="Text Box 105"/>
            <p:cNvSpPr txBox="1">
              <a:spLocks noChangeArrowheads="1"/>
            </p:cNvSpPr>
            <p:nvPr/>
          </p:nvSpPr>
          <p:spPr bwMode="auto">
            <a:xfrm>
              <a:off x="113" y="2084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14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u=19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95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533105"/>
                </p:ext>
              </p:extLst>
            </p:nvPr>
          </p:nvGraphicFramePr>
          <p:xfrm>
            <a:off x="126" y="2024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" name="Equation" r:id="rId10" imgW="114102" imgH="177492" progId="Equation.DSMT4">
                    <p:embed/>
                  </p:oleObj>
                </mc:Choice>
                <mc:Fallback>
                  <p:oleObj name="Equation" r:id="rId10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" y="2024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Group 109"/>
          <p:cNvGrpSpPr>
            <a:grpSpLocks/>
          </p:cNvGrpSpPr>
          <p:nvPr/>
        </p:nvGrpSpPr>
        <p:grpSpPr bwMode="auto">
          <a:xfrm>
            <a:off x="8910804" y="3499763"/>
            <a:ext cx="1079500" cy="666751"/>
            <a:chOff x="2744" y="1931"/>
            <a:chExt cx="680" cy="420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2744" y="1985"/>
              <a:ext cx="6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u=16</a:t>
              </a:r>
              <a:endPara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0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678075"/>
                </p:ext>
              </p:extLst>
            </p:nvPr>
          </p:nvGraphicFramePr>
          <p:xfrm>
            <a:off x="2869" y="1931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" name="Equation" r:id="rId11" imgW="114102" imgH="177492" progId="Equation.DSMT4">
                    <p:embed/>
                  </p:oleObj>
                </mc:Choice>
                <mc:Fallback>
                  <p:oleObj name="Equation" r:id="rId11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1931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Text Box 113"/>
          <p:cNvSpPr txBox="1">
            <a:spLocks noChangeArrowheads="1"/>
          </p:cNvSpPr>
          <p:nvPr/>
        </p:nvSpPr>
        <p:spPr bwMode="auto">
          <a:xfrm>
            <a:off x="5718464" y="6334972"/>
            <a:ext cx="1035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66FFFF"/>
                </a:solidFill>
                <a:ea typeface="宋体" panose="02010600030101010101" pitchFamily="2" charset="-122"/>
              </a:rPr>
              <a:t>ans</a:t>
            </a:r>
            <a:endParaRPr lang="en-US" altLang="zh-CN" sz="2400" b="1" dirty="0">
              <a:solidFill>
                <a:srgbClr val="66FFFF"/>
              </a:solidFill>
              <a:ea typeface="宋体" panose="02010600030101010101" pitchFamily="2" charset="-122"/>
            </a:endParaRPr>
          </a:p>
        </p:txBody>
      </p:sp>
      <p:sp>
        <p:nvSpPr>
          <p:cNvPr id="109" name="Text Box 17"/>
          <p:cNvSpPr txBox="1">
            <a:spLocks noChangeArrowheads="1"/>
          </p:cNvSpPr>
          <p:nvPr/>
        </p:nvSpPr>
        <p:spPr bwMode="auto">
          <a:xfrm>
            <a:off x="4868409" y="2684654"/>
            <a:ext cx="576263" cy="2841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U=18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pSp>
        <p:nvGrpSpPr>
          <p:cNvPr id="110" name="Group 29"/>
          <p:cNvGrpSpPr>
            <a:grpSpLocks/>
          </p:cNvGrpSpPr>
          <p:nvPr/>
        </p:nvGrpSpPr>
        <p:grpSpPr bwMode="auto">
          <a:xfrm>
            <a:off x="8472364" y="2177940"/>
            <a:ext cx="647700" cy="590550"/>
            <a:chOff x="3515" y="1343"/>
            <a:chExt cx="408" cy="372"/>
          </a:xfrm>
        </p:grpSpPr>
        <p:sp>
          <p:nvSpPr>
            <p:cNvPr id="111" name="Text Box 30"/>
            <p:cNvSpPr txBox="1">
              <a:spLocks noChangeArrowheads="1"/>
            </p:cNvSpPr>
            <p:nvPr/>
          </p:nvSpPr>
          <p:spPr bwMode="auto">
            <a:xfrm>
              <a:off x="3515" y="1403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=17 u=22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12" name="Object 31"/>
            <p:cNvGraphicFramePr>
              <a:graphicFrameLocks noChangeAspect="1"/>
            </p:cNvGraphicFramePr>
            <p:nvPr/>
          </p:nvGraphicFramePr>
          <p:xfrm>
            <a:off x="3541" y="1343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" name="Equation" r:id="rId12" imgW="114102" imgH="177492" progId="Equation.DSMT4">
                    <p:embed/>
                  </p:oleObj>
                </mc:Choice>
                <mc:Fallback>
                  <p:oleObj name="Equation" r:id="rId12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343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Text Box 53"/>
          <p:cNvSpPr txBox="1">
            <a:spLocks noChangeArrowheads="1"/>
          </p:cNvSpPr>
          <p:nvPr/>
        </p:nvSpPr>
        <p:spPr bwMode="auto">
          <a:xfrm>
            <a:off x="9236641" y="2421958"/>
            <a:ext cx="36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14" name="Oval 52"/>
          <p:cNvSpPr>
            <a:spLocks noChangeArrowheads="1"/>
          </p:cNvSpPr>
          <p:nvPr/>
        </p:nvSpPr>
        <p:spPr bwMode="auto">
          <a:xfrm>
            <a:off x="9186634" y="2328525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18" name="Oval 58"/>
          <p:cNvSpPr>
            <a:spLocks noChangeArrowheads="1"/>
          </p:cNvSpPr>
          <p:nvPr/>
        </p:nvSpPr>
        <p:spPr bwMode="auto">
          <a:xfrm>
            <a:off x="894217" y="360294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120" name="Group 19"/>
          <p:cNvGrpSpPr>
            <a:grpSpLocks/>
          </p:cNvGrpSpPr>
          <p:nvPr/>
        </p:nvGrpSpPr>
        <p:grpSpPr bwMode="auto">
          <a:xfrm>
            <a:off x="1428074" y="3683909"/>
            <a:ext cx="647700" cy="590550"/>
            <a:chOff x="568" y="2205"/>
            <a:chExt cx="408" cy="372"/>
          </a:xfrm>
        </p:grpSpPr>
        <p:sp>
          <p:nvSpPr>
            <p:cNvPr id="122" name="Text Box 20"/>
            <p:cNvSpPr txBox="1">
              <a:spLocks noChangeArrowheads="1"/>
            </p:cNvSpPr>
            <p:nvPr/>
          </p:nvSpPr>
          <p:spPr bwMode="auto">
            <a:xfrm>
              <a:off x="568" y="2265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u=17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23" name="Object 21"/>
            <p:cNvGraphicFramePr>
              <a:graphicFrameLocks noChangeAspect="1"/>
            </p:cNvGraphicFramePr>
            <p:nvPr/>
          </p:nvGraphicFramePr>
          <p:xfrm>
            <a:off x="593" y="2205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4" name="Equation" r:id="rId13" imgW="114102" imgH="177492" progId="Equation.DSMT4">
                    <p:embed/>
                  </p:oleObj>
                </mc:Choice>
                <mc:Fallback>
                  <p:oleObj name="Equation" r:id="rId13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2205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" name="Line 39"/>
          <p:cNvSpPr>
            <a:spLocks noChangeShapeType="1"/>
          </p:cNvSpPr>
          <p:nvPr/>
        </p:nvSpPr>
        <p:spPr bwMode="auto">
          <a:xfrm>
            <a:off x="1078138" y="4068085"/>
            <a:ext cx="95024" cy="1103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Oval 58"/>
          <p:cNvSpPr>
            <a:spLocks noChangeArrowheads="1"/>
          </p:cNvSpPr>
          <p:nvPr/>
        </p:nvSpPr>
        <p:spPr bwMode="auto">
          <a:xfrm>
            <a:off x="937078" y="5170489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8" name="Text Box 59"/>
          <p:cNvSpPr txBox="1">
            <a:spLocks noChangeArrowheads="1"/>
          </p:cNvSpPr>
          <p:nvPr/>
        </p:nvSpPr>
        <p:spPr bwMode="auto">
          <a:xfrm>
            <a:off x="987424" y="5241926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39" name="Text Box 90"/>
          <p:cNvSpPr txBox="1">
            <a:spLocks noChangeArrowheads="1"/>
          </p:cNvSpPr>
          <p:nvPr/>
        </p:nvSpPr>
        <p:spPr bwMode="auto">
          <a:xfrm>
            <a:off x="527049" y="4668839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=3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40" name="Text Box 91"/>
          <p:cNvSpPr txBox="1">
            <a:spLocks noChangeArrowheads="1"/>
          </p:cNvSpPr>
          <p:nvPr/>
        </p:nvSpPr>
        <p:spPr bwMode="auto">
          <a:xfrm>
            <a:off x="1715404" y="4668839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=4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41" name="Oval 101"/>
          <p:cNvSpPr>
            <a:spLocks noChangeArrowheads="1"/>
          </p:cNvSpPr>
          <p:nvPr/>
        </p:nvSpPr>
        <p:spPr bwMode="auto">
          <a:xfrm>
            <a:off x="1582054" y="5172076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2" name="Text Box 102"/>
          <p:cNvSpPr txBox="1">
            <a:spLocks noChangeArrowheads="1"/>
          </p:cNvSpPr>
          <p:nvPr/>
        </p:nvSpPr>
        <p:spPr bwMode="auto">
          <a:xfrm>
            <a:off x="1610629" y="5243514"/>
            <a:ext cx="360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143" name="Group 104"/>
          <p:cNvGrpSpPr>
            <a:grpSpLocks/>
          </p:cNvGrpSpPr>
          <p:nvPr/>
        </p:nvGrpSpPr>
        <p:grpSpPr bwMode="auto">
          <a:xfrm>
            <a:off x="2012267" y="5260298"/>
            <a:ext cx="730479" cy="583020"/>
            <a:chOff x="113" y="2024"/>
            <a:chExt cx="408" cy="414"/>
          </a:xfrm>
        </p:grpSpPr>
        <p:sp>
          <p:nvSpPr>
            <p:cNvPr id="144" name="Text Box 105"/>
            <p:cNvSpPr txBox="1">
              <a:spLocks noChangeArrowheads="1"/>
            </p:cNvSpPr>
            <p:nvPr/>
          </p:nvSpPr>
          <p:spPr bwMode="auto">
            <a:xfrm>
              <a:off x="113" y="2084"/>
              <a:ext cx="40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u=10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45" name="Object 106"/>
            <p:cNvGraphicFramePr>
              <a:graphicFrameLocks noChangeAspect="1"/>
            </p:cNvGraphicFramePr>
            <p:nvPr/>
          </p:nvGraphicFramePr>
          <p:xfrm>
            <a:off x="140" y="2024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5" name="Equation" r:id="rId14" imgW="114102" imgH="177492" progId="Equation.DSMT4">
                    <p:embed/>
                  </p:oleObj>
                </mc:Choice>
                <mc:Fallback>
                  <p:oleObj name="Equation" r:id="rId14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2024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Group 19"/>
          <p:cNvGrpSpPr>
            <a:grpSpLocks/>
          </p:cNvGrpSpPr>
          <p:nvPr/>
        </p:nvGrpSpPr>
        <p:grpSpPr bwMode="auto">
          <a:xfrm>
            <a:off x="353107" y="5251451"/>
            <a:ext cx="647700" cy="676275"/>
            <a:chOff x="568" y="2205"/>
            <a:chExt cx="408" cy="426"/>
          </a:xfrm>
        </p:grpSpPr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568" y="2265"/>
              <a:ext cx="4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6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u=11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48" name="Object 21"/>
            <p:cNvGraphicFramePr>
              <a:graphicFrameLocks noChangeAspect="1"/>
            </p:cNvGraphicFramePr>
            <p:nvPr/>
          </p:nvGraphicFramePr>
          <p:xfrm>
            <a:off x="593" y="2205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" name="Equation" r:id="rId15" imgW="114102" imgH="177492" progId="Equation.DSMT4">
                    <p:embed/>
                  </p:oleObj>
                </mc:Choice>
                <mc:Fallback>
                  <p:oleObj name="Equation" r:id="rId15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2205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" name="Line 80"/>
          <p:cNvSpPr>
            <a:spLocks noChangeShapeType="1"/>
          </p:cNvSpPr>
          <p:nvPr/>
        </p:nvSpPr>
        <p:spPr bwMode="auto">
          <a:xfrm>
            <a:off x="1233945" y="4031797"/>
            <a:ext cx="469783" cy="1124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Text Box 22"/>
          <p:cNvSpPr txBox="1">
            <a:spLocks noChangeArrowheads="1"/>
          </p:cNvSpPr>
          <p:nvPr/>
        </p:nvSpPr>
        <p:spPr bwMode="auto">
          <a:xfrm>
            <a:off x="367962" y="6022976"/>
            <a:ext cx="576263" cy="2841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U=11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1" name="Text Box 22"/>
          <p:cNvSpPr txBox="1">
            <a:spLocks noChangeArrowheads="1"/>
          </p:cNvSpPr>
          <p:nvPr/>
        </p:nvSpPr>
        <p:spPr bwMode="auto">
          <a:xfrm>
            <a:off x="2072596" y="5987484"/>
            <a:ext cx="576263" cy="2841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U=10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2" name="Text Box 22"/>
          <p:cNvSpPr txBox="1">
            <a:spLocks noChangeArrowheads="1"/>
          </p:cNvSpPr>
          <p:nvPr/>
        </p:nvSpPr>
        <p:spPr bwMode="auto">
          <a:xfrm>
            <a:off x="5070641" y="4191115"/>
            <a:ext cx="576263" cy="2841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U=12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3" name="Text Box 8"/>
          <p:cNvSpPr txBox="1">
            <a:spLocks noChangeArrowheads="1"/>
          </p:cNvSpPr>
          <p:nvPr/>
        </p:nvSpPr>
        <p:spPr bwMode="auto">
          <a:xfrm>
            <a:off x="6615736" y="3612471"/>
            <a:ext cx="647700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</a:t>
            </a:r>
            <a:r>
              <a:rPr lang="en-US" altLang="zh-CN" sz="1800" dirty="0" smtClean="0">
                <a:ea typeface="宋体" panose="02010600030101010101" pitchFamily="2" charset="-122"/>
              </a:rPr>
              <a:t>=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9</a:t>
            </a:r>
          </a:p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u=14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1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21517"/>
              </p:ext>
            </p:extLst>
          </p:nvPr>
        </p:nvGraphicFramePr>
        <p:xfrm>
          <a:off x="6655880" y="3517222"/>
          <a:ext cx="2460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880" y="3517222"/>
                        <a:ext cx="2460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Oval 58"/>
          <p:cNvSpPr>
            <a:spLocks noChangeArrowheads="1"/>
          </p:cNvSpPr>
          <p:nvPr/>
        </p:nvSpPr>
        <p:spPr bwMode="auto">
          <a:xfrm>
            <a:off x="5540047" y="5169297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156" name="Group 104"/>
          <p:cNvGrpSpPr>
            <a:grpSpLocks/>
          </p:cNvGrpSpPr>
          <p:nvPr/>
        </p:nvGrpSpPr>
        <p:grpSpPr bwMode="auto">
          <a:xfrm>
            <a:off x="5937667" y="5315071"/>
            <a:ext cx="730479" cy="666107"/>
            <a:chOff x="113" y="2024"/>
            <a:chExt cx="408" cy="473"/>
          </a:xfrm>
        </p:grpSpPr>
        <p:sp>
          <p:nvSpPr>
            <p:cNvPr id="157" name="Text Box 105"/>
            <p:cNvSpPr txBox="1">
              <a:spLocks noChangeArrowheads="1"/>
            </p:cNvSpPr>
            <p:nvPr/>
          </p:nvSpPr>
          <p:spPr bwMode="auto">
            <a:xfrm>
              <a:off x="113" y="2084"/>
              <a:ext cx="408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7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u=7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58" name="Object 106"/>
            <p:cNvGraphicFramePr>
              <a:graphicFrameLocks noChangeAspect="1"/>
            </p:cNvGraphicFramePr>
            <p:nvPr/>
          </p:nvGraphicFramePr>
          <p:xfrm>
            <a:off x="140" y="2024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" name="Equation" r:id="rId17" imgW="114102" imgH="177492" progId="Equation.DSMT4">
                    <p:embed/>
                  </p:oleObj>
                </mc:Choice>
                <mc:Fallback>
                  <p:oleObj name="Equation" r:id="rId17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2024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" name="Text Box 22"/>
          <p:cNvSpPr txBox="1">
            <a:spLocks noChangeArrowheads="1"/>
          </p:cNvSpPr>
          <p:nvPr/>
        </p:nvSpPr>
        <p:spPr bwMode="auto">
          <a:xfrm>
            <a:off x="5987934" y="6054998"/>
            <a:ext cx="576263" cy="2841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U=7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60" name="Text Box 3"/>
          <p:cNvSpPr txBox="1">
            <a:spLocks noChangeArrowheads="1"/>
          </p:cNvSpPr>
          <p:nvPr/>
        </p:nvSpPr>
        <p:spPr bwMode="auto">
          <a:xfrm>
            <a:off x="6668634" y="5621733"/>
            <a:ext cx="5323768" cy="1015663"/>
          </a:xfrm>
          <a:prstGeom prst="rect">
            <a:avLst/>
          </a:prstGeom>
          <a:solidFill>
            <a:schemeClr val="bg1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最优解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值（最大作业收益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26-7=19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ea typeface="宋体" panose="02010600030101010101" pitchFamily="2" charset="-122"/>
              </a:rPr>
              <a:t>最优解为</a:t>
            </a:r>
            <a:r>
              <a:rPr lang="en-US" altLang="zh-CN" sz="2400" b="1" dirty="0" smtClean="0">
                <a:ea typeface="宋体" panose="02010600030101010101" pitchFamily="2" charset="-122"/>
              </a:rPr>
              <a:t>(1,2,4)</a:t>
            </a:r>
          </a:p>
        </p:txBody>
      </p:sp>
      <p:sp>
        <p:nvSpPr>
          <p:cNvPr id="116" name="Line 78"/>
          <p:cNvSpPr>
            <a:spLocks noChangeShapeType="1"/>
          </p:cNvSpPr>
          <p:nvPr/>
        </p:nvSpPr>
        <p:spPr bwMode="auto">
          <a:xfrm>
            <a:off x="5833608" y="1363778"/>
            <a:ext cx="4959575" cy="956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7" name="Group 29"/>
          <p:cNvGrpSpPr>
            <a:grpSpLocks/>
          </p:cNvGrpSpPr>
          <p:nvPr/>
        </p:nvGrpSpPr>
        <p:grpSpPr bwMode="auto">
          <a:xfrm>
            <a:off x="9863014" y="2196990"/>
            <a:ext cx="647700" cy="590550"/>
            <a:chOff x="3515" y="1343"/>
            <a:chExt cx="408" cy="372"/>
          </a:xfrm>
        </p:grpSpPr>
        <p:sp>
          <p:nvSpPr>
            <p:cNvPr id="119" name="Text Box 30"/>
            <p:cNvSpPr txBox="1">
              <a:spLocks noChangeArrowheads="1"/>
            </p:cNvSpPr>
            <p:nvPr/>
          </p:nvSpPr>
          <p:spPr bwMode="auto">
            <a:xfrm>
              <a:off x="3515" y="1403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=21 u=21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21" name="Object 31"/>
            <p:cNvGraphicFramePr>
              <a:graphicFrameLocks noChangeAspect="1"/>
            </p:cNvGraphicFramePr>
            <p:nvPr/>
          </p:nvGraphicFramePr>
          <p:xfrm>
            <a:off x="3541" y="1343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9" name="Equation" r:id="rId18" imgW="114102" imgH="177492" progId="Equation.DSMT4">
                    <p:embed/>
                  </p:oleObj>
                </mc:Choice>
                <mc:Fallback>
                  <p:oleObj name="Equation" r:id="rId18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343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" name="Oval 52"/>
          <p:cNvSpPr>
            <a:spLocks noChangeArrowheads="1"/>
          </p:cNvSpPr>
          <p:nvPr/>
        </p:nvSpPr>
        <p:spPr bwMode="auto">
          <a:xfrm>
            <a:off x="10577284" y="2347575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5" name="Text Box 88"/>
          <p:cNvSpPr txBox="1">
            <a:spLocks noChangeArrowheads="1"/>
          </p:cNvSpPr>
          <p:nvPr/>
        </p:nvSpPr>
        <p:spPr bwMode="auto">
          <a:xfrm>
            <a:off x="8336384" y="1557568"/>
            <a:ext cx="503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=4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6" name="Text Box 53"/>
          <p:cNvSpPr txBox="1">
            <a:spLocks noChangeArrowheads="1"/>
          </p:cNvSpPr>
          <p:nvPr/>
        </p:nvSpPr>
        <p:spPr bwMode="auto">
          <a:xfrm>
            <a:off x="10613003" y="2439647"/>
            <a:ext cx="36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6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27" name="Text Box 91"/>
          <p:cNvSpPr txBox="1">
            <a:spLocks noChangeArrowheads="1"/>
          </p:cNvSpPr>
          <p:nvPr/>
        </p:nvSpPr>
        <p:spPr bwMode="auto">
          <a:xfrm>
            <a:off x="2782204" y="4687889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=4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8" name="Oval 101"/>
          <p:cNvSpPr>
            <a:spLocks noChangeArrowheads="1"/>
          </p:cNvSpPr>
          <p:nvPr/>
        </p:nvSpPr>
        <p:spPr bwMode="auto">
          <a:xfrm>
            <a:off x="2782204" y="5191126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9" name="Text Box 102"/>
          <p:cNvSpPr txBox="1">
            <a:spLocks noChangeArrowheads="1"/>
          </p:cNvSpPr>
          <p:nvPr/>
        </p:nvSpPr>
        <p:spPr bwMode="auto">
          <a:xfrm>
            <a:off x="2810779" y="5262564"/>
            <a:ext cx="360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21                                            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>
            <a:off x="2300745" y="4050847"/>
            <a:ext cx="634089" cy="1124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80"/>
          <p:cNvSpPr>
            <a:spLocks noChangeShapeType="1"/>
          </p:cNvSpPr>
          <p:nvPr/>
        </p:nvSpPr>
        <p:spPr bwMode="auto">
          <a:xfrm>
            <a:off x="2534288" y="2546462"/>
            <a:ext cx="1448802" cy="11019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Text Box 91"/>
          <p:cNvSpPr txBox="1">
            <a:spLocks noChangeArrowheads="1"/>
          </p:cNvSpPr>
          <p:nvPr/>
        </p:nvSpPr>
        <p:spPr bwMode="auto">
          <a:xfrm>
            <a:off x="3864729" y="3123777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=4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33" name="Oval 101"/>
          <p:cNvSpPr>
            <a:spLocks noChangeArrowheads="1"/>
          </p:cNvSpPr>
          <p:nvPr/>
        </p:nvSpPr>
        <p:spPr bwMode="auto">
          <a:xfrm>
            <a:off x="3864729" y="3627014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4" name="Text Box 102"/>
          <p:cNvSpPr txBox="1">
            <a:spLocks noChangeArrowheads="1"/>
          </p:cNvSpPr>
          <p:nvPr/>
        </p:nvSpPr>
        <p:spPr bwMode="auto">
          <a:xfrm>
            <a:off x="3893304" y="3698452"/>
            <a:ext cx="360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135" name="Group 104"/>
          <p:cNvGrpSpPr>
            <a:grpSpLocks/>
          </p:cNvGrpSpPr>
          <p:nvPr/>
        </p:nvGrpSpPr>
        <p:grpSpPr bwMode="auto">
          <a:xfrm>
            <a:off x="4279952" y="3618579"/>
            <a:ext cx="647700" cy="590550"/>
            <a:chOff x="113" y="2024"/>
            <a:chExt cx="408" cy="372"/>
          </a:xfrm>
        </p:grpSpPr>
        <p:sp>
          <p:nvSpPr>
            <p:cNvPr id="161" name="Text Box 105"/>
            <p:cNvSpPr txBox="1">
              <a:spLocks noChangeArrowheads="1"/>
            </p:cNvSpPr>
            <p:nvPr/>
          </p:nvSpPr>
          <p:spPr bwMode="auto">
            <a:xfrm>
              <a:off x="113" y="2084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18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u=18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62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709861"/>
                </p:ext>
              </p:extLst>
            </p:nvPr>
          </p:nvGraphicFramePr>
          <p:xfrm>
            <a:off x="126" y="2024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" name="Equation" r:id="rId19" imgW="114102" imgH="177492" progId="Equation.DSMT4">
                    <p:embed/>
                  </p:oleObj>
                </mc:Choice>
                <mc:Fallback>
                  <p:oleObj name="Equation" r:id="rId19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" y="2024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" name="Text Box 91"/>
          <p:cNvSpPr txBox="1">
            <a:spLocks noChangeArrowheads="1"/>
          </p:cNvSpPr>
          <p:nvPr/>
        </p:nvSpPr>
        <p:spPr bwMode="auto">
          <a:xfrm>
            <a:off x="7091979" y="3141894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=4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65" name="Line 80"/>
          <p:cNvSpPr>
            <a:spLocks noChangeShapeType="1"/>
          </p:cNvSpPr>
          <p:nvPr/>
        </p:nvSpPr>
        <p:spPr bwMode="auto">
          <a:xfrm>
            <a:off x="5769594" y="2714284"/>
            <a:ext cx="1762639" cy="8521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Oval 101"/>
          <p:cNvSpPr>
            <a:spLocks noChangeArrowheads="1"/>
          </p:cNvSpPr>
          <p:nvPr/>
        </p:nvSpPr>
        <p:spPr bwMode="auto">
          <a:xfrm>
            <a:off x="7379317" y="3565642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8" name="Text Box 102"/>
          <p:cNvSpPr txBox="1">
            <a:spLocks noChangeArrowheads="1"/>
          </p:cNvSpPr>
          <p:nvPr/>
        </p:nvSpPr>
        <p:spPr bwMode="auto">
          <a:xfrm>
            <a:off x="7407892" y="3637080"/>
            <a:ext cx="360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169" name="Group 104"/>
          <p:cNvGrpSpPr>
            <a:grpSpLocks/>
          </p:cNvGrpSpPr>
          <p:nvPr/>
        </p:nvGrpSpPr>
        <p:grpSpPr bwMode="auto">
          <a:xfrm>
            <a:off x="7809530" y="3587187"/>
            <a:ext cx="647700" cy="590550"/>
            <a:chOff x="113" y="2024"/>
            <a:chExt cx="408" cy="372"/>
          </a:xfrm>
        </p:grpSpPr>
        <p:sp>
          <p:nvSpPr>
            <p:cNvPr id="170" name="Text Box 105"/>
            <p:cNvSpPr txBox="1">
              <a:spLocks noChangeArrowheads="1"/>
            </p:cNvSpPr>
            <p:nvPr/>
          </p:nvSpPr>
          <p:spPr bwMode="auto">
            <a:xfrm>
              <a:off x="113" y="2084"/>
              <a:ext cx="40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13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u=13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71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444068"/>
                </p:ext>
              </p:extLst>
            </p:nvPr>
          </p:nvGraphicFramePr>
          <p:xfrm>
            <a:off x="126" y="2024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" name="Equation" r:id="rId20" imgW="114102" imgH="177492" progId="Equation.DSMT4">
                    <p:embed/>
                  </p:oleObj>
                </mc:Choice>
                <mc:Fallback>
                  <p:oleObj name="Equation" r:id="rId20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" y="2024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2" name="Group 129"/>
          <p:cNvGrpSpPr>
            <a:grpSpLocks/>
          </p:cNvGrpSpPr>
          <p:nvPr/>
        </p:nvGrpSpPr>
        <p:grpSpPr bwMode="auto">
          <a:xfrm>
            <a:off x="9863181" y="3711013"/>
            <a:ext cx="431800" cy="431800"/>
            <a:chOff x="3923" y="2522"/>
            <a:chExt cx="272" cy="272"/>
          </a:xfrm>
        </p:grpSpPr>
        <p:sp>
          <p:nvSpPr>
            <p:cNvPr id="173" name="Oval 73"/>
            <p:cNvSpPr>
              <a:spLocks noChangeArrowheads="1"/>
            </p:cNvSpPr>
            <p:nvPr/>
          </p:nvSpPr>
          <p:spPr bwMode="auto">
            <a:xfrm>
              <a:off x="3923" y="2522"/>
              <a:ext cx="272" cy="2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74" name="Text Box 74"/>
            <p:cNvSpPr txBox="1">
              <a:spLocks noChangeArrowheads="1"/>
            </p:cNvSpPr>
            <p:nvPr/>
          </p:nvSpPr>
          <p:spPr bwMode="auto">
            <a:xfrm>
              <a:off x="3941" y="256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15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  <p:sp>
        <p:nvSpPr>
          <p:cNvPr id="175" name="Line 84"/>
          <p:cNvSpPr>
            <a:spLocks noChangeShapeType="1"/>
          </p:cNvSpPr>
          <p:nvPr/>
        </p:nvSpPr>
        <p:spPr bwMode="auto">
          <a:xfrm>
            <a:off x="7705271" y="2714285"/>
            <a:ext cx="2361344" cy="1017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Text Box 94"/>
          <p:cNvSpPr txBox="1">
            <a:spLocks noChangeArrowheads="1"/>
          </p:cNvSpPr>
          <p:nvPr/>
        </p:nvSpPr>
        <p:spPr bwMode="auto">
          <a:xfrm>
            <a:off x="9323554" y="3075897"/>
            <a:ext cx="503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=4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pSp>
        <p:nvGrpSpPr>
          <p:cNvPr id="177" name="Group 109"/>
          <p:cNvGrpSpPr>
            <a:grpSpLocks/>
          </p:cNvGrpSpPr>
          <p:nvPr/>
        </p:nvGrpSpPr>
        <p:grpSpPr bwMode="auto">
          <a:xfrm>
            <a:off x="10168104" y="3480713"/>
            <a:ext cx="1079500" cy="666751"/>
            <a:chOff x="2744" y="1931"/>
            <a:chExt cx="680" cy="420"/>
          </a:xfrm>
        </p:grpSpPr>
        <p:sp>
          <p:nvSpPr>
            <p:cNvPr id="178" name="Text Box 110"/>
            <p:cNvSpPr txBox="1">
              <a:spLocks noChangeArrowheads="1"/>
            </p:cNvSpPr>
            <p:nvPr/>
          </p:nvSpPr>
          <p:spPr bwMode="auto">
            <a:xfrm>
              <a:off x="2744" y="1985"/>
              <a:ext cx="6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  </a:t>
              </a:r>
              <a:r>
                <a:rPr lang="en-US" altLang="zh-CN" sz="1800" dirty="0" smtClean="0">
                  <a:ea typeface="宋体" panose="02010600030101010101" pitchFamily="2" charset="-122"/>
                </a:rPr>
                <a:t> =</a:t>
              </a: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15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u=15</a:t>
              </a:r>
              <a:endPara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79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497886"/>
                </p:ext>
              </p:extLst>
            </p:nvPr>
          </p:nvGraphicFramePr>
          <p:xfrm>
            <a:off x="2869" y="1931"/>
            <a:ext cx="1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" name="Equation" r:id="rId21" imgW="114102" imgH="177492" progId="Equation.DSMT4">
                    <p:embed/>
                  </p:oleObj>
                </mc:Choice>
                <mc:Fallback>
                  <p:oleObj name="Equation" r:id="rId21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1931"/>
                          <a:ext cx="1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" name="Text Box 105"/>
          <p:cNvSpPr txBox="1">
            <a:spLocks noChangeArrowheads="1"/>
          </p:cNvSpPr>
          <p:nvPr/>
        </p:nvSpPr>
        <p:spPr bwMode="auto">
          <a:xfrm>
            <a:off x="3174317" y="5306694"/>
            <a:ext cx="730479" cy="49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</a:t>
            </a:r>
            <a:r>
              <a:rPr lang="en-US" altLang="zh-CN" sz="1800" dirty="0" smtClean="0">
                <a:ea typeface="宋体" panose="02010600030101010101" pitchFamily="2" charset="-122"/>
              </a:rPr>
              <a:t>=</a:t>
            </a:r>
            <a:r>
              <a:rPr lang="en-US" altLang="zh-CN" sz="1800" dirty="0" smtClean="0">
                <a:solidFill>
                  <a:srgbClr val="FFFF00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1800" dirty="0" smtClean="0">
                <a:ea typeface="宋体" panose="02010600030101010101" pitchFamily="2" charset="-122"/>
              </a:rPr>
              <a:t> u=12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189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39822"/>
              </p:ext>
            </p:extLst>
          </p:nvPr>
        </p:nvGraphicFramePr>
        <p:xfrm>
          <a:off x="3225080" y="5242834"/>
          <a:ext cx="277510" cy="340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Equation" r:id="rId22" imgW="114102" imgH="177492" progId="Equation.DSMT4">
                  <p:embed/>
                </p:oleObj>
              </mc:Choice>
              <mc:Fallback>
                <p:oleObj name="Equation" r:id="rId2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080" y="5242834"/>
                        <a:ext cx="277510" cy="340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H="1">
            <a:off x="10577284" y="2230439"/>
            <a:ext cx="431800" cy="53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>
            <a:off x="3932992" y="3534435"/>
            <a:ext cx="431800" cy="53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>
            <a:off x="7407892" y="3551408"/>
            <a:ext cx="431800" cy="53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9891756" y="3684759"/>
            <a:ext cx="431800" cy="53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H="1">
            <a:off x="2823709" y="5170489"/>
            <a:ext cx="431800" cy="53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28074" y="5127385"/>
            <a:ext cx="1395635" cy="12361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8472364" y="3366228"/>
            <a:ext cx="1269607" cy="85658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8422246" y="2107665"/>
            <a:ext cx="1395635" cy="7015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6038341" y="3521280"/>
            <a:ext cx="1225096" cy="7015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36641" y="329784"/>
            <a:ext cx="1556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FIFO</a:t>
            </a:r>
            <a:endParaRPr lang="zh-CN" altLang="en-US" sz="4400" dirty="0"/>
          </a:p>
        </p:txBody>
      </p:sp>
      <p:sp>
        <p:nvSpPr>
          <p:cNvPr id="180" name="矩形 179"/>
          <p:cNvSpPr/>
          <p:nvPr/>
        </p:nvSpPr>
        <p:spPr>
          <a:xfrm>
            <a:off x="2592252" y="3505795"/>
            <a:ext cx="1214431" cy="8683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120</TotalTime>
  <Words>162</Words>
  <Application>Microsoft Office PowerPoint</Application>
  <PresentationFormat>宽屏</PresentationFormat>
  <Paragraphs>78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Calisto MT</vt:lpstr>
      <vt:lpstr>方正舒体</vt:lpstr>
      <vt:lpstr>宋体</vt:lpstr>
      <vt:lpstr>Arial</vt:lpstr>
      <vt:lpstr>Trebuchet MS</vt:lpstr>
      <vt:lpstr>Wingdings</vt:lpstr>
      <vt:lpstr>Wingdings 2</vt:lpstr>
      <vt:lpstr>石板</vt:lpstr>
      <vt:lpstr>Equation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yitingzhang</dc:creator>
  <cp:lastModifiedBy>yitingzhang</cp:lastModifiedBy>
  <cp:revision>14</cp:revision>
  <dcterms:created xsi:type="dcterms:W3CDTF">2016-05-25T08:48:39Z</dcterms:created>
  <dcterms:modified xsi:type="dcterms:W3CDTF">2017-06-15T02:21:54Z</dcterms:modified>
</cp:coreProperties>
</file>