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1" r:id="rId7"/>
    <p:sldId id="261" r:id="rId8"/>
    <p:sldId id="273" r:id="rId9"/>
    <p:sldId id="262" r:id="rId10"/>
    <p:sldId id="274" r:id="rId11"/>
    <p:sldId id="266" r:id="rId12"/>
    <p:sldId id="267" r:id="rId13"/>
    <p:sldId id="268" r:id="rId14"/>
    <p:sldId id="269" r:id="rId15"/>
    <p:sldId id="270" r:id="rId16"/>
    <p:sldId id="272" r:id="rId1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p:cViewPr varScale="1">
        <p:scale>
          <a:sx n="107" d="100"/>
          <a:sy n="107" d="100"/>
        </p:scale>
        <p:origin x="176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6086F9C-2BCC-481D-904B-4F6C7A5AF8D8}" type="slidenum">
              <a:rPr lang="zh-CN" altLang="en-US"/>
              <a:pPr>
                <a:defRPr/>
              </a:pPr>
              <a:t>‹#›</a:t>
            </a:fld>
            <a:endParaRPr lang="en-US" altLang="zh-CN"/>
          </a:p>
        </p:txBody>
      </p:sp>
    </p:spTree>
    <p:extLst>
      <p:ext uri="{BB962C8B-B14F-4D97-AF65-F5344CB8AC3E}">
        <p14:creationId xmlns:p14="http://schemas.microsoft.com/office/powerpoint/2010/main" val="3756115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1D80CC1-FC11-44F9-9C9B-946A9B50345A}" type="slidenum">
              <a:rPr lang="zh-CN" altLang="en-US"/>
              <a:pPr>
                <a:defRPr/>
              </a:pPr>
              <a:t>‹#›</a:t>
            </a:fld>
            <a:endParaRPr lang="en-US" altLang="zh-CN"/>
          </a:p>
        </p:txBody>
      </p:sp>
    </p:spTree>
    <p:extLst>
      <p:ext uri="{BB962C8B-B14F-4D97-AF65-F5344CB8AC3E}">
        <p14:creationId xmlns:p14="http://schemas.microsoft.com/office/powerpoint/2010/main" val="2153082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46A7045-24A2-47E7-8FC1-35B4DEF3061F}" type="slidenum">
              <a:rPr lang="zh-CN" altLang="en-US"/>
              <a:pPr>
                <a:defRPr/>
              </a:pPr>
              <a:t>‹#›</a:t>
            </a:fld>
            <a:endParaRPr lang="en-US" altLang="zh-CN"/>
          </a:p>
        </p:txBody>
      </p:sp>
    </p:spTree>
    <p:extLst>
      <p:ext uri="{BB962C8B-B14F-4D97-AF65-F5344CB8AC3E}">
        <p14:creationId xmlns:p14="http://schemas.microsoft.com/office/powerpoint/2010/main" val="68951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F4F590D-C354-4F68-AF31-7F7F7865735C}" type="slidenum">
              <a:rPr lang="zh-CN" altLang="en-US"/>
              <a:pPr>
                <a:defRPr/>
              </a:pPr>
              <a:t>‹#›</a:t>
            </a:fld>
            <a:endParaRPr lang="en-US" altLang="zh-CN"/>
          </a:p>
        </p:txBody>
      </p:sp>
    </p:spTree>
    <p:extLst>
      <p:ext uri="{BB962C8B-B14F-4D97-AF65-F5344CB8AC3E}">
        <p14:creationId xmlns:p14="http://schemas.microsoft.com/office/powerpoint/2010/main" val="318018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B349955-E2AD-4995-B886-9F2CF46D8ECC}" type="slidenum">
              <a:rPr lang="zh-CN" altLang="en-US"/>
              <a:pPr>
                <a:defRPr/>
              </a:pPr>
              <a:t>‹#›</a:t>
            </a:fld>
            <a:endParaRPr lang="en-US" altLang="zh-CN"/>
          </a:p>
        </p:txBody>
      </p:sp>
    </p:spTree>
    <p:extLst>
      <p:ext uri="{BB962C8B-B14F-4D97-AF65-F5344CB8AC3E}">
        <p14:creationId xmlns:p14="http://schemas.microsoft.com/office/powerpoint/2010/main" val="1677756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4D4D9C1-840E-4B3F-A28E-D2CD4B55792B}" type="slidenum">
              <a:rPr lang="zh-CN" altLang="en-US"/>
              <a:pPr>
                <a:defRPr/>
              </a:pPr>
              <a:t>‹#›</a:t>
            </a:fld>
            <a:endParaRPr lang="en-US" altLang="zh-CN"/>
          </a:p>
        </p:txBody>
      </p:sp>
    </p:spTree>
    <p:extLst>
      <p:ext uri="{BB962C8B-B14F-4D97-AF65-F5344CB8AC3E}">
        <p14:creationId xmlns:p14="http://schemas.microsoft.com/office/powerpoint/2010/main" val="350664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867E81A-5F23-40B9-95FF-84C76605FD7C}" type="slidenum">
              <a:rPr lang="zh-CN" altLang="en-US"/>
              <a:pPr>
                <a:defRPr/>
              </a:pPr>
              <a:t>‹#›</a:t>
            </a:fld>
            <a:endParaRPr lang="en-US" altLang="zh-CN"/>
          </a:p>
        </p:txBody>
      </p:sp>
    </p:spTree>
    <p:extLst>
      <p:ext uri="{BB962C8B-B14F-4D97-AF65-F5344CB8AC3E}">
        <p14:creationId xmlns:p14="http://schemas.microsoft.com/office/powerpoint/2010/main" val="1966510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CFF8103-8F48-4B38-8EFA-C2D1A0FAB291}" type="slidenum">
              <a:rPr lang="zh-CN" altLang="en-US"/>
              <a:pPr>
                <a:defRPr/>
              </a:pPr>
              <a:t>‹#›</a:t>
            </a:fld>
            <a:endParaRPr lang="en-US" altLang="zh-CN"/>
          </a:p>
        </p:txBody>
      </p:sp>
    </p:spTree>
    <p:extLst>
      <p:ext uri="{BB962C8B-B14F-4D97-AF65-F5344CB8AC3E}">
        <p14:creationId xmlns:p14="http://schemas.microsoft.com/office/powerpoint/2010/main" val="85229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ECB7636-FACF-4355-890B-DCAA21C6C026}" type="slidenum">
              <a:rPr lang="zh-CN" altLang="en-US"/>
              <a:pPr>
                <a:defRPr/>
              </a:pPr>
              <a:t>‹#›</a:t>
            </a:fld>
            <a:endParaRPr lang="en-US" altLang="zh-CN"/>
          </a:p>
        </p:txBody>
      </p:sp>
    </p:spTree>
    <p:extLst>
      <p:ext uri="{BB962C8B-B14F-4D97-AF65-F5344CB8AC3E}">
        <p14:creationId xmlns:p14="http://schemas.microsoft.com/office/powerpoint/2010/main" val="351750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A62AC0C-B7F7-414F-B141-4B52EBA14E13}" type="slidenum">
              <a:rPr lang="zh-CN" altLang="en-US"/>
              <a:pPr>
                <a:defRPr/>
              </a:pPr>
              <a:t>‹#›</a:t>
            </a:fld>
            <a:endParaRPr lang="en-US" altLang="zh-CN"/>
          </a:p>
        </p:txBody>
      </p:sp>
    </p:spTree>
    <p:extLst>
      <p:ext uri="{BB962C8B-B14F-4D97-AF65-F5344CB8AC3E}">
        <p14:creationId xmlns:p14="http://schemas.microsoft.com/office/powerpoint/2010/main" val="218844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2DB1767-C03E-4D75-8ADB-D3EA4D3498C1}" type="slidenum">
              <a:rPr lang="zh-CN" altLang="en-US"/>
              <a:pPr>
                <a:defRPr/>
              </a:pPr>
              <a:t>‹#›</a:t>
            </a:fld>
            <a:endParaRPr lang="en-US" altLang="zh-CN"/>
          </a:p>
        </p:txBody>
      </p:sp>
    </p:spTree>
    <p:extLst>
      <p:ext uri="{BB962C8B-B14F-4D97-AF65-F5344CB8AC3E}">
        <p14:creationId xmlns:p14="http://schemas.microsoft.com/office/powerpoint/2010/main" val="4107307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417BEE4F-4CB3-4CE8-B667-1BED5E0FA0C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zh-CN" dirty="0"/>
              <a:t>2021</a:t>
            </a:r>
            <a:r>
              <a:rPr lang="zh-CN" altLang="en-US" dirty="0"/>
              <a:t>年算法分析与设计</a:t>
            </a:r>
            <a:br>
              <a:rPr lang="en-US" altLang="zh-CN" dirty="0"/>
            </a:br>
            <a:r>
              <a:rPr lang="zh-CN" altLang="en-US" dirty="0"/>
              <a:t>复习大纲</a:t>
            </a:r>
          </a:p>
        </p:txBody>
      </p:sp>
      <p:sp>
        <p:nvSpPr>
          <p:cNvPr id="2051" name="副标题 2"/>
          <p:cNvSpPr>
            <a:spLocks noGrp="1"/>
          </p:cNvSpPr>
          <p:nvPr>
            <p:ph type="subTitle" idx="1"/>
          </p:nvPr>
        </p:nvSpPr>
        <p:spPr/>
        <p:txBody>
          <a:bodyPr/>
          <a:lstStyle/>
          <a:p>
            <a:r>
              <a:rPr lang="en-US" altLang="zh-CN" dirty="0"/>
              <a:t>2021.11.16</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a:t>复习大纲</a:t>
            </a:r>
          </a:p>
        </p:txBody>
      </p:sp>
      <p:sp>
        <p:nvSpPr>
          <p:cNvPr id="11267" name="Rectangle 3"/>
          <p:cNvSpPr>
            <a:spLocks noGrp="1" noChangeArrowheads="1"/>
          </p:cNvSpPr>
          <p:nvPr>
            <p:ph type="body" idx="1"/>
          </p:nvPr>
        </p:nvSpPr>
        <p:spPr>
          <a:xfrm>
            <a:off x="457200" y="1600200"/>
            <a:ext cx="8147050" cy="4852988"/>
          </a:xfrm>
        </p:spPr>
        <p:txBody>
          <a:bodyPr/>
          <a:lstStyle/>
          <a:p>
            <a:pPr eaLnBrk="1" hangingPunct="1">
              <a:lnSpc>
                <a:spcPct val="90000"/>
              </a:lnSpc>
            </a:pPr>
            <a:r>
              <a:rPr lang="en-US" altLang="zh-CN" sz="2800" dirty="0"/>
              <a:t>5.</a:t>
            </a:r>
            <a:r>
              <a:rPr lang="zh-CN" altLang="en-US" sz="2800" dirty="0"/>
              <a:t>能够对一个图问题建立整数规划模型（例如：带权重的顶点覆盖问题，广义负载均衡问题）</a:t>
            </a:r>
            <a:endParaRPr lang="en-US" altLang="zh-CN" sz="2800" dirty="0"/>
          </a:p>
          <a:p>
            <a:pPr eaLnBrk="1" hangingPunct="1">
              <a:lnSpc>
                <a:spcPct val="90000"/>
              </a:lnSpc>
            </a:pPr>
            <a:r>
              <a:rPr lang="en-US" altLang="zh-CN" sz="2800" dirty="0"/>
              <a:t>6.</a:t>
            </a:r>
            <a:r>
              <a:rPr lang="zh-CN" altLang="en-US" sz="2800" dirty="0"/>
              <a:t>理解求解</a:t>
            </a:r>
            <a:r>
              <a:rPr lang="en-US" altLang="zh-CN" sz="2800" dirty="0"/>
              <a:t>0-1</a:t>
            </a:r>
            <a:r>
              <a:rPr lang="zh-CN" altLang="en-US" sz="2800" dirty="0"/>
              <a:t>背包问题的基于取整法的近似算法</a:t>
            </a:r>
            <a:endParaRPr lang="en-US" altLang="zh-CN" sz="2800" dirty="0"/>
          </a:p>
          <a:p>
            <a:pPr eaLnBrk="1" hangingPunct="1">
              <a:lnSpc>
                <a:spcPct val="90000"/>
              </a:lnSpc>
            </a:pPr>
            <a:r>
              <a:rPr lang="en-US" altLang="zh-CN" sz="2800" dirty="0"/>
              <a:t>7. </a:t>
            </a:r>
            <a:r>
              <a:rPr lang="zh-CN" altLang="en-US" sz="2800" dirty="0"/>
              <a:t>能够设计简单的近似算法，并证明该算法是几倍近似算法，典型考题：</a:t>
            </a:r>
            <a:r>
              <a:rPr lang="zh-CN" altLang="en-US" sz="2800" dirty="0">
                <a:solidFill>
                  <a:srgbClr val="FF0000"/>
                </a:solidFill>
              </a:rPr>
              <a:t>作业</a:t>
            </a:r>
            <a:r>
              <a:rPr lang="en-US" altLang="zh-CN" sz="2800" dirty="0">
                <a:solidFill>
                  <a:srgbClr val="FF0000"/>
                </a:solidFill>
              </a:rPr>
              <a:t>2</a:t>
            </a:r>
            <a:r>
              <a:rPr lang="zh-CN" altLang="en-US" sz="2800" dirty="0">
                <a:solidFill>
                  <a:srgbClr val="FF0000"/>
                </a:solidFill>
              </a:rPr>
              <a:t>中的第</a:t>
            </a:r>
            <a:r>
              <a:rPr lang="en-US" altLang="zh-CN" sz="2800" dirty="0">
                <a:solidFill>
                  <a:srgbClr val="FF0000"/>
                </a:solidFill>
              </a:rPr>
              <a:t>4</a:t>
            </a:r>
            <a:r>
              <a:rPr lang="zh-CN" altLang="en-US" sz="2800" dirty="0">
                <a:solidFill>
                  <a:srgbClr val="FF0000"/>
                </a:solidFill>
              </a:rPr>
              <a:t>题</a:t>
            </a:r>
            <a:endParaRPr lang="zh-CN"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a:t>考试信息</a:t>
            </a:r>
          </a:p>
        </p:txBody>
      </p:sp>
      <p:sp>
        <p:nvSpPr>
          <p:cNvPr id="12291" name="Rectangle 3"/>
          <p:cNvSpPr>
            <a:spLocks noGrp="1" noChangeArrowheads="1"/>
          </p:cNvSpPr>
          <p:nvPr>
            <p:ph type="body" idx="1"/>
          </p:nvPr>
        </p:nvSpPr>
        <p:spPr/>
        <p:txBody>
          <a:bodyPr/>
          <a:lstStyle/>
          <a:p>
            <a:pPr eaLnBrk="1" hangingPunct="1">
              <a:lnSpc>
                <a:spcPct val="80000"/>
              </a:lnSpc>
            </a:pPr>
            <a:r>
              <a:rPr lang="zh-CN" altLang="en-US" sz="2800"/>
              <a:t>时间：待定</a:t>
            </a:r>
          </a:p>
          <a:p>
            <a:pPr eaLnBrk="1" hangingPunct="1">
              <a:lnSpc>
                <a:spcPct val="80000"/>
              </a:lnSpc>
            </a:pPr>
            <a:r>
              <a:rPr lang="zh-CN" altLang="en-US" sz="2800"/>
              <a:t>考试时长：</a:t>
            </a:r>
            <a:r>
              <a:rPr lang="en-US" altLang="zh-CN" sz="2800"/>
              <a:t>2</a:t>
            </a:r>
            <a:r>
              <a:rPr lang="zh-CN" altLang="en-US" sz="2800"/>
              <a:t>小时</a:t>
            </a:r>
          </a:p>
          <a:p>
            <a:pPr eaLnBrk="1" hangingPunct="1">
              <a:lnSpc>
                <a:spcPct val="80000"/>
              </a:lnSpc>
            </a:pPr>
            <a:r>
              <a:rPr lang="zh-CN" altLang="en-US" sz="2800"/>
              <a:t>试卷语言：中文</a:t>
            </a:r>
          </a:p>
          <a:p>
            <a:pPr eaLnBrk="1" hangingPunct="1">
              <a:lnSpc>
                <a:spcPct val="80000"/>
              </a:lnSpc>
            </a:pPr>
            <a:r>
              <a:rPr lang="zh-CN" altLang="en-US" sz="2800"/>
              <a:t>考试类型：考查也需要参加考试</a:t>
            </a:r>
          </a:p>
          <a:p>
            <a:pPr eaLnBrk="1" hangingPunct="1">
              <a:lnSpc>
                <a:spcPct val="80000"/>
              </a:lnSpc>
            </a:pPr>
            <a:r>
              <a:rPr lang="zh-CN" altLang="en-US" sz="2800"/>
              <a:t>有部分选做题（两个题目选我们讲过的一个即可，做另一个不算分）</a:t>
            </a:r>
          </a:p>
          <a:p>
            <a:pPr eaLnBrk="1" hangingPunct="1">
              <a:lnSpc>
                <a:spcPct val="80000"/>
              </a:lnSpc>
            </a:pPr>
            <a:r>
              <a:rPr lang="zh-CN" altLang="en-US" sz="2800"/>
              <a:t>对成绩的预期：</a:t>
            </a:r>
            <a:r>
              <a:rPr lang="en-US" altLang="zh-CN" sz="2800"/>
              <a:t>90+</a:t>
            </a:r>
            <a:r>
              <a:rPr lang="zh-CN" altLang="en-US" sz="2800"/>
              <a:t>分的</a:t>
            </a:r>
            <a:r>
              <a:rPr lang="en-US" altLang="zh-CN" sz="2800"/>
              <a:t>5%</a:t>
            </a:r>
            <a:r>
              <a:rPr lang="zh-CN" altLang="en-US" sz="2800"/>
              <a:t>左右，平均分</a:t>
            </a:r>
            <a:r>
              <a:rPr lang="en-US" altLang="zh-CN" sz="2800"/>
              <a:t>72-78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a:t>预计题目类型</a:t>
            </a:r>
          </a:p>
        </p:txBody>
      </p:sp>
      <p:sp>
        <p:nvSpPr>
          <p:cNvPr id="13315" name="Rectangle 3"/>
          <p:cNvSpPr>
            <a:spLocks noGrp="1" noChangeArrowheads="1"/>
          </p:cNvSpPr>
          <p:nvPr>
            <p:ph type="body" idx="1"/>
          </p:nvPr>
        </p:nvSpPr>
        <p:spPr/>
        <p:txBody>
          <a:bodyPr/>
          <a:lstStyle/>
          <a:p>
            <a:pPr eaLnBrk="1" hangingPunct="1">
              <a:lnSpc>
                <a:spcPct val="90000"/>
              </a:lnSpc>
            </a:pPr>
            <a:r>
              <a:rPr lang="zh-CN" altLang="en-US" sz="2800" dirty="0"/>
              <a:t>判断题  （</a:t>
            </a:r>
            <a:r>
              <a:rPr lang="en-US" altLang="zh-CN" sz="2800" dirty="0"/>
              <a:t>10</a:t>
            </a:r>
            <a:r>
              <a:rPr lang="zh-CN" altLang="en-US" sz="2800" dirty="0"/>
              <a:t>个左右，</a:t>
            </a:r>
            <a:r>
              <a:rPr lang="en-US" altLang="zh-CN" sz="2800" dirty="0"/>
              <a:t>20</a:t>
            </a:r>
            <a:r>
              <a:rPr lang="zh-CN" altLang="en-US" sz="2800" dirty="0"/>
              <a:t>分左右）</a:t>
            </a:r>
          </a:p>
          <a:p>
            <a:pPr eaLnBrk="1" hangingPunct="1">
              <a:lnSpc>
                <a:spcPct val="90000"/>
              </a:lnSpc>
            </a:pPr>
            <a:r>
              <a:rPr lang="zh-CN" altLang="en-US" sz="2800" dirty="0"/>
              <a:t>简单计算题 （</a:t>
            </a:r>
            <a:r>
              <a:rPr lang="en-US" altLang="zh-CN" sz="2800" dirty="0"/>
              <a:t>20-30</a:t>
            </a:r>
            <a:r>
              <a:rPr lang="zh-CN" altLang="en-US" sz="2800" dirty="0"/>
              <a:t>分左右）</a:t>
            </a:r>
          </a:p>
          <a:p>
            <a:pPr eaLnBrk="1" hangingPunct="1">
              <a:lnSpc>
                <a:spcPct val="90000"/>
              </a:lnSpc>
            </a:pPr>
            <a:r>
              <a:rPr lang="zh-CN" altLang="en-US" sz="2800" dirty="0"/>
              <a:t>求解渐进表达式</a:t>
            </a:r>
            <a:r>
              <a:rPr lang="en-US" altLang="zh-CN" sz="2800" dirty="0"/>
              <a:t>1</a:t>
            </a:r>
            <a:r>
              <a:rPr lang="zh-CN" altLang="en-US" sz="2800" dirty="0"/>
              <a:t>题</a:t>
            </a:r>
            <a:endParaRPr lang="en-US" altLang="zh-CN" sz="2800" dirty="0"/>
          </a:p>
          <a:p>
            <a:pPr eaLnBrk="1" hangingPunct="1">
              <a:lnSpc>
                <a:spcPct val="90000"/>
              </a:lnSpc>
            </a:pPr>
            <a:r>
              <a:rPr lang="zh-CN" altLang="en-US" sz="2800" dirty="0"/>
              <a:t>贪心算法 </a:t>
            </a:r>
            <a:r>
              <a:rPr lang="en-US" altLang="zh-CN" sz="2800" dirty="0"/>
              <a:t>1</a:t>
            </a:r>
            <a:r>
              <a:rPr lang="zh-CN" altLang="en-US" sz="2800" dirty="0"/>
              <a:t>题</a:t>
            </a:r>
            <a:endParaRPr lang="en-US" altLang="zh-CN" sz="2800" dirty="0"/>
          </a:p>
          <a:p>
            <a:pPr eaLnBrk="1" hangingPunct="1">
              <a:lnSpc>
                <a:spcPct val="90000"/>
              </a:lnSpc>
            </a:pPr>
            <a:r>
              <a:rPr lang="zh-CN" altLang="en-US" sz="2800" dirty="0"/>
              <a:t>分治算法</a:t>
            </a:r>
            <a:r>
              <a:rPr lang="en-US" altLang="zh-CN" sz="2800" dirty="0"/>
              <a:t>/</a:t>
            </a:r>
            <a:r>
              <a:rPr lang="zh-CN" altLang="en-US" sz="2800" dirty="0"/>
              <a:t>递归式求解</a:t>
            </a:r>
            <a:r>
              <a:rPr lang="en-US" altLang="zh-CN" sz="2800" dirty="0"/>
              <a:t>1</a:t>
            </a:r>
            <a:r>
              <a:rPr lang="zh-CN" altLang="en-US" sz="2800" dirty="0"/>
              <a:t>题</a:t>
            </a:r>
            <a:endParaRPr lang="en-US" altLang="zh-CN" sz="2800" dirty="0"/>
          </a:p>
          <a:p>
            <a:pPr eaLnBrk="1" hangingPunct="1">
              <a:lnSpc>
                <a:spcPct val="90000"/>
              </a:lnSpc>
            </a:pPr>
            <a:r>
              <a:rPr lang="zh-CN" altLang="en-US" sz="2800" dirty="0"/>
              <a:t>动态规划算法</a:t>
            </a:r>
            <a:r>
              <a:rPr lang="en-US" altLang="zh-CN" sz="2800" dirty="0"/>
              <a:t>1</a:t>
            </a:r>
            <a:r>
              <a:rPr lang="zh-CN" altLang="en-US" sz="2800" dirty="0"/>
              <a:t>题</a:t>
            </a:r>
            <a:endParaRPr lang="en-US" altLang="zh-CN" sz="2800" dirty="0"/>
          </a:p>
          <a:p>
            <a:pPr eaLnBrk="1" hangingPunct="1">
              <a:lnSpc>
                <a:spcPct val="90000"/>
              </a:lnSpc>
            </a:pPr>
            <a:r>
              <a:rPr lang="zh-CN" altLang="en-US" sz="2800" dirty="0"/>
              <a:t>最大流最小割</a:t>
            </a:r>
            <a:r>
              <a:rPr lang="en-US" altLang="zh-CN" sz="2800" dirty="0"/>
              <a:t>1</a:t>
            </a:r>
            <a:r>
              <a:rPr lang="zh-CN" altLang="en-US" sz="2800" dirty="0"/>
              <a:t>题</a:t>
            </a:r>
            <a:endParaRPr lang="en-US" altLang="zh-CN" sz="2800" dirty="0"/>
          </a:p>
          <a:p>
            <a:pPr eaLnBrk="1" hangingPunct="1">
              <a:lnSpc>
                <a:spcPct val="90000"/>
              </a:lnSpc>
            </a:pPr>
            <a:r>
              <a:rPr lang="zh-CN" altLang="en-US" sz="2800" dirty="0"/>
              <a:t>归约与复杂度（</a:t>
            </a:r>
            <a:r>
              <a:rPr lang="en-US" altLang="zh-CN" sz="2800" dirty="0"/>
              <a:t>NPC</a:t>
            </a:r>
            <a:r>
              <a:rPr lang="zh-CN" altLang="en-US" sz="2800" dirty="0"/>
              <a:t>相关）的证明题</a:t>
            </a:r>
            <a:r>
              <a:rPr lang="en-US" altLang="zh-CN" sz="2800" dirty="0"/>
              <a:t>2-3</a:t>
            </a:r>
            <a:r>
              <a:rPr lang="zh-CN" altLang="en-US" sz="2800" dirty="0"/>
              <a:t>题</a:t>
            </a:r>
            <a:br>
              <a:rPr lang="zh-CN" altLang="en-US" sz="2800" dirty="0"/>
            </a:br>
            <a:r>
              <a:rPr lang="zh-CN" altLang="en-US" sz="2800" dirty="0"/>
              <a:t>近似算法</a:t>
            </a:r>
            <a:r>
              <a:rPr lang="en-US" altLang="zh-CN" sz="2800" dirty="0"/>
              <a:t>1</a:t>
            </a:r>
            <a:r>
              <a:rPr lang="zh-CN" altLang="en-US" sz="2800" dirty="0"/>
              <a:t>题</a:t>
            </a:r>
            <a:br>
              <a:rPr lang="zh-CN" altLang="en-US" sz="2400" dirty="0"/>
            </a:b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a:t>答题中的几大注意事项 </a:t>
            </a:r>
          </a:p>
        </p:txBody>
      </p:sp>
      <p:sp>
        <p:nvSpPr>
          <p:cNvPr id="14339" name="Rectangle 3"/>
          <p:cNvSpPr>
            <a:spLocks noGrp="1" noChangeArrowheads="1"/>
          </p:cNvSpPr>
          <p:nvPr>
            <p:ph type="body" idx="1"/>
          </p:nvPr>
        </p:nvSpPr>
        <p:spPr/>
        <p:txBody>
          <a:bodyPr/>
          <a:lstStyle/>
          <a:p>
            <a:pPr eaLnBrk="1" hangingPunct="1"/>
            <a:r>
              <a:rPr lang="en-US" altLang="zh-CN" sz="2800"/>
              <a:t>1. </a:t>
            </a:r>
            <a:r>
              <a:rPr lang="zh-CN" altLang="en-US" sz="2800"/>
              <a:t>要求要写明计算过程的题目，不要只写答案。尽量多写一些中间过程，这些步骤会算分的。</a:t>
            </a:r>
          </a:p>
          <a:p>
            <a:pPr eaLnBrk="1" hangingPunct="1"/>
            <a:r>
              <a:rPr lang="en-US" altLang="zh-CN" sz="2800"/>
              <a:t>2. </a:t>
            </a:r>
            <a:r>
              <a:rPr lang="zh-CN" altLang="en-US" sz="2800"/>
              <a:t>简单计算题没特殊说明，可以只写结果，不写计算过程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a:t>答题中的几大注意事项 </a:t>
            </a:r>
          </a:p>
        </p:txBody>
      </p:sp>
      <p:sp>
        <p:nvSpPr>
          <p:cNvPr id="15363" name="Rectangle 3"/>
          <p:cNvSpPr>
            <a:spLocks noGrp="1" noChangeArrowheads="1"/>
          </p:cNvSpPr>
          <p:nvPr>
            <p:ph type="body" idx="1"/>
          </p:nvPr>
        </p:nvSpPr>
        <p:spPr/>
        <p:txBody>
          <a:bodyPr/>
          <a:lstStyle/>
          <a:p>
            <a:pPr eaLnBrk="1" hangingPunct="1">
              <a:lnSpc>
                <a:spcPct val="90000"/>
              </a:lnSpc>
            </a:pPr>
            <a:r>
              <a:rPr lang="zh-CN" altLang="en-US" sz="2800"/>
              <a:t>要求写算法的题目，不要写一个程序。</a:t>
            </a:r>
            <a:endParaRPr lang="en-US" altLang="zh-CN" sz="2800"/>
          </a:p>
          <a:p>
            <a:pPr lvl="1" eaLnBrk="1" hangingPunct="1">
              <a:lnSpc>
                <a:spcPct val="90000"/>
              </a:lnSpc>
              <a:buFont typeface="Wingdings" panose="05000000000000000000" pitchFamily="2" charset="2"/>
              <a:buChar char="Ø"/>
            </a:pPr>
            <a:r>
              <a:rPr lang="zh-CN" altLang="en-US" sz="2400"/>
              <a:t>很多同学写一些看不懂的程序在试卷上想蒙混过关，当然也有一些同学花了一些时间认真写了一个</a:t>
            </a:r>
            <a:r>
              <a:rPr lang="en-US" altLang="zh-CN" sz="2400"/>
              <a:t>Java</a:t>
            </a:r>
            <a:r>
              <a:rPr lang="zh-CN" altLang="en-US" sz="2400"/>
              <a:t>或</a:t>
            </a:r>
            <a:r>
              <a:rPr lang="en-US" altLang="zh-CN" sz="2400"/>
              <a:t>C</a:t>
            </a:r>
            <a:r>
              <a:rPr lang="zh-CN" altLang="en-US" sz="2400"/>
              <a:t>的可能正确的程序。但是这些都很可能只能给零分。程序是给计算机读的，不是给人读的。要求写的算法尽量用简明易懂的语言表达清晰，从文字的角度来体现中心思想。有些算法的回答可能很简单几句话就可以得满分，但是写程序的都不能给分。</a:t>
            </a:r>
            <a:endParaRPr lang="en-US" altLang="zh-CN" sz="2400"/>
          </a:p>
          <a:p>
            <a:pPr eaLnBrk="1" hangingPunct="1">
              <a:lnSpc>
                <a:spcPct val="90000"/>
              </a:lnSpc>
            </a:pPr>
            <a:r>
              <a:rPr lang="zh-CN" altLang="en-US" sz="2800"/>
              <a:t>比如说如下这种形式的回答就很好：用贪心算法，算法步骤如下，每一次在图中贪心选择度数最大的点放到解集中等等。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a:t>答题中的几大注意事项 </a:t>
            </a:r>
          </a:p>
        </p:txBody>
      </p:sp>
      <p:sp>
        <p:nvSpPr>
          <p:cNvPr id="16387" name="Rectangle 3"/>
          <p:cNvSpPr>
            <a:spLocks noGrp="1" noChangeArrowheads="1"/>
          </p:cNvSpPr>
          <p:nvPr>
            <p:ph type="body" idx="1"/>
          </p:nvPr>
        </p:nvSpPr>
        <p:spPr/>
        <p:txBody>
          <a:bodyPr/>
          <a:lstStyle/>
          <a:p>
            <a:pPr eaLnBrk="1" hangingPunct="1">
              <a:lnSpc>
                <a:spcPct val="90000"/>
              </a:lnSpc>
            </a:pPr>
            <a:r>
              <a:rPr lang="zh-CN" altLang="en-US" sz="2800"/>
              <a:t>证明题要注意逻辑和推导过程，多看看</a:t>
            </a:r>
            <a:r>
              <a:rPr lang="en-US" altLang="zh-CN" sz="2800"/>
              <a:t>ppt</a:t>
            </a:r>
            <a:r>
              <a:rPr lang="zh-CN" altLang="en-US" sz="2800"/>
              <a:t>中给出的一些算法证明过程。</a:t>
            </a:r>
            <a:r>
              <a:rPr lang="en-US" altLang="zh-CN" sz="2800">
                <a:solidFill>
                  <a:srgbClr val="FF0000"/>
                </a:solidFill>
              </a:rPr>
              <a:t>---</a:t>
            </a:r>
            <a:r>
              <a:rPr lang="zh-CN" altLang="en-US" sz="2800">
                <a:solidFill>
                  <a:srgbClr val="FF0000"/>
                </a:solidFill>
              </a:rPr>
              <a:t>参考</a:t>
            </a:r>
            <a:r>
              <a:rPr lang="en-US" altLang="zh-CN" sz="2800">
                <a:solidFill>
                  <a:srgbClr val="FF0000"/>
                </a:solidFill>
              </a:rPr>
              <a:t>Interval scheduling</a:t>
            </a:r>
            <a:r>
              <a:rPr lang="zh-CN" altLang="en-US" sz="2800">
                <a:solidFill>
                  <a:srgbClr val="FF0000"/>
                </a:solidFill>
              </a:rPr>
              <a:t>问题的贪心算法及其正确性证明；</a:t>
            </a:r>
            <a:endParaRPr lang="en-US" altLang="zh-CN" sz="2800"/>
          </a:p>
          <a:p>
            <a:pPr lvl="1" eaLnBrk="1" hangingPunct="1">
              <a:lnSpc>
                <a:spcPct val="90000"/>
              </a:lnSpc>
              <a:buFont typeface="Wingdings" panose="05000000000000000000" pitchFamily="2" charset="2"/>
              <a:buChar char="Ø"/>
            </a:pPr>
            <a:r>
              <a:rPr lang="zh-CN" altLang="en-US" sz="2400"/>
              <a:t>特别注意对贪心算法的证明：先假设贪心算法得到的解不是最优解，假设</a:t>
            </a:r>
            <a:r>
              <a:rPr lang="en-US" altLang="zh-CN" sz="2400"/>
              <a:t>S1</a:t>
            </a:r>
            <a:r>
              <a:rPr lang="zh-CN" altLang="en-US" sz="2400"/>
              <a:t>是贪心算法得到的解，而</a:t>
            </a:r>
            <a:r>
              <a:rPr lang="en-US" altLang="zh-CN" sz="2400"/>
              <a:t>S2</a:t>
            </a:r>
            <a:r>
              <a:rPr lang="zh-CN" altLang="en-US" sz="2400"/>
              <a:t>是所有最优解中和</a:t>
            </a:r>
            <a:r>
              <a:rPr lang="en-US" altLang="zh-CN" sz="2400"/>
              <a:t>S1</a:t>
            </a:r>
            <a:r>
              <a:rPr lang="zh-CN" altLang="en-US" sz="2400"/>
              <a:t>具有最多相同元素的解，然后比较</a:t>
            </a:r>
            <a:r>
              <a:rPr lang="en-US" altLang="zh-CN" sz="2400"/>
              <a:t>S1</a:t>
            </a:r>
            <a:r>
              <a:rPr lang="zh-CN" altLang="en-US" sz="2400"/>
              <a:t>和</a:t>
            </a:r>
            <a:r>
              <a:rPr lang="en-US" altLang="zh-CN" sz="2400"/>
              <a:t>S2</a:t>
            </a:r>
            <a:r>
              <a:rPr lang="zh-CN" altLang="en-US" sz="2400"/>
              <a:t>，观察</a:t>
            </a:r>
            <a:r>
              <a:rPr lang="en-US" altLang="zh-CN" sz="2400"/>
              <a:t>S1</a:t>
            </a:r>
            <a:r>
              <a:rPr lang="zh-CN" altLang="en-US" sz="2400"/>
              <a:t>和</a:t>
            </a:r>
            <a:r>
              <a:rPr lang="en-US" altLang="zh-CN" sz="2400"/>
              <a:t>S2</a:t>
            </a:r>
            <a:r>
              <a:rPr lang="zh-CN" altLang="en-US" sz="2400"/>
              <a:t>中第一个（最前面一个）不一样的元素，然后在解</a:t>
            </a:r>
            <a:r>
              <a:rPr lang="en-US" altLang="zh-CN" sz="2400"/>
              <a:t>S2</a:t>
            </a:r>
            <a:r>
              <a:rPr lang="zh-CN" altLang="en-US" sz="2400"/>
              <a:t>中将不一样的元素换成</a:t>
            </a:r>
            <a:r>
              <a:rPr lang="en-US" altLang="zh-CN" sz="2400"/>
              <a:t>S1</a:t>
            </a:r>
            <a:r>
              <a:rPr lang="zh-CN" altLang="en-US" sz="2400"/>
              <a:t>中的那个元素得到另一个最优解</a:t>
            </a:r>
            <a:r>
              <a:rPr lang="en-US" altLang="zh-CN" sz="2400"/>
              <a:t>S3</a:t>
            </a:r>
            <a:r>
              <a:rPr lang="zh-CN" altLang="en-US" sz="2400"/>
              <a:t>，这样</a:t>
            </a:r>
            <a:r>
              <a:rPr lang="en-US" altLang="zh-CN" sz="2400"/>
              <a:t>S3</a:t>
            </a:r>
            <a:r>
              <a:rPr lang="zh-CN" altLang="en-US" sz="2400"/>
              <a:t>和</a:t>
            </a:r>
            <a:r>
              <a:rPr lang="en-US" altLang="zh-CN" sz="2400"/>
              <a:t>S1</a:t>
            </a:r>
            <a:r>
              <a:rPr lang="zh-CN" altLang="en-US" sz="2400"/>
              <a:t>比</a:t>
            </a:r>
            <a:r>
              <a:rPr lang="en-US" altLang="zh-CN" sz="2400"/>
              <a:t>S2</a:t>
            </a:r>
            <a:r>
              <a:rPr lang="zh-CN" altLang="en-US" sz="2400"/>
              <a:t>和</a:t>
            </a:r>
            <a:r>
              <a:rPr lang="en-US" altLang="zh-CN" sz="2400"/>
              <a:t>S1</a:t>
            </a:r>
            <a:r>
              <a:rPr lang="zh-CN" altLang="en-US" sz="2400"/>
              <a:t>有更多相同元素，和假设</a:t>
            </a:r>
            <a:r>
              <a:rPr lang="en-US" altLang="zh-CN" sz="2400"/>
              <a:t>S2</a:t>
            </a:r>
            <a:r>
              <a:rPr lang="zh-CN" altLang="en-US" sz="2400"/>
              <a:t>是与</a:t>
            </a:r>
            <a:r>
              <a:rPr lang="en-US" altLang="zh-CN" sz="2400"/>
              <a:t>S1</a:t>
            </a:r>
            <a:r>
              <a:rPr lang="zh-CN" altLang="en-US" sz="2400"/>
              <a:t>有最多相同元素的最优解矛盾，这样来推导</a:t>
            </a:r>
            <a:r>
              <a:rPr lang="en-US" altLang="zh-CN" sz="2400"/>
              <a:t>S1</a:t>
            </a:r>
            <a:r>
              <a:rPr lang="zh-CN" altLang="en-US" sz="2400"/>
              <a:t>是最优解。</a:t>
            </a:r>
            <a:br>
              <a:rPr lang="zh-CN" altLang="en-US" sz="2400"/>
            </a:br>
            <a:endParaRPr lang="en-US" altLang="zh-CN"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a:t>答题中的几大注意事项 </a:t>
            </a:r>
          </a:p>
        </p:txBody>
      </p:sp>
      <p:sp>
        <p:nvSpPr>
          <p:cNvPr id="17411" name="Rectangle 3"/>
          <p:cNvSpPr>
            <a:spLocks noGrp="1" noChangeArrowheads="1"/>
          </p:cNvSpPr>
          <p:nvPr>
            <p:ph type="body" idx="1"/>
          </p:nvPr>
        </p:nvSpPr>
        <p:spPr/>
        <p:txBody>
          <a:bodyPr/>
          <a:lstStyle/>
          <a:p>
            <a:pPr eaLnBrk="1" hangingPunct="1">
              <a:lnSpc>
                <a:spcPct val="90000"/>
              </a:lnSpc>
            </a:pPr>
            <a:r>
              <a:rPr lang="en-US" altLang="zh-CN" sz="2800" dirty="0"/>
              <a:t>NP</a:t>
            </a:r>
            <a:r>
              <a:rPr lang="zh-CN" altLang="en-US" sz="2800" dirty="0"/>
              <a:t>完全问题的证明：先选好一个已知</a:t>
            </a:r>
            <a:r>
              <a:rPr lang="en-US" altLang="zh-CN" sz="2800" dirty="0"/>
              <a:t>NP</a:t>
            </a:r>
            <a:r>
              <a:rPr lang="zh-CN" altLang="en-US" sz="2800" dirty="0"/>
              <a:t>完全的问题</a:t>
            </a:r>
            <a:r>
              <a:rPr lang="en-US" altLang="zh-CN" sz="2800" dirty="0"/>
              <a:t>A</a:t>
            </a:r>
            <a:r>
              <a:rPr lang="zh-CN" altLang="en-US" sz="2800" dirty="0"/>
              <a:t>，然后将问题</a:t>
            </a:r>
            <a:r>
              <a:rPr lang="en-US" altLang="zh-CN" sz="2800" dirty="0"/>
              <a:t>A</a:t>
            </a:r>
            <a:r>
              <a:rPr lang="zh-CN" altLang="en-US" sz="2800" dirty="0"/>
              <a:t>多项式归约到要证明的目标问题</a:t>
            </a:r>
            <a:r>
              <a:rPr lang="en-US" altLang="zh-CN" sz="2800" dirty="0"/>
              <a:t>B</a:t>
            </a:r>
            <a:r>
              <a:rPr lang="zh-CN" altLang="en-US" sz="2800" dirty="0"/>
              <a:t>上。先给出这个归约中问题</a:t>
            </a:r>
            <a:r>
              <a:rPr lang="en-US" altLang="zh-CN" sz="2800" dirty="0"/>
              <a:t>A</a:t>
            </a:r>
            <a:r>
              <a:rPr lang="zh-CN" altLang="en-US" sz="2800" dirty="0"/>
              <a:t>的实例到问题</a:t>
            </a:r>
            <a:r>
              <a:rPr lang="en-US" altLang="zh-CN" sz="2800" dirty="0"/>
              <a:t>B</a:t>
            </a:r>
            <a:r>
              <a:rPr lang="zh-CN" altLang="en-US" sz="2800" dirty="0"/>
              <a:t>的实例的构造方法，然后再证明这个归约的正确性。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zh-CN" altLang="en-US"/>
              <a:t>复习大纲</a:t>
            </a:r>
          </a:p>
        </p:txBody>
      </p:sp>
      <p:sp>
        <p:nvSpPr>
          <p:cNvPr id="3075" name="Rectangle 3"/>
          <p:cNvSpPr>
            <a:spLocks noGrp="1" noChangeArrowheads="1"/>
          </p:cNvSpPr>
          <p:nvPr>
            <p:ph type="body" idx="1"/>
          </p:nvPr>
        </p:nvSpPr>
        <p:spPr/>
        <p:txBody>
          <a:bodyPr/>
          <a:lstStyle/>
          <a:p>
            <a:pPr eaLnBrk="1" hangingPunct="1">
              <a:buFontTx/>
              <a:buNone/>
            </a:pPr>
            <a:r>
              <a:rPr lang="zh-CN" altLang="en-US" sz="2800"/>
              <a:t>第</a:t>
            </a:r>
            <a:r>
              <a:rPr lang="en-US" altLang="zh-CN" sz="2800"/>
              <a:t>1</a:t>
            </a:r>
            <a:r>
              <a:rPr lang="zh-CN" altLang="en-US" sz="2800"/>
              <a:t>章：引论</a:t>
            </a:r>
          </a:p>
          <a:p>
            <a:pPr eaLnBrk="1" hangingPunct="1"/>
            <a:r>
              <a:rPr lang="en-US" altLang="zh-CN" sz="2800"/>
              <a:t>1.</a:t>
            </a:r>
            <a:r>
              <a:rPr lang="zh-CN" altLang="en-US" sz="2800"/>
              <a:t>理解什么是算法，算法的特征，算法和程序的差别；</a:t>
            </a:r>
          </a:p>
          <a:p>
            <a:pPr eaLnBrk="1" hangingPunct="1"/>
            <a:r>
              <a:rPr lang="en-US" altLang="zh-CN" sz="2800"/>
              <a:t>2.</a:t>
            </a:r>
            <a:r>
              <a:rPr lang="zh-CN" altLang="en-US" sz="2800"/>
              <a:t>理解什么是判断问题和优化问题。</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a:t>复习大纲</a:t>
            </a:r>
          </a:p>
        </p:txBody>
      </p:sp>
      <p:sp>
        <p:nvSpPr>
          <p:cNvPr id="4099" name="Rectangle 3"/>
          <p:cNvSpPr>
            <a:spLocks noGrp="1" noChangeArrowheads="1"/>
          </p:cNvSpPr>
          <p:nvPr>
            <p:ph type="body" idx="1"/>
          </p:nvPr>
        </p:nvSpPr>
        <p:spPr>
          <a:xfrm>
            <a:off x="457200" y="1600200"/>
            <a:ext cx="8229600" cy="4781550"/>
          </a:xfrm>
        </p:spPr>
        <p:txBody>
          <a:bodyPr/>
          <a:lstStyle/>
          <a:p>
            <a:pPr eaLnBrk="1" hangingPunct="1">
              <a:buFontTx/>
              <a:buNone/>
            </a:pPr>
            <a:r>
              <a:rPr lang="zh-CN" altLang="en-US" sz="2800" dirty="0"/>
              <a:t>第</a:t>
            </a:r>
            <a:r>
              <a:rPr lang="en-US" altLang="zh-CN" sz="2800" dirty="0"/>
              <a:t>2</a:t>
            </a:r>
            <a:r>
              <a:rPr lang="zh-CN" altLang="en-US" sz="2800" dirty="0"/>
              <a:t>章：算法分析与设计基础</a:t>
            </a:r>
          </a:p>
          <a:p>
            <a:pPr eaLnBrk="1" hangingPunct="1"/>
            <a:r>
              <a:rPr lang="en-US" altLang="zh-CN" sz="2800" dirty="0"/>
              <a:t>1.</a:t>
            </a:r>
            <a:r>
              <a:rPr lang="zh-CN" altLang="en-US" sz="2800" dirty="0"/>
              <a:t>理解指数增长的恐怖；理解算法分析里为什么常数倍的差别可以被忽略</a:t>
            </a:r>
          </a:p>
          <a:p>
            <a:pPr eaLnBrk="1" hangingPunct="1"/>
            <a:r>
              <a:rPr lang="en-US" altLang="zh-CN" sz="2800" dirty="0"/>
              <a:t>2.</a:t>
            </a:r>
            <a:r>
              <a:rPr lang="zh-CN" altLang="en-US" sz="2800" dirty="0"/>
              <a:t>掌握渐近符号</a:t>
            </a:r>
            <a:r>
              <a:rPr lang="en-US" altLang="zh-CN" sz="2800" dirty="0"/>
              <a:t>O</a:t>
            </a:r>
            <a:r>
              <a:rPr lang="zh-CN" altLang="en-US" sz="2800" dirty="0"/>
              <a:t>、</a:t>
            </a:r>
            <a:r>
              <a:rPr lang="zh-CN" altLang="en-US" sz="2800" dirty="0">
                <a:sym typeface="Symbol" panose="05050102010706020507" pitchFamily="18" charset="2"/>
              </a:rPr>
              <a:t></a:t>
            </a:r>
            <a:r>
              <a:rPr lang="zh-CN" altLang="en-US" sz="2800" dirty="0"/>
              <a:t>、</a:t>
            </a:r>
            <a:r>
              <a:rPr lang="zh-CN" altLang="en-US" sz="2800" dirty="0">
                <a:sym typeface="Symbol" panose="05050102010706020507" pitchFamily="18" charset="2"/>
              </a:rPr>
              <a:t></a:t>
            </a:r>
            <a:r>
              <a:rPr lang="zh-CN" altLang="en-US" sz="2800" dirty="0"/>
              <a:t>的含义，能判断一个函数属于哪个渐近增长阶；</a:t>
            </a:r>
          </a:p>
          <a:p>
            <a:pPr eaLnBrk="1" hangingPunct="1"/>
            <a:r>
              <a:rPr lang="en-US" altLang="zh-CN" sz="2800" dirty="0"/>
              <a:t>3. </a:t>
            </a:r>
            <a:r>
              <a:rPr lang="zh-CN" altLang="en-US" sz="2800" dirty="0"/>
              <a:t>能对给定函数按照渐进增长率进行排序，典型考题：</a:t>
            </a:r>
            <a:r>
              <a:rPr lang="zh-CN" altLang="en-US" sz="2800" dirty="0">
                <a:solidFill>
                  <a:srgbClr val="FF0000"/>
                </a:solidFill>
              </a:rPr>
              <a:t>作业</a:t>
            </a:r>
            <a:r>
              <a:rPr lang="en-US" altLang="zh-CN" sz="2800" dirty="0">
                <a:solidFill>
                  <a:srgbClr val="FF0000"/>
                </a:solidFill>
              </a:rPr>
              <a:t>1</a:t>
            </a:r>
            <a:r>
              <a:rPr lang="zh-CN" altLang="en-US" sz="2800" dirty="0">
                <a:solidFill>
                  <a:srgbClr val="FF0000"/>
                </a:solidFill>
              </a:rPr>
              <a:t>中的第</a:t>
            </a:r>
            <a:r>
              <a:rPr lang="en-US" altLang="zh-CN" sz="2800" dirty="0">
                <a:solidFill>
                  <a:srgbClr val="FF0000"/>
                </a:solidFill>
              </a:rPr>
              <a:t>2</a:t>
            </a:r>
            <a:r>
              <a:rPr lang="zh-CN" altLang="en-US" sz="2800" dirty="0">
                <a:solidFill>
                  <a:srgbClr val="FF0000"/>
                </a:solidFill>
              </a:rPr>
              <a:t>题</a:t>
            </a:r>
            <a:endParaRPr lang="en-US" altLang="zh-CN" sz="2800" dirty="0">
              <a:solidFill>
                <a:srgbClr val="FF0000"/>
              </a:solidFill>
            </a:endParaRPr>
          </a:p>
          <a:p>
            <a:pPr eaLnBrk="1" hangingPunct="1"/>
            <a:r>
              <a:rPr lang="en-US" altLang="zh-CN" sz="2800" dirty="0"/>
              <a:t>4.</a:t>
            </a:r>
            <a:r>
              <a:rPr lang="zh-CN" altLang="en-US" sz="2800" dirty="0"/>
              <a:t>理解贪心算法的思想；能判断一个算法是否贪心算法；掌握工作安排问题</a:t>
            </a:r>
            <a:r>
              <a:rPr lang="en-US" altLang="zh-CN" sz="2800" dirty="0"/>
              <a:t>Interval scheduling</a:t>
            </a:r>
            <a:r>
              <a:rPr lang="zh-CN" altLang="en-US" sz="2800" dirty="0"/>
              <a:t>的贪心算法及其正确性证明；</a:t>
            </a:r>
          </a:p>
          <a:p>
            <a:pPr eaLnBrk="1" hangingPunct="1"/>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a:t>复习大纲</a:t>
            </a:r>
          </a:p>
        </p:txBody>
      </p:sp>
      <p:sp>
        <p:nvSpPr>
          <p:cNvPr id="5123" name="Rectangle 3"/>
          <p:cNvSpPr>
            <a:spLocks noGrp="1" noChangeArrowheads="1"/>
          </p:cNvSpPr>
          <p:nvPr>
            <p:ph type="body" idx="1"/>
          </p:nvPr>
        </p:nvSpPr>
        <p:spPr/>
        <p:txBody>
          <a:bodyPr/>
          <a:lstStyle/>
          <a:p>
            <a:pPr eaLnBrk="1" hangingPunct="1">
              <a:lnSpc>
                <a:spcPct val="90000"/>
              </a:lnSpc>
            </a:pPr>
            <a:r>
              <a:rPr lang="en-US" altLang="zh-CN" sz="2800" dirty="0"/>
              <a:t>5.</a:t>
            </a:r>
            <a:r>
              <a:rPr lang="zh-CN" altLang="en-US" sz="2800" dirty="0"/>
              <a:t>理解分治算法的思想；掌握</a:t>
            </a:r>
            <a:r>
              <a:rPr lang="en-US" altLang="zh-CN" sz="2800" dirty="0"/>
              <a:t>Counting inversions</a:t>
            </a:r>
            <a:r>
              <a:rPr lang="zh-CN" altLang="en-US" sz="2800" dirty="0"/>
              <a:t>问题的分治算法；能用</a:t>
            </a:r>
            <a:r>
              <a:rPr lang="en-US" altLang="zh-CN" sz="2800" dirty="0"/>
              <a:t>Master Theorem</a:t>
            </a:r>
            <a:r>
              <a:rPr lang="zh-CN" altLang="en-US" sz="2800" dirty="0"/>
              <a:t>求解递归关系式，典型考题：</a:t>
            </a:r>
            <a:r>
              <a:rPr lang="zh-CN" altLang="en-US" sz="2800" dirty="0">
                <a:solidFill>
                  <a:srgbClr val="FF0000"/>
                </a:solidFill>
              </a:rPr>
              <a:t>作业</a:t>
            </a:r>
            <a:r>
              <a:rPr lang="en-US" altLang="zh-CN" sz="2800" dirty="0">
                <a:solidFill>
                  <a:srgbClr val="FF0000"/>
                </a:solidFill>
              </a:rPr>
              <a:t>1</a:t>
            </a:r>
            <a:r>
              <a:rPr lang="zh-CN" altLang="en-US" sz="2800" dirty="0">
                <a:solidFill>
                  <a:srgbClr val="FF0000"/>
                </a:solidFill>
              </a:rPr>
              <a:t>的第</a:t>
            </a:r>
            <a:r>
              <a:rPr lang="en-US" altLang="zh-CN" sz="2800" dirty="0">
                <a:solidFill>
                  <a:srgbClr val="FF0000"/>
                </a:solidFill>
              </a:rPr>
              <a:t>1</a:t>
            </a:r>
            <a:r>
              <a:rPr lang="zh-CN" altLang="en-US" sz="2800" dirty="0">
                <a:solidFill>
                  <a:srgbClr val="FF0000"/>
                </a:solidFill>
              </a:rPr>
              <a:t>题</a:t>
            </a:r>
            <a:r>
              <a:rPr lang="zh-CN" altLang="en-US" sz="2800" dirty="0"/>
              <a:t>；</a:t>
            </a:r>
          </a:p>
          <a:p>
            <a:pPr eaLnBrk="1" hangingPunct="1">
              <a:lnSpc>
                <a:spcPct val="90000"/>
              </a:lnSpc>
            </a:pPr>
            <a:r>
              <a:rPr lang="en-US" altLang="zh-CN" sz="2800" dirty="0"/>
              <a:t>6.</a:t>
            </a:r>
            <a:r>
              <a:rPr lang="zh-CN" altLang="en-US" sz="2800" dirty="0"/>
              <a:t>理解动态规划算法的思想；对相应问题能建立基本的递归关系式并用从底至上的方法来求解，在求解过程中知道如何建立数据储存的表格。重点掌握的问题：带权重的活动安排问题、</a:t>
            </a:r>
            <a:r>
              <a:rPr lang="en-US" altLang="zh-CN" sz="2800" dirty="0"/>
              <a:t>0-1</a:t>
            </a:r>
            <a:r>
              <a:rPr lang="zh-CN" altLang="en-US" sz="2800" dirty="0"/>
              <a:t>背包问题、最长公共子序列问题、矩阵连乘的最优计算次序问题，典型考题：</a:t>
            </a:r>
            <a:r>
              <a:rPr lang="zh-CN" altLang="en-US" sz="2800" dirty="0">
                <a:solidFill>
                  <a:srgbClr val="FF0000"/>
                </a:solidFill>
              </a:rPr>
              <a:t>作业</a:t>
            </a:r>
            <a:r>
              <a:rPr lang="en-US" altLang="zh-CN" sz="2800" dirty="0">
                <a:solidFill>
                  <a:srgbClr val="FF0000"/>
                </a:solidFill>
              </a:rPr>
              <a:t>1</a:t>
            </a:r>
            <a:r>
              <a:rPr lang="zh-CN" altLang="en-US" sz="2800" dirty="0">
                <a:solidFill>
                  <a:srgbClr val="FF0000"/>
                </a:solidFill>
              </a:rPr>
              <a:t>中第</a:t>
            </a:r>
            <a:r>
              <a:rPr lang="en-US" altLang="zh-CN" sz="2800" dirty="0">
                <a:solidFill>
                  <a:srgbClr val="FF0000"/>
                </a:solidFill>
              </a:rPr>
              <a:t>3</a:t>
            </a:r>
            <a:r>
              <a:rPr lang="zh-CN" altLang="en-US" sz="2800" dirty="0">
                <a:solidFill>
                  <a:srgbClr val="FF0000"/>
                </a:solidFill>
              </a:rPr>
              <a:t>题</a:t>
            </a:r>
            <a:r>
              <a:rPr lang="zh-CN" altLang="en-US" sz="2800" dirty="0"/>
              <a:t>。</a:t>
            </a:r>
            <a:endParaRPr lang="en-US" altLang="zh-CN" sz="2800" dirty="0"/>
          </a:p>
          <a:p>
            <a:pPr eaLnBrk="1" hangingPunct="1">
              <a:lnSpc>
                <a:spcPct val="90000"/>
              </a:lnSpc>
            </a:pPr>
            <a:r>
              <a:rPr lang="en-US" altLang="zh-CN" sz="2800" dirty="0"/>
              <a:t>7. </a:t>
            </a:r>
            <a:r>
              <a:rPr lang="zh-CN" altLang="en-US" sz="2800" dirty="0"/>
              <a:t>理解</a:t>
            </a:r>
            <a:r>
              <a:rPr lang="en-US" altLang="zh-CN" sz="2800" dirty="0"/>
              <a:t>0-1</a:t>
            </a:r>
            <a:r>
              <a:rPr lang="zh-CN" altLang="en-US" sz="2800" dirty="0"/>
              <a:t>背包问题的动态规划算法不是多项式时间算法。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a:t>复习大纲</a:t>
            </a:r>
          </a:p>
        </p:txBody>
      </p:sp>
      <p:sp>
        <p:nvSpPr>
          <p:cNvPr id="6147" name="Rectangle 3"/>
          <p:cNvSpPr>
            <a:spLocks noGrp="1" noChangeArrowheads="1"/>
          </p:cNvSpPr>
          <p:nvPr>
            <p:ph type="body" idx="1"/>
          </p:nvPr>
        </p:nvSpPr>
        <p:spPr/>
        <p:txBody>
          <a:bodyPr/>
          <a:lstStyle/>
          <a:p>
            <a:pPr eaLnBrk="1" hangingPunct="1">
              <a:buFontTx/>
              <a:buNone/>
            </a:pPr>
            <a:r>
              <a:rPr lang="zh-CN" altLang="en-US" sz="2800" dirty="0"/>
              <a:t>第</a:t>
            </a:r>
            <a:r>
              <a:rPr lang="en-US" altLang="zh-CN" sz="2800" dirty="0"/>
              <a:t>3</a:t>
            </a:r>
            <a:r>
              <a:rPr lang="zh-CN" altLang="en-US" sz="2800" dirty="0"/>
              <a:t>章：网络流</a:t>
            </a:r>
          </a:p>
          <a:p>
            <a:pPr eaLnBrk="1" hangingPunct="1"/>
            <a:r>
              <a:rPr lang="en-US" altLang="zh-CN" sz="2800" dirty="0"/>
              <a:t>1. </a:t>
            </a:r>
            <a:r>
              <a:rPr lang="zh-CN" altLang="en-US" sz="2800" dirty="0"/>
              <a:t>理解最大流、任意流、最小割、任意割之间的关系；</a:t>
            </a:r>
            <a:endParaRPr lang="en-US" altLang="zh-CN" sz="2800" dirty="0"/>
          </a:p>
          <a:p>
            <a:pPr eaLnBrk="1" hangingPunct="1"/>
            <a:r>
              <a:rPr lang="en-US" altLang="zh-CN" sz="2800" dirty="0"/>
              <a:t>2. </a:t>
            </a:r>
            <a:r>
              <a:rPr lang="zh-CN" altLang="en-US" sz="2800" dirty="0"/>
              <a:t>掌握网络最大流问题和最小割问题及其求解算法，给出一个网络能求出它的最大流或者最小割，典型考题：</a:t>
            </a:r>
            <a:r>
              <a:rPr lang="zh-CN" altLang="en-US" sz="2800" dirty="0">
                <a:solidFill>
                  <a:srgbClr val="FF0000"/>
                </a:solidFill>
              </a:rPr>
              <a:t>作业</a:t>
            </a:r>
            <a:r>
              <a:rPr lang="en-US" altLang="zh-CN" sz="2800" dirty="0">
                <a:solidFill>
                  <a:srgbClr val="FF0000"/>
                </a:solidFill>
              </a:rPr>
              <a:t>1</a:t>
            </a:r>
            <a:r>
              <a:rPr lang="zh-CN" altLang="en-US" sz="2800" dirty="0">
                <a:solidFill>
                  <a:srgbClr val="FF0000"/>
                </a:solidFill>
              </a:rPr>
              <a:t>的第</a:t>
            </a:r>
            <a:r>
              <a:rPr lang="en-US" altLang="zh-CN" sz="2800" dirty="0">
                <a:solidFill>
                  <a:srgbClr val="FF0000"/>
                </a:solidFill>
              </a:rPr>
              <a:t>4</a:t>
            </a:r>
            <a:r>
              <a:rPr lang="zh-CN" altLang="en-US" sz="2800" dirty="0">
                <a:solidFill>
                  <a:srgbClr val="FF0000"/>
                </a:solidFill>
              </a:rPr>
              <a:t>题</a:t>
            </a:r>
            <a:r>
              <a:rPr lang="zh-CN" altLang="en-US" sz="2800" dirty="0"/>
              <a:t>（解题过程要列出各条增广路径）</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a:t>复习大纲</a:t>
            </a:r>
          </a:p>
        </p:txBody>
      </p:sp>
      <p:sp>
        <p:nvSpPr>
          <p:cNvPr id="7171" name="Rectangle 3"/>
          <p:cNvSpPr>
            <a:spLocks noGrp="1" noRot="1" noChangeAspect="1" noMove="1" noResize="1" noEditPoints="1" noAdjustHandles="1" noChangeArrowheads="1" noChangeShapeType="1" noTextEdit="1"/>
          </p:cNvSpPr>
          <p:nvPr>
            <p:ph type="body" idx="1"/>
          </p:nvPr>
        </p:nvSpPr>
        <p:spPr>
          <a:xfrm>
            <a:off x="457200" y="1600200"/>
            <a:ext cx="8229600" cy="5257800"/>
          </a:xfrm>
          <a:blipFill>
            <a:blip r:embed="rId2"/>
            <a:stretch>
              <a:fillRect l="-1481" t="-2436" r="-4370"/>
            </a:stretch>
          </a:blipFill>
        </p:spPr>
        <p:txBody>
          <a:bodyPr/>
          <a:lstStyle/>
          <a:p>
            <a:r>
              <a:rPr lang="zh-CN" altLang="en-US">
                <a:no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a:t>复习大纲</a:t>
            </a:r>
          </a:p>
        </p:txBody>
      </p:sp>
      <p:sp>
        <p:nvSpPr>
          <p:cNvPr id="8195" name="Rectangle 3"/>
          <p:cNvSpPr>
            <a:spLocks noGrp="1" noChangeArrowheads="1"/>
          </p:cNvSpPr>
          <p:nvPr>
            <p:ph type="body" idx="1"/>
          </p:nvPr>
        </p:nvSpPr>
        <p:spPr/>
        <p:txBody>
          <a:bodyPr/>
          <a:lstStyle/>
          <a:p>
            <a:pPr lvl="1">
              <a:buFont typeface="Wingdings" panose="05000000000000000000" pitchFamily="2" charset="2"/>
              <a:buChar char="Ø"/>
              <a:defRPr/>
            </a:pPr>
            <a:r>
              <a:rPr lang="en-US" altLang="zh-CN" sz="2000" dirty="0"/>
              <a:t>Subset-Sum </a:t>
            </a:r>
            <a:r>
              <a:rPr lang="zh-CN" altLang="zh-CN" sz="2000" dirty="0"/>
              <a:t>≤</a:t>
            </a:r>
            <a:r>
              <a:rPr lang="en-US" altLang="zh-CN" sz="2000" dirty="0"/>
              <a:t> p  Knapsack</a:t>
            </a:r>
            <a:endParaRPr lang="zh-CN" altLang="zh-CN" sz="2000" dirty="0"/>
          </a:p>
          <a:p>
            <a:pPr lvl="1">
              <a:buFont typeface="Wingdings" panose="05000000000000000000" pitchFamily="2" charset="2"/>
              <a:buChar char="Ø"/>
              <a:defRPr/>
            </a:pPr>
            <a:r>
              <a:rPr lang="en-US" altLang="zh-CN" sz="2000" dirty="0"/>
              <a:t>Subset-Sum </a:t>
            </a:r>
            <a:r>
              <a:rPr lang="zh-CN" altLang="zh-CN" sz="2000" dirty="0"/>
              <a:t>≤</a:t>
            </a:r>
            <a:r>
              <a:rPr lang="en-US" altLang="zh-CN" sz="2000" dirty="0"/>
              <a:t>p</a:t>
            </a:r>
            <a:r>
              <a:rPr lang="en-US" altLang="zh-CN" sz="2000" i="1" dirty="0"/>
              <a:t>  </a:t>
            </a:r>
            <a:r>
              <a:rPr lang="en-US" altLang="zh-CN" sz="2000" dirty="0"/>
              <a:t>Partition</a:t>
            </a:r>
          </a:p>
          <a:p>
            <a:pPr lvl="1">
              <a:buFont typeface="Wingdings" panose="05000000000000000000" pitchFamily="2" charset="2"/>
              <a:buChar char="Ø"/>
              <a:defRPr/>
            </a:pPr>
            <a:r>
              <a:rPr lang="en-US" altLang="zh-CN" sz="2000" dirty="0"/>
              <a:t>Partition ≤p  k-Load-Balance</a:t>
            </a:r>
            <a:endParaRPr lang="en-US" altLang="zh-CN" dirty="0"/>
          </a:p>
          <a:p>
            <a:pPr eaLnBrk="1" hangingPunct="1">
              <a:lnSpc>
                <a:spcPct val="90000"/>
              </a:lnSpc>
              <a:defRPr/>
            </a:pPr>
            <a:r>
              <a:rPr lang="en-US" altLang="zh-CN" sz="2800" dirty="0"/>
              <a:t>3. </a:t>
            </a:r>
            <a:r>
              <a:rPr lang="zh-CN" altLang="en-US" sz="2800" dirty="0"/>
              <a:t>要求掌握同一个问题的最优化问题如何多项时间归约到该问题的判断问题（自身归约），例如</a:t>
            </a:r>
            <a:endParaRPr lang="en-US" altLang="zh-CN" sz="2800" dirty="0"/>
          </a:p>
          <a:p>
            <a:pPr lvl="1">
              <a:lnSpc>
                <a:spcPct val="90000"/>
              </a:lnSpc>
              <a:buFont typeface="Wingdings" panose="05000000000000000000" pitchFamily="2" charset="2"/>
              <a:buChar char="Ø"/>
              <a:defRPr/>
            </a:pPr>
            <a:r>
              <a:rPr lang="en-US" altLang="zh-CN" sz="2000" dirty="0"/>
              <a:t>Vertex-Cover</a:t>
            </a:r>
            <a:r>
              <a:rPr lang="zh-CN" altLang="en-US" sz="2000" dirty="0"/>
              <a:t>问题，</a:t>
            </a:r>
            <a:endParaRPr lang="en-US" altLang="zh-CN" sz="2000" dirty="0"/>
          </a:p>
          <a:p>
            <a:pPr lvl="1">
              <a:lnSpc>
                <a:spcPct val="90000"/>
              </a:lnSpc>
              <a:buFont typeface="Wingdings" panose="05000000000000000000" pitchFamily="2" charset="2"/>
              <a:buChar char="Ø"/>
              <a:defRPr/>
            </a:pPr>
            <a:r>
              <a:rPr lang="en-US" altLang="zh-CN" sz="2000" dirty="0"/>
              <a:t>Hamilton Cycle</a:t>
            </a:r>
            <a:r>
              <a:rPr lang="zh-CN" altLang="en-US" sz="2000" dirty="0"/>
              <a:t>问题，</a:t>
            </a:r>
            <a:endParaRPr lang="en-US" altLang="zh-CN" sz="2000" dirty="0"/>
          </a:p>
          <a:p>
            <a:pPr lvl="1">
              <a:lnSpc>
                <a:spcPct val="90000"/>
              </a:lnSpc>
              <a:buFont typeface="Wingdings" panose="05000000000000000000" pitchFamily="2" charset="2"/>
              <a:buChar char="Ø"/>
              <a:defRPr/>
            </a:pPr>
            <a:r>
              <a:rPr lang="en-US" altLang="zh-CN" sz="2000" dirty="0"/>
              <a:t>3-Color</a:t>
            </a:r>
            <a:r>
              <a:rPr lang="zh-CN" altLang="en-US" sz="2000" dirty="0"/>
              <a:t>问题，</a:t>
            </a:r>
            <a:endParaRPr lang="en-US" altLang="zh-CN" sz="2000" dirty="0"/>
          </a:p>
          <a:p>
            <a:pPr lvl="1">
              <a:lnSpc>
                <a:spcPct val="90000"/>
              </a:lnSpc>
              <a:buFont typeface="Wingdings" panose="05000000000000000000" pitchFamily="2" charset="2"/>
              <a:buChar char="Ø"/>
              <a:defRPr/>
            </a:pPr>
            <a:r>
              <a:rPr lang="en-US" altLang="zh-CN" sz="2000" dirty="0"/>
              <a:t>Subset-Sum</a:t>
            </a:r>
            <a:r>
              <a:rPr lang="zh-CN" altLang="en-US" sz="2000" dirty="0"/>
              <a:t>问题，</a:t>
            </a:r>
            <a:endParaRPr lang="en-US" altLang="zh-CN" sz="2000" dirty="0"/>
          </a:p>
          <a:p>
            <a:pPr marL="342900" lvl="1" indent="-342900" eaLnBrk="1" hangingPunct="1">
              <a:lnSpc>
                <a:spcPct val="90000"/>
              </a:lnSpc>
              <a:buFont typeface="Wingdings" panose="05000000000000000000" pitchFamily="2" charset="2"/>
              <a:buChar char="•"/>
              <a:defRPr/>
            </a:pPr>
            <a:r>
              <a:rPr lang="zh-CN" altLang="en-US" dirty="0">
                <a:cs typeface="+mn-cs"/>
              </a:rPr>
              <a:t>典型考题：</a:t>
            </a:r>
            <a:r>
              <a:rPr lang="zh-CN" altLang="en-US" dirty="0">
                <a:solidFill>
                  <a:srgbClr val="FF0000"/>
                </a:solidFill>
                <a:cs typeface="+mn-cs"/>
              </a:rPr>
              <a:t>作业</a:t>
            </a:r>
            <a:r>
              <a:rPr lang="en-US" altLang="zh-CN" dirty="0">
                <a:solidFill>
                  <a:srgbClr val="FF0000"/>
                </a:solidFill>
                <a:cs typeface="+mn-cs"/>
              </a:rPr>
              <a:t>2</a:t>
            </a:r>
            <a:r>
              <a:rPr lang="zh-CN" altLang="en-US" dirty="0">
                <a:solidFill>
                  <a:srgbClr val="FF0000"/>
                </a:solidFill>
                <a:cs typeface="+mn-cs"/>
              </a:rPr>
              <a:t>中的第</a:t>
            </a:r>
            <a:r>
              <a:rPr lang="en-US" altLang="zh-CN" dirty="0">
                <a:solidFill>
                  <a:srgbClr val="FF0000"/>
                </a:solidFill>
                <a:cs typeface="+mn-cs"/>
              </a:rPr>
              <a:t>2</a:t>
            </a:r>
            <a:r>
              <a:rPr lang="zh-CN" altLang="en-US" dirty="0">
                <a:solidFill>
                  <a:srgbClr val="FF0000"/>
                </a:solidFill>
                <a:cs typeface="+mn-cs"/>
              </a:rPr>
              <a:t>题</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a:t>复习大纲</a:t>
            </a:r>
          </a:p>
        </p:txBody>
      </p:sp>
      <p:sp>
        <p:nvSpPr>
          <p:cNvPr id="9219" name="Rectangle 3"/>
          <p:cNvSpPr>
            <a:spLocks noGrp="1" noChangeArrowheads="1"/>
          </p:cNvSpPr>
          <p:nvPr>
            <p:ph type="body" idx="1"/>
          </p:nvPr>
        </p:nvSpPr>
        <p:spPr/>
        <p:txBody>
          <a:bodyPr/>
          <a:lstStyle/>
          <a:p>
            <a:pPr eaLnBrk="1" hangingPunct="1">
              <a:lnSpc>
                <a:spcPct val="90000"/>
              </a:lnSpc>
            </a:pPr>
            <a:r>
              <a:rPr lang="en-US" altLang="zh-CN" sz="2800" dirty="0"/>
              <a:t>4.</a:t>
            </a:r>
            <a:r>
              <a:rPr lang="zh-CN" altLang="en-US" sz="2800" dirty="0"/>
              <a:t>掌握如果</a:t>
            </a:r>
            <a:r>
              <a:rPr lang="en-US" altLang="zh-CN" sz="2800" dirty="0"/>
              <a:t>P</a:t>
            </a:r>
            <a:r>
              <a:rPr lang="zh-CN" altLang="en-US" sz="2800" dirty="0"/>
              <a:t>≠</a:t>
            </a:r>
            <a:r>
              <a:rPr lang="en-US" altLang="zh-CN" sz="2800" dirty="0"/>
              <a:t>NP </a:t>
            </a:r>
            <a:r>
              <a:rPr lang="zh-CN" altLang="en-US" sz="2800" dirty="0"/>
              <a:t>，</a:t>
            </a:r>
            <a:r>
              <a:rPr lang="en-US" altLang="zh-CN" sz="2800" dirty="0"/>
              <a:t>P</a:t>
            </a:r>
            <a:r>
              <a:rPr lang="zh-CN" altLang="en-US" sz="2800" dirty="0"/>
              <a:t>、</a:t>
            </a:r>
            <a:r>
              <a:rPr lang="en-US" altLang="zh-CN" sz="2800" dirty="0"/>
              <a:t>NP</a:t>
            </a:r>
            <a:r>
              <a:rPr lang="zh-CN" altLang="en-US" sz="2800" dirty="0"/>
              <a:t>和</a:t>
            </a:r>
            <a:r>
              <a:rPr lang="en-US" altLang="zh-CN" sz="2800" dirty="0"/>
              <a:t>NPC</a:t>
            </a:r>
            <a:r>
              <a:rPr lang="zh-CN" altLang="en-US" sz="2800" dirty="0"/>
              <a:t>三个集合之间的关系，</a:t>
            </a:r>
            <a:r>
              <a:rPr lang="en-US" altLang="zh-CN" sz="2800" dirty="0"/>
              <a:t> </a:t>
            </a:r>
            <a:r>
              <a:rPr lang="zh-CN" altLang="en-US" sz="2800" dirty="0"/>
              <a:t>以及</a:t>
            </a:r>
            <a:r>
              <a:rPr lang="en-US" altLang="zh-CN" sz="2800" dirty="0"/>
              <a:t>NP</a:t>
            </a:r>
            <a:r>
              <a:rPr lang="zh-CN" altLang="en-US" sz="2800" dirty="0"/>
              <a:t>问题定义的非对称性</a:t>
            </a:r>
            <a:endParaRPr lang="en-US" altLang="zh-CN" sz="2800" dirty="0"/>
          </a:p>
          <a:p>
            <a:pPr eaLnBrk="1" hangingPunct="1">
              <a:lnSpc>
                <a:spcPct val="90000"/>
              </a:lnSpc>
            </a:pPr>
            <a:r>
              <a:rPr lang="en-US" altLang="zh-CN" sz="2800" dirty="0"/>
              <a:t>5.</a:t>
            </a:r>
            <a:r>
              <a:rPr lang="zh-CN" altLang="en-US" sz="2800" dirty="0"/>
              <a:t>记住证明一个问题属于</a:t>
            </a:r>
            <a:r>
              <a:rPr lang="en-US" altLang="zh-CN" sz="2800" dirty="0"/>
              <a:t>NPC</a:t>
            </a:r>
            <a:r>
              <a:rPr lang="zh-CN" altLang="en-US" sz="2800" dirty="0"/>
              <a:t>的基本步骤，典型考题：</a:t>
            </a:r>
            <a:r>
              <a:rPr lang="zh-CN" altLang="en-US" sz="2800" dirty="0">
                <a:solidFill>
                  <a:srgbClr val="FF0000"/>
                </a:solidFill>
              </a:rPr>
              <a:t>作业</a:t>
            </a:r>
            <a:r>
              <a:rPr lang="en-US" altLang="zh-CN" sz="2800" dirty="0">
                <a:solidFill>
                  <a:srgbClr val="FF0000"/>
                </a:solidFill>
              </a:rPr>
              <a:t>2</a:t>
            </a:r>
            <a:r>
              <a:rPr lang="zh-CN" altLang="en-US" sz="2800" dirty="0">
                <a:solidFill>
                  <a:srgbClr val="FF0000"/>
                </a:solidFill>
              </a:rPr>
              <a:t>中的第</a:t>
            </a:r>
            <a:r>
              <a:rPr lang="en-US" altLang="zh-CN" sz="2800" dirty="0">
                <a:solidFill>
                  <a:srgbClr val="FF0000"/>
                </a:solidFill>
              </a:rPr>
              <a:t>1</a:t>
            </a:r>
            <a:r>
              <a:rPr lang="zh-CN" altLang="en-US" sz="2800" dirty="0">
                <a:solidFill>
                  <a:srgbClr val="FF0000"/>
                </a:solidFill>
              </a:rPr>
              <a:t>题</a:t>
            </a:r>
            <a:endParaRPr lang="en-US" altLang="zh-CN" sz="2800" dirty="0">
              <a:solidFill>
                <a:srgbClr val="FF0000"/>
              </a:solidFill>
            </a:endParaRPr>
          </a:p>
          <a:p>
            <a:pPr eaLnBrk="1" hangingPunct="1">
              <a:lnSpc>
                <a:spcPct val="90000"/>
              </a:lnSpc>
            </a:pPr>
            <a:r>
              <a:rPr lang="en-US" altLang="zh-CN" sz="2800" dirty="0"/>
              <a:t>6. </a:t>
            </a:r>
            <a:r>
              <a:rPr lang="zh-CN" altLang="en-US" sz="2800" dirty="0"/>
              <a:t>能证明给定的问题是</a:t>
            </a:r>
            <a:r>
              <a:rPr lang="en-US" altLang="zh-CN" sz="2800" dirty="0"/>
              <a:t>NP</a:t>
            </a:r>
            <a:r>
              <a:rPr lang="zh-CN" altLang="en-US" sz="2800" dirty="0"/>
              <a:t>完全问题，典型考题：</a:t>
            </a:r>
            <a:r>
              <a:rPr lang="zh-CN" altLang="en-US" sz="2800" dirty="0">
                <a:solidFill>
                  <a:srgbClr val="FF0000"/>
                </a:solidFill>
              </a:rPr>
              <a:t>作业</a:t>
            </a:r>
            <a:r>
              <a:rPr lang="en-US" altLang="zh-CN" sz="2800" dirty="0">
                <a:solidFill>
                  <a:srgbClr val="FF0000"/>
                </a:solidFill>
              </a:rPr>
              <a:t>2</a:t>
            </a:r>
            <a:r>
              <a:rPr lang="zh-CN" altLang="en-US" sz="2800" dirty="0">
                <a:solidFill>
                  <a:srgbClr val="FF0000"/>
                </a:solidFill>
              </a:rPr>
              <a:t>中的第</a:t>
            </a:r>
            <a:r>
              <a:rPr lang="en-US" altLang="zh-CN" sz="2800" dirty="0">
                <a:solidFill>
                  <a:srgbClr val="FF0000"/>
                </a:solidFill>
              </a:rPr>
              <a:t>3</a:t>
            </a:r>
            <a:r>
              <a:rPr lang="zh-CN" altLang="en-US" sz="2800" dirty="0">
                <a:solidFill>
                  <a:srgbClr val="FF0000"/>
                </a:solidFill>
              </a:rPr>
              <a:t>题</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复习大纲</a:t>
            </a:r>
          </a:p>
        </p:txBody>
      </p:sp>
      <p:sp>
        <p:nvSpPr>
          <p:cNvPr id="8195" name="Rectangle 3"/>
          <p:cNvSpPr>
            <a:spLocks noGrp="1" noChangeArrowheads="1"/>
          </p:cNvSpPr>
          <p:nvPr>
            <p:ph type="body" idx="1"/>
          </p:nvPr>
        </p:nvSpPr>
        <p:spPr>
          <a:xfrm>
            <a:off x="457200" y="1600200"/>
            <a:ext cx="8147050" cy="4852988"/>
          </a:xfrm>
        </p:spPr>
        <p:txBody>
          <a:bodyPr/>
          <a:lstStyle/>
          <a:p>
            <a:pPr marL="609600" indent="-609600" eaLnBrk="1" hangingPunct="1">
              <a:buFontTx/>
              <a:buNone/>
              <a:defRPr/>
            </a:pPr>
            <a:r>
              <a:rPr lang="zh-CN" altLang="en-US" sz="2800" dirty="0"/>
              <a:t>第</a:t>
            </a:r>
            <a:r>
              <a:rPr lang="en-US" altLang="zh-CN" sz="2800" dirty="0"/>
              <a:t>5</a:t>
            </a:r>
            <a:r>
              <a:rPr lang="zh-CN" altLang="en-US" sz="2800" dirty="0"/>
              <a:t>章：近似算法</a:t>
            </a:r>
          </a:p>
          <a:p>
            <a:pPr eaLnBrk="1" hangingPunct="1">
              <a:lnSpc>
                <a:spcPct val="90000"/>
              </a:lnSpc>
              <a:defRPr/>
            </a:pPr>
            <a:r>
              <a:rPr lang="en-US" altLang="zh-CN" sz="2800" dirty="0"/>
              <a:t>1. </a:t>
            </a:r>
            <a:r>
              <a:rPr lang="zh-CN" altLang="en-US" sz="2800" dirty="0"/>
              <a:t>理解为什么会有近似算法，什么是近似算法，如何评价近似算法的优劣</a:t>
            </a:r>
          </a:p>
          <a:p>
            <a:pPr eaLnBrk="1" hangingPunct="1">
              <a:lnSpc>
                <a:spcPct val="90000"/>
              </a:lnSpc>
              <a:defRPr/>
            </a:pPr>
            <a:r>
              <a:rPr lang="en-US" altLang="zh-CN" sz="2800" dirty="0"/>
              <a:t>2.</a:t>
            </a:r>
            <a:r>
              <a:rPr lang="zh-CN" altLang="en-US" sz="2800" dirty="0"/>
              <a:t>掌握负载均衡问题的近似算法及其近似比证明；</a:t>
            </a:r>
          </a:p>
          <a:p>
            <a:pPr eaLnBrk="1" hangingPunct="1">
              <a:lnSpc>
                <a:spcPct val="90000"/>
              </a:lnSpc>
              <a:defRPr/>
            </a:pPr>
            <a:r>
              <a:rPr lang="en-US" altLang="zh-CN" sz="2800" dirty="0"/>
              <a:t>3.</a:t>
            </a:r>
            <a:r>
              <a:rPr lang="zh-CN" altLang="en-US" sz="2800" dirty="0"/>
              <a:t>掌握带权重的顶点覆盖问题的定价算法（</a:t>
            </a:r>
            <a:r>
              <a:rPr lang="en-US" altLang="zh-CN" sz="2800" dirty="0"/>
              <a:t>Pricing method</a:t>
            </a:r>
            <a:r>
              <a:rPr lang="zh-CN" altLang="en-US" sz="2800" dirty="0"/>
              <a:t>），证明该方法能得到一个</a:t>
            </a:r>
            <a:r>
              <a:rPr lang="en-US" altLang="zh-CN" sz="2800" dirty="0"/>
              <a:t>2</a:t>
            </a:r>
            <a:r>
              <a:rPr lang="zh-CN" altLang="en-US" sz="2800" dirty="0"/>
              <a:t>倍近似解；</a:t>
            </a:r>
          </a:p>
          <a:p>
            <a:pPr eaLnBrk="1" hangingPunct="1">
              <a:lnSpc>
                <a:spcPct val="90000"/>
              </a:lnSpc>
              <a:defRPr/>
            </a:pPr>
            <a:r>
              <a:rPr lang="en-US" altLang="zh-CN" sz="2800" dirty="0"/>
              <a:t>4.</a:t>
            </a:r>
            <a:r>
              <a:rPr lang="zh-CN" altLang="en-US" sz="2800" dirty="0"/>
              <a:t>理解带权重的顶点覆盖问题的整数规划模型如何建立的，理解松弛求解方法；</a:t>
            </a:r>
          </a:p>
          <a:p>
            <a:pPr eaLnBrk="1" hangingPunct="1">
              <a:lnSpc>
                <a:spcPct val="90000"/>
              </a:lnSpc>
              <a:defRPr/>
            </a:pPr>
            <a:endParaRPr lang="en-US" altLang="zh-CN" sz="2800" dirty="0"/>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317</TotalTime>
  <Pages>0</Pages>
  <Words>1283</Words>
  <Characters>0</Characters>
  <Application>Microsoft Macintosh PowerPoint</Application>
  <DocSecurity>0</DocSecurity>
  <PresentationFormat>On-screen Show (4:3)</PresentationFormat>
  <Lines>0</Lines>
  <Paragraphs>74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Wingdings</vt:lpstr>
      <vt:lpstr>默认设计模板</vt:lpstr>
      <vt:lpstr>2021年算法分析与设计 复习大纲</vt:lpstr>
      <vt:lpstr>复习大纲</vt:lpstr>
      <vt:lpstr>复习大纲</vt:lpstr>
      <vt:lpstr>复习大纲</vt:lpstr>
      <vt:lpstr>复习大纲</vt:lpstr>
      <vt:lpstr>复习大纲</vt:lpstr>
      <vt:lpstr>复习大纲</vt:lpstr>
      <vt:lpstr>复习大纲</vt:lpstr>
      <vt:lpstr>复习大纲</vt:lpstr>
      <vt:lpstr>复习大纲</vt:lpstr>
      <vt:lpstr>考试信息</vt:lpstr>
      <vt:lpstr>预计题目类型</vt:lpstr>
      <vt:lpstr>答题中的几大注意事项 </vt:lpstr>
      <vt:lpstr>答题中的几大注意事项 </vt:lpstr>
      <vt:lpstr>答题中的几大注意事项 </vt:lpstr>
      <vt:lpstr>答题中的几大注意事项 </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算法分析与设计考试大纲</dc:title>
  <dc:subject/>
  <dc:creator>DongQ</dc:creator>
  <cp:keywords/>
  <dc:description/>
  <cp:lastModifiedBy>Xovee Xu</cp:lastModifiedBy>
  <cp:revision>33</cp:revision>
  <dcterms:created xsi:type="dcterms:W3CDTF">2012-06-06T01:30:27Z</dcterms:created>
  <dcterms:modified xsi:type="dcterms:W3CDTF">2021-12-19T02:59:22Z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ies>
</file>