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4"/>
  </p:notesMasterIdLst>
  <p:sldIdLst>
    <p:sldId id="293" r:id="rId2"/>
    <p:sldId id="257" r:id="rId3"/>
    <p:sldId id="294" r:id="rId4"/>
    <p:sldId id="295" r:id="rId5"/>
    <p:sldId id="296" r:id="rId6"/>
    <p:sldId id="301" r:id="rId7"/>
    <p:sldId id="298" r:id="rId8"/>
    <p:sldId id="303" r:id="rId9"/>
    <p:sldId id="304" r:id="rId10"/>
    <p:sldId id="297" r:id="rId11"/>
    <p:sldId id="302" r:id="rId12"/>
    <p:sldId id="29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57882" autoAdjust="0"/>
  </p:normalViewPr>
  <p:slideViewPr>
    <p:cSldViewPr snapToGrid="0" snapToObjects="1">
      <p:cViewPr varScale="1">
        <p:scale>
          <a:sx n="50" d="100"/>
          <a:sy n="50" d="100"/>
        </p:scale>
        <p:origin x="18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FB5A5-61CE-8F40-A0AE-25E922554B41}" type="datetimeFigureOut">
              <a:rPr kumimoji="1" lang="zh-CN" altLang="en-US" smtClean="0"/>
              <a:t>2020/2/21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159BC-7566-964E-A174-5EB0FB7EDE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3570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9%9D%A2%E5%90%91%E5%AF%B9%E8%B1%A1%E7%BC%96%E7%A8%8B/254878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同学们，我们现在开始这门新的课程：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编程（前端设计与开发），首先做一个课程概述：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6288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下面介绍一下课程的参考书，我们采用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犀牛书，也就是</a:t>
            </a:r>
            <a:r>
              <a:rPr lang="en-US" altLang="zh-CN" dirty="0" smtClean="0"/>
              <a:t>《JavaScript</a:t>
            </a:r>
            <a:r>
              <a:rPr lang="zh-CN" altLang="en-US" dirty="0" smtClean="0"/>
              <a:t>权威指南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第六版，</a:t>
            </a:r>
            <a:r>
              <a:rPr lang="en-US" altLang="zh-CN" dirty="0" smtClean="0"/>
              <a:t>OREILLY</a:t>
            </a:r>
            <a:r>
              <a:rPr lang="zh-CN" altLang="en-US" dirty="0" smtClean="0"/>
              <a:t>出版社出版，作者是弗拉纳根（</a:t>
            </a:r>
            <a:r>
              <a:rPr lang="en-US" altLang="zh-CN" dirty="0" smtClean="0"/>
              <a:t>David Flanagan</a:t>
            </a:r>
            <a:r>
              <a:rPr lang="zh-CN" altLang="en-US" dirty="0" smtClean="0"/>
              <a:t>，美）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犀牛书全面介绍了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语言的核心，由淘宝前端开发团队翻译。当然翻译其实也有不少问题，所以建议同学下载英文版对照阅读，尤其是有些描述模糊的地方。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学有余力的同学对</a:t>
            </a:r>
            <a:r>
              <a:rPr lang="en-US" altLang="zh-CN" dirty="0" smtClean="0"/>
              <a:t>JS</a:t>
            </a:r>
            <a:r>
              <a:rPr lang="zh-CN" altLang="en-US" dirty="0" smtClean="0"/>
              <a:t>感兴趣的话，还可以同时阅读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高级程序设计（第三版），同样是一本经典的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入门书籍。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2384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前端的开发工具相对简单，采用一般的文本编辑器即可。比如你用</a:t>
            </a:r>
            <a:r>
              <a:rPr lang="en-US" altLang="zh-CN" dirty="0" smtClean="0"/>
              <a:t>notepad</a:t>
            </a:r>
            <a:r>
              <a:rPr lang="zh-CN" altLang="en-US" dirty="0" smtClean="0"/>
              <a:t>也一样可以写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，但是为了方便和效率，应当尽量采用一些成熟的</a:t>
            </a:r>
            <a:r>
              <a:rPr lang="en-US" altLang="zh-CN" dirty="0" smtClean="0"/>
              <a:t>IDE</a:t>
            </a:r>
            <a:r>
              <a:rPr lang="zh-CN" altLang="en-US" dirty="0" smtClean="0"/>
              <a:t>环境。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文本编辑器推荐</a:t>
            </a:r>
            <a:r>
              <a:rPr lang="en-US" altLang="zh-CN" dirty="0" smtClean="0"/>
              <a:t>Sublime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Atom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IDE</a:t>
            </a:r>
            <a:r>
              <a:rPr lang="zh-CN" altLang="en-US" dirty="0" smtClean="0"/>
              <a:t>推荐</a:t>
            </a:r>
            <a:r>
              <a:rPr lang="en-US" altLang="zh-CN" dirty="0" err="1" smtClean="0"/>
              <a:t>VSCode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Node.js</a:t>
            </a:r>
            <a:r>
              <a:rPr lang="zh-CN" altLang="en-US" dirty="0" smtClean="0"/>
              <a:t>开发的），</a:t>
            </a:r>
            <a:r>
              <a:rPr lang="en-US" altLang="zh-CN" dirty="0" err="1" smtClean="0"/>
              <a:t>WebStorm</a:t>
            </a:r>
            <a:r>
              <a:rPr lang="zh-CN" altLang="en-US" dirty="0" smtClean="0"/>
              <a:t>。</a:t>
            </a:r>
          </a:p>
          <a:p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浏览器测试环境建议采用</a:t>
            </a:r>
            <a:r>
              <a:rPr lang="en-US" altLang="zh-CN" dirty="0" smtClean="0">
                <a:solidFill>
                  <a:srgbClr val="FF0000"/>
                </a:solidFill>
              </a:rPr>
              <a:t>Chrome</a:t>
            </a:r>
            <a:r>
              <a:rPr lang="zh-CN" altLang="en-US" dirty="0" smtClean="0">
                <a:solidFill>
                  <a:schemeClr val="tx1"/>
                </a:solidFill>
              </a:rPr>
              <a:t>，用起来很简单，在</a:t>
            </a:r>
            <a:r>
              <a:rPr lang="en-US" altLang="zh-CN" dirty="0" smtClean="0">
                <a:solidFill>
                  <a:schemeClr val="tx1"/>
                </a:solidFill>
              </a:rPr>
              <a:t>Chrome</a:t>
            </a:r>
            <a:r>
              <a:rPr lang="zh-CN" altLang="en-US" dirty="0" smtClean="0">
                <a:solidFill>
                  <a:schemeClr val="tx1"/>
                </a:solidFill>
              </a:rPr>
              <a:t>下按</a:t>
            </a:r>
            <a:r>
              <a:rPr lang="en-US" altLang="zh-CN" dirty="0" smtClean="0">
                <a:solidFill>
                  <a:schemeClr val="tx1"/>
                </a:solidFill>
              </a:rPr>
              <a:t>F12</a:t>
            </a:r>
            <a:r>
              <a:rPr lang="zh-CN" altLang="en-US" dirty="0" smtClean="0">
                <a:solidFill>
                  <a:schemeClr val="tx1"/>
                </a:solidFill>
              </a:rPr>
              <a:t>就可以作为我们的测试环境了。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444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现在介绍一下本课程的实验环节，</a:t>
            </a:r>
            <a:r>
              <a:rPr lang="en-US" altLang="zh-CN" dirty="0" smtClean="0"/>
              <a:t>1-17</a:t>
            </a:r>
            <a:r>
              <a:rPr lang="zh-CN" altLang="en-US" dirty="0" smtClean="0"/>
              <a:t>周的周四上午</a:t>
            </a:r>
            <a:r>
              <a:rPr lang="en-US" altLang="zh-CN" dirty="0" smtClean="0"/>
              <a:t>8</a:t>
            </a:r>
            <a:r>
              <a:rPr lang="zh-CN" altLang="en-US" dirty="0" smtClean="0"/>
              <a:t>点</a:t>
            </a:r>
            <a:r>
              <a:rPr lang="en-US" altLang="zh-CN" dirty="0" smtClean="0"/>
              <a:t>-9</a:t>
            </a:r>
            <a:r>
              <a:rPr lang="zh-CN" altLang="en-US" dirty="0" smtClean="0"/>
              <a:t>点半作为实验课程时间，希望同学在此期间自学犀牛书，或进行实验项目的开发，助教将在微信群提供在线的答疑协助。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同学们需要在一学期内完成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个实验项目</a:t>
            </a:r>
            <a:endParaRPr lang="en-US" altLang="zh-CN" dirty="0" smtClean="0"/>
          </a:p>
          <a:p>
            <a:pPr lvl="1">
              <a:lnSpc>
                <a:spcPct val="200000"/>
              </a:lnSpc>
            </a:pPr>
            <a:endParaRPr lang="en-US" altLang="zh-CN" dirty="0" smtClean="0"/>
          </a:p>
          <a:p>
            <a:pPr lvl="1">
              <a:lnSpc>
                <a:spcPct val="200000"/>
              </a:lnSpc>
            </a:pPr>
            <a:r>
              <a:rPr lang="en-US" altLang="zh-CN" dirty="0" smtClean="0"/>
              <a:t>2-4</a:t>
            </a:r>
            <a:r>
              <a:rPr lang="zh-CN" altLang="en-US" dirty="0" smtClean="0"/>
              <a:t>周完成第一个实验项目，</a:t>
            </a:r>
            <a:endParaRPr lang="en-US" altLang="zh-CN" dirty="0" smtClean="0"/>
          </a:p>
          <a:p>
            <a:pPr lvl="1">
              <a:lnSpc>
                <a:spcPct val="200000"/>
              </a:lnSpc>
            </a:pPr>
            <a:r>
              <a:rPr lang="en-US" altLang="zh-CN" dirty="0" smtClean="0"/>
              <a:t>5-10</a:t>
            </a:r>
            <a:r>
              <a:rPr lang="zh-CN" altLang="en-US" dirty="0" smtClean="0"/>
              <a:t>周完成第二个实验项目，</a:t>
            </a:r>
            <a:endParaRPr lang="en-US" altLang="zh-CN" dirty="0" smtClean="0"/>
          </a:p>
          <a:p>
            <a:pPr lvl="1">
              <a:lnSpc>
                <a:spcPct val="200000"/>
              </a:lnSpc>
            </a:pPr>
            <a:r>
              <a:rPr lang="en-US" altLang="zh-CN" dirty="0" smtClean="0"/>
              <a:t>11-17</a:t>
            </a:r>
            <a:r>
              <a:rPr lang="zh-CN" altLang="en-US" dirty="0" smtClean="0"/>
              <a:t>周</a:t>
            </a:r>
            <a:r>
              <a:rPr lang="zh-CN" altLang="en-US" dirty="0" smtClean="0"/>
              <a:t>完成第三个实验项目，</a:t>
            </a:r>
            <a:endParaRPr lang="en-US" altLang="zh-CN" dirty="0" smtClean="0"/>
          </a:p>
          <a:p>
            <a:pPr lvl="1">
              <a:lnSpc>
                <a:spcPct val="200000"/>
              </a:lnSpc>
            </a:pPr>
            <a:endParaRPr lang="en-US" altLang="zh-CN" dirty="0" smtClean="0"/>
          </a:p>
          <a:p>
            <a:pPr lvl="1">
              <a:lnSpc>
                <a:spcPct val="200000"/>
              </a:lnSpc>
            </a:pPr>
            <a:r>
              <a:rPr lang="zh-CN" altLang="en-US" dirty="0" smtClean="0"/>
              <a:t>前两个实验项目作为平时成绩，第三个实验项目作为考试成绩</a:t>
            </a:r>
            <a:endParaRPr lang="en-US" altLang="zh-CN" dirty="0" smtClean="0"/>
          </a:p>
          <a:p>
            <a:pPr lvl="1">
              <a:lnSpc>
                <a:spcPct val="200000"/>
              </a:lnSpc>
            </a:pPr>
            <a:endParaRPr lang="en-US" altLang="zh-CN" dirty="0" smtClean="0"/>
          </a:p>
          <a:p>
            <a:pPr lvl="1">
              <a:lnSpc>
                <a:spcPct val="200000"/>
              </a:lnSpc>
            </a:pPr>
            <a:r>
              <a:rPr lang="zh-CN" altLang="en-US" dirty="0" smtClean="0"/>
              <a:t>总体要求：开设个人的</a:t>
            </a:r>
            <a:r>
              <a:rPr lang="en-US" altLang="zh-CN" dirty="0" smtClean="0"/>
              <a:t>CSDN</a:t>
            </a:r>
            <a:r>
              <a:rPr lang="zh-CN" altLang="en-US" dirty="0" smtClean="0"/>
              <a:t>账号，在个人</a:t>
            </a:r>
            <a:r>
              <a:rPr lang="en-US" altLang="zh-CN" dirty="0" smtClean="0"/>
              <a:t>CSDN</a:t>
            </a:r>
            <a:r>
              <a:rPr lang="zh-CN" altLang="en-US" dirty="0" smtClean="0"/>
              <a:t>博客中完整描述每一个实验项目的开发过程，展示开发结果，总结学习体会。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0856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dirty="0" smtClean="0">
                <a:latin typeface="+mn-ea"/>
              </a:rPr>
              <a:t>大家知道，我们通过网络正在享受着便捷、功能强大的服务（当然也有一些是不方便的，功能垃圾的服务）。这些服务涉及到生活的方方面面：办公、购物、社交、银行（当然还有我们现在正在使用的这些停课不停学的网络系统）</a:t>
            </a:r>
            <a:r>
              <a:rPr kumimoji="1" lang="en-US" altLang="zh-CN" sz="1200" dirty="0" smtClean="0">
                <a:latin typeface="+mn-ea"/>
              </a:rPr>
              <a:t>……</a:t>
            </a:r>
            <a:r>
              <a:rPr kumimoji="1" lang="zh-CN" altLang="en-US" sz="1200" dirty="0" smtClean="0">
                <a:latin typeface="+mn-ea"/>
              </a:rPr>
              <a:t>那么同学们有没有考虑过，这些系统是怎么来的？背后又是怎样的一种架构？涉及哪些技术？我们自己能做一个这样的系统吗？</a:t>
            </a:r>
            <a:r>
              <a:rPr kumimoji="1" lang="en-US" altLang="zh-CN" sz="1200" dirty="0" smtClean="0">
                <a:latin typeface="+mn-ea"/>
              </a:rPr>
              <a:t>……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这些问题都是我们这门课程将会为大家讲解的。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7689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我们的课程题目是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编程，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编程的核心是</a:t>
            </a:r>
            <a:r>
              <a:rPr lang="en-US" altLang="zh-CN" dirty="0" smtClean="0"/>
              <a:t>Web</a:t>
            </a:r>
            <a:r>
              <a:rPr lang="zh-CN" altLang="en-US" dirty="0" smtClean="0"/>
              <a:t>，那么什么是</a:t>
            </a:r>
            <a:r>
              <a:rPr lang="en-US" altLang="zh-CN" dirty="0" smtClean="0"/>
              <a:t>Web?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在网络上最常见的服务就是这种打开浏览器访问的，以网站形式提供的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应用服务。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所谓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是一种基于超文本</a:t>
            </a:r>
            <a:r>
              <a:rPr lang="en-US" altLang="zh-CN" dirty="0" smtClean="0"/>
              <a:t>Hyper Text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协议的、全球性的、动态交互的、跨平台的分布式图形信息系统，是建立在</a:t>
            </a:r>
            <a:r>
              <a:rPr lang="en-US" altLang="zh-CN" dirty="0" smtClean="0"/>
              <a:t>Internet</a:t>
            </a:r>
            <a:r>
              <a:rPr lang="zh-CN" altLang="en-US" dirty="0" smtClean="0"/>
              <a:t>上的一种网络服务。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7146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编程是一个比较宽泛的概念。（每一个主流的编程语言都可以进行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编程）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编程从开发简单的纯文本静态页面，到复杂的基于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的互联网应用程序，比如电子商务和社交网络服务。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Web </a:t>
            </a:r>
            <a:r>
              <a:rPr lang="zh-CN" altLang="en-US" dirty="0" smtClean="0"/>
              <a:t>编程通常涉及非常全面的任务列表，可能的工作包括了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工程，</a:t>
            </a:r>
            <a:r>
              <a:rPr lang="en-US" altLang="zh-CN" dirty="0" smtClean="0"/>
              <a:t>Web</a:t>
            </a:r>
            <a:r>
              <a:rPr lang="zh-CN" altLang="en-US" dirty="0" smtClean="0"/>
              <a:t>设计，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内容开发，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客户端编程， 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服务器端编程，各类脚本等等。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7070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我们的课程着重于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编程中的前端设计与开发。 前端设计与开发长久以来都是由这三个著名的三剑客构成，就是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CSS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本课程会介绍基本的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知识，但是主要的重点是介绍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schemeClr val="tx1"/>
                </a:solidFill>
              </a:rPr>
              <a:t>JavaScript</a:t>
            </a:r>
            <a:r>
              <a:rPr lang="zh-CN" altLang="en-US" sz="1200" dirty="0" smtClean="0">
                <a:solidFill>
                  <a:schemeClr val="tx1"/>
                </a:solidFill>
              </a:rPr>
              <a:t>（简称“</a:t>
            </a:r>
            <a:r>
              <a:rPr lang="en-US" altLang="zh-CN" sz="1200" dirty="0" smtClean="0">
                <a:solidFill>
                  <a:schemeClr val="tx1"/>
                </a:solidFill>
              </a:rPr>
              <a:t>JS”</a:t>
            </a:r>
            <a:r>
              <a:rPr lang="zh-CN" altLang="en-US" sz="1200" dirty="0" smtClean="0">
                <a:solidFill>
                  <a:schemeClr val="tx1"/>
                </a:solidFill>
              </a:rPr>
              <a:t>） 是一种具有函数优先的轻量级，解释型或即时编译型的编程语言。虽然它是作为开发</a:t>
            </a:r>
            <a:r>
              <a:rPr lang="en-US" altLang="zh-CN" sz="1200" dirty="0" smtClean="0">
                <a:solidFill>
                  <a:schemeClr val="tx1"/>
                </a:solidFill>
              </a:rPr>
              <a:t>Web</a:t>
            </a:r>
            <a:r>
              <a:rPr lang="zh-CN" altLang="en-US" sz="1200" dirty="0" smtClean="0">
                <a:solidFill>
                  <a:schemeClr val="tx1"/>
                </a:solidFill>
              </a:rPr>
              <a:t>页面的脚本语言而出名的，但是它也被用到了很多非浏览器环境中，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schemeClr val="tx1"/>
                </a:solidFill>
              </a:rPr>
              <a:t>JavaScript </a:t>
            </a:r>
            <a:r>
              <a:rPr lang="zh-CN" altLang="en-US" sz="1200" dirty="0" smtClean="0">
                <a:solidFill>
                  <a:schemeClr val="tx1"/>
                </a:solidFill>
              </a:rPr>
              <a:t>是基于原型编程的多范式的动态脚本语言，支持面向对象、命令式和声明式（如函数式编程）风格。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5341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提到程序设计语言，这里顺便说一下我们对于语言掌握程度的要求，本门课程结束后相信同学们可以在相当程度上了解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，但还是希望同学们能够在自主学习和实验的过程中更进一步，能够熟练应用这门语言，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语言在同学们以后学习和工作中会有非常广泛的应用场景。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个人意见，作为数据学院的学生，本科毕业时至少掌握</a:t>
            </a:r>
            <a:r>
              <a:rPr lang="en-US" altLang="zh-CN" dirty="0" smtClean="0"/>
              <a:t>5</a:t>
            </a:r>
            <a:r>
              <a:rPr lang="zh-CN" altLang="en-US" dirty="0" smtClean="0"/>
              <a:t>门以上的程序设计语言</a:t>
            </a:r>
            <a:r>
              <a:rPr lang="zh-CN" altLang="en-US" dirty="0" smtClean="0"/>
              <a:t>，除了本门课程介绍的</a:t>
            </a:r>
            <a:r>
              <a:rPr lang="en-US" altLang="zh-CN" dirty="0" smtClean="0"/>
              <a:t>JS</a:t>
            </a:r>
            <a:r>
              <a:rPr lang="zh-CN" altLang="en-US" dirty="0" smtClean="0"/>
              <a:t>语言，</a:t>
            </a:r>
            <a:r>
              <a:rPr lang="en-US" altLang="zh-CN" dirty="0" smtClean="0"/>
              <a:t>C/C</a:t>
            </a:r>
            <a:r>
              <a:rPr lang="en-US" altLang="zh-CN" dirty="0" smtClean="0"/>
              <a:t>++</a:t>
            </a:r>
            <a:r>
              <a:rPr lang="zh-CN" altLang="en-US" dirty="0" smtClean="0"/>
              <a:t>是</a:t>
            </a:r>
            <a:r>
              <a:rPr lang="zh-CN" altLang="en-US" dirty="0" smtClean="0"/>
              <a:t>程序设计语言课程、数据结构课程、</a:t>
            </a:r>
            <a:r>
              <a:rPr lang="zh-CN" altLang="en-US" dirty="0" smtClean="0"/>
              <a:t>算法课程中使用的最多的，因此需要学生达到熟练的程度，最好能够精通，其次是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，在机器学习、深度学习、数据挖掘等课程中应用广泛，也必须达到熟练的程度，还有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语言作为历史悠久的标准数据库查询语言，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语言作为</a:t>
            </a:r>
            <a:r>
              <a:rPr lang="en-US" altLang="zh-CN" dirty="0" smtClean="0"/>
              <a:t>IT</a:t>
            </a:r>
            <a:r>
              <a:rPr lang="zh-CN" altLang="en-US" dirty="0" smtClean="0"/>
              <a:t>工业界使用最广泛的语言，上面黑体字的五</a:t>
            </a:r>
            <a:r>
              <a:rPr lang="zh-CN" altLang="en-US" dirty="0" smtClean="0"/>
              <a:t>门语言</a:t>
            </a:r>
            <a:r>
              <a:rPr lang="zh-CN" altLang="en-US" dirty="0" smtClean="0"/>
              <a:t>都是同学们必须了解甚至熟练应用的。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其他一些主流语言建议同学们有选择的了解一些，比如</a:t>
            </a:r>
            <a:r>
              <a:rPr lang="en-US" altLang="zh-CN" dirty="0" smtClean="0"/>
              <a:t>Go</a:t>
            </a:r>
            <a:r>
              <a:rPr lang="zh-CN" altLang="en-US" dirty="0" smtClean="0"/>
              <a:t>语言，目前作为很多大型开源项目的开发语言，比如像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K8S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ETCD</a:t>
            </a:r>
            <a:r>
              <a:rPr lang="zh-CN" altLang="en-US" dirty="0" smtClean="0"/>
              <a:t>等等，还有</a:t>
            </a:r>
            <a:r>
              <a:rPr lang="en-US" altLang="zh-CN" dirty="0" smtClean="0"/>
              <a:t>R</a:t>
            </a:r>
            <a:r>
              <a:rPr lang="zh-CN" altLang="en-US" dirty="0" smtClean="0"/>
              <a:t>语言进行数据统计时具备的优点，还有</a:t>
            </a:r>
            <a:r>
              <a:rPr lang="en-US" altLang="zh-CN" dirty="0" err="1" smtClean="0"/>
              <a:t>Kotlin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语言的改良升级，也获得了</a:t>
            </a:r>
            <a:r>
              <a:rPr lang="en-US" altLang="zh-CN" dirty="0" smtClean="0"/>
              <a:t>IT</a:t>
            </a:r>
            <a:r>
              <a:rPr lang="zh-CN" altLang="en-US" dirty="0" smtClean="0"/>
              <a:t>业界很大的关注，</a:t>
            </a:r>
            <a:r>
              <a:rPr lang="en-US" altLang="zh-CN" dirty="0" smtClean="0"/>
              <a:t>Haskell/Scala</a:t>
            </a:r>
            <a:r>
              <a:rPr lang="zh-CN" altLang="en-US" dirty="0" smtClean="0"/>
              <a:t>作为函数式程序设计语言的代表等等。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5962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我们这门课的重点是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，也是近年来最流行的语言。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据</a:t>
            </a:r>
            <a:r>
              <a:rPr lang="en-US" altLang="zh-CN" dirty="0" smtClean="0"/>
              <a:t>GitHub</a:t>
            </a:r>
            <a:r>
              <a:rPr lang="zh-CN" altLang="en-US" dirty="0" smtClean="0"/>
              <a:t>统计，使用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创建的存储库数量在过去十年中稳步</a:t>
            </a:r>
            <a:r>
              <a:rPr lang="zh-CN" altLang="en-US" dirty="0" smtClean="0"/>
              <a:t>增长。</a:t>
            </a:r>
            <a:r>
              <a:rPr lang="zh-CN" altLang="en-US" dirty="0" smtClean="0"/>
              <a:t>在</a:t>
            </a:r>
            <a:r>
              <a:rPr lang="en-US" altLang="zh-CN" dirty="0" smtClean="0"/>
              <a:t>Node.js 2009</a:t>
            </a:r>
            <a:r>
              <a:rPr lang="zh-CN" altLang="en-US" dirty="0" smtClean="0"/>
              <a:t>年推出后，新的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服务器允许开发人员为客户端和服务器使用相同的代码。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r>
              <a:rPr lang="zh-CN" altLang="en-US" dirty="0" smtClean="0"/>
              <a:t>我们看下图，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在</a:t>
            </a:r>
            <a:r>
              <a:rPr lang="en-US" altLang="zh-CN" dirty="0" smtClean="0"/>
              <a:t>2011</a:t>
            </a:r>
            <a:r>
              <a:rPr lang="zh-CN" altLang="en-US" dirty="0" smtClean="0"/>
              <a:t>年后始终保持第一，右边图里值得</a:t>
            </a:r>
            <a:r>
              <a:rPr lang="zh-CN" altLang="en-US" dirty="0" smtClean="0"/>
              <a:t>注意的是</a:t>
            </a:r>
            <a:r>
              <a:rPr lang="en-US" altLang="zh-CN" dirty="0" err="1" smtClean="0"/>
              <a:t>TypeScript</a:t>
            </a:r>
            <a:r>
              <a:rPr lang="zh-CN" altLang="en-US" dirty="0" smtClean="0"/>
              <a:t>，简称</a:t>
            </a:r>
            <a:r>
              <a:rPr lang="en-US" altLang="zh-CN" dirty="0" smtClean="0"/>
              <a:t>TS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TS</a:t>
            </a:r>
            <a:r>
              <a:rPr lang="zh-CN" altLang="en-US" dirty="0" smtClean="0"/>
              <a:t>在</a:t>
            </a:r>
            <a:r>
              <a:rPr lang="en-US" altLang="zh-CN" dirty="0" smtClean="0"/>
              <a:t>2017</a:t>
            </a:r>
            <a:r>
              <a:rPr lang="zh-CN" altLang="en-US" dirty="0" smtClean="0"/>
              <a:t>年进入前十，</a:t>
            </a:r>
            <a:r>
              <a:rPr lang="en-US" altLang="zh-CN" dirty="0" smtClean="0"/>
              <a:t>2018</a:t>
            </a:r>
            <a:r>
              <a:rPr lang="zh-CN" altLang="en-US" dirty="0" smtClean="0"/>
              <a:t>年第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，排名快速提升。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TypeScript</a:t>
            </a:r>
            <a:r>
              <a:rPr lang="zh-CN" altLang="en-US" dirty="0" smtClean="0"/>
              <a:t>是微软大牛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安德斯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海尔斯伯格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Anders Hejlsberg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领导开发，是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Turbo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Pascal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Delphi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DotNet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C#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的设计者。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TypeScript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的一个超集，实际是兼容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的，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而且本质上向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语言添加了可选的静态类型和基于类的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面向对象编程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能力。因此更加适合进行大型项目的开发。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0295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我们再来看一下，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Node.js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的推出为什么会对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这门语言产生这么大的影响：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Node.js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运行时环境，包含执行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程序所需要的一切。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如果同学了解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的话，会发现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Node.js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有点像。我们看这张图，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运行时环境的核心是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虚拟机，而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Node.js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的核心是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Chrome V8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引擎。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Chrome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浏览器中的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Node.js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同样都是在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V8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引擎上运行的，该引擎将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代码转换为更快的机器代码。所以现在程序员可以用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做更多的事情，而不仅仅是用在网站的互动和特效上。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之后的课程中我们还会更详细介绍</a:t>
            </a:r>
            <a:r>
              <a:rPr lang="en-US" altLang="zh-CN" dirty="0" smtClean="0"/>
              <a:t>Node.js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1749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可能有的同学要问，</a:t>
            </a:r>
            <a:r>
              <a:rPr lang="en-US" altLang="zh-CN" sz="1200" dirty="0" smtClean="0"/>
              <a:t>Node.js</a:t>
            </a:r>
            <a:r>
              <a:rPr lang="zh-CN" altLang="en-US" sz="1200" dirty="0" smtClean="0"/>
              <a:t>实际是一种后端技术，为什么会在本课程中作为重点介绍，这是因为</a:t>
            </a:r>
            <a:r>
              <a:rPr lang="en-US" altLang="zh-CN" sz="1200" dirty="0" smtClean="0"/>
              <a:t>Node.js</a:t>
            </a:r>
            <a:r>
              <a:rPr lang="zh-CN" altLang="en-US" sz="1200" dirty="0" smtClean="0"/>
              <a:t>实际在前端开发中扮演了重要角色。这主要是由于</a:t>
            </a:r>
            <a:r>
              <a:rPr lang="en-US" altLang="zh-CN" sz="1200" dirty="0" smtClean="0"/>
              <a:t>BFF</a:t>
            </a:r>
            <a:r>
              <a:rPr lang="zh-CN" altLang="en-US" sz="1200" dirty="0" smtClean="0"/>
              <a:t>模式在目前</a:t>
            </a:r>
            <a:r>
              <a:rPr lang="en-US" altLang="zh-CN" sz="1200" dirty="0" smtClean="0"/>
              <a:t>Web</a:t>
            </a:r>
            <a:r>
              <a:rPr lang="zh-CN" altLang="en-US" sz="1200" dirty="0" smtClean="0"/>
              <a:t>开发中的流行，</a:t>
            </a:r>
            <a:r>
              <a:rPr lang="en-US" altLang="zh-CN" sz="1200" dirty="0" smtClean="0"/>
              <a:t>BFF</a:t>
            </a:r>
            <a:r>
              <a:rPr lang="zh-CN" altLang="en-US" sz="1200" dirty="0" smtClean="0"/>
              <a:t>即 </a:t>
            </a:r>
            <a:r>
              <a:rPr lang="en-US" altLang="zh-CN" sz="1200" dirty="0" smtClean="0"/>
              <a:t>Backend For Frontend</a:t>
            </a:r>
            <a:r>
              <a:rPr lang="zh-CN" altLang="en-US" sz="1200" dirty="0" smtClean="0"/>
              <a:t>（服务于前端的后端），也就是服务器设计 </a:t>
            </a:r>
            <a:r>
              <a:rPr lang="en-US" altLang="zh-CN" sz="1200" dirty="0" smtClean="0"/>
              <a:t>API </a:t>
            </a:r>
            <a:r>
              <a:rPr lang="zh-CN" altLang="en-US" sz="1200" dirty="0" smtClean="0"/>
              <a:t>时会考虑前端的使用，并在服务端直接进行业务逻辑的处理，又称为用户体验适配器。</a:t>
            </a:r>
            <a:r>
              <a:rPr lang="en-US" altLang="zh-CN" sz="1200" dirty="0" smtClean="0"/>
              <a:t>BFF </a:t>
            </a:r>
            <a:r>
              <a:rPr lang="zh-CN" altLang="en-US" sz="1200" dirty="0" smtClean="0"/>
              <a:t>只是一种逻辑分层，而非一种技术，虽然 </a:t>
            </a:r>
            <a:r>
              <a:rPr lang="en-US" altLang="zh-CN" sz="1200" dirty="0" smtClean="0"/>
              <a:t>BFF </a:t>
            </a:r>
            <a:r>
              <a:rPr lang="zh-CN" altLang="en-US" sz="1200" dirty="0" smtClean="0"/>
              <a:t>是一个新名词，但它的理念由来已久。</a:t>
            </a:r>
            <a:endParaRPr lang="en-US" altLang="zh-CN" b="1" dirty="0" smtClean="0"/>
          </a:p>
          <a:p>
            <a:r>
              <a:rPr lang="zh-CN" altLang="en-US" b="1" dirty="0" smtClean="0"/>
              <a:t>我们来看一下</a:t>
            </a:r>
            <a:r>
              <a:rPr lang="en-US" altLang="zh-CN" b="1" dirty="0" smtClean="0"/>
              <a:t>BFF </a:t>
            </a:r>
            <a:r>
              <a:rPr lang="zh-CN" altLang="en-US" b="1" dirty="0" smtClean="0"/>
              <a:t>解决了什么问题</a:t>
            </a:r>
          </a:p>
          <a:p>
            <a:r>
              <a:rPr lang="zh-CN" altLang="en-US" dirty="0" smtClean="0"/>
              <a:t>如下图左，在我们的前端页面经常存在这种场景，某个页面需要向 </a:t>
            </a:r>
            <a:r>
              <a:rPr lang="en-US" altLang="zh-CN" dirty="0" smtClean="0"/>
              <a:t>backend 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backend B </a:t>
            </a:r>
            <a:r>
              <a:rPr lang="zh-CN" altLang="en-US" dirty="0" smtClean="0"/>
              <a:t>以及 </a:t>
            </a:r>
            <a:r>
              <a:rPr lang="en-US" altLang="zh-CN" dirty="0" smtClean="0"/>
              <a:t>backend C...... </a:t>
            </a:r>
            <a:r>
              <a:rPr lang="zh-CN" altLang="en-US" dirty="0" smtClean="0"/>
              <a:t>发送请求，不同服务的返回值用于渲染页面中不同的 </a:t>
            </a:r>
            <a:r>
              <a:rPr lang="en-US" altLang="zh-CN" dirty="0" smtClean="0"/>
              <a:t>component</a:t>
            </a:r>
            <a:r>
              <a:rPr lang="zh-CN" altLang="en-US" dirty="0" smtClean="0"/>
              <a:t>，即一个页面存在很多请求的场景。此时，每次访问该页面都需要发送至少 </a:t>
            </a:r>
            <a:r>
              <a:rPr lang="en-US" altLang="zh-CN" dirty="0" smtClean="0"/>
              <a:t>3 </a:t>
            </a:r>
            <a:r>
              <a:rPr lang="zh-CN" altLang="en-US" dirty="0" smtClean="0"/>
              <a:t>个业务请求，同时为了保障 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iOS</a:t>
            </a:r>
            <a:r>
              <a:rPr lang="zh-CN" altLang="en-US" dirty="0" smtClean="0"/>
              <a:t>，以及电脑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端的不同需求，有可能需要为不同的平台写不同的 </a:t>
            </a:r>
            <a:r>
              <a:rPr lang="en-US" altLang="zh-CN" dirty="0" smtClean="0"/>
              <a:t>API </a:t>
            </a:r>
            <a:r>
              <a:rPr lang="zh-CN" altLang="en-US" dirty="0" smtClean="0"/>
              <a:t>接口，而每当值发生一些变化时，需要 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iOS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前端的请求做出修改，组合起来就是很多的分叉选择（业务请求数目*适配端数目），无疑这对于前端工程师来说是非常麻烦的事情。</a:t>
            </a:r>
            <a:endParaRPr lang="en-US" altLang="zh-CN" dirty="0" smtClean="0"/>
          </a:p>
          <a:p>
            <a:r>
              <a:rPr lang="zh-CN" altLang="en-US" dirty="0" smtClean="0"/>
              <a:t>这时候就需要 </a:t>
            </a:r>
            <a:r>
              <a:rPr lang="en-US" altLang="zh-CN" dirty="0" smtClean="0"/>
              <a:t>BFF </a:t>
            </a:r>
            <a:r>
              <a:rPr lang="zh-CN" altLang="en-US" dirty="0" smtClean="0"/>
              <a:t>作为中间件。在这个中间件上我们将做一些业务逻辑处理，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当我们有了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BFF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这一层时，我们就不需要考虑系统后端的迁移。后端发生的变化都可以在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BFF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层做一些响应的修改。例如下图右，原本每次访问发送多个的请求，变成一个请求。</a:t>
            </a:r>
          </a:p>
          <a:p>
            <a:r>
              <a:rPr lang="zh-CN" altLang="en-US" b="1" dirty="0" smtClean="0"/>
              <a:t>我们再来看一下</a:t>
            </a:r>
            <a:r>
              <a:rPr lang="en-US" altLang="zh-CN" b="1" dirty="0" smtClean="0"/>
              <a:t>BFF</a:t>
            </a:r>
            <a:r>
              <a:rPr lang="zh-CN" altLang="en-US" b="1" dirty="0" smtClean="0"/>
              <a:t>的应用场景</a:t>
            </a:r>
            <a:endParaRPr lang="en-US" altLang="zh-CN" b="1" dirty="0" smtClean="0"/>
          </a:p>
          <a:p>
            <a:r>
              <a:rPr lang="zh-CN" altLang="en-US" b="1" dirty="0" smtClean="0"/>
              <a:t>多端应用：</a:t>
            </a:r>
            <a:r>
              <a:rPr lang="zh-CN" altLang="en-US" dirty="0" smtClean="0"/>
              <a:t>我们在设计 </a:t>
            </a:r>
            <a:r>
              <a:rPr lang="en-US" altLang="zh-CN" dirty="0" smtClean="0"/>
              <a:t>API </a:t>
            </a:r>
            <a:r>
              <a:rPr lang="zh-CN" altLang="en-US" dirty="0" smtClean="0"/>
              <a:t>时会考虑到不同设备的需求，虽然它们可能是实现相同的功能，但因为不同设备的特殊性，它们对服务端的 </a:t>
            </a:r>
            <a:r>
              <a:rPr lang="en-US" altLang="zh-CN" dirty="0" smtClean="0"/>
              <a:t>API </a:t>
            </a:r>
            <a:r>
              <a:rPr lang="zh-CN" altLang="en-US" dirty="0" smtClean="0"/>
              <a:t>访问也各有其特点，需要区别处理。</a:t>
            </a:r>
          </a:p>
          <a:p>
            <a:r>
              <a:rPr lang="zh-CN" altLang="en-US" b="1" dirty="0" smtClean="0"/>
              <a:t>服务聚合：</a:t>
            </a:r>
            <a:r>
              <a:rPr lang="zh-CN" altLang="en-US" dirty="0" smtClean="0"/>
              <a:t>随着微服务的兴起，原本在同一个进程内运行的业务流程被拆分到了不同的服务中。这在增加业务灵活性的同时，也让前端的调用变得更复杂。</a:t>
            </a:r>
            <a:r>
              <a:rPr lang="en-US" altLang="zh-CN" dirty="0" smtClean="0"/>
              <a:t>BFF </a:t>
            </a:r>
            <a:r>
              <a:rPr lang="zh-CN" altLang="en-US" dirty="0" smtClean="0"/>
              <a:t>的出现为前端应用提供了一个对业务服务调用的聚合点，它屏蔽了复杂的服务调用链，让前端可以聚焦在所需要的数据上，而不用关注底层提供这些数据的服务。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3010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2020/2/21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65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2020/2/21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185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2020/2/21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3523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2020/2/21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5527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2020/2/21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690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2020/2/21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0362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2020/2/21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2209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2020/2/21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540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2020/2/21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2839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9DAF73F-44B0-A441-B93E-8ABEDF8068DB}" type="datetimeFigureOut">
              <a:rPr kumimoji="1" lang="zh-CN" altLang="en-US" smtClean="0"/>
              <a:t>2020/2/21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373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2020/2/21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2230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9DAF73F-44B0-A441-B93E-8ABEDF8068DB}" type="datetimeFigureOut">
              <a:rPr kumimoji="1" lang="zh-CN" altLang="en-US" smtClean="0"/>
              <a:t>2020/2/21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809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g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+mn-ea"/>
                <a:ea typeface="+mn-ea"/>
              </a:rPr>
              <a:t>Web</a:t>
            </a:r>
            <a:r>
              <a:rPr lang="zh-CN" altLang="en-US" dirty="0" smtClean="0">
                <a:latin typeface="+mn-ea"/>
                <a:ea typeface="+mn-ea"/>
              </a:rPr>
              <a:t>编程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前端设计与开发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540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课程参考书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Javascript</a:t>
            </a:r>
            <a:r>
              <a:rPr lang="zh-CN" altLang="en-US" dirty="0"/>
              <a:t>犀牛</a:t>
            </a:r>
            <a:r>
              <a:rPr lang="zh-CN" altLang="en-US" dirty="0" smtClean="0"/>
              <a:t>书</a:t>
            </a:r>
            <a:endParaRPr lang="en-US" altLang="zh-CN" dirty="0" smtClean="0"/>
          </a:p>
          <a:p>
            <a:r>
              <a:rPr lang="en-US" altLang="zh-CN" dirty="0" smtClean="0"/>
              <a:t>《JavaScript</a:t>
            </a:r>
            <a:r>
              <a:rPr lang="zh-CN" altLang="en-US" dirty="0"/>
              <a:t>权威指南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第六版，</a:t>
            </a:r>
            <a:r>
              <a:rPr lang="en-US" altLang="zh-CN" dirty="0" smtClean="0"/>
              <a:t>OREILLY</a:t>
            </a:r>
            <a:r>
              <a:rPr lang="zh-CN" altLang="en-US" dirty="0" smtClean="0"/>
              <a:t>出版社</a:t>
            </a:r>
            <a:endParaRPr lang="en-US" altLang="zh-CN" dirty="0" smtClean="0"/>
          </a:p>
          <a:p>
            <a:r>
              <a:rPr lang="zh-CN" altLang="en-US" dirty="0" smtClean="0"/>
              <a:t>作者</a:t>
            </a:r>
            <a:r>
              <a:rPr lang="zh-CN" altLang="en-US" dirty="0"/>
              <a:t>是弗拉纳根（</a:t>
            </a:r>
            <a:r>
              <a:rPr lang="en-US" altLang="zh-CN" dirty="0"/>
              <a:t>David Flanagan</a:t>
            </a:r>
            <a:r>
              <a:rPr lang="zh-CN" altLang="en-US" dirty="0"/>
              <a:t>，美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本</a:t>
            </a:r>
            <a:r>
              <a:rPr lang="zh-CN" altLang="en-US" dirty="0"/>
              <a:t>书全面介绍了</a:t>
            </a:r>
            <a:r>
              <a:rPr lang="en-US" altLang="zh-CN" dirty="0"/>
              <a:t>JavaScript</a:t>
            </a:r>
            <a:r>
              <a:rPr lang="zh-CN" altLang="en-US" dirty="0"/>
              <a:t>语言的</a:t>
            </a:r>
            <a:r>
              <a:rPr lang="zh-CN" altLang="en-US" dirty="0" smtClean="0"/>
              <a:t>核心</a:t>
            </a:r>
            <a:endParaRPr lang="en-US" altLang="zh-CN" dirty="0" smtClean="0"/>
          </a:p>
          <a:p>
            <a:r>
              <a:rPr lang="zh-CN" altLang="en-US" dirty="0"/>
              <a:t>由淘宝前端开发团队</a:t>
            </a:r>
            <a:r>
              <a:rPr lang="zh-CN" altLang="en-US" dirty="0" smtClean="0"/>
              <a:t>翻译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扩展阅读：</a:t>
            </a:r>
            <a:r>
              <a:rPr lang="en-US" altLang="zh-CN" b="1" dirty="0"/>
              <a:t>JavaScript</a:t>
            </a:r>
            <a:r>
              <a:rPr lang="zh-CN" altLang="en-US" b="1" dirty="0"/>
              <a:t>高级程序设计（</a:t>
            </a:r>
            <a:r>
              <a:rPr lang="zh-CN" altLang="en-US" b="1" dirty="0" smtClean="0"/>
              <a:t>第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版</a:t>
            </a:r>
            <a:r>
              <a:rPr lang="zh-CN" altLang="en-US" b="1" dirty="0"/>
              <a:t>）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519" y="1845734"/>
            <a:ext cx="2686755" cy="352502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739" y="1845734"/>
            <a:ext cx="2719760" cy="352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53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109"/>
    </mc:Choice>
    <mc:Fallback xmlns="">
      <p:transition spd="slow" advTm="47109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845734"/>
            <a:ext cx="10058400" cy="4023360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前端的开发工具相对简单，采用一般的文本编辑器即可。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文本编辑器推荐</a:t>
            </a:r>
            <a:r>
              <a:rPr lang="en-US" altLang="zh-CN" sz="2400" dirty="0" smtClean="0">
                <a:solidFill>
                  <a:srgbClr val="FF0000"/>
                </a:solidFill>
              </a:rPr>
              <a:t>Sublime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Atom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 IDE</a:t>
            </a:r>
            <a:r>
              <a:rPr lang="zh-CN" altLang="en-US" sz="2400" dirty="0" smtClean="0"/>
              <a:t>推荐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VSCode</a:t>
            </a:r>
            <a:r>
              <a:rPr lang="zh-CN" altLang="en-US" sz="2400" dirty="0" smtClean="0"/>
              <a:t>（基于</a:t>
            </a:r>
            <a:r>
              <a:rPr lang="en-US" altLang="zh-CN" sz="2400" dirty="0" smtClean="0"/>
              <a:t>Electron</a:t>
            </a:r>
            <a:r>
              <a:rPr lang="zh-CN" altLang="en-US" sz="2400" dirty="0" smtClean="0"/>
              <a:t>开发，</a:t>
            </a:r>
            <a:r>
              <a:rPr lang="en-US" altLang="zh-CN" sz="2400" dirty="0" smtClean="0"/>
              <a:t>Node.js</a:t>
            </a:r>
            <a:r>
              <a:rPr lang="zh-CN" altLang="en-US" sz="2400" dirty="0" smtClean="0"/>
              <a:t>），</a:t>
            </a:r>
            <a:r>
              <a:rPr lang="en-US" altLang="zh-CN" sz="2400" dirty="0" err="1" smtClean="0"/>
              <a:t>WebStorm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浏览器测试环境建议采用</a:t>
            </a:r>
            <a:r>
              <a:rPr lang="en-US" altLang="zh-CN" sz="2400" dirty="0" smtClean="0">
                <a:solidFill>
                  <a:srgbClr val="FF0000"/>
                </a:solidFill>
              </a:rPr>
              <a:t>Chrome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881" y="1934352"/>
            <a:ext cx="1367085" cy="1367085"/>
          </a:xfrm>
          <a:prstGeom prst="rect">
            <a:avLst/>
          </a:prstGeom>
        </p:spPr>
      </p:pic>
      <p:pic>
        <p:nvPicPr>
          <p:cNvPr id="1026" name="Picture 2" descr="https://timgsa.baidu.com/timg?image&amp;quality=80&amp;size=b9999_10000&amp;sec=1581567158046&amp;di=cd638c6dcdea117ecee22655ebebe79a&amp;imgtype=0&amp;src=http%3A%2F%2Fpic2.orsoon.com%2F2016%2F1018%2F2016101805030528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512" y="1845734"/>
            <a:ext cx="1470025" cy="147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881" y="3462231"/>
            <a:ext cx="2843389" cy="113735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9881" y="4774603"/>
            <a:ext cx="2843389" cy="1268824"/>
          </a:xfrm>
          <a:prstGeom prst="rect">
            <a:avLst/>
          </a:prstGeom>
        </p:spPr>
      </p:pic>
      <p:pic>
        <p:nvPicPr>
          <p:cNvPr id="6" name="Picture 2" descr="https://timgsa.baidu.com/timg?image&amp;quality=80&amp;size=b9999_10000&amp;sec=1581918003315&amp;di=bd6b115d163dd9e34bfd3772b8fcdb7a&amp;imgtype=0&amp;src=http%3A%2F%2Fwww.visionunion.com%2Fadmin%2Fdata%2Ffile%2Fimg%2F20110317%2F20110317002701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475" y="4349718"/>
            <a:ext cx="1783515" cy="150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47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86"/>
    </mc:Choice>
    <mc:Fallback xmlns="">
      <p:transition spd="slow" advTm="45986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课程实验环节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/>
              <a:t>在一学期内完成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个实验项目</a:t>
            </a:r>
            <a:endParaRPr lang="en-US" altLang="zh-CN" sz="2400" dirty="0" smtClean="0"/>
          </a:p>
          <a:p>
            <a:pPr lvl="1">
              <a:lnSpc>
                <a:spcPct val="200000"/>
              </a:lnSpc>
            </a:pPr>
            <a:r>
              <a:rPr lang="en-US" altLang="zh-CN" sz="2000" dirty="0" smtClean="0"/>
              <a:t>1-4</a:t>
            </a:r>
            <a:r>
              <a:rPr lang="zh-CN" altLang="en-US" sz="2000" dirty="0" smtClean="0"/>
              <a:t>周完成第一个</a:t>
            </a:r>
            <a:r>
              <a:rPr lang="zh-CN" altLang="en-US" sz="2000" dirty="0"/>
              <a:t>实验</a:t>
            </a:r>
            <a:r>
              <a:rPr lang="zh-CN" altLang="en-US" sz="2000" dirty="0" smtClean="0"/>
              <a:t>项目，作为平时成绩</a:t>
            </a:r>
            <a:endParaRPr lang="en-US" altLang="zh-CN" sz="2000" dirty="0" smtClean="0"/>
          </a:p>
          <a:p>
            <a:pPr lvl="1">
              <a:lnSpc>
                <a:spcPct val="200000"/>
              </a:lnSpc>
            </a:pPr>
            <a:r>
              <a:rPr lang="en-US" altLang="zh-CN" sz="2000" dirty="0" smtClean="0"/>
              <a:t>5-10</a:t>
            </a:r>
            <a:r>
              <a:rPr lang="zh-CN" altLang="en-US" sz="2000" dirty="0" smtClean="0"/>
              <a:t>周完成第二个</a:t>
            </a:r>
            <a:r>
              <a:rPr lang="zh-CN" altLang="en-US" sz="2000" dirty="0"/>
              <a:t>实验</a:t>
            </a:r>
            <a:r>
              <a:rPr lang="zh-CN" altLang="en-US" sz="2000" dirty="0" smtClean="0"/>
              <a:t>项目，作为平时成绩</a:t>
            </a:r>
            <a:endParaRPr lang="en-US" altLang="zh-CN" sz="2000" dirty="0" smtClean="0"/>
          </a:p>
          <a:p>
            <a:pPr lvl="1">
              <a:lnSpc>
                <a:spcPct val="200000"/>
              </a:lnSpc>
            </a:pPr>
            <a:r>
              <a:rPr lang="en-US" altLang="zh-CN" sz="2000" dirty="0" smtClean="0"/>
              <a:t>11-17</a:t>
            </a:r>
            <a:r>
              <a:rPr lang="zh-CN" altLang="en-US" sz="2000" dirty="0" smtClean="0"/>
              <a:t>周</a:t>
            </a:r>
            <a:r>
              <a:rPr lang="zh-CN" altLang="en-US" sz="2000" dirty="0" smtClean="0"/>
              <a:t>完成第三个</a:t>
            </a:r>
            <a:r>
              <a:rPr lang="zh-CN" altLang="en-US" sz="2000" dirty="0"/>
              <a:t>实验</a:t>
            </a:r>
            <a:r>
              <a:rPr lang="zh-CN" altLang="en-US" sz="2000" dirty="0" smtClean="0"/>
              <a:t>项目，作为考试</a:t>
            </a:r>
            <a:endParaRPr lang="en-US" altLang="zh-CN" sz="2000" dirty="0" smtClean="0"/>
          </a:p>
          <a:p>
            <a:pPr lvl="1">
              <a:lnSpc>
                <a:spcPct val="200000"/>
              </a:lnSpc>
            </a:pPr>
            <a:r>
              <a:rPr lang="zh-CN" altLang="en-US" sz="2000" dirty="0" smtClean="0"/>
              <a:t>总体要求：开设个人的</a:t>
            </a:r>
            <a:r>
              <a:rPr lang="en-US" altLang="zh-CN" sz="2000" dirty="0" smtClean="0"/>
              <a:t>CSDN</a:t>
            </a:r>
            <a:r>
              <a:rPr lang="zh-CN" altLang="en-US" sz="2000" dirty="0" smtClean="0"/>
              <a:t>账号，在个人</a:t>
            </a:r>
            <a:r>
              <a:rPr lang="en-US" altLang="zh-CN" sz="2000" dirty="0" smtClean="0"/>
              <a:t>CSDN</a:t>
            </a:r>
            <a:r>
              <a:rPr lang="zh-CN" altLang="en-US" sz="2000" dirty="0" smtClean="0"/>
              <a:t>博客中完整描述每一个实验项目的开发过程，展示开发结果，总结学习体会。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7316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795"/>
    </mc:Choice>
    <mc:Fallback xmlns="">
      <p:transition spd="slow" advTm="56795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>
            <a:extLst>
              <a:ext uri="{FF2B5EF4-FFF2-40B4-BE49-F238E27FC236}">
                <a16:creationId xmlns:a16="http://schemas.microsoft.com/office/drawing/2014/main" id="{5C77D4FB-C59B-3A40-9C0F-E77E41563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31" y="704473"/>
            <a:ext cx="10813027" cy="27245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sz="2400" dirty="0">
                <a:latin typeface="+mn-ea"/>
              </a:rPr>
              <a:t>我们通过网络正在享受着便捷、功能强大的服务。这些服务涉及到生活的方方面面：办公、购物、社交、银行</a:t>
            </a:r>
            <a:r>
              <a:rPr kumimoji="1" lang="en-US" altLang="zh-CN" sz="2400" dirty="0">
                <a:latin typeface="+mn-ea"/>
              </a:rPr>
              <a:t>……</a:t>
            </a:r>
            <a:r>
              <a:rPr kumimoji="1" lang="zh-CN" altLang="en-US" sz="2400" dirty="0">
                <a:latin typeface="+mn-ea"/>
              </a:rPr>
              <a:t>你有没有考虑过，这些系统是怎么来的？背后又是怎样的一种架构？涉及哪些技术？我能做一个这样的系统吗？</a:t>
            </a:r>
            <a:r>
              <a:rPr kumimoji="1" lang="en-US" altLang="zh-CN" sz="2400" dirty="0">
                <a:latin typeface="+mn-ea"/>
              </a:rPr>
              <a:t>……</a:t>
            </a:r>
            <a:endParaRPr kumimoji="1" lang="zh-CN" altLang="en-US" sz="2400" dirty="0">
              <a:latin typeface="+mn-ea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32E775F-3F1D-3D46-B5E6-FBCE7502F0AF}"/>
              </a:ext>
            </a:extLst>
          </p:cNvPr>
          <p:cNvSpPr/>
          <p:nvPr/>
        </p:nvSpPr>
        <p:spPr>
          <a:xfrm>
            <a:off x="7207955" y="2420258"/>
            <a:ext cx="3606801" cy="3653164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bg2">
                <a:lumMod val="5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0507278-2229-0A47-952E-53776A47393D}"/>
              </a:ext>
            </a:extLst>
          </p:cNvPr>
          <p:cNvSpPr/>
          <p:nvPr/>
        </p:nvSpPr>
        <p:spPr>
          <a:xfrm>
            <a:off x="1840088" y="2420258"/>
            <a:ext cx="3606801" cy="3653164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bg2">
                <a:lumMod val="5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831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516"/>
    </mc:Choice>
    <mc:Fallback xmlns="">
      <p:transition spd="slow" advTm="33516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1.1 Web</a:t>
            </a:r>
            <a:r>
              <a:rPr lang="zh-CN" altLang="en-US" dirty="0" smtClean="0"/>
              <a:t>编程概述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编程的核心是</a:t>
            </a:r>
            <a:r>
              <a:rPr lang="en-US" altLang="zh-CN" dirty="0"/>
              <a:t>Web</a:t>
            </a:r>
            <a:r>
              <a:rPr lang="zh-CN" altLang="en-US" dirty="0"/>
              <a:t>，什么是</a:t>
            </a:r>
            <a:r>
              <a:rPr lang="en-US" altLang="zh-CN" dirty="0"/>
              <a:t>Web?</a:t>
            </a:r>
            <a:endParaRPr lang="zh-CN" altLang="en-US" dirty="0"/>
          </a:p>
          <a:p>
            <a:r>
              <a:rPr lang="zh-CN" altLang="en-US" dirty="0" smtClean="0"/>
              <a:t>在网络上最常见的服务就是这种打开浏览器访问的，以网站形式提供的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应用服务。</a:t>
            </a:r>
            <a:endParaRPr lang="en-US" altLang="zh-CN" dirty="0" smtClean="0"/>
          </a:p>
          <a:p>
            <a:r>
              <a:rPr lang="en-US" altLang="zh-CN" dirty="0" smtClean="0"/>
              <a:t>Web </a:t>
            </a:r>
            <a:r>
              <a:rPr lang="zh-CN" altLang="en-US" dirty="0"/>
              <a:t>是一种基于超文本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协议的</a:t>
            </a:r>
            <a:r>
              <a:rPr lang="zh-CN" altLang="en-US" dirty="0"/>
              <a:t>、全球性的、动态交互的、跨平台的分布式图形</a:t>
            </a:r>
            <a:r>
              <a:rPr lang="zh-CN" altLang="en-US" dirty="0" smtClean="0"/>
              <a:t>信息系统，是</a:t>
            </a:r>
            <a:r>
              <a:rPr lang="zh-CN" altLang="en-US" dirty="0"/>
              <a:t>建立在</a:t>
            </a:r>
            <a:r>
              <a:rPr lang="en-US" altLang="zh-CN" dirty="0"/>
              <a:t>Internet</a:t>
            </a:r>
            <a:r>
              <a:rPr lang="zh-CN" altLang="en-US" dirty="0"/>
              <a:t>上的一种网络服务。</a:t>
            </a: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769" y="3993671"/>
            <a:ext cx="5068711" cy="187542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464" y="3439992"/>
            <a:ext cx="3566583" cy="267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79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407"/>
    </mc:Choice>
    <mc:Fallback xmlns="">
      <p:transition spd="slow" advTm="30407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编程是一个比较宽泛的概念。（每一个主流的编程语言都可以进行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编程）</a:t>
            </a:r>
            <a:endParaRPr lang="en-US" altLang="zh-CN" dirty="0" smtClean="0"/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编程从</a:t>
            </a:r>
            <a:r>
              <a:rPr lang="zh-CN" altLang="en-US" dirty="0"/>
              <a:t>开发简单的纯文本静态</a:t>
            </a:r>
            <a:r>
              <a:rPr lang="zh-CN" altLang="en-US" dirty="0" smtClean="0"/>
              <a:t>页面，到</a:t>
            </a:r>
            <a:r>
              <a:rPr lang="zh-CN" altLang="en-US" dirty="0"/>
              <a:t>复杂的基于</a:t>
            </a:r>
            <a:r>
              <a:rPr lang="en-US" altLang="zh-CN" dirty="0"/>
              <a:t>Web</a:t>
            </a:r>
            <a:r>
              <a:rPr lang="zh-CN" altLang="en-US" dirty="0"/>
              <a:t>的互联网应用程序</a:t>
            </a:r>
            <a:r>
              <a:rPr lang="zh-CN" altLang="en-US" dirty="0" smtClean="0"/>
              <a:t>，比如电子商务</a:t>
            </a:r>
            <a:r>
              <a:rPr lang="zh-CN" altLang="en-US" dirty="0"/>
              <a:t>和社交网络</a:t>
            </a:r>
            <a:r>
              <a:rPr lang="zh-CN" altLang="en-US" dirty="0" smtClean="0"/>
              <a:t>服务，</a:t>
            </a:r>
            <a:r>
              <a:rPr lang="en-US" altLang="zh-CN" dirty="0"/>
              <a:t>Web </a:t>
            </a:r>
            <a:r>
              <a:rPr lang="zh-CN" altLang="en-US" dirty="0" smtClean="0"/>
              <a:t>编程通常涉及非常全面</a:t>
            </a:r>
            <a:r>
              <a:rPr lang="zh-CN" altLang="en-US" dirty="0"/>
              <a:t>的任务列表，</a:t>
            </a:r>
            <a:r>
              <a:rPr lang="zh-CN" altLang="en-US" dirty="0" smtClean="0"/>
              <a:t>可能的工作包括了</a:t>
            </a:r>
            <a:r>
              <a:rPr lang="en-US" altLang="zh-CN" dirty="0" smtClean="0"/>
              <a:t>Web</a:t>
            </a:r>
            <a:r>
              <a:rPr lang="zh-CN" altLang="en-US" dirty="0"/>
              <a:t>工程，</a:t>
            </a:r>
            <a:r>
              <a:rPr lang="en-US" altLang="zh-CN" dirty="0"/>
              <a:t>Web</a:t>
            </a:r>
            <a:r>
              <a:rPr lang="zh-CN" altLang="en-US" dirty="0"/>
              <a:t>设计，</a:t>
            </a:r>
            <a:r>
              <a:rPr lang="en-US" altLang="zh-CN" dirty="0"/>
              <a:t>Web</a:t>
            </a:r>
            <a:r>
              <a:rPr lang="zh-CN" altLang="en-US" dirty="0"/>
              <a:t>内容开发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客户端编程， 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服务器端编程，各类脚本等等。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203" y="3296356"/>
            <a:ext cx="5131929" cy="291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64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559"/>
    </mc:Choice>
    <mc:Fallback xmlns="">
      <p:transition spd="slow" advTm="35559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我们的课程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79" y="1845733"/>
            <a:ext cx="10654453" cy="4317999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着重于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编程中的</a:t>
            </a:r>
            <a:r>
              <a:rPr lang="zh-CN" altLang="en-US" dirty="0" smtClean="0">
                <a:solidFill>
                  <a:srgbClr val="FF0000"/>
                </a:solidFill>
              </a:rPr>
              <a:t>前端设计与开发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zh-CN" sz="2400" dirty="0" smtClean="0">
                <a:solidFill>
                  <a:schemeClr val="tx1"/>
                </a:solidFill>
              </a:rPr>
              <a:t>Html</a:t>
            </a:r>
          </a:p>
          <a:p>
            <a:pPr lvl="1">
              <a:lnSpc>
                <a:spcPct val="200000"/>
              </a:lnSpc>
            </a:pPr>
            <a:r>
              <a:rPr lang="en-US" altLang="zh-CN" sz="2400" dirty="0" smtClean="0">
                <a:solidFill>
                  <a:schemeClr val="tx1"/>
                </a:solidFill>
              </a:rPr>
              <a:t>CSS</a:t>
            </a:r>
          </a:p>
          <a:p>
            <a:pPr lvl="1">
              <a:lnSpc>
                <a:spcPct val="200000"/>
              </a:lnSpc>
            </a:pPr>
            <a:r>
              <a:rPr lang="en-US" altLang="zh-CN" sz="2400" dirty="0" smtClean="0">
                <a:solidFill>
                  <a:srgbClr val="FF0000"/>
                </a:solidFill>
              </a:rPr>
              <a:t>JavaScript</a:t>
            </a:r>
          </a:p>
          <a:p>
            <a:pPr lvl="2">
              <a:lnSpc>
                <a:spcPct val="200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JavaScript</a:t>
            </a:r>
            <a:r>
              <a:rPr lang="zh-CN" altLang="en-US" sz="1800" dirty="0">
                <a:solidFill>
                  <a:schemeClr val="tx1"/>
                </a:solidFill>
              </a:rPr>
              <a:t>（简称“</a:t>
            </a:r>
            <a:r>
              <a:rPr lang="en-US" altLang="zh-CN" sz="1800" dirty="0">
                <a:solidFill>
                  <a:schemeClr val="tx1"/>
                </a:solidFill>
              </a:rPr>
              <a:t>JS”</a:t>
            </a:r>
            <a:r>
              <a:rPr lang="zh-CN" altLang="en-US" sz="1800" dirty="0">
                <a:solidFill>
                  <a:schemeClr val="tx1"/>
                </a:solidFill>
              </a:rPr>
              <a:t>） 是一种具有函数优先的轻量级，解释型或即时编译型的编程语言。虽然它是作为开发</a:t>
            </a:r>
            <a:r>
              <a:rPr lang="en-US" altLang="zh-CN" sz="1800" dirty="0">
                <a:solidFill>
                  <a:schemeClr val="tx1"/>
                </a:solidFill>
              </a:rPr>
              <a:t>Web</a:t>
            </a:r>
            <a:r>
              <a:rPr lang="zh-CN" altLang="en-US" sz="1800" dirty="0">
                <a:solidFill>
                  <a:schemeClr val="tx1"/>
                </a:solidFill>
              </a:rPr>
              <a:t>页面的脚本语言而出名的，但是它也被用到了很多非浏览器环境中，</a:t>
            </a:r>
            <a:r>
              <a:rPr lang="en-US" altLang="zh-CN" sz="1800" dirty="0">
                <a:solidFill>
                  <a:schemeClr val="tx1"/>
                </a:solidFill>
              </a:rPr>
              <a:t>JavaScript </a:t>
            </a:r>
            <a:r>
              <a:rPr lang="zh-CN" altLang="en-US" sz="1800" dirty="0" smtClean="0">
                <a:solidFill>
                  <a:schemeClr val="tx1"/>
                </a:solidFill>
              </a:rPr>
              <a:t>是基于</a:t>
            </a:r>
            <a:r>
              <a:rPr lang="zh-CN" altLang="en-US" sz="1800" dirty="0">
                <a:solidFill>
                  <a:schemeClr val="tx1"/>
                </a:solidFill>
              </a:rPr>
              <a:t>原型</a:t>
            </a:r>
            <a:r>
              <a:rPr lang="zh-CN" altLang="en-US" sz="1800" dirty="0" smtClean="0">
                <a:solidFill>
                  <a:schemeClr val="tx1"/>
                </a:solidFill>
              </a:rPr>
              <a:t>编程的多</a:t>
            </a:r>
            <a:r>
              <a:rPr lang="zh-CN" altLang="en-US" sz="1800" dirty="0">
                <a:solidFill>
                  <a:schemeClr val="tx1"/>
                </a:solidFill>
              </a:rPr>
              <a:t>范式的动态脚本语言</a:t>
            </a:r>
            <a:r>
              <a:rPr lang="zh-CN" altLang="en-US" sz="1800" dirty="0" smtClean="0">
                <a:solidFill>
                  <a:schemeClr val="tx1"/>
                </a:solidFill>
              </a:rPr>
              <a:t>，支持</a:t>
            </a:r>
            <a:r>
              <a:rPr lang="zh-CN" altLang="en-US" sz="1800" dirty="0">
                <a:solidFill>
                  <a:schemeClr val="tx1"/>
                </a:solidFill>
              </a:rPr>
              <a:t>面向对象、命令式和声明式（如函数式编程）风格。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1203134"/>
            <a:ext cx="4826177" cy="318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07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503"/>
    </mc:Choice>
    <mc:Fallback xmlns="">
      <p:transition spd="slow" advTm="54503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程序设计语言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7426487"/>
              </p:ext>
            </p:extLst>
          </p:nvPr>
        </p:nvGraphicFramePr>
        <p:xfrm>
          <a:off x="1096963" y="1846263"/>
          <a:ext cx="100584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7704">
                  <a:extLst>
                    <a:ext uri="{9D8B030D-6E8A-4147-A177-3AD203B41FA5}">
                      <a16:colId xmlns:a16="http://schemas.microsoft.com/office/drawing/2014/main" val="2346521147"/>
                    </a:ext>
                  </a:extLst>
                </a:gridCol>
                <a:gridCol w="1027289">
                  <a:extLst>
                    <a:ext uri="{9D8B030D-6E8A-4147-A177-3AD203B41FA5}">
                      <a16:colId xmlns:a16="http://schemas.microsoft.com/office/drawing/2014/main" val="3817513576"/>
                    </a:ext>
                  </a:extLst>
                </a:gridCol>
                <a:gridCol w="1027288">
                  <a:extLst>
                    <a:ext uri="{9D8B030D-6E8A-4147-A177-3AD203B41FA5}">
                      <a16:colId xmlns:a16="http://schemas.microsoft.com/office/drawing/2014/main" val="15800994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898479837"/>
                    </a:ext>
                  </a:extLst>
                </a:gridCol>
                <a:gridCol w="4291719">
                  <a:extLst>
                    <a:ext uri="{9D8B030D-6E8A-4147-A177-3AD203B41FA5}">
                      <a16:colId xmlns:a16="http://schemas.microsoft.com/office/drawing/2014/main" val="3303330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了解 </a:t>
                      </a:r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熟练 </a:t>
                      </a:r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精通 </a:t>
                      </a:r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专家 </a:t>
                      </a:r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002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C/C++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/>
                        <a:t>√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735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Python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√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227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JavaScript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√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044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SQL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√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113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Java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√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884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00B050"/>
                          </a:solidFill>
                        </a:rPr>
                        <a:t>√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50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00B050"/>
                          </a:solidFill>
                        </a:rPr>
                        <a:t>√</a:t>
                      </a:r>
                      <a:endParaRPr lang="zh-CN" altLang="en-US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399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Kotlin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00B050"/>
                          </a:solidFill>
                        </a:rPr>
                        <a:t>√</a:t>
                      </a:r>
                      <a:endParaRPr lang="zh-CN" altLang="en-US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23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Typescript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00B050"/>
                          </a:solidFill>
                        </a:rPr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601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Haskell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dirty="0" smtClean="0"/>
                        <a:t>C#/Swift/Scala/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00B050"/>
                          </a:solidFill>
                        </a:rPr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294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797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275"/>
    </mc:Choice>
    <mc:Fallback xmlns="">
      <p:transition spd="slow" advTm="120275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据</a:t>
            </a:r>
            <a:r>
              <a:rPr lang="en-US" altLang="zh-CN" dirty="0" smtClean="0"/>
              <a:t>GitHub</a:t>
            </a:r>
            <a:r>
              <a:rPr lang="zh-CN" altLang="en-US" dirty="0" smtClean="0"/>
              <a:t>统计，使用</a:t>
            </a:r>
            <a:r>
              <a:rPr lang="en-US" altLang="zh-CN" dirty="0"/>
              <a:t>JavaScript</a:t>
            </a:r>
            <a:r>
              <a:rPr lang="zh-CN" altLang="en-US" dirty="0"/>
              <a:t>创建的存储库数量在过去十年中稳步增长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2011</a:t>
            </a:r>
            <a:r>
              <a:rPr lang="zh-CN" altLang="en-US" dirty="0"/>
              <a:t>年后稳定</a:t>
            </a:r>
            <a:r>
              <a:rPr lang="zh-CN" altLang="en-US" dirty="0" smtClean="0"/>
              <a:t>下来</a:t>
            </a:r>
            <a:r>
              <a:rPr lang="zh-CN" altLang="en-US" dirty="0"/>
              <a:t>一直保持第一</a:t>
            </a:r>
            <a:r>
              <a:rPr lang="zh-CN" altLang="en-US" dirty="0" smtClean="0"/>
              <a:t>。新</a:t>
            </a:r>
            <a:r>
              <a:rPr lang="zh-CN" altLang="en-US" dirty="0"/>
              <a:t>的</a:t>
            </a:r>
            <a:r>
              <a:rPr lang="en-US" altLang="zh-CN" dirty="0"/>
              <a:t>JavaScript</a:t>
            </a:r>
            <a:r>
              <a:rPr lang="zh-CN" altLang="en-US" dirty="0"/>
              <a:t>服务器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Node.js 2009</a:t>
            </a:r>
            <a:r>
              <a:rPr lang="zh-CN" altLang="en-US" dirty="0"/>
              <a:t>年</a:t>
            </a:r>
            <a:r>
              <a:rPr lang="zh-CN" altLang="en-US" dirty="0" smtClean="0"/>
              <a:t>推出）</a:t>
            </a:r>
            <a:r>
              <a:rPr lang="zh-CN" altLang="en-US" dirty="0"/>
              <a:t>允许开发人员为客户端和服务器使用相同的代码。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692155"/>
            <a:ext cx="4830939" cy="387441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741" y="2560638"/>
            <a:ext cx="4107121" cy="400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9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495"/>
    </mc:Choice>
    <mc:Fallback xmlns="">
      <p:transition spd="slow" advTm="82495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Node.JS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507698" cy="4023360"/>
          </a:xfrm>
        </p:spPr>
        <p:txBody>
          <a:bodyPr/>
          <a:lstStyle/>
          <a:p>
            <a:pPr latinLnBrk="1"/>
            <a:r>
              <a:rPr lang="zh-CN" altLang="en-US" dirty="0"/>
              <a:t>简单的说 </a:t>
            </a:r>
            <a:r>
              <a:rPr lang="en-US" altLang="zh-CN" dirty="0"/>
              <a:t>Node.js </a:t>
            </a:r>
            <a:r>
              <a:rPr lang="zh-CN" altLang="en-US" dirty="0"/>
              <a:t>就是运行在服务端的 </a:t>
            </a:r>
            <a:r>
              <a:rPr lang="en-US" altLang="zh-CN" dirty="0"/>
              <a:t>JavaScript</a:t>
            </a:r>
            <a:r>
              <a:rPr lang="zh-CN" altLang="en-US" dirty="0"/>
              <a:t>。</a:t>
            </a:r>
          </a:p>
          <a:p>
            <a:pPr latinLnBrk="1"/>
            <a:r>
              <a:rPr lang="en-US" altLang="zh-CN" dirty="0" smtClean="0"/>
              <a:t>Node.js</a:t>
            </a:r>
            <a:r>
              <a:rPr lang="zh-CN" altLang="en-US" dirty="0"/>
              <a:t>是一个事件驱动</a:t>
            </a:r>
            <a:r>
              <a:rPr lang="en-US" altLang="zh-CN" dirty="0"/>
              <a:t>I/O</a:t>
            </a:r>
            <a:r>
              <a:rPr lang="zh-CN" altLang="en-US" dirty="0"/>
              <a:t>服务端</a:t>
            </a:r>
            <a:r>
              <a:rPr lang="en-US" altLang="zh-CN" dirty="0"/>
              <a:t>JavaScript</a:t>
            </a:r>
            <a:r>
              <a:rPr lang="zh-CN" altLang="en-US" dirty="0"/>
              <a:t>环境，基于</a:t>
            </a:r>
            <a:r>
              <a:rPr lang="en-US" altLang="zh-CN" dirty="0" smtClean="0"/>
              <a:t>Google Chrome</a:t>
            </a:r>
            <a:r>
              <a:rPr lang="zh-CN" altLang="en-US" dirty="0" smtClean="0"/>
              <a:t>的</a:t>
            </a:r>
            <a:r>
              <a:rPr lang="en-US" altLang="zh-CN" dirty="0"/>
              <a:t>V8</a:t>
            </a:r>
            <a:r>
              <a:rPr lang="zh-CN" altLang="en-US" dirty="0"/>
              <a:t>引擎，</a:t>
            </a:r>
            <a:r>
              <a:rPr lang="en-US" altLang="zh-CN" dirty="0"/>
              <a:t>V8</a:t>
            </a:r>
            <a:r>
              <a:rPr lang="zh-CN" altLang="en-US" dirty="0"/>
              <a:t>引擎执行</a:t>
            </a:r>
            <a:r>
              <a:rPr lang="en-US" altLang="zh-CN" dirty="0" smtClean="0"/>
              <a:t>JavaScript</a:t>
            </a:r>
            <a:r>
              <a:rPr lang="zh-CN" altLang="en-US" dirty="0"/>
              <a:t>的速度非常快，性能非常好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204" y="369043"/>
            <a:ext cx="1914525" cy="1285875"/>
          </a:xfrm>
          <a:prstGeom prst="rect">
            <a:avLst/>
          </a:prstGeom>
        </p:spPr>
      </p:pic>
      <p:pic>
        <p:nvPicPr>
          <p:cNvPr id="1026" name="Picture 2" descr="clipboar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238" y="2843671"/>
            <a:ext cx="5829966" cy="346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74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330"/>
    </mc:Choice>
    <mc:Fallback xmlns="">
      <p:transition spd="slow" advTm="5633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BFF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smtClean="0"/>
              <a:t>Node.js</a:t>
            </a:r>
            <a:r>
              <a:rPr lang="zh-CN" altLang="en-US" sz="1800" dirty="0" smtClean="0"/>
              <a:t>实际是一种后端技术，但是却在前端开发中扮演了重要角色。</a:t>
            </a:r>
            <a:endParaRPr lang="en-US" altLang="zh-CN" sz="1800" dirty="0" smtClean="0"/>
          </a:p>
          <a:p>
            <a:r>
              <a:rPr lang="zh-CN" altLang="en-US" sz="1800" dirty="0" smtClean="0"/>
              <a:t>本课程介绍一些后端技术，主要是由于</a:t>
            </a:r>
            <a:r>
              <a:rPr lang="en-US" altLang="zh-CN" sz="1800" dirty="0" smtClean="0"/>
              <a:t>BFF</a:t>
            </a:r>
            <a:r>
              <a:rPr lang="zh-CN" altLang="en-US" sz="1800" dirty="0" smtClean="0"/>
              <a:t>模式在目前</a:t>
            </a:r>
            <a:r>
              <a:rPr lang="en-US" altLang="zh-CN" sz="1800" dirty="0" smtClean="0"/>
              <a:t>Web</a:t>
            </a:r>
            <a:r>
              <a:rPr lang="zh-CN" altLang="en-US" sz="1800" dirty="0" smtClean="0"/>
              <a:t>开发中的流行，</a:t>
            </a:r>
            <a:r>
              <a:rPr lang="zh-CN" altLang="en-US" sz="1800" dirty="0"/>
              <a:t>即 </a:t>
            </a:r>
            <a:r>
              <a:rPr lang="en-US" altLang="zh-CN" sz="1800" dirty="0"/>
              <a:t>Backend For Frontend</a:t>
            </a:r>
            <a:r>
              <a:rPr lang="zh-CN" altLang="en-US" sz="1800" dirty="0"/>
              <a:t>（服务于前端的后端），也就是服务器设计 </a:t>
            </a:r>
            <a:r>
              <a:rPr lang="en-US" altLang="zh-CN" sz="1800" dirty="0"/>
              <a:t>API </a:t>
            </a:r>
            <a:r>
              <a:rPr lang="zh-CN" altLang="en-US" sz="1800" dirty="0"/>
              <a:t>时会考虑前端的使用，并在服务端直接进行业务逻辑的处理，又称为用户体验适配器。</a:t>
            </a:r>
            <a:r>
              <a:rPr lang="en-US" altLang="zh-CN" sz="1800" dirty="0"/>
              <a:t>BFF </a:t>
            </a:r>
            <a:r>
              <a:rPr lang="zh-CN" altLang="en-US" sz="1800" dirty="0"/>
              <a:t>只是一种逻辑分层，而非一种技术，虽然 </a:t>
            </a:r>
            <a:r>
              <a:rPr lang="en-US" altLang="zh-CN" sz="1800" dirty="0"/>
              <a:t>BFF </a:t>
            </a:r>
            <a:r>
              <a:rPr lang="zh-CN" altLang="en-US" sz="1800" dirty="0"/>
              <a:t>是一个新名词，但它的理念由来已久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endParaRPr lang="zh-CN" altLang="en-US" sz="1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446" y="3327031"/>
            <a:ext cx="5970303" cy="32339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8869" y="3125932"/>
            <a:ext cx="4609931" cy="363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6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7359"/>
    </mc:Choice>
    <mc:Fallback xmlns="">
      <p:transition spd="slow" advTm="197359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2793</TotalTime>
  <Words>2589</Words>
  <Application>Microsoft Office PowerPoint</Application>
  <PresentationFormat>宽屏</PresentationFormat>
  <Paragraphs>163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宋体</vt:lpstr>
      <vt:lpstr>Calibri</vt:lpstr>
      <vt:lpstr>Calibri Light</vt:lpstr>
      <vt:lpstr>回顾</vt:lpstr>
      <vt:lpstr>Web编程</vt:lpstr>
      <vt:lpstr>PowerPoint 演示文稿</vt:lpstr>
      <vt:lpstr>1.1 Web编程概述</vt:lpstr>
      <vt:lpstr>Web编程</vt:lpstr>
      <vt:lpstr>我们的课程</vt:lpstr>
      <vt:lpstr>程序设计语言</vt:lpstr>
      <vt:lpstr>JavaScript</vt:lpstr>
      <vt:lpstr>Node.JS</vt:lpstr>
      <vt:lpstr>BFF</vt:lpstr>
      <vt:lpstr>课程参考书</vt:lpstr>
      <vt:lpstr>开发工具</vt:lpstr>
      <vt:lpstr>课程实验环节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Web编程简介</dc:title>
  <dc:creator>Microsoft Office User</dc:creator>
  <cp:lastModifiedBy>yezi</cp:lastModifiedBy>
  <cp:revision>347</cp:revision>
  <dcterms:created xsi:type="dcterms:W3CDTF">2020-02-08T09:17:17Z</dcterms:created>
  <dcterms:modified xsi:type="dcterms:W3CDTF">2020-02-21T02:16:14Z</dcterms:modified>
</cp:coreProperties>
</file>