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!720" ContentType="image/jpe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305" r:id="rId4"/>
    <p:sldId id="261" r:id="rId5"/>
    <p:sldId id="307" r:id="rId6"/>
    <p:sldId id="308" r:id="rId7"/>
    <p:sldId id="291" r:id="rId8"/>
    <p:sldId id="306" r:id="rId9"/>
    <p:sldId id="309" r:id="rId10"/>
    <p:sldId id="310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68350" autoAdjust="0"/>
  </p:normalViewPr>
  <p:slideViewPr>
    <p:cSldViewPr snapToGrid="0" snapToObjects="1">
      <p:cViewPr varScale="1">
        <p:scale>
          <a:sx n="60" d="100"/>
          <a:sy n="60" d="100"/>
        </p:scale>
        <p:origin x="141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59A594-EE3A-324E-B92E-DC6258D45005}" type="doc">
      <dgm:prSet loTypeId="urn:microsoft.com/office/officeart/2005/8/layout/hList1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28BE815-E09C-9741-9DE0-E370B3127BED}">
      <dgm:prSet phldrT="[文本]" custT="1"/>
      <dgm:spPr/>
      <dgm:t>
        <a:bodyPr/>
        <a:lstStyle/>
        <a:p>
          <a:r>
            <a:rPr lang="en-US" altLang="zh-CN" sz="2000" b="1" dirty="0">
              <a:latin typeface="Songti SC" panose="02010600040101010101" pitchFamily="2" charset="-122"/>
              <a:ea typeface="Songti SC" panose="02010600040101010101" pitchFamily="2" charset="-122"/>
            </a:rPr>
            <a:t>Web</a:t>
          </a:r>
          <a:r>
            <a:rPr lang="zh-CN" altLang="en-US" sz="2000" b="1" dirty="0">
              <a:latin typeface="Songti SC" panose="02010600040101010101" pitchFamily="2" charset="-122"/>
              <a:ea typeface="Songti SC" panose="02010600040101010101" pitchFamily="2" charset="-122"/>
            </a:rPr>
            <a:t> </a:t>
          </a:r>
          <a:r>
            <a:rPr lang="en-US" altLang="zh-CN" sz="2000" b="1" dirty="0">
              <a:latin typeface="Songti SC" panose="02010600040101010101" pitchFamily="2" charset="-122"/>
              <a:ea typeface="Songti SC" panose="02010600040101010101" pitchFamily="2" charset="-122"/>
            </a:rPr>
            <a:t>1.0</a:t>
          </a:r>
          <a:endParaRPr lang="zh-CN" altLang="en-US" sz="2000" b="1" dirty="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5EC2FCF5-BC58-B443-9346-E7879F454C84}" type="parTrans" cxnId="{96123E5E-75CB-0449-877A-D51B7AA39953}">
      <dgm:prSet/>
      <dgm:spPr/>
      <dgm:t>
        <a:bodyPr/>
        <a:lstStyle/>
        <a:p>
          <a:endParaRPr lang="zh-CN" altLang="en-US"/>
        </a:p>
      </dgm:t>
    </dgm:pt>
    <dgm:pt modelId="{EC625610-ED26-584F-A6CB-C37463813B05}" type="sibTrans" cxnId="{96123E5E-75CB-0449-877A-D51B7AA39953}">
      <dgm:prSet/>
      <dgm:spPr/>
      <dgm:t>
        <a:bodyPr/>
        <a:lstStyle/>
        <a:p>
          <a:endParaRPr lang="zh-CN" altLang="en-US"/>
        </a:p>
      </dgm:t>
    </dgm:pt>
    <dgm:pt modelId="{7A5D6EAD-E4DD-D74B-86FA-26368ED6997B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kumimoji="1" lang="en-US" altLang="zh-CN" sz="1600" dirty="0">
              <a:latin typeface="+mn-ea"/>
              <a:ea typeface="+mn-ea"/>
            </a:rPr>
            <a:t>1989</a:t>
          </a:r>
          <a:r>
            <a:rPr kumimoji="1" lang="zh-CN" altLang="en-US" sz="1600" dirty="0">
              <a:latin typeface="+mn-ea"/>
              <a:ea typeface="+mn-ea"/>
            </a:rPr>
            <a:t>年</a:t>
          </a:r>
          <a:r>
            <a:rPr kumimoji="1" lang="en-US" altLang="zh-CN" sz="1600" dirty="0">
              <a:latin typeface="+mn-ea"/>
              <a:ea typeface="+mn-ea"/>
            </a:rPr>
            <a:t>Tim</a:t>
          </a:r>
          <a:r>
            <a:rPr kumimoji="1" lang="zh-CN" altLang="en-US" sz="1600" dirty="0">
              <a:latin typeface="+mn-ea"/>
              <a:ea typeface="+mn-ea"/>
            </a:rPr>
            <a:t> </a:t>
          </a:r>
          <a:r>
            <a:rPr kumimoji="1" lang="en-US" altLang="zh-CN" sz="1600" dirty="0">
              <a:latin typeface="+mn-ea"/>
              <a:ea typeface="+mn-ea"/>
            </a:rPr>
            <a:t>Berners-Lee</a:t>
          </a:r>
          <a:r>
            <a:rPr kumimoji="1" lang="zh-CN" altLang="en-US" sz="1600" dirty="0">
              <a:latin typeface="+mn-ea"/>
              <a:ea typeface="+mn-ea"/>
            </a:rPr>
            <a:t>提出</a:t>
          </a:r>
          <a:r>
            <a:rPr kumimoji="1" lang="en-US" altLang="zh-CN" sz="1600" dirty="0">
              <a:latin typeface="+mn-ea"/>
              <a:ea typeface="+mn-ea"/>
            </a:rPr>
            <a:t>web</a:t>
          </a:r>
          <a:r>
            <a:rPr kumimoji="1" lang="zh-CN" altLang="en-US" sz="1600" dirty="0">
              <a:latin typeface="+mn-ea"/>
              <a:ea typeface="+mn-ea"/>
            </a:rPr>
            <a:t>文档系统的设计方案；</a:t>
          </a:r>
          <a:endParaRPr lang="zh-CN" altLang="en-US" sz="1600" dirty="0">
            <a:latin typeface="+mn-ea"/>
            <a:ea typeface="+mn-ea"/>
          </a:endParaRPr>
        </a:p>
      </dgm:t>
    </dgm:pt>
    <dgm:pt modelId="{D0443CB4-84E0-B544-9CDA-699D54AE2390}" type="parTrans" cxnId="{3438DD8A-B51A-AD4E-96FF-CC8231545E8A}">
      <dgm:prSet/>
      <dgm:spPr/>
      <dgm:t>
        <a:bodyPr/>
        <a:lstStyle/>
        <a:p>
          <a:endParaRPr lang="zh-CN" altLang="en-US"/>
        </a:p>
      </dgm:t>
    </dgm:pt>
    <dgm:pt modelId="{DFE3FCF9-D4A5-A848-9D4E-3A81E9640829}" type="sibTrans" cxnId="{3438DD8A-B51A-AD4E-96FF-CC8231545E8A}">
      <dgm:prSet/>
      <dgm:spPr/>
      <dgm:t>
        <a:bodyPr/>
        <a:lstStyle/>
        <a:p>
          <a:endParaRPr lang="zh-CN" altLang="en-US"/>
        </a:p>
      </dgm:t>
    </dgm:pt>
    <dgm:pt modelId="{86321527-0BC2-514B-ACFB-7212FF9D66B7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kumimoji="1" lang="en-US" altLang="zh-CN" sz="1600" dirty="0" smtClean="0">
              <a:latin typeface="+mn-ea"/>
              <a:ea typeface="+mn-ea"/>
            </a:rPr>
            <a:t>1994</a:t>
          </a:r>
          <a:r>
            <a:rPr kumimoji="1" lang="zh-CN" altLang="en-US" sz="1600" dirty="0" smtClean="0">
              <a:latin typeface="+mn-ea"/>
              <a:ea typeface="+mn-ea"/>
            </a:rPr>
            <a:t>年万维网联盟（</a:t>
          </a:r>
          <a:r>
            <a:rPr kumimoji="1" lang="en-US" altLang="zh-CN" sz="1600" dirty="0" smtClean="0">
              <a:latin typeface="+mn-ea"/>
              <a:ea typeface="+mn-ea"/>
            </a:rPr>
            <a:t>World</a:t>
          </a:r>
          <a:r>
            <a:rPr kumimoji="1" lang="zh-CN" altLang="en-US" sz="1600" dirty="0" smtClean="0">
              <a:latin typeface="+mn-ea"/>
              <a:ea typeface="+mn-ea"/>
            </a:rPr>
            <a:t> </a:t>
          </a:r>
          <a:r>
            <a:rPr kumimoji="1" lang="en-US" altLang="zh-CN" sz="1600" dirty="0" smtClean="0">
              <a:latin typeface="+mn-ea"/>
              <a:ea typeface="+mn-ea"/>
            </a:rPr>
            <a:t>Wide</a:t>
          </a:r>
          <a:r>
            <a:rPr kumimoji="1" lang="zh-CN" altLang="en-US" sz="1600" dirty="0" smtClean="0">
              <a:latin typeface="+mn-ea"/>
              <a:ea typeface="+mn-ea"/>
            </a:rPr>
            <a:t> </a:t>
          </a:r>
          <a:r>
            <a:rPr kumimoji="1" lang="en-US" altLang="zh-CN" sz="1600" dirty="0" smtClean="0">
              <a:latin typeface="+mn-ea"/>
              <a:ea typeface="+mn-ea"/>
            </a:rPr>
            <a:t>Web</a:t>
          </a:r>
          <a:r>
            <a:rPr kumimoji="1" lang="zh-CN" altLang="en-US" sz="1600" dirty="0" smtClean="0">
              <a:latin typeface="+mn-ea"/>
              <a:ea typeface="+mn-ea"/>
            </a:rPr>
            <a:t> </a:t>
          </a:r>
          <a:r>
            <a:rPr kumimoji="1" lang="en-US" altLang="zh-CN" sz="1600" dirty="0" smtClean="0">
              <a:latin typeface="+mn-ea"/>
              <a:ea typeface="+mn-ea"/>
            </a:rPr>
            <a:t>Consortium,</a:t>
          </a:r>
          <a:r>
            <a:rPr kumimoji="1" lang="zh-CN" altLang="en-US" sz="1600" dirty="0" smtClean="0">
              <a:latin typeface="+mn-ea"/>
              <a:ea typeface="+mn-ea"/>
            </a:rPr>
            <a:t> </a:t>
          </a:r>
          <a:r>
            <a:rPr kumimoji="1" lang="en-US" altLang="zh-CN" sz="1600" dirty="0" smtClean="0">
              <a:latin typeface="+mn-ea"/>
              <a:ea typeface="+mn-ea"/>
            </a:rPr>
            <a:t>W3C</a:t>
          </a:r>
          <a:r>
            <a:rPr kumimoji="1" lang="zh-CN" altLang="en-US" sz="1600" dirty="0" smtClean="0">
              <a:latin typeface="+mn-ea"/>
              <a:ea typeface="+mn-ea"/>
            </a:rPr>
            <a:t>）成立</a:t>
          </a:r>
          <a:r>
            <a:rPr kumimoji="1" lang="en-US" altLang="zh-CN" sz="1600" dirty="0" smtClean="0">
              <a:latin typeface="+mn-ea"/>
              <a:ea typeface="+mn-ea"/>
            </a:rPr>
            <a:t>,</a:t>
          </a:r>
          <a:r>
            <a:rPr kumimoji="1" lang="zh-CN" altLang="en-US" sz="1600" dirty="0" smtClean="0">
              <a:latin typeface="+mn-ea"/>
              <a:ea typeface="+mn-ea"/>
            </a:rPr>
            <a:t>标志</a:t>
          </a:r>
          <a:r>
            <a:rPr kumimoji="1" lang="en-US" altLang="zh-CN" sz="1600" dirty="0" smtClean="0">
              <a:latin typeface="+mn-ea"/>
              <a:ea typeface="+mn-ea"/>
            </a:rPr>
            <a:t>Web</a:t>
          </a:r>
          <a:r>
            <a:rPr kumimoji="1" lang="zh-CN" altLang="en-US" sz="1600" dirty="0" smtClean="0">
              <a:latin typeface="+mn-ea"/>
              <a:ea typeface="+mn-ea"/>
            </a:rPr>
            <a:t> </a:t>
          </a:r>
          <a:r>
            <a:rPr kumimoji="1" lang="en-US" altLang="zh-CN" sz="1600" dirty="0" smtClean="0">
              <a:latin typeface="+mn-ea"/>
              <a:ea typeface="+mn-ea"/>
            </a:rPr>
            <a:t>1.0</a:t>
          </a:r>
          <a:r>
            <a:rPr kumimoji="1" lang="zh-CN" altLang="en-US" sz="1600" dirty="0" smtClean="0">
              <a:latin typeface="+mn-ea"/>
              <a:ea typeface="+mn-ea"/>
            </a:rPr>
            <a:t>阶段（</a:t>
          </a:r>
          <a:r>
            <a:rPr kumimoji="1" lang="en-US" altLang="zh-CN" sz="1600" dirty="0" smtClean="0">
              <a:latin typeface="+mn-ea"/>
              <a:ea typeface="+mn-ea"/>
            </a:rPr>
            <a:t>W3C</a:t>
          </a:r>
          <a:r>
            <a:rPr kumimoji="1" lang="zh-CN" altLang="en-US" sz="1600" dirty="0" smtClean="0">
              <a:latin typeface="+mn-ea"/>
              <a:ea typeface="+mn-ea"/>
            </a:rPr>
            <a:t>发布</a:t>
          </a:r>
          <a:r>
            <a:rPr kumimoji="1" lang="en-US" altLang="zh-CN" sz="1600" dirty="0" smtClean="0">
              <a:latin typeface="+mn-ea"/>
              <a:ea typeface="+mn-ea"/>
            </a:rPr>
            <a:t>Web</a:t>
          </a:r>
          <a:r>
            <a:rPr kumimoji="1" lang="zh-CN" altLang="en-US" sz="1600" dirty="0" smtClean="0">
              <a:latin typeface="+mn-ea"/>
              <a:ea typeface="+mn-ea"/>
            </a:rPr>
            <a:t>技术规范，如</a:t>
          </a:r>
          <a:r>
            <a:rPr kumimoji="1" lang="en-US" altLang="zh-CN" sz="1600" dirty="0" smtClean="0">
              <a:latin typeface="+mn-ea"/>
              <a:ea typeface="+mn-ea"/>
            </a:rPr>
            <a:t>HTML</a:t>
          </a:r>
          <a:r>
            <a:rPr kumimoji="1" lang="zh-CN" altLang="en-US" sz="1600" dirty="0" smtClean="0">
              <a:latin typeface="+mn-ea"/>
              <a:ea typeface="+mn-ea"/>
            </a:rPr>
            <a:t>、</a:t>
          </a:r>
          <a:r>
            <a:rPr kumimoji="1" lang="en-US" altLang="zh-CN" sz="1600" dirty="0" smtClean="0">
              <a:latin typeface="+mn-ea"/>
              <a:ea typeface="+mn-ea"/>
            </a:rPr>
            <a:t>CSS</a:t>
          </a:r>
          <a:r>
            <a:rPr kumimoji="1" lang="zh-CN" altLang="en-US" sz="1600" dirty="0" smtClean="0">
              <a:latin typeface="+mn-ea"/>
              <a:ea typeface="+mn-ea"/>
            </a:rPr>
            <a:t>等）；</a:t>
          </a:r>
          <a:endParaRPr lang="zh-CN" altLang="en-US" sz="1600" dirty="0">
            <a:latin typeface="+mn-ea"/>
            <a:ea typeface="+mn-ea"/>
          </a:endParaRPr>
        </a:p>
      </dgm:t>
    </dgm:pt>
    <dgm:pt modelId="{443FC4EA-3D23-814E-9DCC-1539DBB82813}" type="parTrans" cxnId="{F20CF3AC-4FDB-D64E-8F7E-AE46DAE86A32}">
      <dgm:prSet/>
      <dgm:spPr/>
      <dgm:t>
        <a:bodyPr/>
        <a:lstStyle/>
        <a:p>
          <a:endParaRPr lang="zh-CN" altLang="en-US"/>
        </a:p>
      </dgm:t>
    </dgm:pt>
    <dgm:pt modelId="{2746E77A-1987-2A49-98F8-FCA938AA2724}" type="sibTrans" cxnId="{F20CF3AC-4FDB-D64E-8F7E-AE46DAE86A32}">
      <dgm:prSet/>
      <dgm:spPr/>
      <dgm:t>
        <a:bodyPr/>
        <a:lstStyle/>
        <a:p>
          <a:endParaRPr lang="zh-CN" altLang="en-US"/>
        </a:p>
      </dgm:t>
    </dgm:pt>
    <dgm:pt modelId="{A8FF3941-48F7-D64B-9762-4D3B1B5149E1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kumimoji="1" lang="en-US" altLang="zh-CN" sz="1600" dirty="0">
              <a:latin typeface="+mn-ea"/>
              <a:ea typeface="+mn-ea"/>
            </a:rPr>
            <a:t>1995</a:t>
          </a:r>
          <a:r>
            <a:rPr kumimoji="1" lang="zh-CN" altLang="en-US" sz="1600" dirty="0">
              <a:latin typeface="+mn-ea"/>
              <a:ea typeface="+mn-ea"/>
            </a:rPr>
            <a:t>年</a:t>
          </a:r>
          <a:r>
            <a:rPr kumimoji="1" lang="en-US" altLang="zh-CN" sz="1600" dirty="0">
              <a:latin typeface="+mn-ea"/>
              <a:ea typeface="+mn-ea"/>
            </a:rPr>
            <a:t>JavaScript</a:t>
          </a:r>
          <a:r>
            <a:rPr kumimoji="1" lang="zh-CN" altLang="en-US" sz="1600" dirty="0">
              <a:latin typeface="+mn-ea"/>
              <a:ea typeface="+mn-ea"/>
            </a:rPr>
            <a:t>脚本语言诞生，并嵌入到</a:t>
          </a:r>
          <a:r>
            <a:rPr kumimoji="1" lang="en-US" altLang="zh-CN" sz="1600" dirty="0">
              <a:latin typeface="+mn-ea"/>
              <a:ea typeface="+mn-ea"/>
            </a:rPr>
            <a:t>Navigator</a:t>
          </a:r>
          <a:r>
            <a:rPr kumimoji="1" lang="zh-CN" altLang="en-US" sz="1600" dirty="0">
              <a:latin typeface="+mn-ea"/>
              <a:ea typeface="+mn-ea"/>
            </a:rPr>
            <a:t>中；</a:t>
          </a:r>
          <a:endParaRPr lang="zh-CN" altLang="en-US" sz="1600" dirty="0">
            <a:latin typeface="+mn-ea"/>
            <a:ea typeface="+mn-ea"/>
          </a:endParaRPr>
        </a:p>
      </dgm:t>
    </dgm:pt>
    <dgm:pt modelId="{E68F2B75-B9AF-7D4B-9EE3-B6757730EE0A}" type="parTrans" cxnId="{7F63A1D7-D5DC-2043-ABCC-EFAB145E1F17}">
      <dgm:prSet/>
      <dgm:spPr/>
      <dgm:t>
        <a:bodyPr/>
        <a:lstStyle/>
        <a:p>
          <a:endParaRPr lang="zh-CN" altLang="en-US"/>
        </a:p>
      </dgm:t>
    </dgm:pt>
    <dgm:pt modelId="{72056383-EAAD-544E-9AD4-2A1046B2DC0E}" type="sibTrans" cxnId="{7F63A1D7-D5DC-2043-ABCC-EFAB145E1F17}">
      <dgm:prSet/>
      <dgm:spPr/>
      <dgm:t>
        <a:bodyPr/>
        <a:lstStyle/>
        <a:p>
          <a:endParaRPr lang="zh-CN" altLang="en-US"/>
        </a:p>
      </dgm:t>
    </dgm:pt>
    <dgm:pt modelId="{505C9613-719F-2A47-BCD8-DCAEA9A9C4DC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kumimoji="1" lang="en-US" altLang="zh-CN" sz="1600" dirty="0">
              <a:latin typeface="+mn-ea"/>
              <a:ea typeface="+mn-ea"/>
            </a:rPr>
            <a:t>1994</a:t>
          </a:r>
          <a:r>
            <a:rPr kumimoji="1" lang="zh-CN" altLang="en-US" sz="1600" dirty="0">
              <a:latin typeface="+mn-ea"/>
              <a:ea typeface="+mn-ea"/>
            </a:rPr>
            <a:t>年</a:t>
          </a:r>
          <a:r>
            <a:rPr kumimoji="1" lang="en-US" altLang="zh-CN" sz="1600" dirty="0">
              <a:latin typeface="+mn-ea"/>
              <a:ea typeface="+mn-ea"/>
            </a:rPr>
            <a:t>Navigator</a:t>
          </a:r>
          <a:r>
            <a:rPr kumimoji="1" lang="zh-CN" altLang="en-US" sz="1600" dirty="0">
              <a:latin typeface="+mn-ea"/>
              <a:ea typeface="+mn-ea"/>
            </a:rPr>
            <a:t>浏览器发布；</a:t>
          </a:r>
          <a:endParaRPr lang="zh-CN" altLang="en-US" sz="1600" dirty="0">
            <a:latin typeface="+mn-ea"/>
            <a:ea typeface="+mn-ea"/>
          </a:endParaRPr>
        </a:p>
      </dgm:t>
    </dgm:pt>
    <dgm:pt modelId="{F84DA00D-FAB0-F747-81B1-322D2369AE6A}" type="parTrans" cxnId="{CF639B99-5F45-7646-B871-D126EBFD1781}">
      <dgm:prSet/>
      <dgm:spPr/>
      <dgm:t>
        <a:bodyPr/>
        <a:lstStyle/>
        <a:p>
          <a:endParaRPr lang="zh-CN" altLang="en-US"/>
        </a:p>
      </dgm:t>
    </dgm:pt>
    <dgm:pt modelId="{4EEECCF2-BC90-4641-9F47-BBCD048A9C48}" type="sibTrans" cxnId="{CF639B99-5F45-7646-B871-D126EBFD1781}">
      <dgm:prSet/>
      <dgm:spPr/>
      <dgm:t>
        <a:bodyPr/>
        <a:lstStyle/>
        <a:p>
          <a:endParaRPr lang="zh-CN" altLang="en-US"/>
        </a:p>
      </dgm:t>
    </dgm:pt>
    <dgm:pt modelId="{5FF60370-9AD5-C74F-A868-BED725641F2F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kumimoji="1" lang="en-US" altLang="zh-CN" sz="1600" dirty="0">
              <a:latin typeface="+mn-ea"/>
              <a:ea typeface="+mn-ea"/>
            </a:rPr>
            <a:t>1996</a:t>
          </a:r>
          <a:r>
            <a:rPr kumimoji="1" lang="zh-CN" altLang="en-US" sz="1600" dirty="0">
              <a:latin typeface="+mn-ea"/>
              <a:ea typeface="+mn-ea"/>
            </a:rPr>
            <a:t>年微软发布</a:t>
          </a:r>
          <a:r>
            <a:rPr kumimoji="1" lang="en-US" altLang="zh-CN" sz="1600" dirty="0">
              <a:latin typeface="+mn-ea"/>
              <a:ea typeface="+mn-ea"/>
            </a:rPr>
            <a:t>VBScript</a:t>
          </a:r>
          <a:r>
            <a:rPr kumimoji="1" lang="zh-CN" altLang="en-US" sz="1600" dirty="0">
              <a:latin typeface="+mn-ea"/>
              <a:ea typeface="+mn-ea"/>
            </a:rPr>
            <a:t>和</a:t>
          </a:r>
          <a:r>
            <a:rPr kumimoji="1" lang="en-US" altLang="zh-CN" sz="1600" dirty="0">
              <a:latin typeface="+mn-ea"/>
              <a:ea typeface="+mn-ea"/>
            </a:rPr>
            <a:t>Jscript,</a:t>
          </a:r>
          <a:r>
            <a:rPr kumimoji="1" lang="zh-CN" altLang="en-US" sz="1600" dirty="0">
              <a:latin typeface="+mn-ea"/>
              <a:ea typeface="+mn-ea"/>
            </a:rPr>
            <a:t>并内置于</a:t>
          </a:r>
          <a:r>
            <a:rPr kumimoji="1" lang="en-US" altLang="zh-CN" sz="1600" dirty="0">
              <a:latin typeface="+mn-ea"/>
              <a:ea typeface="+mn-ea"/>
            </a:rPr>
            <a:t>IE</a:t>
          </a:r>
          <a:r>
            <a:rPr kumimoji="1" lang="zh-CN" altLang="en-US" sz="1600" dirty="0">
              <a:latin typeface="+mn-ea"/>
              <a:ea typeface="+mn-ea"/>
            </a:rPr>
            <a:t>浏览器；</a:t>
          </a:r>
          <a:endParaRPr lang="zh-CN" altLang="en-US" sz="1600" dirty="0">
            <a:latin typeface="+mn-ea"/>
            <a:ea typeface="+mn-ea"/>
          </a:endParaRPr>
        </a:p>
      </dgm:t>
    </dgm:pt>
    <dgm:pt modelId="{B45EA1C9-636B-4F4E-9C62-995330471005}" type="parTrans" cxnId="{E1E88AFF-1643-B847-9021-BD0E7F4ADCEB}">
      <dgm:prSet/>
      <dgm:spPr/>
      <dgm:t>
        <a:bodyPr/>
        <a:lstStyle/>
        <a:p>
          <a:endParaRPr lang="zh-CN" altLang="en-US"/>
        </a:p>
      </dgm:t>
    </dgm:pt>
    <dgm:pt modelId="{66BEAB5D-F313-9C49-96FD-5E50D40E3ABC}" type="sibTrans" cxnId="{E1E88AFF-1643-B847-9021-BD0E7F4ADCEB}">
      <dgm:prSet/>
      <dgm:spPr/>
      <dgm:t>
        <a:bodyPr/>
        <a:lstStyle/>
        <a:p>
          <a:endParaRPr lang="zh-CN" altLang="en-US"/>
        </a:p>
      </dgm:t>
    </dgm:pt>
    <dgm:pt modelId="{A729DA40-EF13-5F4B-856A-B7CB2476548D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kumimoji="1" lang="en-US" altLang="zh-CN" sz="1600" dirty="0">
              <a:latin typeface="+mn-ea"/>
              <a:ea typeface="+mn-ea"/>
            </a:rPr>
            <a:t>1996</a:t>
          </a:r>
          <a:r>
            <a:rPr kumimoji="1" lang="zh-CN" altLang="en-US" sz="1600" dirty="0">
              <a:latin typeface="+mn-ea"/>
              <a:ea typeface="+mn-ea"/>
            </a:rPr>
            <a:t>年之后动态页面技术（</a:t>
          </a:r>
          <a:r>
            <a:rPr kumimoji="1" lang="en-US" altLang="zh-CN" sz="1600" dirty="0">
              <a:latin typeface="+mn-ea"/>
              <a:ea typeface="+mn-ea"/>
            </a:rPr>
            <a:t>PHP</a:t>
          </a:r>
          <a:r>
            <a:rPr kumimoji="1" lang="zh-CN" altLang="en-US" sz="1600" dirty="0">
              <a:latin typeface="+mn-ea"/>
              <a:ea typeface="+mn-ea"/>
            </a:rPr>
            <a:t>、</a:t>
          </a:r>
          <a:r>
            <a:rPr kumimoji="1" lang="en-US" altLang="zh-CN" sz="1600" dirty="0">
              <a:latin typeface="+mn-ea"/>
              <a:ea typeface="+mn-ea"/>
            </a:rPr>
            <a:t>JSP</a:t>
          </a:r>
          <a:r>
            <a:rPr kumimoji="1" lang="zh-CN" altLang="en-US" sz="1600" dirty="0">
              <a:latin typeface="+mn-ea"/>
              <a:ea typeface="+mn-ea"/>
            </a:rPr>
            <a:t>、</a:t>
          </a:r>
          <a:r>
            <a:rPr kumimoji="1" lang="en-US" altLang="zh-CN" sz="1600" dirty="0">
              <a:latin typeface="+mn-ea"/>
              <a:ea typeface="+mn-ea"/>
            </a:rPr>
            <a:t>ASP</a:t>
          </a:r>
          <a:r>
            <a:rPr kumimoji="1" lang="zh-CN" altLang="en-US" sz="1600" dirty="0">
              <a:latin typeface="+mn-ea"/>
              <a:ea typeface="+mn-ea"/>
            </a:rPr>
            <a:t>）相继诞生。</a:t>
          </a:r>
          <a:endParaRPr lang="zh-CN" altLang="en-US" sz="1600" dirty="0">
            <a:latin typeface="+mn-ea"/>
            <a:ea typeface="+mn-ea"/>
          </a:endParaRPr>
        </a:p>
      </dgm:t>
    </dgm:pt>
    <dgm:pt modelId="{65CC1FD5-0E97-EA4E-8A96-DEA0029910F2}" type="parTrans" cxnId="{0F588636-19C2-DA49-BA72-B334593FD190}">
      <dgm:prSet/>
      <dgm:spPr/>
      <dgm:t>
        <a:bodyPr/>
        <a:lstStyle/>
        <a:p>
          <a:endParaRPr lang="zh-CN" altLang="en-US"/>
        </a:p>
      </dgm:t>
    </dgm:pt>
    <dgm:pt modelId="{9CAA4F65-153F-8A4C-837E-CCF2894A57F0}" type="sibTrans" cxnId="{0F588636-19C2-DA49-BA72-B334593FD190}">
      <dgm:prSet/>
      <dgm:spPr/>
      <dgm:t>
        <a:bodyPr/>
        <a:lstStyle/>
        <a:p>
          <a:endParaRPr lang="zh-CN" altLang="en-US"/>
        </a:p>
      </dgm:t>
    </dgm:pt>
    <dgm:pt modelId="{99812CAC-F639-5247-9477-6E079D144914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1600" dirty="0">
              <a:latin typeface="+mn-ea"/>
              <a:ea typeface="+mn-ea"/>
            </a:rPr>
            <a:t>第一次浏览器战争（</a:t>
          </a:r>
          <a:r>
            <a:rPr lang="en-US" altLang="zh-CN" sz="1600" dirty="0">
              <a:latin typeface="+mn-ea"/>
              <a:ea typeface="+mn-ea"/>
            </a:rPr>
            <a:t>Navigator</a:t>
          </a:r>
          <a:r>
            <a:rPr lang="zh-CN" altLang="en-US" sz="1600" dirty="0">
              <a:latin typeface="+mn-ea"/>
              <a:ea typeface="+mn-ea"/>
            </a:rPr>
            <a:t> </a:t>
          </a:r>
          <a:r>
            <a:rPr lang="en-US" altLang="zh-CN" sz="1600" dirty="0">
              <a:latin typeface="+mn-ea"/>
              <a:ea typeface="+mn-ea"/>
            </a:rPr>
            <a:t>vs</a:t>
          </a:r>
          <a:r>
            <a:rPr lang="zh-CN" altLang="en-US" sz="1600" dirty="0">
              <a:latin typeface="+mn-ea"/>
              <a:ea typeface="+mn-ea"/>
            </a:rPr>
            <a:t>  </a:t>
          </a:r>
          <a:r>
            <a:rPr lang="en-US" altLang="zh-CN" sz="1600" dirty="0">
              <a:latin typeface="+mn-ea"/>
              <a:ea typeface="+mn-ea"/>
            </a:rPr>
            <a:t>IE</a:t>
          </a:r>
          <a:r>
            <a:rPr lang="zh-CN" altLang="en-US" sz="1600" dirty="0">
              <a:latin typeface="+mn-ea"/>
              <a:ea typeface="+mn-ea"/>
            </a:rPr>
            <a:t>）</a:t>
          </a:r>
        </a:p>
      </dgm:t>
    </dgm:pt>
    <dgm:pt modelId="{F6146D44-3102-E44A-B59E-DB1E8B1D9C89}" type="parTrans" cxnId="{33E6C4CE-70D4-7045-9867-7249B7185133}">
      <dgm:prSet/>
      <dgm:spPr/>
      <dgm:t>
        <a:bodyPr/>
        <a:lstStyle/>
        <a:p>
          <a:endParaRPr lang="zh-CN" altLang="en-US"/>
        </a:p>
      </dgm:t>
    </dgm:pt>
    <dgm:pt modelId="{202DAED3-A122-2E4E-B3EF-253A27742C6B}" type="sibTrans" cxnId="{33E6C4CE-70D4-7045-9867-7249B7185133}">
      <dgm:prSet/>
      <dgm:spPr/>
      <dgm:t>
        <a:bodyPr/>
        <a:lstStyle/>
        <a:p>
          <a:endParaRPr lang="zh-CN" altLang="en-US"/>
        </a:p>
      </dgm:t>
    </dgm:pt>
    <dgm:pt modelId="{5409038F-76D3-1F4A-B7F7-8C043DBCC343}" type="pres">
      <dgm:prSet presAssocID="{1F59A594-EE3A-324E-B92E-DC6258D450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DDD485D-978C-EB49-97C3-E15E8236F570}" type="pres">
      <dgm:prSet presAssocID="{428BE815-E09C-9741-9DE0-E370B3127BED}" presName="composite" presStyleCnt="0"/>
      <dgm:spPr/>
    </dgm:pt>
    <dgm:pt modelId="{7A7E5EDD-1858-CA43-84CC-EACA3E2E9E87}" type="pres">
      <dgm:prSet presAssocID="{428BE815-E09C-9741-9DE0-E370B3127BED}" presName="parTx" presStyleLbl="alignNode1" presStyleIdx="0" presStyleCnt="1" custScaleX="114000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CD6BF4-8E68-3A40-9810-DDFC03C5DD9D}" type="pres">
      <dgm:prSet presAssocID="{428BE815-E09C-9741-9DE0-E370B3127BED}" presName="desTx" presStyleLbl="alignAccFollowNode1" presStyleIdx="0" presStyleCnt="1" custScaleX="1138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569FA0-1339-0D4E-8B42-1607729C4FF9}" type="presOf" srcId="{A8FF3941-48F7-D64B-9762-4D3B1B5149E1}" destId="{D4CD6BF4-8E68-3A40-9810-DDFC03C5DD9D}" srcOrd="0" destOrd="3" presId="urn:microsoft.com/office/officeart/2005/8/layout/hList1"/>
    <dgm:cxn modelId="{FA24576A-0E61-0844-8BC9-F85257E23BDC}" type="presOf" srcId="{99812CAC-F639-5247-9477-6E079D144914}" destId="{D4CD6BF4-8E68-3A40-9810-DDFC03C5DD9D}" srcOrd="0" destOrd="6" presId="urn:microsoft.com/office/officeart/2005/8/layout/hList1"/>
    <dgm:cxn modelId="{27041B9E-8CBF-1A45-8160-504ECD83CF2A}" type="presOf" srcId="{7A5D6EAD-E4DD-D74B-86FA-26368ED6997B}" destId="{D4CD6BF4-8E68-3A40-9810-DDFC03C5DD9D}" srcOrd="0" destOrd="0" presId="urn:microsoft.com/office/officeart/2005/8/layout/hList1"/>
    <dgm:cxn modelId="{2EC8480D-7110-2E4F-A115-3D3B2D15DE7E}" type="presOf" srcId="{428BE815-E09C-9741-9DE0-E370B3127BED}" destId="{7A7E5EDD-1858-CA43-84CC-EACA3E2E9E87}" srcOrd="0" destOrd="0" presId="urn:microsoft.com/office/officeart/2005/8/layout/hList1"/>
    <dgm:cxn modelId="{E1E88AFF-1643-B847-9021-BD0E7F4ADCEB}" srcId="{428BE815-E09C-9741-9DE0-E370B3127BED}" destId="{5FF60370-9AD5-C74F-A868-BED725641F2F}" srcOrd="4" destOrd="0" parTransId="{B45EA1C9-636B-4F4E-9C62-995330471005}" sibTransId="{66BEAB5D-F313-9C49-96FD-5E50D40E3ABC}"/>
    <dgm:cxn modelId="{8A96DA9B-E8C5-0A40-95AB-6A22985926AD}" type="presOf" srcId="{5FF60370-9AD5-C74F-A868-BED725641F2F}" destId="{D4CD6BF4-8E68-3A40-9810-DDFC03C5DD9D}" srcOrd="0" destOrd="4" presId="urn:microsoft.com/office/officeart/2005/8/layout/hList1"/>
    <dgm:cxn modelId="{F20CF3AC-4FDB-D64E-8F7E-AE46DAE86A32}" srcId="{428BE815-E09C-9741-9DE0-E370B3127BED}" destId="{86321527-0BC2-514B-ACFB-7212FF9D66B7}" srcOrd="1" destOrd="0" parTransId="{443FC4EA-3D23-814E-9DCC-1539DBB82813}" sibTransId="{2746E77A-1987-2A49-98F8-FCA938AA2724}"/>
    <dgm:cxn modelId="{701DA40D-4AEE-DE4F-81AE-DEE39D971434}" type="presOf" srcId="{A729DA40-EF13-5F4B-856A-B7CB2476548D}" destId="{D4CD6BF4-8E68-3A40-9810-DDFC03C5DD9D}" srcOrd="0" destOrd="5" presId="urn:microsoft.com/office/officeart/2005/8/layout/hList1"/>
    <dgm:cxn modelId="{EA7BBC64-5165-5A44-9015-7ABD6E926D00}" type="presOf" srcId="{505C9613-719F-2A47-BCD8-DCAEA9A9C4DC}" destId="{D4CD6BF4-8E68-3A40-9810-DDFC03C5DD9D}" srcOrd="0" destOrd="2" presId="urn:microsoft.com/office/officeart/2005/8/layout/hList1"/>
    <dgm:cxn modelId="{96123E5E-75CB-0449-877A-D51B7AA39953}" srcId="{1F59A594-EE3A-324E-B92E-DC6258D45005}" destId="{428BE815-E09C-9741-9DE0-E370B3127BED}" srcOrd="0" destOrd="0" parTransId="{5EC2FCF5-BC58-B443-9346-E7879F454C84}" sibTransId="{EC625610-ED26-584F-A6CB-C37463813B05}"/>
    <dgm:cxn modelId="{7F63A1D7-D5DC-2043-ABCC-EFAB145E1F17}" srcId="{428BE815-E09C-9741-9DE0-E370B3127BED}" destId="{A8FF3941-48F7-D64B-9762-4D3B1B5149E1}" srcOrd="3" destOrd="0" parTransId="{E68F2B75-B9AF-7D4B-9EE3-B6757730EE0A}" sibTransId="{72056383-EAAD-544E-9AD4-2A1046B2DC0E}"/>
    <dgm:cxn modelId="{CF639B99-5F45-7646-B871-D126EBFD1781}" srcId="{428BE815-E09C-9741-9DE0-E370B3127BED}" destId="{505C9613-719F-2A47-BCD8-DCAEA9A9C4DC}" srcOrd="2" destOrd="0" parTransId="{F84DA00D-FAB0-F747-81B1-322D2369AE6A}" sibTransId="{4EEECCF2-BC90-4641-9F47-BBCD048A9C48}"/>
    <dgm:cxn modelId="{1687ACE3-5B95-484A-A40B-01F823208700}" type="presOf" srcId="{1F59A594-EE3A-324E-B92E-DC6258D45005}" destId="{5409038F-76D3-1F4A-B7F7-8C043DBCC343}" srcOrd="0" destOrd="0" presId="urn:microsoft.com/office/officeart/2005/8/layout/hList1"/>
    <dgm:cxn modelId="{33E6C4CE-70D4-7045-9867-7249B7185133}" srcId="{428BE815-E09C-9741-9DE0-E370B3127BED}" destId="{99812CAC-F639-5247-9477-6E079D144914}" srcOrd="6" destOrd="0" parTransId="{F6146D44-3102-E44A-B59E-DB1E8B1D9C89}" sibTransId="{202DAED3-A122-2E4E-B3EF-253A27742C6B}"/>
    <dgm:cxn modelId="{3438DD8A-B51A-AD4E-96FF-CC8231545E8A}" srcId="{428BE815-E09C-9741-9DE0-E370B3127BED}" destId="{7A5D6EAD-E4DD-D74B-86FA-26368ED6997B}" srcOrd="0" destOrd="0" parTransId="{D0443CB4-84E0-B544-9CDA-699D54AE2390}" sibTransId="{DFE3FCF9-D4A5-A848-9D4E-3A81E9640829}"/>
    <dgm:cxn modelId="{6E6A98AB-1947-A545-8FF4-FF5B48947DFB}" type="presOf" srcId="{86321527-0BC2-514B-ACFB-7212FF9D66B7}" destId="{D4CD6BF4-8E68-3A40-9810-DDFC03C5DD9D}" srcOrd="0" destOrd="1" presId="urn:microsoft.com/office/officeart/2005/8/layout/hList1"/>
    <dgm:cxn modelId="{0F588636-19C2-DA49-BA72-B334593FD190}" srcId="{428BE815-E09C-9741-9DE0-E370B3127BED}" destId="{A729DA40-EF13-5F4B-856A-B7CB2476548D}" srcOrd="5" destOrd="0" parTransId="{65CC1FD5-0E97-EA4E-8A96-DEA0029910F2}" sibTransId="{9CAA4F65-153F-8A4C-837E-CCF2894A57F0}"/>
    <dgm:cxn modelId="{1715F7CF-256E-AA48-A297-BF755ADA1F2D}" type="presParOf" srcId="{5409038F-76D3-1F4A-B7F7-8C043DBCC343}" destId="{3DDD485D-978C-EB49-97C3-E15E8236F570}" srcOrd="0" destOrd="0" presId="urn:microsoft.com/office/officeart/2005/8/layout/hList1"/>
    <dgm:cxn modelId="{5C52B1E0-BA64-F448-B1C0-9A1EE9C00E8A}" type="presParOf" srcId="{3DDD485D-978C-EB49-97C3-E15E8236F570}" destId="{7A7E5EDD-1858-CA43-84CC-EACA3E2E9E87}" srcOrd="0" destOrd="0" presId="urn:microsoft.com/office/officeart/2005/8/layout/hList1"/>
    <dgm:cxn modelId="{670F2867-4496-C743-8141-4E5BE2CEEA54}" type="presParOf" srcId="{3DDD485D-978C-EB49-97C3-E15E8236F570}" destId="{D4CD6BF4-8E68-3A40-9810-DDFC03C5DD9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E5EDD-1858-CA43-84CC-EACA3E2E9E87}">
      <dsp:nvSpPr>
        <dsp:cNvPr id="0" name=""/>
        <dsp:cNvSpPr/>
      </dsp:nvSpPr>
      <dsp:spPr>
        <a:xfrm>
          <a:off x="1147" y="3658"/>
          <a:ext cx="8393815" cy="1411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>
              <a:latin typeface="Songti SC" panose="02010600040101010101" pitchFamily="2" charset="-122"/>
              <a:ea typeface="Songti SC" panose="02010600040101010101" pitchFamily="2" charset="-122"/>
            </a:rPr>
            <a:t>Web</a:t>
          </a:r>
          <a:r>
            <a:rPr lang="zh-CN" altLang="en-US" sz="2000" b="1" kern="1200" dirty="0">
              <a:latin typeface="Songti SC" panose="02010600040101010101" pitchFamily="2" charset="-122"/>
              <a:ea typeface="Songti SC" panose="02010600040101010101" pitchFamily="2" charset="-122"/>
            </a:rPr>
            <a:t> </a:t>
          </a:r>
          <a:r>
            <a:rPr lang="en-US" altLang="zh-CN" sz="2000" b="1" kern="1200" dirty="0">
              <a:latin typeface="Songti SC" panose="02010600040101010101" pitchFamily="2" charset="-122"/>
              <a:ea typeface="Songti SC" panose="02010600040101010101" pitchFamily="2" charset="-122"/>
            </a:rPr>
            <a:t>1.0</a:t>
          </a:r>
          <a:endParaRPr lang="zh-CN" altLang="en-US" sz="2000" b="1" kern="1200" dirty="0">
            <a:latin typeface="Songti SC" panose="02010600040101010101" pitchFamily="2" charset="-122"/>
            <a:ea typeface="Songti SC" panose="02010600040101010101" pitchFamily="2" charset="-122"/>
          </a:endParaRPr>
        </a:p>
      </dsp:txBody>
      <dsp:txXfrm>
        <a:off x="1147" y="3658"/>
        <a:ext cx="8393815" cy="1411200"/>
      </dsp:txXfrm>
    </dsp:sp>
    <dsp:sp modelId="{D4CD6BF4-8E68-3A40-9810-DDFC03C5DD9D}">
      <dsp:nvSpPr>
        <dsp:cNvPr id="0" name=""/>
        <dsp:cNvSpPr/>
      </dsp:nvSpPr>
      <dsp:spPr>
        <a:xfrm>
          <a:off x="5234" y="1414858"/>
          <a:ext cx="8385642" cy="363163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zh-CN" sz="1600" kern="1200" dirty="0">
              <a:latin typeface="+mn-ea"/>
              <a:ea typeface="+mn-ea"/>
            </a:rPr>
            <a:t>1989</a:t>
          </a:r>
          <a:r>
            <a:rPr kumimoji="1" lang="zh-CN" altLang="en-US" sz="1600" kern="1200" dirty="0">
              <a:latin typeface="+mn-ea"/>
              <a:ea typeface="+mn-ea"/>
            </a:rPr>
            <a:t>年</a:t>
          </a:r>
          <a:r>
            <a:rPr kumimoji="1" lang="en-US" altLang="zh-CN" sz="1600" kern="1200" dirty="0">
              <a:latin typeface="+mn-ea"/>
              <a:ea typeface="+mn-ea"/>
            </a:rPr>
            <a:t>Tim</a:t>
          </a:r>
          <a:r>
            <a:rPr kumimoji="1" lang="zh-CN" altLang="en-US" sz="1600" kern="1200" dirty="0">
              <a:latin typeface="+mn-ea"/>
              <a:ea typeface="+mn-ea"/>
            </a:rPr>
            <a:t> </a:t>
          </a:r>
          <a:r>
            <a:rPr kumimoji="1" lang="en-US" altLang="zh-CN" sz="1600" kern="1200" dirty="0">
              <a:latin typeface="+mn-ea"/>
              <a:ea typeface="+mn-ea"/>
            </a:rPr>
            <a:t>Berners-Lee</a:t>
          </a:r>
          <a:r>
            <a:rPr kumimoji="1" lang="zh-CN" altLang="en-US" sz="1600" kern="1200" dirty="0">
              <a:latin typeface="+mn-ea"/>
              <a:ea typeface="+mn-ea"/>
            </a:rPr>
            <a:t>提出</a:t>
          </a:r>
          <a:r>
            <a:rPr kumimoji="1" lang="en-US" altLang="zh-CN" sz="1600" kern="1200" dirty="0">
              <a:latin typeface="+mn-ea"/>
              <a:ea typeface="+mn-ea"/>
            </a:rPr>
            <a:t>web</a:t>
          </a:r>
          <a:r>
            <a:rPr kumimoji="1" lang="zh-CN" altLang="en-US" sz="1600" kern="1200" dirty="0">
              <a:latin typeface="+mn-ea"/>
              <a:ea typeface="+mn-ea"/>
            </a:rPr>
            <a:t>文档系统的设计方案；</a:t>
          </a:r>
          <a:endParaRPr lang="zh-CN" altLang="en-US" sz="1600" kern="1200" dirty="0">
            <a:latin typeface="+mn-ea"/>
            <a:ea typeface="+mn-ea"/>
          </a:endParaRP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zh-CN" sz="1600" kern="1200" dirty="0" smtClean="0">
              <a:latin typeface="+mn-ea"/>
              <a:ea typeface="+mn-ea"/>
            </a:rPr>
            <a:t>1994</a:t>
          </a:r>
          <a:r>
            <a:rPr kumimoji="1" lang="zh-CN" altLang="en-US" sz="1600" kern="1200" dirty="0" smtClean="0">
              <a:latin typeface="+mn-ea"/>
              <a:ea typeface="+mn-ea"/>
            </a:rPr>
            <a:t>年万维网联盟（</a:t>
          </a:r>
          <a:r>
            <a:rPr kumimoji="1" lang="en-US" altLang="zh-CN" sz="1600" kern="1200" dirty="0" smtClean="0">
              <a:latin typeface="+mn-ea"/>
              <a:ea typeface="+mn-ea"/>
            </a:rPr>
            <a:t>World</a:t>
          </a:r>
          <a:r>
            <a:rPr kumimoji="1" lang="zh-CN" altLang="en-US" sz="1600" kern="1200" dirty="0" smtClean="0">
              <a:latin typeface="+mn-ea"/>
              <a:ea typeface="+mn-ea"/>
            </a:rPr>
            <a:t> </a:t>
          </a:r>
          <a:r>
            <a:rPr kumimoji="1" lang="en-US" altLang="zh-CN" sz="1600" kern="1200" dirty="0" smtClean="0">
              <a:latin typeface="+mn-ea"/>
              <a:ea typeface="+mn-ea"/>
            </a:rPr>
            <a:t>Wide</a:t>
          </a:r>
          <a:r>
            <a:rPr kumimoji="1" lang="zh-CN" altLang="en-US" sz="1600" kern="1200" dirty="0" smtClean="0">
              <a:latin typeface="+mn-ea"/>
              <a:ea typeface="+mn-ea"/>
            </a:rPr>
            <a:t> </a:t>
          </a:r>
          <a:r>
            <a:rPr kumimoji="1" lang="en-US" altLang="zh-CN" sz="1600" kern="1200" dirty="0" smtClean="0">
              <a:latin typeface="+mn-ea"/>
              <a:ea typeface="+mn-ea"/>
            </a:rPr>
            <a:t>Web</a:t>
          </a:r>
          <a:r>
            <a:rPr kumimoji="1" lang="zh-CN" altLang="en-US" sz="1600" kern="1200" dirty="0" smtClean="0">
              <a:latin typeface="+mn-ea"/>
              <a:ea typeface="+mn-ea"/>
            </a:rPr>
            <a:t> </a:t>
          </a:r>
          <a:r>
            <a:rPr kumimoji="1" lang="en-US" altLang="zh-CN" sz="1600" kern="1200" dirty="0" smtClean="0">
              <a:latin typeface="+mn-ea"/>
              <a:ea typeface="+mn-ea"/>
            </a:rPr>
            <a:t>Consortium,</a:t>
          </a:r>
          <a:r>
            <a:rPr kumimoji="1" lang="zh-CN" altLang="en-US" sz="1600" kern="1200" dirty="0" smtClean="0">
              <a:latin typeface="+mn-ea"/>
              <a:ea typeface="+mn-ea"/>
            </a:rPr>
            <a:t> </a:t>
          </a:r>
          <a:r>
            <a:rPr kumimoji="1" lang="en-US" altLang="zh-CN" sz="1600" kern="1200" dirty="0" smtClean="0">
              <a:latin typeface="+mn-ea"/>
              <a:ea typeface="+mn-ea"/>
            </a:rPr>
            <a:t>W3C</a:t>
          </a:r>
          <a:r>
            <a:rPr kumimoji="1" lang="zh-CN" altLang="en-US" sz="1600" kern="1200" dirty="0" smtClean="0">
              <a:latin typeface="+mn-ea"/>
              <a:ea typeface="+mn-ea"/>
            </a:rPr>
            <a:t>）成立</a:t>
          </a:r>
          <a:r>
            <a:rPr kumimoji="1" lang="en-US" altLang="zh-CN" sz="1600" kern="1200" dirty="0" smtClean="0">
              <a:latin typeface="+mn-ea"/>
              <a:ea typeface="+mn-ea"/>
            </a:rPr>
            <a:t>,</a:t>
          </a:r>
          <a:r>
            <a:rPr kumimoji="1" lang="zh-CN" altLang="en-US" sz="1600" kern="1200" dirty="0" smtClean="0">
              <a:latin typeface="+mn-ea"/>
              <a:ea typeface="+mn-ea"/>
            </a:rPr>
            <a:t>标志</a:t>
          </a:r>
          <a:r>
            <a:rPr kumimoji="1" lang="en-US" altLang="zh-CN" sz="1600" kern="1200" dirty="0" smtClean="0">
              <a:latin typeface="+mn-ea"/>
              <a:ea typeface="+mn-ea"/>
            </a:rPr>
            <a:t>Web</a:t>
          </a:r>
          <a:r>
            <a:rPr kumimoji="1" lang="zh-CN" altLang="en-US" sz="1600" kern="1200" dirty="0" smtClean="0">
              <a:latin typeface="+mn-ea"/>
              <a:ea typeface="+mn-ea"/>
            </a:rPr>
            <a:t> </a:t>
          </a:r>
          <a:r>
            <a:rPr kumimoji="1" lang="en-US" altLang="zh-CN" sz="1600" kern="1200" dirty="0" smtClean="0">
              <a:latin typeface="+mn-ea"/>
              <a:ea typeface="+mn-ea"/>
            </a:rPr>
            <a:t>1.0</a:t>
          </a:r>
          <a:r>
            <a:rPr kumimoji="1" lang="zh-CN" altLang="en-US" sz="1600" kern="1200" dirty="0" smtClean="0">
              <a:latin typeface="+mn-ea"/>
              <a:ea typeface="+mn-ea"/>
            </a:rPr>
            <a:t>阶段（</a:t>
          </a:r>
          <a:r>
            <a:rPr kumimoji="1" lang="en-US" altLang="zh-CN" sz="1600" kern="1200" dirty="0" smtClean="0">
              <a:latin typeface="+mn-ea"/>
              <a:ea typeface="+mn-ea"/>
            </a:rPr>
            <a:t>W3C</a:t>
          </a:r>
          <a:r>
            <a:rPr kumimoji="1" lang="zh-CN" altLang="en-US" sz="1600" kern="1200" dirty="0" smtClean="0">
              <a:latin typeface="+mn-ea"/>
              <a:ea typeface="+mn-ea"/>
            </a:rPr>
            <a:t>发布</a:t>
          </a:r>
          <a:r>
            <a:rPr kumimoji="1" lang="en-US" altLang="zh-CN" sz="1600" kern="1200" dirty="0" smtClean="0">
              <a:latin typeface="+mn-ea"/>
              <a:ea typeface="+mn-ea"/>
            </a:rPr>
            <a:t>Web</a:t>
          </a:r>
          <a:r>
            <a:rPr kumimoji="1" lang="zh-CN" altLang="en-US" sz="1600" kern="1200" dirty="0" smtClean="0">
              <a:latin typeface="+mn-ea"/>
              <a:ea typeface="+mn-ea"/>
            </a:rPr>
            <a:t>技术规范，如</a:t>
          </a:r>
          <a:r>
            <a:rPr kumimoji="1" lang="en-US" altLang="zh-CN" sz="1600" kern="1200" dirty="0" smtClean="0">
              <a:latin typeface="+mn-ea"/>
              <a:ea typeface="+mn-ea"/>
            </a:rPr>
            <a:t>HTML</a:t>
          </a:r>
          <a:r>
            <a:rPr kumimoji="1" lang="zh-CN" altLang="en-US" sz="1600" kern="1200" dirty="0" smtClean="0">
              <a:latin typeface="+mn-ea"/>
              <a:ea typeface="+mn-ea"/>
            </a:rPr>
            <a:t>、</a:t>
          </a:r>
          <a:r>
            <a:rPr kumimoji="1" lang="en-US" altLang="zh-CN" sz="1600" kern="1200" dirty="0" smtClean="0">
              <a:latin typeface="+mn-ea"/>
              <a:ea typeface="+mn-ea"/>
            </a:rPr>
            <a:t>CSS</a:t>
          </a:r>
          <a:r>
            <a:rPr kumimoji="1" lang="zh-CN" altLang="en-US" sz="1600" kern="1200" dirty="0" smtClean="0">
              <a:latin typeface="+mn-ea"/>
              <a:ea typeface="+mn-ea"/>
            </a:rPr>
            <a:t>等）；</a:t>
          </a:r>
          <a:endParaRPr lang="zh-CN" altLang="en-US" sz="1600" kern="1200" dirty="0">
            <a:latin typeface="+mn-ea"/>
            <a:ea typeface="+mn-ea"/>
          </a:endParaRP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zh-CN" sz="1600" kern="1200" dirty="0">
              <a:latin typeface="+mn-ea"/>
              <a:ea typeface="+mn-ea"/>
            </a:rPr>
            <a:t>1994</a:t>
          </a:r>
          <a:r>
            <a:rPr kumimoji="1" lang="zh-CN" altLang="en-US" sz="1600" kern="1200" dirty="0">
              <a:latin typeface="+mn-ea"/>
              <a:ea typeface="+mn-ea"/>
            </a:rPr>
            <a:t>年</a:t>
          </a:r>
          <a:r>
            <a:rPr kumimoji="1" lang="en-US" altLang="zh-CN" sz="1600" kern="1200" dirty="0">
              <a:latin typeface="+mn-ea"/>
              <a:ea typeface="+mn-ea"/>
            </a:rPr>
            <a:t>Navigator</a:t>
          </a:r>
          <a:r>
            <a:rPr kumimoji="1" lang="zh-CN" altLang="en-US" sz="1600" kern="1200" dirty="0">
              <a:latin typeface="+mn-ea"/>
              <a:ea typeface="+mn-ea"/>
            </a:rPr>
            <a:t>浏览器发布；</a:t>
          </a:r>
          <a:endParaRPr lang="zh-CN" altLang="en-US" sz="1600" kern="1200" dirty="0">
            <a:latin typeface="+mn-ea"/>
            <a:ea typeface="+mn-ea"/>
          </a:endParaRP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zh-CN" sz="1600" kern="1200" dirty="0">
              <a:latin typeface="+mn-ea"/>
              <a:ea typeface="+mn-ea"/>
            </a:rPr>
            <a:t>1995</a:t>
          </a:r>
          <a:r>
            <a:rPr kumimoji="1" lang="zh-CN" altLang="en-US" sz="1600" kern="1200" dirty="0">
              <a:latin typeface="+mn-ea"/>
              <a:ea typeface="+mn-ea"/>
            </a:rPr>
            <a:t>年</a:t>
          </a:r>
          <a:r>
            <a:rPr kumimoji="1" lang="en-US" altLang="zh-CN" sz="1600" kern="1200" dirty="0">
              <a:latin typeface="+mn-ea"/>
              <a:ea typeface="+mn-ea"/>
            </a:rPr>
            <a:t>JavaScript</a:t>
          </a:r>
          <a:r>
            <a:rPr kumimoji="1" lang="zh-CN" altLang="en-US" sz="1600" kern="1200" dirty="0">
              <a:latin typeface="+mn-ea"/>
              <a:ea typeface="+mn-ea"/>
            </a:rPr>
            <a:t>脚本语言诞生，并嵌入到</a:t>
          </a:r>
          <a:r>
            <a:rPr kumimoji="1" lang="en-US" altLang="zh-CN" sz="1600" kern="1200" dirty="0">
              <a:latin typeface="+mn-ea"/>
              <a:ea typeface="+mn-ea"/>
            </a:rPr>
            <a:t>Navigator</a:t>
          </a:r>
          <a:r>
            <a:rPr kumimoji="1" lang="zh-CN" altLang="en-US" sz="1600" kern="1200" dirty="0">
              <a:latin typeface="+mn-ea"/>
              <a:ea typeface="+mn-ea"/>
            </a:rPr>
            <a:t>中；</a:t>
          </a:r>
          <a:endParaRPr lang="zh-CN" altLang="en-US" sz="1600" kern="1200" dirty="0">
            <a:latin typeface="+mn-ea"/>
            <a:ea typeface="+mn-ea"/>
          </a:endParaRP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zh-CN" sz="1600" kern="1200" dirty="0">
              <a:latin typeface="+mn-ea"/>
              <a:ea typeface="+mn-ea"/>
            </a:rPr>
            <a:t>1996</a:t>
          </a:r>
          <a:r>
            <a:rPr kumimoji="1" lang="zh-CN" altLang="en-US" sz="1600" kern="1200" dirty="0">
              <a:latin typeface="+mn-ea"/>
              <a:ea typeface="+mn-ea"/>
            </a:rPr>
            <a:t>年微软发布</a:t>
          </a:r>
          <a:r>
            <a:rPr kumimoji="1" lang="en-US" altLang="zh-CN" sz="1600" kern="1200" dirty="0">
              <a:latin typeface="+mn-ea"/>
              <a:ea typeface="+mn-ea"/>
            </a:rPr>
            <a:t>VBScript</a:t>
          </a:r>
          <a:r>
            <a:rPr kumimoji="1" lang="zh-CN" altLang="en-US" sz="1600" kern="1200" dirty="0">
              <a:latin typeface="+mn-ea"/>
              <a:ea typeface="+mn-ea"/>
            </a:rPr>
            <a:t>和</a:t>
          </a:r>
          <a:r>
            <a:rPr kumimoji="1" lang="en-US" altLang="zh-CN" sz="1600" kern="1200" dirty="0">
              <a:latin typeface="+mn-ea"/>
              <a:ea typeface="+mn-ea"/>
            </a:rPr>
            <a:t>Jscript,</a:t>
          </a:r>
          <a:r>
            <a:rPr kumimoji="1" lang="zh-CN" altLang="en-US" sz="1600" kern="1200" dirty="0">
              <a:latin typeface="+mn-ea"/>
              <a:ea typeface="+mn-ea"/>
            </a:rPr>
            <a:t>并内置于</a:t>
          </a:r>
          <a:r>
            <a:rPr kumimoji="1" lang="en-US" altLang="zh-CN" sz="1600" kern="1200" dirty="0">
              <a:latin typeface="+mn-ea"/>
              <a:ea typeface="+mn-ea"/>
            </a:rPr>
            <a:t>IE</a:t>
          </a:r>
          <a:r>
            <a:rPr kumimoji="1" lang="zh-CN" altLang="en-US" sz="1600" kern="1200" dirty="0">
              <a:latin typeface="+mn-ea"/>
              <a:ea typeface="+mn-ea"/>
            </a:rPr>
            <a:t>浏览器；</a:t>
          </a:r>
          <a:endParaRPr lang="zh-CN" altLang="en-US" sz="1600" kern="1200" dirty="0">
            <a:latin typeface="+mn-ea"/>
            <a:ea typeface="+mn-ea"/>
          </a:endParaRP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zh-CN" sz="1600" kern="1200" dirty="0">
              <a:latin typeface="+mn-ea"/>
              <a:ea typeface="+mn-ea"/>
            </a:rPr>
            <a:t>1996</a:t>
          </a:r>
          <a:r>
            <a:rPr kumimoji="1" lang="zh-CN" altLang="en-US" sz="1600" kern="1200" dirty="0">
              <a:latin typeface="+mn-ea"/>
              <a:ea typeface="+mn-ea"/>
            </a:rPr>
            <a:t>年之后动态页面技术（</a:t>
          </a:r>
          <a:r>
            <a:rPr kumimoji="1" lang="en-US" altLang="zh-CN" sz="1600" kern="1200" dirty="0">
              <a:latin typeface="+mn-ea"/>
              <a:ea typeface="+mn-ea"/>
            </a:rPr>
            <a:t>PHP</a:t>
          </a:r>
          <a:r>
            <a:rPr kumimoji="1" lang="zh-CN" altLang="en-US" sz="1600" kern="1200" dirty="0">
              <a:latin typeface="+mn-ea"/>
              <a:ea typeface="+mn-ea"/>
            </a:rPr>
            <a:t>、</a:t>
          </a:r>
          <a:r>
            <a:rPr kumimoji="1" lang="en-US" altLang="zh-CN" sz="1600" kern="1200" dirty="0">
              <a:latin typeface="+mn-ea"/>
              <a:ea typeface="+mn-ea"/>
            </a:rPr>
            <a:t>JSP</a:t>
          </a:r>
          <a:r>
            <a:rPr kumimoji="1" lang="zh-CN" altLang="en-US" sz="1600" kern="1200" dirty="0">
              <a:latin typeface="+mn-ea"/>
              <a:ea typeface="+mn-ea"/>
            </a:rPr>
            <a:t>、</a:t>
          </a:r>
          <a:r>
            <a:rPr kumimoji="1" lang="en-US" altLang="zh-CN" sz="1600" kern="1200" dirty="0">
              <a:latin typeface="+mn-ea"/>
              <a:ea typeface="+mn-ea"/>
            </a:rPr>
            <a:t>ASP</a:t>
          </a:r>
          <a:r>
            <a:rPr kumimoji="1" lang="zh-CN" altLang="en-US" sz="1600" kern="1200" dirty="0">
              <a:latin typeface="+mn-ea"/>
              <a:ea typeface="+mn-ea"/>
            </a:rPr>
            <a:t>）相继诞生。</a:t>
          </a:r>
          <a:endParaRPr lang="zh-CN" altLang="en-US" sz="1600" kern="1200" dirty="0">
            <a:latin typeface="+mn-ea"/>
            <a:ea typeface="+mn-ea"/>
          </a:endParaRP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>
              <a:latin typeface="+mn-ea"/>
              <a:ea typeface="+mn-ea"/>
            </a:rPr>
            <a:t>第一次浏览器战争（</a:t>
          </a:r>
          <a:r>
            <a:rPr lang="en-US" altLang="zh-CN" sz="1600" kern="1200" dirty="0">
              <a:latin typeface="+mn-ea"/>
              <a:ea typeface="+mn-ea"/>
            </a:rPr>
            <a:t>Navigator</a:t>
          </a:r>
          <a:r>
            <a:rPr lang="zh-CN" altLang="en-US" sz="1600" kern="1200" dirty="0">
              <a:latin typeface="+mn-ea"/>
              <a:ea typeface="+mn-ea"/>
            </a:rPr>
            <a:t> </a:t>
          </a:r>
          <a:r>
            <a:rPr lang="en-US" altLang="zh-CN" sz="1600" kern="1200" dirty="0">
              <a:latin typeface="+mn-ea"/>
              <a:ea typeface="+mn-ea"/>
            </a:rPr>
            <a:t>vs</a:t>
          </a:r>
          <a:r>
            <a:rPr lang="zh-CN" altLang="en-US" sz="1600" kern="1200" dirty="0">
              <a:latin typeface="+mn-ea"/>
              <a:ea typeface="+mn-ea"/>
            </a:rPr>
            <a:t>  </a:t>
          </a:r>
          <a:r>
            <a:rPr lang="en-US" altLang="zh-CN" sz="1600" kern="1200" dirty="0">
              <a:latin typeface="+mn-ea"/>
              <a:ea typeface="+mn-ea"/>
            </a:rPr>
            <a:t>IE</a:t>
          </a:r>
          <a:r>
            <a:rPr lang="zh-CN" altLang="en-US" sz="1600" kern="1200" dirty="0">
              <a:latin typeface="+mn-ea"/>
              <a:ea typeface="+mn-ea"/>
            </a:rPr>
            <a:t>）</a:t>
          </a:r>
        </a:p>
      </dsp:txBody>
      <dsp:txXfrm>
        <a:off x="5234" y="1414858"/>
        <a:ext cx="8385642" cy="3631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FB5A5-61CE-8F40-A0AE-25E922554B41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9BC-7566-964E-A174-5EB0FB7ED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357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我们进入第一章，首先来做一个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编程的简介。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714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第二次浏览器战争其实已经有了结果，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的市场份额全面超越了</a:t>
            </a:r>
            <a:r>
              <a:rPr lang="en-US" altLang="zh-CN" dirty="0" smtClean="0"/>
              <a:t>IE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微软放弃了对封闭式</a:t>
            </a:r>
            <a:r>
              <a:rPr lang="en-US" altLang="zh-CN" dirty="0" smtClean="0"/>
              <a:t>IE</a:t>
            </a:r>
            <a:r>
              <a:rPr lang="zh-CN" altLang="en-US" dirty="0" smtClean="0"/>
              <a:t>浏览器的更新，在</a:t>
            </a:r>
            <a:r>
              <a:rPr lang="en-US" altLang="zh-CN" dirty="0" smtClean="0"/>
              <a:t>Win10</a:t>
            </a:r>
            <a:r>
              <a:rPr lang="zh-CN" altLang="en-US" dirty="0" smtClean="0"/>
              <a:t>里推出了</a:t>
            </a:r>
            <a:r>
              <a:rPr lang="en-US" altLang="zh-CN" dirty="0" smtClean="0"/>
              <a:t>Edge</a:t>
            </a:r>
            <a:r>
              <a:rPr lang="zh-CN" altLang="en-US" dirty="0" smtClean="0"/>
              <a:t>浏览器，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年最新的</a:t>
            </a:r>
            <a:r>
              <a:rPr lang="en-US" altLang="zh-CN" dirty="0" smtClean="0"/>
              <a:t>Edge</a:t>
            </a:r>
            <a:r>
              <a:rPr lang="zh-CN" altLang="en-US" dirty="0" smtClean="0"/>
              <a:t>浏览器抛弃了微软自己的浏览器内核，采用了谷歌</a:t>
            </a:r>
            <a:r>
              <a:rPr lang="en-US" altLang="zh-CN" dirty="0" smtClean="0"/>
              <a:t>Chromium</a:t>
            </a:r>
            <a:r>
              <a:rPr lang="zh-CN" altLang="en-US" dirty="0" smtClean="0"/>
              <a:t>的内核。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年起</a:t>
            </a:r>
            <a:r>
              <a:rPr lang="en-US" altLang="zh-CN" dirty="0" smtClean="0"/>
              <a:t>Opera</a:t>
            </a:r>
            <a:r>
              <a:rPr lang="zh-CN" altLang="en-US" dirty="0" smtClean="0"/>
              <a:t>放弃了自有的浏览器内核</a:t>
            </a:r>
            <a:r>
              <a:rPr lang="en-US" altLang="zh-CN" dirty="0" smtClean="0"/>
              <a:t>Presto</a:t>
            </a:r>
            <a:r>
              <a:rPr lang="zh-CN" altLang="en-US" dirty="0" smtClean="0"/>
              <a:t>，后来又放弃了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，也采用了谷歌</a:t>
            </a:r>
            <a:r>
              <a:rPr lang="en-US" altLang="zh-CN" dirty="0" smtClean="0"/>
              <a:t>Chromium</a:t>
            </a:r>
            <a:r>
              <a:rPr lang="zh-CN" altLang="en-US" dirty="0" smtClean="0"/>
              <a:t>的内核。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现在火狐浏览器和</a:t>
            </a:r>
            <a:r>
              <a:rPr lang="en-US" altLang="zh-CN" dirty="0" smtClean="0"/>
              <a:t>Safari</a:t>
            </a:r>
            <a:r>
              <a:rPr lang="zh-CN" altLang="en-US" dirty="0" smtClean="0"/>
              <a:t>浏览器的市场占有率较小，</a:t>
            </a:r>
            <a:r>
              <a:rPr lang="en-US" altLang="zh-CN" dirty="0" smtClean="0"/>
              <a:t>Safari</a:t>
            </a:r>
            <a:r>
              <a:rPr lang="zh-CN" altLang="en-US" dirty="0" smtClean="0"/>
              <a:t>当然主要是因为苹果系统的封闭性，而火狐</a:t>
            </a:r>
            <a:r>
              <a:rPr lang="en-US" altLang="zh-CN" dirty="0" smtClean="0"/>
              <a:t>Gecko</a:t>
            </a:r>
            <a:r>
              <a:rPr lang="zh-CN" altLang="en-US" dirty="0" smtClean="0"/>
              <a:t>内核的发展和谷歌</a:t>
            </a:r>
            <a:r>
              <a:rPr lang="en-US" altLang="zh-CN" dirty="0" smtClean="0"/>
              <a:t>blink</a:t>
            </a:r>
            <a:r>
              <a:rPr lang="zh-CN" altLang="en-US" dirty="0" smtClean="0"/>
              <a:t>内核发展的道路不同，主要是选择的开源协议不同造成的。火狐用的开源协议是</a:t>
            </a:r>
            <a:r>
              <a:rPr lang="en-US" altLang="zh-CN" dirty="0" err="1" smtClean="0"/>
              <a:t>mpl</a:t>
            </a:r>
            <a:r>
              <a:rPr lang="zh-CN" altLang="en-US" dirty="0" smtClean="0"/>
              <a:t>（必须开源），谷歌用的是</a:t>
            </a:r>
            <a:r>
              <a:rPr lang="en-US" altLang="zh-CN" dirty="0" smtClean="0"/>
              <a:t>BSD</a:t>
            </a:r>
            <a:r>
              <a:rPr lang="zh-CN" altLang="en-US" dirty="0" smtClean="0"/>
              <a:t>（很自由，自己选择开源或不开源），这就造成其他厂家更多选用谷歌的浏览器内核。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7669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浏览器的激烈竞争也从一个侧面反映了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的发展，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Web1.0</a:t>
            </a:r>
            <a:r>
              <a:rPr lang="zh-CN" altLang="en-US" dirty="0" smtClean="0"/>
              <a:t>的时代，用户的需求是</a:t>
            </a:r>
            <a:r>
              <a:rPr kumimoji="1" lang="zh-CN" altLang="en-US" sz="1200" dirty="0" smtClean="0">
                <a:latin typeface="+mn-ea"/>
              </a:rPr>
              <a:t>单向的，被动接受信息；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页面的形式是静态页面</a:t>
            </a:r>
            <a:r>
              <a:rPr kumimoji="1" lang="en-US" altLang="zh-CN" sz="1200" dirty="0" smtClean="0">
                <a:latin typeface="+mn-ea"/>
              </a:rPr>
              <a:t>+</a:t>
            </a:r>
            <a:r>
              <a:rPr kumimoji="1" lang="zh-CN" altLang="en-US" sz="1200" dirty="0" smtClean="0">
                <a:latin typeface="+mn-ea"/>
              </a:rPr>
              <a:t>动态页面，当然主要是静态页面，典型的网站提供的服务是门户类网站和搜索服务。</a:t>
            </a:r>
            <a:endParaRPr kumimoji="1" lang="en-US" altLang="zh-CN" sz="1200" dirty="0" smtClean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latin typeface="+mn-ea"/>
              </a:rPr>
              <a:t>在</a:t>
            </a:r>
            <a:r>
              <a:rPr kumimoji="1" lang="en-US" altLang="zh-CN" sz="1200" dirty="0" smtClean="0">
                <a:latin typeface="+mn-ea"/>
              </a:rPr>
              <a:t>Web2.0</a:t>
            </a:r>
            <a:r>
              <a:rPr kumimoji="1" lang="zh-CN" altLang="en-US" sz="1200" dirty="0" smtClean="0">
                <a:latin typeface="+mn-ea"/>
              </a:rPr>
              <a:t>时代，用户的需求是分享型的，用户大量的参与创造内容；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页面的形式同样是静态页面</a:t>
            </a:r>
            <a:r>
              <a:rPr kumimoji="1" lang="en-US" altLang="zh-CN" sz="1200" dirty="0" smtClean="0">
                <a:latin typeface="+mn-ea"/>
              </a:rPr>
              <a:t>+</a:t>
            </a:r>
            <a:r>
              <a:rPr kumimoji="1" lang="zh-CN" altLang="en-US" sz="1200" dirty="0" smtClean="0">
                <a:latin typeface="+mn-ea"/>
              </a:rPr>
              <a:t>动态页面，但主要变成了动态页面；典型的网站是：社交网站，像是</a:t>
            </a:r>
            <a:r>
              <a:rPr kumimoji="1" lang="en-US" altLang="zh-CN" sz="1200" dirty="0" err="1" smtClean="0">
                <a:latin typeface="+mn-ea"/>
              </a:rPr>
              <a:t>FaceBook</a:t>
            </a:r>
            <a:r>
              <a:rPr kumimoji="1" lang="zh-CN" altLang="en-US" sz="1200" dirty="0" smtClean="0">
                <a:latin typeface="+mn-ea"/>
              </a:rPr>
              <a:t>，</a:t>
            </a:r>
            <a:r>
              <a:rPr kumimoji="1" lang="en-US" altLang="zh-CN" sz="1200" dirty="0" smtClean="0">
                <a:latin typeface="+mn-ea"/>
              </a:rPr>
              <a:t>twitter</a:t>
            </a:r>
            <a:r>
              <a:rPr kumimoji="1" lang="zh-CN" altLang="en-US" sz="1200" dirty="0" smtClean="0">
                <a:latin typeface="+mn-ea"/>
              </a:rPr>
              <a:t>，微博。</a:t>
            </a:r>
            <a:endParaRPr kumimoji="1" lang="en-US" altLang="zh-CN" sz="1200" dirty="0" smtClean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latin typeface="+mn-ea"/>
              </a:rPr>
              <a:t>在</a:t>
            </a:r>
            <a:r>
              <a:rPr kumimoji="1" lang="en-US" altLang="zh-CN" sz="1200" dirty="0" smtClean="0">
                <a:latin typeface="+mn-ea"/>
              </a:rPr>
              <a:t>Web3.0</a:t>
            </a:r>
            <a:r>
              <a:rPr kumimoji="1" lang="zh-CN" altLang="en-US" sz="1200" dirty="0" smtClean="0">
                <a:latin typeface="+mn-ea"/>
              </a:rPr>
              <a:t>时代，用户的需求是个性化的、多元化的、即时的；典型的网站是：推荐型的平台，正在发展中，比如头条、抖音等等</a:t>
            </a:r>
            <a:r>
              <a:rPr kumimoji="1" lang="en-US" altLang="zh-CN" sz="1200" dirty="0" smtClean="0">
                <a:latin typeface="+mn-ea"/>
              </a:rPr>
              <a:t>app</a:t>
            </a:r>
            <a:r>
              <a:rPr kumimoji="1" lang="zh-CN" altLang="en-US" sz="1200" dirty="0" smtClean="0">
                <a:latin typeface="+mn-ea"/>
              </a:rPr>
              <a:t>已经显示了</a:t>
            </a:r>
            <a:r>
              <a:rPr kumimoji="1" lang="en-US" altLang="zh-CN" sz="1200" dirty="0" smtClean="0">
                <a:latin typeface="+mn-ea"/>
              </a:rPr>
              <a:t>Web3.0</a:t>
            </a:r>
            <a:r>
              <a:rPr kumimoji="1" lang="zh-CN" altLang="en-US" sz="1200" dirty="0" smtClean="0">
                <a:latin typeface="+mn-ea"/>
              </a:rPr>
              <a:t>的部分特性。</a:t>
            </a:r>
            <a:endParaRPr kumimoji="1" lang="en-US" altLang="zh-CN" sz="1200" dirty="0" smtClean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 smtClean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latin typeface="+mn-ea"/>
              </a:rPr>
              <a:t>了解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的发展和新的特点，有助于我们理解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编程技术的发展和新的需求。</a:t>
            </a:r>
            <a:endParaRPr kumimoji="1" lang="en-US" altLang="zh-CN" sz="1200" dirty="0" smtClean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 smtClean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dirty="0" smtClean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859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包括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个部分的内容：</a:t>
            </a:r>
            <a:endParaRPr lang="en-US" altLang="zh-CN" dirty="0" smtClean="0"/>
          </a:p>
          <a:p>
            <a:pPr>
              <a:buSzPct val="100000"/>
              <a:buFont typeface="Wingdings" pitchFamily="2" charset="2"/>
              <a:buChar char="p"/>
            </a:pP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发展历程</a:t>
            </a:r>
            <a:endParaRPr kumimoji="1" lang="en-US" altLang="zh-CN" sz="1200" dirty="0" smtClean="0">
              <a:latin typeface="+mn-ea"/>
            </a:endParaRPr>
          </a:p>
          <a:p>
            <a:pPr>
              <a:buSzPct val="100000"/>
              <a:buFont typeface="Wingdings" pitchFamily="2" charset="2"/>
              <a:buChar char="p"/>
            </a:pP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基本概念</a:t>
            </a:r>
            <a:endParaRPr kumimoji="1" lang="en-US" altLang="zh-CN" sz="1200" dirty="0" smtClean="0">
              <a:latin typeface="+mn-ea"/>
            </a:endParaRPr>
          </a:p>
          <a:p>
            <a:pPr>
              <a:buSzPct val="100000"/>
              <a:buFont typeface="Wingdings" pitchFamily="2" charset="2"/>
              <a:buChar char="p"/>
            </a:pP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工作原理</a:t>
            </a:r>
            <a:endParaRPr kumimoji="1" lang="en-US" altLang="zh-CN" sz="1200" dirty="0" smtClean="0">
              <a:latin typeface="+mn-ea"/>
            </a:endParaRPr>
          </a:p>
          <a:p>
            <a:pPr>
              <a:buSzPct val="100000"/>
              <a:buFont typeface="Wingdings" pitchFamily="2" charset="2"/>
              <a:buChar char="p"/>
            </a:pPr>
            <a:r>
              <a:rPr kumimoji="1" lang="zh-CN" altLang="en-US" sz="1200" dirty="0" smtClean="0">
                <a:latin typeface="+mn-ea"/>
              </a:rPr>
              <a:t> </a:t>
            </a:r>
            <a:r>
              <a:rPr kumimoji="1" lang="en-US" altLang="zh-CN" sz="1200" dirty="0" smtClean="0">
                <a:latin typeface="+mn-ea"/>
              </a:rPr>
              <a:t>Web</a:t>
            </a:r>
            <a:r>
              <a:rPr kumimoji="1" lang="zh-CN" altLang="en-US" sz="1200" dirty="0" smtClean="0">
                <a:latin typeface="+mn-ea"/>
              </a:rPr>
              <a:t>开发技术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0655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首先我们来看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的发展历程，英国科学家蒂姆</a:t>
            </a:r>
            <a:r>
              <a:rPr lang="en-US" altLang="zh-CN" dirty="0" smtClean="0"/>
              <a:t>·</a:t>
            </a:r>
            <a:r>
              <a:rPr lang="zh-CN" altLang="en-US" dirty="0" smtClean="0"/>
              <a:t>伯纳斯</a:t>
            </a:r>
            <a:r>
              <a:rPr lang="en-US" altLang="zh-CN" dirty="0" smtClean="0"/>
              <a:t>-</a:t>
            </a:r>
            <a:r>
              <a:rPr lang="zh-CN" altLang="en-US" dirty="0" smtClean="0"/>
              <a:t>李于</a:t>
            </a:r>
            <a:r>
              <a:rPr lang="en-US" altLang="zh-CN" dirty="0" smtClean="0"/>
              <a:t>1989</a:t>
            </a:r>
            <a:r>
              <a:rPr lang="zh-CN" altLang="en-US" dirty="0" smtClean="0"/>
              <a:t>年发明了万维网。</a:t>
            </a:r>
            <a:r>
              <a:rPr lang="en-US" altLang="zh-CN" dirty="0" smtClean="0"/>
              <a:t>1990</a:t>
            </a:r>
            <a:r>
              <a:rPr lang="zh-CN" altLang="en-US" dirty="0" smtClean="0"/>
              <a:t>年他在瑞士</a:t>
            </a:r>
            <a:r>
              <a:rPr lang="en-US" altLang="zh-CN" dirty="0" smtClean="0"/>
              <a:t>CERN</a:t>
            </a:r>
            <a:r>
              <a:rPr lang="zh-CN" altLang="en-US" dirty="0" smtClean="0"/>
              <a:t>欧洲粒子物理实验室的工作期间编写了第一个网页浏览器。网页浏览器于</a:t>
            </a:r>
            <a:r>
              <a:rPr lang="en-US" altLang="zh-CN" dirty="0" smtClean="0"/>
              <a:t>1991</a:t>
            </a:r>
            <a:r>
              <a:rPr lang="zh-CN" altLang="en-US" dirty="0" smtClean="0"/>
              <a:t>年公开发行，</a:t>
            </a:r>
            <a:r>
              <a:rPr lang="en-US" altLang="zh-CN" dirty="0" smtClean="0"/>
              <a:t>1991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月最先向其他研究机构发行，并于</a:t>
            </a:r>
            <a:r>
              <a:rPr lang="en-US" altLang="zh-CN" dirty="0" smtClean="0"/>
              <a:t>1991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月在互联网上向公众开放，</a:t>
            </a:r>
            <a:r>
              <a:rPr lang="en-US" altLang="zh-CN" dirty="0" smtClean="0"/>
              <a:t>1993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月，</a:t>
            </a:r>
            <a:r>
              <a:rPr lang="en-US" altLang="zh-CN" dirty="0" smtClean="0"/>
              <a:t>CERN</a:t>
            </a:r>
            <a:r>
              <a:rPr lang="zh-CN" altLang="en-US" dirty="0" smtClean="0"/>
              <a:t>宣布任何人都可以使用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协议和代码免版税。</a:t>
            </a:r>
          </a:p>
          <a:p>
            <a:r>
              <a:rPr lang="zh-CN" altLang="en-US" dirty="0" smtClean="0"/>
              <a:t>下图就是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世界第一个网站的截图：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从这里我们可以看到那个年代的网络只有文字和链接，十分的单调。不过经过后来的不懈努力，终于将万维网发展成了现在五彩缤纷、丰富多彩的样子。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2348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latin typeface="+mn-ea"/>
                <a:ea typeface="+mn-ea"/>
              </a:rPr>
              <a:t>在</a:t>
            </a:r>
            <a:r>
              <a:rPr kumimoji="1" lang="en-US" altLang="zh-CN" sz="1200" dirty="0" smtClean="0">
                <a:latin typeface="+mn-ea"/>
                <a:ea typeface="+mn-ea"/>
              </a:rPr>
              <a:t>Tim</a:t>
            </a:r>
            <a:r>
              <a:rPr kumimoji="1" lang="zh-CN" altLang="en-US" sz="1200" dirty="0" smtClean="0">
                <a:latin typeface="+mn-ea"/>
                <a:ea typeface="+mn-ea"/>
              </a:rPr>
              <a:t> </a:t>
            </a:r>
            <a:r>
              <a:rPr kumimoji="1" lang="en-US" altLang="zh-CN" sz="1200" dirty="0" smtClean="0">
                <a:latin typeface="+mn-ea"/>
                <a:ea typeface="+mn-ea"/>
              </a:rPr>
              <a:t>Berners-Lee 1989</a:t>
            </a:r>
            <a:r>
              <a:rPr kumimoji="1" lang="zh-CN" altLang="en-US" sz="1200" dirty="0" smtClean="0">
                <a:latin typeface="+mn-ea"/>
                <a:ea typeface="+mn-ea"/>
              </a:rPr>
              <a:t>年提出了</a:t>
            </a:r>
            <a:r>
              <a:rPr kumimoji="1" lang="en-US" altLang="zh-CN" sz="1200" dirty="0" smtClean="0">
                <a:latin typeface="+mn-ea"/>
                <a:ea typeface="+mn-ea"/>
              </a:rPr>
              <a:t>web</a:t>
            </a:r>
            <a:r>
              <a:rPr kumimoji="1" lang="zh-CN" altLang="en-US" sz="1200" dirty="0" smtClean="0">
                <a:latin typeface="+mn-ea"/>
                <a:ea typeface="+mn-ea"/>
              </a:rPr>
              <a:t>文档系统的设计方案并在</a:t>
            </a:r>
            <a:r>
              <a:rPr kumimoji="1" lang="en-US" altLang="zh-CN" sz="1200" dirty="0" smtClean="0">
                <a:latin typeface="+mn-ea"/>
                <a:ea typeface="+mn-ea"/>
              </a:rPr>
              <a:t>1991</a:t>
            </a:r>
            <a:r>
              <a:rPr kumimoji="1" lang="zh-CN" altLang="en-US" sz="1200" dirty="0" smtClean="0">
                <a:latin typeface="+mn-ea"/>
                <a:ea typeface="+mn-ea"/>
              </a:rPr>
              <a:t>年发明了浏览器之后，就开启了</a:t>
            </a:r>
            <a:r>
              <a:rPr kumimoji="1" lang="en-US" altLang="zh-CN" sz="1200" dirty="0" smtClean="0">
                <a:latin typeface="+mn-ea"/>
                <a:ea typeface="+mn-ea"/>
              </a:rPr>
              <a:t>Web1.0</a:t>
            </a:r>
            <a:r>
              <a:rPr kumimoji="1" lang="zh-CN" altLang="en-US" sz="1200" dirty="0" smtClean="0">
                <a:latin typeface="+mn-ea"/>
                <a:ea typeface="+mn-ea"/>
              </a:rPr>
              <a:t>的时代，</a:t>
            </a:r>
            <a:endParaRPr lang="zh-CN" altLang="en-US" dirty="0" smtClean="0"/>
          </a:p>
          <a:p>
            <a:pPr lvl="0">
              <a:lnSpc>
                <a:spcPct val="150000"/>
              </a:lnSpc>
            </a:pPr>
            <a:r>
              <a:rPr kumimoji="1" lang="en-US" altLang="zh-CN" sz="1200" dirty="0" smtClean="0">
                <a:latin typeface="+mn-ea"/>
                <a:ea typeface="+mn-ea"/>
              </a:rPr>
              <a:t>1994</a:t>
            </a:r>
            <a:r>
              <a:rPr kumimoji="1" lang="zh-CN" altLang="en-US" sz="1200" dirty="0" smtClean="0">
                <a:latin typeface="+mn-ea"/>
                <a:ea typeface="+mn-ea"/>
              </a:rPr>
              <a:t>年万维网联盟（</a:t>
            </a:r>
            <a:r>
              <a:rPr kumimoji="1" lang="en-US" altLang="zh-CN" sz="1200" dirty="0" smtClean="0">
                <a:latin typeface="+mn-ea"/>
                <a:ea typeface="+mn-ea"/>
              </a:rPr>
              <a:t>World</a:t>
            </a:r>
            <a:r>
              <a:rPr kumimoji="1" lang="zh-CN" altLang="en-US" sz="1200" dirty="0" smtClean="0">
                <a:latin typeface="+mn-ea"/>
                <a:ea typeface="+mn-ea"/>
              </a:rPr>
              <a:t> </a:t>
            </a:r>
            <a:r>
              <a:rPr kumimoji="1" lang="en-US" altLang="zh-CN" sz="1200" dirty="0" smtClean="0">
                <a:latin typeface="+mn-ea"/>
                <a:ea typeface="+mn-ea"/>
              </a:rPr>
              <a:t>Wide</a:t>
            </a:r>
            <a:r>
              <a:rPr kumimoji="1" lang="zh-CN" altLang="en-US" sz="1200" dirty="0" smtClean="0">
                <a:latin typeface="+mn-ea"/>
                <a:ea typeface="+mn-ea"/>
              </a:rPr>
              <a:t> </a:t>
            </a:r>
            <a:r>
              <a:rPr kumimoji="1" lang="en-US" altLang="zh-CN" sz="1200" dirty="0" smtClean="0">
                <a:latin typeface="+mn-ea"/>
                <a:ea typeface="+mn-ea"/>
              </a:rPr>
              <a:t>Web</a:t>
            </a:r>
            <a:r>
              <a:rPr kumimoji="1" lang="zh-CN" altLang="en-US" sz="1200" dirty="0" smtClean="0">
                <a:latin typeface="+mn-ea"/>
                <a:ea typeface="+mn-ea"/>
              </a:rPr>
              <a:t> </a:t>
            </a:r>
            <a:r>
              <a:rPr kumimoji="1" lang="en-US" altLang="zh-CN" sz="1200" dirty="0" smtClean="0">
                <a:latin typeface="+mn-ea"/>
                <a:ea typeface="+mn-ea"/>
              </a:rPr>
              <a:t>Consortium,</a:t>
            </a:r>
            <a:r>
              <a:rPr kumimoji="1" lang="zh-CN" altLang="en-US" sz="1200" dirty="0" smtClean="0">
                <a:latin typeface="+mn-ea"/>
                <a:ea typeface="+mn-ea"/>
              </a:rPr>
              <a:t> </a:t>
            </a:r>
            <a:r>
              <a:rPr kumimoji="1" lang="en-US" altLang="zh-CN" sz="1200" dirty="0" smtClean="0">
                <a:latin typeface="+mn-ea"/>
                <a:ea typeface="+mn-ea"/>
              </a:rPr>
              <a:t>W3C</a:t>
            </a:r>
            <a:r>
              <a:rPr kumimoji="1" lang="zh-CN" altLang="en-US" sz="1200" dirty="0" smtClean="0">
                <a:latin typeface="+mn-ea"/>
                <a:ea typeface="+mn-ea"/>
              </a:rPr>
              <a:t>）成立</a:t>
            </a:r>
            <a:r>
              <a:rPr kumimoji="1" lang="en-US" altLang="zh-CN" sz="1200" dirty="0" smtClean="0">
                <a:latin typeface="+mn-ea"/>
                <a:ea typeface="+mn-ea"/>
              </a:rPr>
              <a:t>,</a:t>
            </a:r>
            <a:r>
              <a:rPr kumimoji="1" lang="zh-CN" altLang="en-US" sz="1200" dirty="0" smtClean="0">
                <a:latin typeface="+mn-ea"/>
                <a:ea typeface="+mn-ea"/>
              </a:rPr>
              <a:t> </a:t>
            </a:r>
            <a:r>
              <a:rPr kumimoji="1" lang="en-US" altLang="zh-CN" sz="1200" dirty="0" smtClean="0">
                <a:latin typeface="+mn-ea"/>
                <a:ea typeface="+mn-ea"/>
              </a:rPr>
              <a:t>W3C</a:t>
            </a:r>
            <a:r>
              <a:rPr kumimoji="1" lang="zh-CN" altLang="en-US" sz="1200" dirty="0" smtClean="0">
                <a:latin typeface="+mn-ea"/>
                <a:ea typeface="+mn-ea"/>
              </a:rPr>
              <a:t>发布</a:t>
            </a:r>
            <a:r>
              <a:rPr kumimoji="1" lang="en-US" altLang="zh-CN" sz="1200" dirty="0" smtClean="0">
                <a:latin typeface="+mn-ea"/>
                <a:ea typeface="+mn-ea"/>
              </a:rPr>
              <a:t>Web</a:t>
            </a:r>
            <a:r>
              <a:rPr kumimoji="1" lang="zh-CN" altLang="en-US" sz="1200" dirty="0" smtClean="0">
                <a:latin typeface="+mn-ea"/>
                <a:ea typeface="+mn-ea"/>
              </a:rPr>
              <a:t>技术规范，如</a:t>
            </a:r>
            <a:r>
              <a:rPr kumimoji="1" lang="en-US" altLang="zh-CN" sz="1200" dirty="0" smtClean="0">
                <a:latin typeface="+mn-ea"/>
                <a:ea typeface="+mn-ea"/>
              </a:rPr>
              <a:t>HTML</a:t>
            </a:r>
            <a:r>
              <a:rPr kumimoji="1" lang="zh-CN" altLang="en-US" sz="1200" dirty="0" smtClean="0">
                <a:latin typeface="+mn-ea"/>
                <a:ea typeface="+mn-ea"/>
              </a:rPr>
              <a:t>、</a:t>
            </a:r>
            <a:r>
              <a:rPr kumimoji="1" lang="en-US" altLang="zh-CN" sz="1200" dirty="0" smtClean="0">
                <a:latin typeface="+mn-ea"/>
                <a:ea typeface="+mn-ea"/>
              </a:rPr>
              <a:t>CSS</a:t>
            </a:r>
            <a:r>
              <a:rPr kumimoji="1" lang="zh-CN" altLang="en-US" sz="1200" dirty="0" smtClean="0">
                <a:latin typeface="+mn-ea"/>
                <a:ea typeface="+mn-ea"/>
              </a:rPr>
              <a:t>等；</a:t>
            </a:r>
            <a:endParaRPr lang="zh-CN" altLang="en-US" sz="1200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1" lang="en-US" altLang="zh-CN" sz="1200" dirty="0" smtClean="0">
                <a:latin typeface="+mn-ea"/>
                <a:ea typeface="+mn-ea"/>
              </a:rPr>
              <a:t>1994</a:t>
            </a:r>
            <a:r>
              <a:rPr kumimoji="1" lang="zh-CN" altLang="en-US" sz="1200" dirty="0" smtClean="0">
                <a:latin typeface="+mn-ea"/>
                <a:ea typeface="+mn-ea"/>
              </a:rPr>
              <a:t>年网景公司的</a:t>
            </a:r>
            <a:r>
              <a:rPr kumimoji="1" lang="en-US" altLang="zh-CN" sz="1200" dirty="0" smtClean="0">
                <a:latin typeface="+mn-ea"/>
                <a:ea typeface="+mn-ea"/>
              </a:rPr>
              <a:t>Navigator</a:t>
            </a:r>
            <a:r>
              <a:rPr kumimoji="1" lang="zh-CN" altLang="en-US" sz="1200" dirty="0" smtClean="0">
                <a:latin typeface="+mn-ea"/>
                <a:ea typeface="+mn-ea"/>
              </a:rPr>
              <a:t>浏览器发布；</a:t>
            </a:r>
            <a:endParaRPr lang="zh-CN" altLang="en-US" sz="1200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1" lang="en-US" altLang="zh-CN" sz="1200" dirty="0" smtClean="0">
                <a:latin typeface="+mn-ea"/>
                <a:ea typeface="+mn-ea"/>
              </a:rPr>
              <a:t>1995</a:t>
            </a:r>
            <a:r>
              <a:rPr kumimoji="1" lang="zh-CN" altLang="en-US" sz="1200" dirty="0" smtClean="0">
                <a:latin typeface="+mn-ea"/>
                <a:ea typeface="+mn-ea"/>
              </a:rPr>
              <a:t>年</a:t>
            </a:r>
            <a:r>
              <a:rPr kumimoji="1" lang="en-US" altLang="zh-CN" sz="1200" dirty="0" smtClean="0">
                <a:latin typeface="+mn-ea"/>
                <a:ea typeface="+mn-ea"/>
              </a:rPr>
              <a:t>JavaScript</a:t>
            </a:r>
            <a:r>
              <a:rPr kumimoji="1" lang="zh-CN" altLang="en-US" sz="1200" dirty="0" smtClean="0">
                <a:latin typeface="+mn-ea"/>
                <a:ea typeface="+mn-ea"/>
              </a:rPr>
              <a:t>脚本语言诞生，并嵌入到</a:t>
            </a:r>
            <a:r>
              <a:rPr kumimoji="1" lang="en-US" altLang="zh-CN" sz="1200" dirty="0" smtClean="0">
                <a:latin typeface="+mn-ea"/>
                <a:ea typeface="+mn-ea"/>
              </a:rPr>
              <a:t>Navigator</a:t>
            </a:r>
            <a:r>
              <a:rPr kumimoji="1" lang="zh-CN" altLang="en-US" sz="1200" dirty="0" smtClean="0">
                <a:latin typeface="+mn-ea"/>
                <a:ea typeface="+mn-ea"/>
              </a:rPr>
              <a:t>中；</a:t>
            </a:r>
            <a:endParaRPr lang="zh-CN" altLang="en-US" sz="1200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1" lang="en-US" altLang="zh-CN" sz="1200" dirty="0" smtClean="0">
                <a:latin typeface="+mn-ea"/>
                <a:ea typeface="+mn-ea"/>
              </a:rPr>
              <a:t>1996</a:t>
            </a:r>
            <a:r>
              <a:rPr kumimoji="1" lang="zh-CN" altLang="en-US" sz="1200" dirty="0" smtClean="0">
                <a:latin typeface="+mn-ea"/>
                <a:ea typeface="+mn-ea"/>
              </a:rPr>
              <a:t>年微软发布</a:t>
            </a:r>
            <a:r>
              <a:rPr kumimoji="1" lang="en-US" altLang="zh-CN" sz="1200" dirty="0" smtClean="0">
                <a:latin typeface="+mn-ea"/>
                <a:ea typeface="+mn-ea"/>
              </a:rPr>
              <a:t>VBScript</a:t>
            </a:r>
            <a:r>
              <a:rPr kumimoji="1" lang="zh-CN" altLang="en-US" sz="1200" dirty="0" smtClean="0">
                <a:latin typeface="+mn-ea"/>
                <a:ea typeface="+mn-ea"/>
              </a:rPr>
              <a:t>和</a:t>
            </a:r>
            <a:r>
              <a:rPr kumimoji="1" lang="en-US" altLang="zh-CN" sz="1200" dirty="0" smtClean="0">
                <a:latin typeface="+mn-ea"/>
                <a:ea typeface="+mn-ea"/>
              </a:rPr>
              <a:t>Jscript,</a:t>
            </a:r>
            <a:r>
              <a:rPr kumimoji="1" lang="zh-CN" altLang="en-US" sz="1200" dirty="0" smtClean="0">
                <a:latin typeface="+mn-ea"/>
                <a:ea typeface="+mn-ea"/>
              </a:rPr>
              <a:t>并内置于</a:t>
            </a:r>
            <a:r>
              <a:rPr kumimoji="1" lang="en-US" altLang="zh-CN" sz="1200" dirty="0" smtClean="0">
                <a:latin typeface="+mn-ea"/>
                <a:ea typeface="+mn-ea"/>
              </a:rPr>
              <a:t>IE</a:t>
            </a:r>
            <a:r>
              <a:rPr kumimoji="1" lang="zh-CN" altLang="en-US" sz="1200" dirty="0" smtClean="0">
                <a:latin typeface="+mn-ea"/>
                <a:ea typeface="+mn-ea"/>
              </a:rPr>
              <a:t>浏览器；</a:t>
            </a:r>
            <a:endParaRPr lang="zh-CN" altLang="en-US" sz="1200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1" lang="en-US" altLang="zh-CN" sz="1200" dirty="0" smtClean="0">
                <a:latin typeface="+mn-ea"/>
                <a:ea typeface="+mn-ea"/>
              </a:rPr>
              <a:t>1996</a:t>
            </a:r>
            <a:r>
              <a:rPr kumimoji="1" lang="zh-CN" altLang="en-US" sz="1200" dirty="0" smtClean="0">
                <a:latin typeface="+mn-ea"/>
                <a:ea typeface="+mn-ea"/>
              </a:rPr>
              <a:t>年之后动态页面技术（</a:t>
            </a:r>
            <a:r>
              <a:rPr kumimoji="1" lang="en-US" altLang="zh-CN" sz="1200" dirty="0" smtClean="0">
                <a:latin typeface="+mn-ea"/>
                <a:ea typeface="+mn-ea"/>
              </a:rPr>
              <a:t>PHP</a:t>
            </a:r>
            <a:r>
              <a:rPr kumimoji="1" lang="zh-CN" altLang="en-US" sz="1200" dirty="0" smtClean="0">
                <a:latin typeface="+mn-ea"/>
                <a:ea typeface="+mn-ea"/>
              </a:rPr>
              <a:t>、</a:t>
            </a:r>
            <a:r>
              <a:rPr kumimoji="1" lang="en-US" altLang="zh-CN" sz="1200" dirty="0" smtClean="0">
                <a:latin typeface="+mn-ea"/>
                <a:ea typeface="+mn-ea"/>
              </a:rPr>
              <a:t>JSP</a:t>
            </a:r>
            <a:r>
              <a:rPr kumimoji="1" lang="zh-CN" altLang="en-US" sz="1200" dirty="0" smtClean="0">
                <a:latin typeface="+mn-ea"/>
                <a:ea typeface="+mn-ea"/>
              </a:rPr>
              <a:t>、</a:t>
            </a:r>
            <a:r>
              <a:rPr kumimoji="1" lang="en-US" altLang="zh-CN" sz="1200" dirty="0" smtClean="0">
                <a:latin typeface="+mn-ea"/>
                <a:ea typeface="+mn-ea"/>
              </a:rPr>
              <a:t>ASP</a:t>
            </a:r>
            <a:r>
              <a:rPr kumimoji="1" lang="zh-CN" altLang="en-US" sz="1200" dirty="0" smtClean="0">
                <a:latin typeface="+mn-ea"/>
                <a:ea typeface="+mn-ea"/>
              </a:rPr>
              <a:t>）相继诞生。</a:t>
            </a:r>
            <a:endParaRPr lang="zh-CN" altLang="en-US" sz="1200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 smtClean="0">
                <a:latin typeface="+mn-ea"/>
                <a:ea typeface="+mn-ea"/>
              </a:rPr>
              <a:t>1996</a:t>
            </a:r>
            <a:r>
              <a:rPr lang="zh-CN" altLang="en-US" sz="1200" dirty="0" smtClean="0">
                <a:latin typeface="+mn-ea"/>
                <a:ea typeface="+mn-ea"/>
              </a:rPr>
              <a:t>年之后第一次浏览器战争（</a:t>
            </a:r>
            <a:r>
              <a:rPr lang="en-US" altLang="zh-CN" sz="1200" dirty="0" smtClean="0">
                <a:latin typeface="+mn-ea"/>
                <a:ea typeface="+mn-ea"/>
              </a:rPr>
              <a:t>Navigator</a:t>
            </a:r>
            <a:r>
              <a:rPr lang="zh-CN" altLang="en-US" sz="1200" dirty="0" smtClean="0">
                <a:latin typeface="+mn-ea"/>
                <a:ea typeface="+mn-ea"/>
              </a:rPr>
              <a:t> </a:t>
            </a:r>
            <a:r>
              <a:rPr lang="en-US" altLang="zh-CN" sz="1200" dirty="0" smtClean="0">
                <a:latin typeface="+mn-ea"/>
                <a:ea typeface="+mn-ea"/>
              </a:rPr>
              <a:t>vs</a:t>
            </a:r>
            <a:r>
              <a:rPr lang="zh-CN" altLang="en-US" sz="1200" dirty="0" smtClean="0">
                <a:latin typeface="+mn-ea"/>
                <a:ea typeface="+mn-ea"/>
              </a:rPr>
              <a:t>  </a:t>
            </a:r>
            <a:r>
              <a:rPr lang="en-US" altLang="zh-CN" sz="1200" dirty="0" smtClean="0">
                <a:latin typeface="+mn-ea"/>
                <a:ea typeface="+mn-ea"/>
              </a:rPr>
              <a:t>IE</a:t>
            </a:r>
            <a:r>
              <a:rPr lang="zh-CN" altLang="en-US" sz="1200" dirty="0" smtClean="0">
                <a:latin typeface="+mn-ea"/>
                <a:ea typeface="+mn-ea"/>
              </a:rPr>
              <a:t>），微软凭借</a:t>
            </a:r>
            <a:r>
              <a:rPr lang="en-US" altLang="zh-CN" sz="1200" dirty="0" smtClean="0">
                <a:latin typeface="+mn-ea"/>
                <a:ea typeface="+mn-ea"/>
              </a:rPr>
              <a:t>Windows</a:t>
            </a:r>
            <a:r>
              <a:rPr lang="zh-CN" altLang="en-US" sz="1200" dirty="0" smtClean="0">
                <a:latin typeface="+mn-ea"/>
                <a:ea typeface="+mn-ea"/>
              </a:rPr>
              <a:t>操作系统的垄断地位，捆绑了</a:t>
            </a:r>
            <a:r>
              <a:rPr lang="en-US" altLang="zh-CN" sz="1200" dirty="0" smtClean="0">
                <a:latin typeface="+mn-ea"/>
                <a:ea typeface="+mn-ea"/>
              </a:rPr>
              <a:t>IE</a:t>
            </a:r>
            <a:r>
              <a:rPr lang="zh-CN" altLang="en-US" sz="1200" dirty="0" smtClean="0">
                <a:latin typeface="+mn-ea"/>
                <a:ea typeface="+mn-ea"/>
              </a:rPr>
              <a:t>浏览器，最终打败了</a:t>
            </a:r>
            <a:r>
              <a:rPr lang="en-US" altLang="zh-CN" sz="1200" dirty="0" smtClean="0">
                <a:latin typeface="+mn-ea"/>
                <a:ea typeface="+mn-ea"/>
              </a:rPr>
              <a:t>Navigator</a:t>
            </a:r>
            <a:endParaRPr lang="zh-CN" altLang="en-US" sz="1200" dirty="0" smtClean="0">
              <a:latin typeface="+mn-ea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9327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这是当时网景的</a:t>
            </a:r>
            <a:r>
              <a:rPr lang="en-US" altLang="zh-CN" dirty="0" smtClean="0"/>
              <a:t>Navigator</a:t>
            </a:r>
            <a:r>
              <a:rPr lang="zh-CN" altLang="en-US" dirty="0" smtClean="0"/>
              <a:t>浏览器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995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这是当时的</a:t>
            </a:r>
            <a:r>
              <a:rPr lang="en-US" altLang="zh-CN" dirty="0" smtClean="0"/>
              <a:t>Internet Explorer</a:t>
            </a:r>
            <a:r>
              <a:rPr lang="zh-CN" altLang="en-US" dirty="0" smtClean="0"/>
              <a:t>浏览器，我们可以看到当时的浏览器相对简陋，支持的主要是这种超文本静态页面，但是浏览器核心的元素已经具备，比如访问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的地址栏，渲染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页面的内容框，历史记录，刷新按钮以及收藏夹等等。 这里吐槽一下微软</a:t>
            </a:r>
            <a:r>
              <a:rPr lang="en-US" altLang="zh-CN" dirty="0" smtClean="0"/>
              <a:t>IE</a:t>
            </a:r>
            <a:r>
              <a:rPr lang="zh-CN" altLang="en-US" dirty="0" smtClean="0"/>
              <a:t>的初始设计，基本就是复制的网景</a:t>
            </a:r>
            <a:r>
              <a:rPr lang="en-US" altLang="zh-CN" dirty="0" smtClean="0"/>
              <a:t>Navigator</a:t>
            </a:r>
            <a:r>
              <a:rPr lang="zh-CN" altLang="en-US" dirty="0" smtClean="0"/>
              <a:t>浏览器，而且还没有</a:t>
            </a:r>
            <a:r>
              <a:rPr lang="en-US" altLang="zh-CN" dirty="0" smtClean="0"/>
              <a:t>Navigator</a:t>
            </a:r>
            <a:r>
              <a:rPr lang="zh-CN" altLang="en-US" dirty="0" smtClean="0"/>
              <a:t>浏览器做得好。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5268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Web1.0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阶段的网页静态为主，动态的技术手段很有限，这主要是因为浏览器中的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JavaScirpt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是单线程的，任何对网页的动态修改需要刷新整个网页里的所有动态元素，这在用户体验上是非常不舒服的。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2005年，谷歌推出谷歌地图，震惊全球。只需拖动屏幕，整个世界便会如魔术一般呈现在你眼前。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这种动态的方式原来只出现在客户端程序里，在浏览器里实现必须要采用各种插件，比如微软的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ActiveX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或者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Adobe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Flash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，而浏览器采用插件会有各种跨平台和安全上的问题，所以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只靠异步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实现了这样的效果让人惊叹。也开启了一个新的时代。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对于许多人来说，这是他们第一次感受到 AJAX 的强大力量。它是“ 杀手级应用程序 ”，客户端应用程序有可能提供大量卓越的用户体验。这是我们今天能够迈向现代单页应用程序（SPA）的重要一步。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4684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所以说</a:t>
            </a:r>
            <a:r>
              <a:rPr lang="en-US" altLang="zh-CN" kern="1200" dirty="0" smtClean="0">
                <a:latin typeface="+mn-ea"/>
              </a:rPr>
              <a:t>2004</a:t>
            </a:r>
            <a:r>
              <a:rPr lang="zh-CN" altLang="en-US" kern="1200" dirty="0" smtClean="0">
                <a:latin typeface="+mn-ea"/>
              </a:rPr>
              <a:t>年</a:t>
            </a:r>
            <a:r>
              <a:rPr lang="en-US" altLang="zh-CN" kern="1200" dirty="0" smtClean="0">
                <a:latin typeface="+mn-ea"/>
              </a:rPr>
              <a:t>Ajax</a:t>
            </a:r>
            <a:r>
              <a:rPr lang="zh-CN" altLang="en-US" kern="1200" dirty="0" smtClean="0">
                <a:latin typeface="+mn-ea"/>
              </a:rPr>
              <a:t>（</a:t>
            </a:r>
            <a:r>
              <a:rPr lang="en-US" altLang="zh-CN" kern="1200" dirty="0" smtClean="0">
                <a:latin typeface="+mn-ea"/>
              </a:rPr>
              <a:t>Gmail</a:t>
            </a:r>
            <a:r>
              <a:rPr lang="zh-CN" altLang="en-US" kern="1200" dirty="0" smtClean="0">
                <a:latin typeface="+mn-ea"/>
              </a:rPr>
              <a:t>、</a:t>
            </a:r>
            <a:r>
              <a:rPr lang="en-US" altLang="zh-CN" kern="1200" dirty="0" smtClean="0">
                <a:latin typeface="+mn-ea"/>
              </a:rPr>
              <a:t>Google</a:t>
            </a:r>
            <a:r>
              <a:rPr lang="zh-CN" altLang="en-US" kern="1200" dirty="0" smtClean="0">
                <a:latin typeface="+mn-ea"/>
              </a:rPr>
              <a:t> </a:t>
            </a:r>
            <a:r>
              <a:rPr lang="en-US" altLang="zh-CN" kern="1200" dirty="0" smtClean="0">
                <a:latin typeface="+mn-ea"/>
              </a:rPr>
              <a:t>Map</a:t>
            </a:r>
            <a:r>
              <a:rPr lang="zh-CN" altLang="en-US" kern="1200" dirty="0" smtClean="0">
                <a:latin typeface="+mn-ea"/>
              </a:rPr>
              <a:t>）的流行促进了</a:t>
            </a:r>
            <a:r>
              <a:rPr lang="en-US" altLang="zh-CN" kern="1200" dirty="0" smtClean="0">
                <a:latin typeface="+mn-ea"/>
              </a:rPr>
              <a:t>Web</a:t>
            </a:r>
            <a:r>
              <a:rPr lang="zh-CN" altLang="en-US" kern="1200" dirty="0" smtClean="0">
                <a:latin typeface="+mn-ea"/>
              </a:rPr>
              <a:t> </a:t>
            </a:r>
            <a:r>
              <a:rPr lang="en-US" altLang="zh-CN" kern="1200" dirty="0" smtClean="0">
                <a:latin typeface="+mn-ea"/>
              </a:rPr>
              <a:t>2.0</a:t>
            </a:r>
            <a:r>
              <a:rPr lang="zh-CN" altLang="en-US" kern="1200" dirty="0" smtClean="0">
                <a:latin typeface="+mn-ea"/>
              </a:rPr>
              <a:t>；在</a:t>
            </a:r>
            <a:r>
              <a:rPr lang="en-US" altLang="zh-CN" kern="1200" dirty="0" smtClean="0">
                <a:latin typeface="+mn-ea"/>
              </a:rPr>
              <a:t>Web 2.0</a:t>
            </a:r>
            <a:r>
              <a:rPr lang="zh-CN" altLang="en-US" kern="1200" dirty="0" smtClean="0">
                <a:latin typeface="+mn-ea"/>
              </a:rPr>
              <a:t>阶段我们看到这些标志性事件。</a:t>
            </a:r>
          </a:p>
          <a:p>
            <a:endParaRPr lang="en-US" altLang="zh-CN" dirty="0" smtClean="0"/>
          </a:p>
          <a:p>
            <a:pPr marL="171450" lvl="1" indent="-171450" algn="l" defTabSz="711200">
              <a:lnSpc>
                <a:spcPct val="2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CN" kern="1200" dirty="0" smtClean="0">
                <a:latin typeface="+mn-ea"/>
              </a:rPr>
              <a:t>2004</a:t>
            </a:r>
            <a:r>
              <a:rPr lang="zh-CN" altLang="en-US" kern="1200" dirty="0" smtClean="0">
                <a:latin typeface="+mn-ea"/>
              </a:rPr>
              <a:t>年之后前端</a:t>
            </a:r>
            <a:r>
              <a:rPr lang="en-US" altLang="zh-CN" kern="1200" dirty="0" smtClean="0">
                <a:latin typeface="+mn-ea"/>
              </a:rPr>
              <a:t>JS</a:t>
            </a:r>
            <a:r>
              <a:rPr lang="zh-CN" altLang="en-US" kern="1200" dirty="0" smtClean="0">
                <a:latin typeface="+mn-ea"/>
              </a:rPr>
              <a:t>框架（</a:t>
            </a:r>
            <a:r>
              <a:rPr lang="en-US" altLang="zh-CN" kern="1200" dirty="0" smtClean="0">
                <a:latin typeface="+mn-ea"/>
              </a:rPr>
              <a:t>jQuery</a:t>
            </a:r>
            <a:r>
              <a:rPr lang="zh-CN" altLang="en-US" kern="1200" dirty="0" smtClean="0">
                <a:latin typeface="+mn-ea"/>
              </a:rPr>
              <a:t>、</a:t>
            </a:r>
            <a:r>
              <a:rPr lang="en-US" altLang="zh-CN" kern="1200" dirty="0" smtClean="0">
                <a:latin typeface="+mn-ea"/>
              </a:rPr>
              <a:t>Dojo</a:t>
            </a:r>
            <a:r>
              <a:rPr lang="zh-CN" altLang="en-US" kern="1200" dirty="0" smtClean="0">
                <a:latin typeface="+mn-ea"/>
              </a:rPr>
              <a:t>、</a:t>
            </a:r>
            <a:r>
              <a:rPr lang="en-US" altLang="zh-CN" kern="1200" dirty="0" err="1" smtClean="0">
                <a:latin typeface="+mn-ea"/>
              </a:rPr>
              <a:t>ExtJS</a:t>
            </a:r>
            <a:r>
              <a:rPr lang="zh-CN" altLang="en-US" kern="1200" dirty="0" smtClean="0">
                <a:latin typeface="+mn-ea"/>
              </a:rPr>
              <a:t>）相继诞生，这些框架解决了浏览器兼容问题；</a:t>
            </a:r>
          </a:p>
          <a:p>
            <a:pPr marL="171450" lvl="1" indent="-171450" algn="l" defTabSz="711200">
              <a:lnSpc>
                <a:spcPct val="2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CN" kern="1200" dirty="0" smtClean="0">
                <a:latin typeface="+mn-ea"/>
              </a:rPr>
              <a:t>2008</a:t>
            </a:r>
            <a:r>
              <a:rPr lang="zh-CN" altLang="en-US" kern="1200" dirty="0" smtClean="0">
                <a:latin typeface="+mn-ea"/>
              </a:rPr>
              <a:t>年</a:t>
            </a:r>
            <a:r>
              <a:rPr lang="en-US" altLang="zh-CN" kern="1200" dirty="0" smtClean="0">
                <a:latin typeface="+mn-ea"/>
              </a:rPr>
              <a:t>HTML5</a:t>
            </a:r>
            <a:r>
              <a:rPr lang="zh-CN" altLang="en-US" kern="1200" dirty="0" smtClean="0">
                <a:latin typeface="+mn-ea"/>
              </a:rPr>
              <a:t>草案发布，同年</a:t>
            </a:r>
            <a:r>
              <a:rPr lang="en-US" altLang="zh-CN" kern="1200" dirty="0" smtClean="0">
                <a:latin typeface="+mn-ea"/>
              </a:rPr>
              <a:t>Google</a:t>
            </a:r>
            <a:r>
              <a:rPr lang="zh-CN" altLang="en-US" kern="1200" dirty="0" smtClean="0">
                <a:latin typeface="+mn-ea"/>
              </a:rPr>
              <a:t>发布</a:t>
            </a:r>
            <a:r>
              <a:rPr lang="en-US" altLang="zh-CN" kern="1200" dirty="0" smtClean="0">
                <a:latin typeface="+mn-ea"/>
              </a:rPr>
              <a:t>Chrome</a:t>
            </a:r>
            <a:r>
              <a:rPr lang="zh-CN" altLang="en-US" kern="1200" dirty="0" smtClean="0">
                <a:latin typeface="+mn-ea"/>
              </a:rPr>
              <a:t>浏览器；</a:t>
            </a:r>
          </a:p>
          <a:p>
            <a:pPr marL="171450" lvl="1" indent="-171450" algn="l" defTabSz="711200">
              <a:lnSpc>
                <a:spcPct val="2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CN" kern="1200" dirty="0" smtClean="0">
                <a:latin typeface="+mn-ea"/>
              </a:rPr>
              <a:t>2009</a:t>
            </a:r>
            <a:r>
              <a:rPr lang="zh-CN" altLang="en-US" kern="1200" dirty="0" smtClean="0">
                <a:latin typeface="+mn-ea"/>
              </a:rPr>
              <a:t>年</a:t>
            </a:r>
            <a:r>
              <a:rPr lang="en-US" altLang="zh-CN" kern="1200" dirty="0" smtClean="0">
                <a:latin typeface="+mn-ea"/>
              </a:rPr>
              <a:t>Node.js</a:t>
            </a:r>
            <a:r>
              <a:rPr lang="zh-CN" altLang="en-US" kern="1200" dirty="0" smtClean="0">
                <a:latin typeface="+mn-ea"/>
              </a:rPr>
              <a:t>框架诞生；</a:t>
            </a:r>
          </a:p>
          <a:p>
            <a:pPr marL="171450" lvl="1" indent="-171450" algn="l" defTabSz="711200">
              <a:lnSpc>
                <a:spcPct val="2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kern="1200" dirty="0" smtClean="0">
                <a:latin typeface="+mn-ea"/>
              </a:rPr>
              <a:t>之后，涌现各种前端框架（</a:t>
            </a:r>
            <a:r>
              <a:rPr lang="en-US" altLang="zh-CN" kern="1200" dirty="0" smtClean="0">
                <a:latin typeface="+mn-ea"/>
              </a:rPr>
              <a:t>Bootstrap</a:t>
            </a:r>
            <a:r>
              <a:rPr lang="zh-CN" altLang="en-US" kern="1200" dirty="0" smtClean="0">
                <a:latin typeface="+mn-ea"/>
              </a:rPr>
              <a:t>、</a:t>
            </a:r>
            <a:r>
              <a:rPr lang="en-US" altLang="zh-CN" kern="1200" dirty="0" smtClean="0">
                <a:latin typeface="+mn-ea"/>
              </a:rPr>
              <a:t>Angular</a:t>
            </a:r>
            <a:r>
              <a:rPr lang="zh-CN" altLang="en-US" kern="1200" dirty="0" smtClean="0">
                <a:latin typeface="+mn-ea"/>
              </a:rPr>
              <a:t> </a:t>
            </a:r>
            <a:r>
              <a:rPr lang="en-US" altLang="zh-CN" kern="1200" dirty="0" smtClean="0">
                <a:latin typeface="+mn-ea"/>
              </a:rPr>
              <a:t>JS</a:t>
            </a:r>
            <a:r>
              <a:rPr lang="zh-CN" altLang="en-US" kern="1200" dirty="0" smtClean="0">
                <a:latin typeface="+mn-ea"/>
              </a:rPr>
              <a:t>、</a:t>
            </a:r>
            <a:r>
              <a:rPr lang="en-US" altLang="zh-CN" kern="1200" dirty="0" smtClean="0">
                <a:latin typeface="+mn-ea"/>
              </a:rPr>
              <a:t>React</a:t>
            </a:r>
            <a:r>
              <a:rPr lang="zh-CN" altLang="en-US" kern="1200" dirty="0" smtClean="0">
                <a:latin typeface="+mn-ea"/>
              </a:rPr>
              <a:t>、</a:t>
            </a:r>
            <a:r>
              <a:rPr lang="en-US" altLang="zh-CN" kern="1200" dirty="0" smtClean="0">
                <a:latin typeface="+mn-ea"/>
              </a:rPr>
              <a:t>Vue.js</a:t>
            </a:r>
            <a:r>
              <a:rPr lang="zh-CN" altLang="en-US" kern="1200" dirty="0" smtClean="0">
                <a:latin typeface="+mn-ea"/>
              </a:rPr>
              <a:t>等）和后端框架（</a:t>
            </a:r>
            <a:r>
              <a:rPr lang="en-US" altLang="zh-CN" kern="1200" dirty="0" smtClean="0">
                <a:latin typeface="+mn-ea"/>
              </a:rPr>
              <a:t>Django</a:t>
            </a:r>
            <a:r>
              <a:rPr lang="zh-CN" altLang="en-US" kern="1200" dirty="0" smtClean="0">
                <a:latin typeface="+mn-ea"/>
              </a:rPr>
              <a:t>、</a:t>
            </a:r>
            <a:r>
              <a:rPr lang="en-US" altLang="zh-CN" kern="1200" dirty="0" smtClean="0">
                <a:latin typeface="+mn-ea"/>
              </a:rPr>
              <a:t>Rails</a:t>
            </a:r>
            <a:r>
              <a:rPr lang="zh-CN" altLang="en-US" kern="1200" dirty="0" smtClean="0">
                <a:latin typeface="+mn-ea"/>
              </a:rPr>
              <a:t>、</a:t>
            </a:r>
            <a:r>
              <a:rPr lang="en-US" altLang="zh-CN" kern="1200" dirty="0" smtClean="0">
                <a:latin typeface="+mn-ea"/>
              </a:rPr>
              <a:t>Spring</a:t>
            </a:r>
            <a:r>
              <a:rPr lang="zh-CN" altLang="en-US" kern="1200" dirty="0" smtClean="0">
                <a:latin typeface="+mn-ea"/>
              </a:rPr>
              <a:t> </a:t>
            </a:r>
            <a:r>
              <a:rPr lang="en-US" altLang="zh-CN" kern="1200" dirty="0" smtClean="0">
                <a:latin typeface="+mn-ea"/>
              </a:rPr>
              <a:t>Boot</a:t>
            </a:r>
            <a:r>
              <a:rPr lang="zh-CN" altLang="en-US" kern="1200" dirty="0" smtClean="0">
                <a:latin typeface="+mn-ea"/>
              </a:rPr>
              <a:t>等）；</a:t>
            </a:r>
          </a:p>
          <a:p>
            <a:pPr marL="171450" lvl="1" indent="-171450" algn="l" defTabSz="711200">
              <a:lnSpc>
                <a:spcPct val="2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kern="1200" dirty="0" smtClean="0">
                <a:latin typeface="+mn-ea"/>
              </a:rPr>
              <a:t>随之而来，也爆发了第二次浏览器战争（</a:t>
            </a:r>
            <a:r>
              <a:rPr lang="en-US" altLang="zh-CN" kern="1200" dirty="0" smtClean="0">
                <a:latin typeface="+mn-ea"/>
              </a:rPr>
              <a:t>Chrome</a:t>
            </a:r>
            <a:r>
              <a:rPr lang="zh-CN" altLang="en-US" kern="1200" dirty="0" smtClean="0">
                <a:latin typeface="+mn-ea"/>
              </a:rPr>
              <a:t> </a:t>
            </a:r>
            <a:r>
              <a:rPr lang="en-US" altLang="zh-CN" kern="1200" dirty="0" smtClean="0">
                <a:latin typeface="+mn-ea"/>
              </a:rPr>
              <a:t>vs</a:t>
            </a:r>
            <a:r>
              <a:rPr lang="zh-CN" altLang="en-US" kern="1200" dirty="0" smtClean="0">
                <a:latin typeface="+mn-ea"/>
              </a:rPr>
              <a:t> </a:t>
            </a:r>
            <a:r>
              <a:rPr lang="en-US" altLang="zh-CN" kern="1200" dirty="0" smtClean="0">
                <a:latin typeface="+mn-ea"/>
              </a:rPr>
              <a:t>Firefox</a:t>
            </a:r>
            <a:r>
              <a:rPr lang="zh-CN" altLang="en-US" kern="1200" dirty="0" smtClean="0">
                <a:latin typeface="+mn-ea"/>
              </a:rPr>
              <a:t> </a:t>
            </a:r>
            <a:r>
              <a:rPr lang="en-US" altLang="zh-CN" kern="1200" dirty="0" smtClean="0">
                <a:latin typeface="+mn-ea"/>
              </a:rPr>
              <a:t>vs</a:t>
            </a:r>
            <a:r>
              <a:rPr lang="zh-CN" altLang="en-US" kern="1200" dirty="0" smtClean="0">
                <a:latin typeface="+mn-ea"/>
              </a:rPr>
              <a:t> </a:t>
            </a:r>
            <a:r>
              <a:rPr lang="en-US" altLang="zh-CN" kern="1200" dirty="0" smtClean="0">
                <a:latin typeface="+mn-ea"/>
              </a:rPr>
              <a:t>IE</a:t>
            </a:r>
            <a:r>
              <a:rPr lang="zh-CN" altLang="en-US" kern="1200" dirty="0" smtClean="0">
                <a:latin typeface="+mn-ea"/>
              </a:rPr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150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IE</a:t>
            </a:r>
            <a:r>
              <a:rPr lang="zh-CN" altLang="en-US" dirty="0" smtClean="0"/>
              <a:t>在第一次浏览器大战中击败网景公司的</a:t>
            </a:r>
            <a:r>
              <a:rPr lang="en-US" altLang="zh-CN" dirty="0" smtClean="0"/>
              <a:t>Navigator</a:t>
            </a:r>
            <a:r>
              <a:rPr lang="zh-CN" altLang="en-US" dirty="0" smtClean="0"/>
              <a:t>赢得胜利，垄断了浏览器市场。作为独裁者，</a:t>
            </a:r>
            <a:r>
              <a:rPr lang="en-US" altLang="zh-CN" dirty="0" smtClean="0"/>
              <a:t>IE</a:t>
            </a:r>
            <a:r>
              <a:rPr lang="zh-CN" altLang="en-US" dirty="0" smtClean="0"/>
              <a:t>并不遵循</a:t>
            </a:r>
            <a:r>
              <a:rPr lang="en-US" altLang="zh-CN" dirty="0" smtClean="0"/>
              <a:t>W3C</a:t>
            </a:r>
            <a:r>
              <a:rPr lang="zh-CN" altLang="en-US" dirty="0" smtClean="0"/>
              <a:t>的标准，</a:t>
            </a:r>
            <a:r>
              <a:rPr lang="en-US" altLang="zh-CN" dirty="0" smtClean="0"/>
              <a:t>IE</a:t>
            </a:r>
            <a:r>
              <a:rPr lang="zh-CN" altLang="en-US" dirty="0" smtClean="0"/>
              <a:t>成了事实标准。</a:t>
            </a:r>
            <a:r>
              <a:rPr lang="en-US" altLang="zh-CN" dirty="0" smtClean="0"/>
              <a:t>IE</a:t>
            </a:r>
            <a:r>
              <a:rPr lang="zh-CN" altLang="en-US" dirty="0" smtClean="0"/>
              <a:t>对网页兼容、卡顿等一系列问题，招致了很多用户的不满。但微软由于垄断者的傲慢，没有重视用户的反馈，在</a:t>
            </a:r>
            <a:r>
              <a:rPr lang="en-US" altLang="zh-CN" dirty="0" smtClean="0"/>
              <a:t>2001</a:t>
            </a:r>
            <a:r>
              <a:rPr lang="zh-CN" altLang="en-US" dirty="0" smtClean="0"/>
              <a:t>年到</a:t>
            </a:r>
            <a:r>
              <a:rPr lang="en-US" altLang="zh-CN" dirty="0" smtClean="0"/>
              <a:t>2006</a:t>
            </a:r>
            <a:r>
              <a:rPr lang="zh-CN" altLang="en-US" dirty="0" smtClean="0"/>
              <a:t>年期间，微软自发布</a:t>
            </a:r>
            <a:r>
              <a:rPr lang="en-US" altLang="zh-CN" dirty="0" smtClean="0"/>
              <a:t>Internet Explorer 6.0</a:t>
            </a:r>
            <a:r>
              <a:rPr lang="zh-CN" altLang="en-US" dirty="0" smtClean="0"/>
              <a:t>版后，只发布过一个新版本。也正是这个原因给了其他浏览器超越</a:t>
            </a:r>
            <a:r>
              <a:rPr lang="en-US" altLang="zh-CN" dirty="0" smtClean="0"/>
              <a:t>IE</a:t>
            </a:r>
            <a:r>
              <a:rPr lang="zh-CN" altLang="en-US" dirty="0" smtClean="0"/>
              <a:t>的机会，由此开始了第二次浏览器大战。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苹果公司利用自己的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内核研发了</a:t>
            </a:r>
            <a:r>
              <a:rPr lang="en-US" altLang="zh-CN" dirty="0" smtClean="0"/>
              <a:t>Safari</a:t>
            </a:r>
            <a:r>
              <a:rPr lang="zh-CN" altLang="en-US" dirty="0" smtClean="0"/>
              <a:t>浏览器；比</a:t>
            </a:r>
            <a:r>
              <a:rPr lang="en-US" altLang="zh-CN" dirty="0" smtClean="0"/>
              <a:t>IE</a:t>
            </a:r>
            <a:r>
              <a:rPr lang="zh-CN" altLang="en-US" dirty="0" smtClean="0"/>
              <a:t>年龄还大却一直默默无闻的</a:t>
            </a:r>
            <a:r>
              <a:rPr lang="en-US" altLang="zh-CN" dirty="0" smtClean="0"/>
              <a:t>Opera</a:t>
            </a:r>
            <a:r>
              <a:rPr lang="zh-CN" altLang="en-US" dirty="0" smtClean="0"/>
              <a:t>，放弃了自己研发的</a:t>
            </a:r>
            <a:r>
              <a:rPr lang="en-US" altLang="zh-CN" dirty="0" smtClean="0"/>
              <a:t>Presto</a:t>
            </a:r>
            <a:r>
              <a:rPr lang="zh-CN" altLang="en-US" dirty="0" smtClean="0"/>
              <a:t>内核，开始用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内核研发新款浏览器；网景公司被非盈利组织</a:t>
            </a:r>
            <a:r>
              <a:rPr lang="en-US" altLang="zh-CN" dirty="0" smtClean="0"/>
              <a:t>Mozilla</a:t>
            </a:r>
            <a:r>
              <a:rPr lang="zh-CN" altLang="en-US" dirty="0" smtClean="0"/>
              <a:t>基金会收购后，采用</a:t>
            </a:r>
            <a:r>
              <a:rPr lang="en-US" altLang="zh-CN" dirty="0" smtClean="0"/>
              <a:t>Gecko</a:t>
            </a:r>
            <a:r>
              <a:rPr lang="zh-CN" altLang="en-US" dirty="0" smtClean="0"/>
              <a:t>作为内核研发</a:t>
            </a:r>
            <a:r>
              <a:rPr lang="en-US" altLang="zh-CN" dirty="0" err="1" smtClean="0"/>
              <a:t>FireFox</a:t>
            </a:r>
            <a:r>
              <a:rPr lang="zh-CN" altLang="en-US" dirty="0" smtClean="0"/>
              <a:t>浏览器；谷歌也发布了以简洁、快速著称浏览器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1590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65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85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52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552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69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036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220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540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283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373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23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DAF73F-44B0-A441-B93E-8ABEDF8068DB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80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!720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24418-9C70-8245-8235-980324287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+mn-ea"/>
                <a:ea typeface="+mn-ea"/>
              </a:rPr>
              <a:t>第一章 </a:t>
            </a:r>
            <a:r>
              <a:rPr kumimoji="1" lang="en-US" altLang="zh-CN" dirty="0">
                <a:latin typeface="+mn-ea"/>
                <a:ea typeface="+mn-ea"/>
              </a:rPr>
              <a:t>Web</a:t>
            </a:r>
            <a:r>
              <a:rPr kumimoji="1" lang="zh-CN" altLang="en-US" dirty="0">
                <a:latin typeface="+mn-ea"/>
                <a:ea typeface="+mn-ea"/>
              </a:rPr>
              <a:t>编程简介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CAC07-0DDD-C148-B83A-C603BEE2C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96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第二次浏览器</a:t>
            </a:r>
            <a:r>
              <a:rPr lang="zh-CN" altLang="en-US" dirty="0" smtClean="0"/>
              <a:t>战争的结果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97280" y="1874924"/>
            <a:ext cx="104597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的市场份额全面超越了</a:t>
            </a:r>
            <a:r>
              <a:rPr lang="en-US" altLang="zh-CN" dirty="0" smtClean="0"/>
              <a:t>IE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微软放弃了对封闭式</a:t>
            </a:r>
            <a:r>
              <a:rPr lang="en-US" altLang="zh-CN" dirty="0" smtClean="0"/>
              <a:t>IE</a:t>
            </a:r>
            <a:r>
              <a:rPr lang="zh-CN" altLang="en-US" dirty="0" smtClean="0"/>
              <a:t>浏览器的更新，推出了</a:t>
            </a:r>
            <a:r>
              <a:rPr lang="en-US" altLang="zh-CN" dirty="0" smtClean="0"/>
              <a:t>Edge</a:t>
            </a:r>
            <a:r>
              <a:rPr lang="zh-CN" altLang="en-US" dirty="0" smtClean="0"/>
              <a:t>浏览器，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年最新的</a:t>
            </a:r>
            <a:r>
              <a:rPr lang="en-US" altLang="zh-CN" dirty="0" smtClean="0"/>
              <a:t>Edge</a:t>
            </a:r>
            <a:r>
              <a:rPr lang="zh-CN" altLang="en-US" dirty="0" smtClean="0"/>
              <a:t>浏览器采用了</a:t>
            </a:r>
            <a:r>
              <a:rPr lang="en-US" altLang="zh-CN" dirty="0" smtClean="0"/>
              <a:t>Chromium</a:t>
            </a:r>
            <a:r>
              <a:rPr lang="zh-CN" altLang="en-US" dirty="0" smtClean="0"/>
              <a:t>的内核。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年起</a:t>
            </a:r>
            <a:r>
              <a:rPr lang="en-US" altLang="zh-CN" dirty="0" smtClean="0"/>
              <a:t>Opera</a:t>
            </a:r>
            <a:r>
              <a:rPr lang="zh-CN" altLang="en-US" dirty="0" smtClean="0"/>
              <a:t>放弃了自有的浏览器内核</a:t>
            </a:r>
            <a:r>
              <a:rPr lang="en-US" altLang="zh-CN" dirty="0" smtClean="0"/>
              <a:t>Presto</a:t>
            </a:r>
            <a:r>
              <a:rPr lang="zh-CN" altLang="en-US" dirty="0" smtClean="0"/>
              <a:t>，后来又放弃了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，采用</a:t>
            </a:r>
            <a:r>
              <a:rPr lang="en-US" altLang="zh-CN" dirty="0"/>
              <a:t>Chromium</a:t>
            </a:r>
            <a:r>
              <a:rPr lang="zh-CN" altLang="en-US" dirty="0"/>
              <a:t>的</a:t>
            </a:r>
            <a:r>
              <a:rPr lang="zh-CN" altLang="en-US" dirty="0" smtClean="0"/>
              <a:t>内核。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火狐用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Gecko</a:t>
            </a:r>
            <a:r>
              <a:rPr lang="zh-CN" altLang="en-US" dirty="0" smtClean="0"/>
              <a:t>开</a:t>
            </a:r>
            <a:r>
              <a:rPr lang="zh-CN" altLang="en-US" dirty="0"/>
              <a:t>源协议是</a:t>
            </a:r>
            <a:r>
              <a:rPr lang="en-US" altLang="zh-CN" dirty="0" err="1"/>
              <a:t>mpl</a:t>
            </a:r>
            <a:r>
              <a:rPr lang="zh-CN" altLang="en-US" dirty="0"/>
              <a:t>（必须开</a:t>
            </a:r>
            <a:r>
              <a:rPr lang="zh-CN" altLang="en-US" dirty="0" smtClean="0"/>
              <a:t>源），</a:t>
            </a:r>
            <a:r>
              <a:rPr lang="zh-CN" altLang="en-US" dirty="0"/>
              <a:t>谷</a:t>
            </a:r>
            <a:r>
              <a:rPr lang="zh-CN" altLang="en-US" dirty="0" smtClean="0"/>
              <a:t>歌用</a:t>
            </a:r>
            <a:r>
              <a:rPr lang="zh-CN" altLang="en-US" dirty="0"/>
              <a:t>的是</a:t>
            </a:r>
            <a:r>
              <a:rPr lang="en-US" altLang="zh-CN" dirty="0"/>
              <a:t>BSD</a:t>
            </a:r>
            <a:r>
              <a:rPr lang="zh-CN" altLang="en-US" dirty="0"/>
              <a:t>（很自由，自己</a:t>
            </a:r>
            <a:r>
              <a:rPr lang="zh-CN" altLang="en-US" dirty="0" smtClean="0"/>
              <a:t>选择开源或</a:t>
            </a:r>
            <a:r>
              <a:rPr lang="zh-CN" altLang="en-US" dirty="0"/>
              <a:t>不开源）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704" y="4109450"/>
            <a:ext cx="4328795" cy="26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3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765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latin typeface="+mn-ea"/>
                <a:ea typeface="+mn-ea"/>
              </a:rPr>
              <a:t>1.1</a:t>
            </a:r>
            <a:r>
              <a:rPr kumimoji="1" lang="zh-CN" altLang="en-US" sz="2800" dirty="0">
                <a:latin typeface="+mn-ea"/>
                <a:ea typeface="+mn-ea"/>
              </a:rPr>
              <a:t> </a:t>
            </a:r>
            <a:r>
              <a:rPr kumimoji="1" lang="en-US" altLang="zh-CN" sz="2800" dirty="0">
                <a:latin typeface="+mn-ea"/>
                <a:ea typeface="+mn-ea"/>
              </a:rPr>
              <a:t>Web</a:t>
            </a:r>
            <a:r>
              <a:rPr kumimoji="1" lang="zh-CN" altLang="en-US" sz="2800" dirty="0">
                <a:latin typeface="+mn-ea"/>
                <a:ea typeface="+mn-ea"/>
              </a:rPr>
              <a:t>发展历程</a:t>
            </a:r>
          </a:p>
        </p:txBody>
      </p:sp>
      <p:cxnSp>
        <p:nvCxnSpPr>
          <p:cNvPr id="5" name="肘形连接符 4">
            <a:extLst>
              <a:ext uri="{FF2B5EF4-FFF2-40B4-BE49-F238E27FC236}">
                <a16:creationId xmlns:a16="http://schemas.microsoft.com/office/drawing/2014/main" id="{444BFCA6-D608-8A4A-B00D-84B8E6CADA59}"/>
              </a:ext>
            </a:extLst>
          </p:cNvPr>
          <p:cNvCxnSpPr>
            <a:cxnSpLocks/>
          </p:cNvCxnSpPr>
          <p:nvPr/>
        </p:nvCxnSpPr>
        <p:spPr>
          <a:xfrm>
            <a:off x="1496291" y="1431634"/>
            <a:ext cx="8783783" cy="4212037"/>
          </a:xfrm>
          <a:prstGeom prst="bentConnector3">
            <a:avLst>
              <a:gd name="adj1" fmla="val 0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49AE6B8-9964-B245-AFC0-D69A703AF53C}"/>
              </a:ext>
            </a:extLst>
          </p:cNvPr>
          <p:cNvSpPr txBox="1"/>
          <p:nvPr/>
        </p:nvSpPr>
        <p:spPr>
          <a:xfrm>
            <a:off x="1371600" y="5659714"/>
            <a:ext cx="734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1994</a:t>
            </a:r>
            <a:endParaRPr kumimoji="1" lang="zh-CN" altLang="en-US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956597-8934-5A4B-B464-A9B852D63C0D}"/>
              </a:ext>
            </a:extLst>
          </p:cNvPr>
          <p:cNvSpPr txBox="1"/>
          <p:nvPr/>
        </p:nvSpPr>
        <p:spPr>
          <a:xfrm>
            <a:off x="9975273" y="5301982"/>
            <a:ext cx="73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时间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013E419-C732-EF43-B065-4BF22672BA64}"/>
              </a:ext>
            </a:extLst>
          </p:cNvPr>
          <p:cNvSpPr txBox="1"/>
          <p:nvPr/>
        </p:nvSpPr>
        <p:spPr>
          <a:xfrm>
            <a:off x="4281041" y="5659714"/>
            <a:ext cx="734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2004</a:t>
            </a:r>
            <a:endParaRPr kumimoji="1" lang="zh-CN" altLang="en-US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54092A-3470-6846-8883-53D4DCF294CF}"/>
              </a:ext>
            </a:extLst>
          </p:cNvPr>
          <p:cNvSpPr txBox="1"/>
          <p:nvPr/>
        </p:nvSpPr>
        <p:spPr>
          <a:xfrm>
            <a:off x="1579417" y="1329728"/>
            <a:ext cx="114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开放程度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484E67-6EED-CF4D-BD2E-4A45FB258514}"/>
              </a:ext>
            </a:extLst>
          </p:cNvPr>
          <p:cNvSpPr txBox="1"/>
          <p:nvPr/>
        </p:nvSpPr>
        <p:spPr>
          <a:xfrm>
            <a:off x="844605" y="1466461"/>
            <a:ext cx="658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+mn-ea"/>
              </a:rPr>
              <a:t>开放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1E1089-35DA-0742-B7CD-BBD2483CEE36}"/>
              </a:ext>
            </a:extLst>
          </p:cNvPr>
          <p:cNvSpPr txBox="1"/>
          <p:nvPr/>
        </p:nvSpPr>
        <p:spPr>
          <a:xfrm>
            <a:off x="844605" y="5355100"/>
            <a:ext cx="658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+mn-ea"/>
              </a:rPr>
              <a:t>封闭</a:t>
            </a:r>
          </a:p>
        </p:txBody>
      </p:sp>
      <p:sp>
        <p:nvSpPr>
          <p:cNvPr id="6" name="任意形状 5">
            <a:extLst>
              <a:ext uri="{FF2B5EF4-FFF2-40B4-BE49-F238E27FC236}">
                <a16:creationId xmlns:a16="http://schemas.microsoft.com/office/drawing/2014/main" id="{AC66E95F-3A64-A947-A312-F6076F6AC4EB}"/>
              </a:ext>
            </a:extLst>
          </p:cNvPr>
          <p:cNvSpPr/>
          <p:nvPr/>
        </p:nvSpPr>
        <p:spPr>
          <a:xfrm>
            <a:off x="1648691" y="3606804"/>
            <a:ext cx="2840182" cy="1551709"/>
          </a:xfrm>
          <a:custGeom>
            <a:avLst/>
            <a:gdLst>
              <a:gd name="connsiteX0" fmla="*/ 0 w 2840182"/>
              <a:gd name="connsiteY0" fmla="*/ 1551709 h 1551709"/>
              <a:gd name="connsiteX1" fmla="*/ 1136073 w 2840182"/>
              <a:gd name="connsiteY1" fmla="*/ 540327 h 1551709"/>
              <a:gd name="connsiteX2" fmla="*/ 2840182 w 2840182"/>
              <a:gd name="connsiteY2" fmla="*/ 0 h 155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0182" h="1551709">
                <a:moveTo>
                  <a:pt x="0" y="1551709"/>
                </a:moveTo>
                <a:cubicBezTo>
                  <a:pt x="331354" y="1175327"/>
                  <a:pt x="662709" y="798945"/>
                  <a:pt x="1136073" y="540327"/>
                </a:cubicBezTo>
                <a:cubicBezTo>
                  <a:pt x="1609437" y="281709"/>
                  <a:pt x="2224809" y="140854"/>
                  <a:pt x="2840182" y="0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636CCB26-1A77-CC45-B248-955D485BD351}"/>
              </a:ext>
            </a:extLst>
          </p:cNvPr>
          <p:cNvSpPr/>
          <p:nvPr/>
        </p:nvSpPr>
        <p:spPr>
          <a:xfrm>
            <a:off x="4475016" y="2553855"/>
            <a:ext cx="3117273" cy="1052946"/>
          </a:xfrm>
          <a:custGeom>
            <a:avLst/>
            <a:gdLst>
              <a:gd name="connsiteX0" fmla="*/ 0 w 3144982"/>
              <a:gd name="connsiteY0" fmla="*/ 1052946 h 1052946"/>
              <a:gd name="connsiteX1" fmla="*/ 1510145 w 3144982"/>
              <a:gd name="connsiteY1" fmla="*/ 249382 h 1052946"/>
              <a:gd name="connsiteX2" fmla="*/ 3075709 w 3144982"/>
              <a:gd name="connsiteY2" fmla="*/ 13855 h 1052946"/>
              <a:gd name="connsiteX3" fmla="*/ 3075709 w 3144982"/>
              <a:gd name="connsiteY3" fmla="*/ 13855 h 1052946"/>
              <a:gd name="connsiteX4" fmla="*/ 3144982 w 3144982"/>
              <a:gd name="connsiteY4" fmla="*/ 0 h 105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4982" h="1052946">
                <a:moveTo>
                  <a:pt x="0" y="1052946"/>
                </a:moveTo>
                <a:cubicBezTo>
                  <a:pt x="498763" y="737755"/>
                  <a:pt x="997527" y="422564"/>
                  <a:pt x="1510145" y="249382"/>
                </a:cubicBezTo>
                <a:cubicBezTo>
                  <a:pt x="2022763" y="76200"/>
                  <a:pt x="3075709" y="13855"/>
                  <a:pt x="3075709" y="13855"/>
                </a:cubicBezTo>
                <a:lnTo>
                  <a:pt x="3075709" y="13855"/>
                </a:lnTo>
                <a:lnTo>
                  <a:pt x="3144982" y="0"/>
                </a:ln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任意形状 11">
            <a:extLst>
              <a:ext uri="{FF2B5EF4-FFF2-40B4-BE49-F238E27FC236}">
                <a16:creationId xmlns:a16="http://schemas.microsoft.com/office/drawing/2014/main" id="{9BBCB6B8-F6F7-F54F-90C7-83DC7AA6AF89}"/>
              </a:ext>
            </a:extLst>
          </p:cNvPr>
          <p:cNvSpPr/>
          <p:nvPr/>
        </p:nvSpPr>
        <p:spPr>
          <a:xfrm>
            <a:off x="7592291" y="1653307"/>
            <a:ext cx="2493818" cy="900546"/>
          </a:xfrm>
          <a:custGeom>
            <a:avLst/>
            <a:gdLst>
              <a:gd name="connsiteX0" fmla="*/ 0 w 2493818"/>
              <a:gd name="connsiteY0" fmla="*/ 900546 h 900546"/>
              <a:gd name="connsiteX1" fmla="*/ 1163782 w 2493818"/>
              <a:gd name="connsiteY1" fmla="*/ 290946 h 900546"/>
              <a:gd name="connsiteX2" fmla="*/ 2493818 w 2493818"/>
              <a:gd name="connsiteY2" fmla="*/ 0 h 90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3818" h="900546">
                <a:moveTo>
                  <a:pt x="0" y="900546"/>
                </a:moveTo>
                <a:cubicBezTo>
                  <a:pt x="374073" y="670791"/>
                  <a:pt x="748146" y="441037"/>
                  <a:pt x="1163782" y="290946"/>
                </a:cubicBezTo>
                <a:cubicBezTo>
                  <a:pt x="1579418" y="140855"/>
                  <a:pt x="2036618" y="70427"/>
                  <a:pt x="2493818" y="0"/>
                </a:cubicBezTo>
              </a:path>
            </a:pathLst>
          </a:cu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3C38D20-7A70-AD42-B1D0-43C431E6C59B}"/>
              </a:ext>
            </a:extLst>
          </p:cNvPr>
          <p:cNvSpPr txBox="1"/>
          <p:nvPr/>
        </p:nvSpPr>
        <p:spPr>
          <a:xfrm>
            <a:off x="2209796" y="3579161"/>
            <a:ext cx="1149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accent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Web</a:t>
            </a:r>
            <a:r>
              <a:rPr kumimoji="1" lang="zh-CN" altLang="en-US" sz="2000" b="1" dirty="0">
                <a:solidFill>
                  <a:schemeClr val="accent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000" b="1" dirty="0">
                <a:solidFill>
                  <a:schemeClr val="accent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1.0</a:t>
            </a:r>
            <a:endParaRPr kumimoji="1" lang="zh-CN" altLang="en-US" sz="2000" b="1" dirty="0">
              <a:solidFill>
                <a:schemeClr val="accent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63F1FB5-57DB-BD4B-B268-26A4B3D13167}"/>
              </a:ext>
            </a:extLst>
          </p:cNvPr>
          <p:cNvSpPr txBox="1"/>
          <p:nvPr/>
        </p:nvSpPr>
        <p:spPr>
          <a:xfrm>
            <a:off x="5313219" y="2381580"/>
            <a:ext cx="1149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accent6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Web</a:t>
            </a:r>
            <a:r>
              <a:rPr kumimoji="1" lang="zh-CN" altLang="en-US" sz="2000" b="1" dirty="0">
                <a:solidFill>
                  <a:schemeClr val="accent6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000" b="1" dirty="0">
                <a:solidFill>
                  <a:schemeClr val="accent6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2.0</a:t>
            </a:r>
            <a:endParaRPr kumimoji="1" lang="zh-CN" altLang="en-US" sz="2000" b="1" dirty="0">
              <a:solidFill>
                <a:schemeClr val="accent6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0B8CBF-B957-074F-859A-7200E631257F}"/>
              </a:ext>
            </a:extLst>
          </p:cNvPr>
          <p:cNvSpPr txBox="1"/>
          <p:nvPr/>
        </p:nvSpPr>
        <p:spPr>
          <a:xfrm>
            <a:off x="8458203" y="1342485"/>
            <a:ext cx="1149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accent3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Web</a:t>
            </a:r>
            <a:r>
              <a:rPr kumimoji="1" lang="zh-CN" altLang="en-US" sz="2000" b="1" dirty="0">
                <a:solidFill>
                  <a:schemeClr val="accent3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000" b="1" dirty="0">
                <a:solidFill>
                  <a:schemeClr val="accent3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3.0</a:t>
            </a:r>
            <a:endParaRPr kumimoji="1" lang="zh-CN" altLang="en-US" sz="2000" b="1" dirty="0">
              <a:solidFill>
                <a:schemeClr val="accent3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70AD7CC-62CA-884E-BEF4-FCFA354333FB}"/>
              </a:ext>
            </a:extLst>
          </p:cNvPr>
          <p:cNvSpPr txBox="1"/>
          <p:nvPr/>
        </p:nvSpPr>
        <p:spPr>
          <a:xfrm>
            <a:off x="2105891" y="5268902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只读互联网时代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8A6C11-81C8-EF4C-BA33-E20D3E40BD87}"/>
              </a:ext>
            </a:extLst>
          </p:cNvPr>
          <p:cNvSpPr txBox="1"/>
          <p:nvPr/>
        </p:nvSpPr>
        <p:spPr>
          <a:xfrm>
            <a:off x="5223167" y="5268902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交互互联网时代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89F8B19-EC6B-D746-BB9B-190BB6F6692C}"/>
              </a:ext>
            </a:extLst>
          </p:cNvPr>
          <p:cNvSpPr txBox="1"/>
          <p:nvPr/>
        </p:nvSpPr>
        <p:spPr>
          <a:xfrm>
            <a:off x="7952511" y="5265302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聚合互联网时代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74F8821-778E-F74B-83ED-5A27E87396E1}"/>
              </a:ext>
            </a:extLst>
          </p:cNvPr>
          <p:cNvSpPr/>
          <p:nvPr/>
        </p:nvSpPr>
        <p:spPr>
          <a:xfrm>
            <a:off x="1572484" y="2331005"/>
            <a:ext cx="2860966" cy="894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400" dirty="0">
                <a:latin typeface="+mn-ea"/>
              </a:rPr>
              <a:t>需求：单向的，被动接受信息</a:t>
            </a:r>
            <a:endParaRPr kumimoji="1" lang="en-US" altLang="zh-CN" sz="1400" dirty="0">
              <a:latin typeface="+mn-ea"/>
            </a:endParaRPr>
          </a:p>
          <a:p>
            <a:r>
              <a:rPr kumimoji="1" lang="zh-CN" altLang="en-US" sz="1400" dirty="0">
                <a:latin typeface="+mn-ea"/>
              </a:rPr>
              <a:t>形式：静态页面（主）</a:t>
            </a:r>
            <a:r>
              <a:rPr kumimoji="1" lang="en-US" altLang="zh-CN" sz="1400" dirty="0">
                <a:latin typeface="+mn-ea"/>
              </a:rPr>
              <a:t>+</a:t>
            </a:r>
            <a:r>
              <a:rPr kumimoji="1" lang="zh-CN" altLang="en-US" sz="1400" dirty="0">
                <a:latin typeface="+mn-ea"/>
              </a:rPr>
              <a:t>动态页面</a:t>
            </a:r>
            <a:endParaRPr kumimoji="1" lang="en-US" altLang="zh-CN" sz="1400" dirty="0">
              <a:latin typeface="+mn-ea"/>
            </a:endParaRPr>
          </a:p>
          <a:p>
            <a:r>
              <a:rPr kumimoji="1" lang="zh-CN" altLang="en-US" sz="1400" dirty="0">
                <a:latin typeface="+mn-ea"/>
              </a:rPr>
              <a:t>典型：门户、搜索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174043E-F81B-2B47-9996-4D525A38F542}"/>
              </a:ext>
            </a:extLst>
          </p:cNvPr>
          <p:cNvSpPr/>
          <p:nvPr/>
        </p:nvSpPr>
        <p:spPr>
          <a:xfrm>
            <a:off x="4907964" y="3503799"/>
            <a:ext cx="2860966" cy="8947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400" dirty="0">
                <a:latin typeface="+mn-ea"/>
              </a:rPr>
              <a:t>需求：分享的，参与创造内容</a:t>
            </a:r>
            <a:endParaRPr kumimoji="1" lang="en-US" altLang="zh-CN" sz="1400" dirty="0">
              <a:latin typeface="+mn-ea"/>
            </a:endParaRPr>
          </a:p>
          <a:p>
            <a:r>
              <a:rPr kumimoji="1" lang="zh-CN" altLang="en-US" sz="1400" dirty="0">
                <a:latin typeface="+mn-ea"/>
              </a:rPr>
              <a:t>形式：静态页面</a:t>
            </a:r>
            <a:r>
              <a:rPr kumimoji="1" lang="en-US" altLang="zh-CN" sz="1400" dirty="0">
                <a:latin typeface="+mn-ea"/>
              </a:rPr>
              <a:t>+</a:t>
            </a:r>
            <a:r>
              <a:rPr kumimoji="1" lang="zh-CN" altLang="en-US" sz="1400" dirty="0">
                <a:latin typeface="+mn-ea"/>
              </a:rPr>
              <a:t>动态页面（主）</a:t>
            </a:r>
            <a:endParaRPr kumimoji="1" lang="en-US" altLang="zh-CN" sz="1400" dirty="0">
              <a:latin typeface="+mn-ea"/>
            </a:endParaRPr>
          </a:p>
          <a:p>
            <a:r>
              <a:rPr kumimoji="1" lang="zh-CN" altLang="en-US" sz="1400" dirty="0">
                <a:latin typeface="+mn-ea"/>
              </a:rPr>
              <a:t>典型：</a:t>
            </a:r>
            <a:r>
              <a:rPr kumimoji="1" lang="en-US" altLang="zh-CN" sz="1400" dirty="0">
                <a:latin typeface="+mn-ea"/>
              </a:rPr>
              <a:t>SNS</a:t>
            </a:r>
            <a:r>
              <a:rPr kumimoji="1" lang="zh-CN" altLang="en-US" sz="1400" dirty="0">
                <a:latin typeface="+mn-ea"/>
              </a:rPr>
              <a:t>、视频分享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85DB834-0D10-604F-8EB3-B7233B948260}"/>
              </a:ext>
            </a:extLst>
          </p:cNvPr>
          <p:cNvSpPr/>
          <p:nvPr/>
        </p:nvSpPr>
        <p:spPr>
          <a:xfrm>
            <a:off x="7983679" y="2435335"/>
            <a:ext cx="2725885" cy="8947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400" dirty="0">
                <a:latin typeface="+mn-ea"/>
              </a:rPr>
              <a:t>需求：个性化的、多元化的、即时的</a:t>
            </a:r>
            <a:endParaRPr kumimoji="1" lang="en-US" altLang="zh-CN" sz="1400" dirty="0">
              <a:latin typeface="+mn-ea"/>
            </a:endParaRPr>
          </a:p>
          <a:p>
            <a:r>
              <a:rPr kumimoji="1" lang="zh-CN" altLang="en-US" sz="1400" dirty="0">
                <a:latin typeface="+mn-ea"/>
              </a:rPr>
              <a:t>典型</a:t>
            </a:r>
            <a:r>
              <a:rPr kumimoji="1" lang="zh-CN" altLang="en-US" sz="1400" dirty="0" smtClean="0">
                <a:latin typeface="+mn-ea"/>
              </a:rPr>
              <a:t>：推荐型的平台</a:t>
            </a:r>
            <a:endParaRPr kumimoji="1" lang="zh-CN" altLang="en-US" sz="14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32" y="249491"/>
            <a:ext cx="9952699" cy="638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0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4EBF4CA-D9D9-8C4C-A48A-442F4E4A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ea"/>
                <a:ea typeface="+mn-ea"/>
              </a:rPr>
              <a:t>第一章目录</a:t>
            </a:r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B18B57B-8489-E241-842B-3FAE36C49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p"/>
            </a:pPr>
            <a:r>
              <a:rPr kumimoji="1" lang="zh-CN" altLang="en-US" sz="4000" dirty="0">
                <a:latin typeface="+mn-ea"/>
              </a:rPr>
              <a:t> </a:t>
            </a:r>
            <a:r>
              <a:rPr kumimoji="1" lang="en-US" altLang="zh-CN" sz="4000" dirty="0">
                <a:latin typeface="+mn-ea"/>
              </a:rPr>
              <a:t>Web</a:t>
            </a:r>
            <a:r>
              <a:rPr kumimoji="1" lang="zh-CN" altLang="en-US" sz="4000" dirty="0">
                <a:latin typeface="+mn-ea"/>
              </a:rPr>
              <a:t>发展历程</a:t>
            </a:r>
            <a:endParaRPr kumimoji="1" lang="en-US" altLang="zh-CN" sz="4000" dirty="0">
              <a:latin typeface="+mn-ea"/>
            </a:endParaRPr>
          </a:p>
          <a:p>
            <a:pPr>
              <a:buSzPct val="100000"/>
              <a:buFont typeface="Wingdings" pitchFamily="2" charset="2"/>
              <a:buChar char="p"/>
            </a:pPr>
            <a:r>
              <a:rPr kumimoji="1" lang="zh-CN" altLang="en-US" sz="4000" dirty="0">
                <a:latin typeface="+mn-ea"/>
              </a:rPr>
              <a:t> </a:t>
            </a:r>
            <a:r>
              <a:rPr kumimoji="1" lang="en-US" altLang="zh-CN" sz="4000" dirty="0">
                <a:latin typeface="+mn-ea"/>
              </a:rPr>
              <a:t>Web</a:t>
            </a:r>
            <a:r>
              <a:rPr kumimoji="1" lang="zh-CN" altLang="en-US" sz="4000" dirty="0">
                <a:latin typeface="+mn-ea"/>
              </a:rPr>
              <a:t>基本概念</a:t>
            </a:r>
            <a:endParaRPr kumimoji="1" lang="en-US" altLang="zh-CN" sz="4000" dirty="0">
              <a:latin typeface="+mn-ea"/>
            </a:endParaRPr>
          </a:p>
          <a:p>
            <a:pPr>
              <a:buSzPct val="100000"/>
              <a:buFont typeface="Wingdings" pitchFamily="2" charset="2"/>
              <a:buChar char="p"/>
            </a:pPr>
            <a:r>
              <a:rPr kumimoji="1" lang="zh-CN" altLang="en-US" sz="4000" dirty="0">
                <a:latin typeface="+mn-ea"/>
              </a:rPr>
              <a:t> </a:t>
            </a:r>
            <a:r>
              <a:rPr kumimoji="1" lang="en-US" altLang="zh-CN" sz="4000" dirty="0">
                <a:latin typeface="+mn-ea"/>
              </a:rPr>
              <a:t>Web</a:t>
            </a:r>
            <a:r>
              <a:rPr kumimoji="1" lang="zh-CN" altLang="en-US" sz="4000" dirty="0">
                <a:latin typeface="+mn-ea"/>
              </a:rPr>
              <a:t>工作原理</a:t>
            </a:r>
            <a:endParaRPr kumimoji="1" lang="en-US" altLang="zh-CN" sz="4000" dirty="0">
              <a:latin typeface="+mn-ea"/>
            </a:endParaRPr>
          </a:p>
          <a:p>
            <a:pPr>
              <a:buSzPct val="100000"/>
              <a:buFont typeface="Wingdings" pitchFamily="2" charset="2"/>
              <a:buChar char="p"/>
            </a:pPr>
            <a:r>
              <a:rPr kumimoji="1" lang="zh-CN" altLang="en-US" sz="4000" dirty="0">
                <a:latin typeface="+mn-ea"/>
              </a:rPr>
              <a:t> </a:t>
            </a:r>
            <a:r>
              <a:rPr kumimoji="1" lang="en-US" altLang="zh-CN" sz="4000" dirty="0">
                <a:latin typeface="+mn-ea"/>
              </a:rPr>
              <a:t>Web</a:t>
            </a:r>
            <a:r>
              <a:rPr kumimoji="1" lang="zh-CN" altLang="en-US" sz="4000" dirty="0">
                <a:latin typeface="+mn-ea"/>
              </a:rPr>
              <a:t>开发技术</a:t>
            </a:r>
          </a:p>
        </p:txBody>
      </p:sp>
    </p:spTree>
    <p:extLst>
      <p:ext uri="{BB962C8B-B14F-4D97-AF65-F5344CB8AC3E}">
        <p14:creationId xmlns:p14="http://schemas.microsoft.com/office/powerpoint/2010/main" val="169601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n-ea"/>
              </a:rPr>
              <a:t>1.2</a:t>
            </a:r>
            <a:r>
              <a:rPr kumimoji="1" lang="zh-CN" altLang="en-US" dirty="0" smtClean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Web</a:t>
            </a:r>
            <a:r>
              <a:rPr kumimoji="1" lang="zh-CN" altLang="en-US" dirty="0">
                <a:latin typeface="+mn-ea"/>
              </a:rPr>
              <a:t>发展历程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英国科学家蒂姆</a:t>
            </a:r>
            <a:r>
              <a:rPr lang="en-US" altLang="zh-CN" dirty="0"/>
              <a:t>·</a:t>
            </a:r>
            <a:r>
              <a:rPr lang="zh-CN" altLang="en-US" dirty="0"/>
              <a:t>伯纳斯</a:t>
            </a:r>
            <a:r>
              <a:rPr lang="en-US" altLang="zh-CN" dirty="0"/>
              <a:t>-</a:t>
            </a:r>
            <a:r>
              <a:rPr lang="zh-CN" altLang="en-US" dirty="0"/>
              <a:t>李于</a:t>
            </a:r>
            <a:r>
              <a:rPr lang="en-US" altLang="zh-CN" dirty="0"/>
              <a:t>1989</a:t>
            </a:r>
            <a:r>
              <a:rPr lang="zh-CN" altLang="en-US" dirty="0"/>
              <a:t>年发明了</a:t>
            </a:r>
            <a:r>
              <a:rPr lang="zh-CN" altLang="en-US" dirty="0" smtClean="0"/>
              <a:t>万维网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。</a:t>
            </a:r>
            <a:r>
              <a:rPr lang="en-US" altLang="zh-CN" dirty="0"/>
              <a:t>1990</a:t>
            </a:r>
            <a:r>
              <a:rPr lang="zh-CN" altLang="en-US" dirty="0"/>
              <a:t>年他在瑞士</a:t>
            </a:r>
            <a:r>
              <a:rPr lang="en-US" altLang="zh-CN" dirty="0" smtClean="0"/>
              <a:t>CERN</a:t>
            </a:r>
            <a:r>
              <a:rPr lang="zh-CN" altLang="en-US" dirty="0"/>
              <a:t>欧洲粒子物理实验室</a:t>
            </a:r>
            <a:r>
              <a:rPr lang="zh-CN" altLang="en-US" dirty="0" smtClean="0"/>
              <a:t>的</a:t>
            </a:r>
            <a:r>
              <a:rPr lang="zh-CN" altLang="en-US" dirty="0"/>
              <a:t>工作期间编写了第一个网页浏览器。网页浏览器于</a:t>
            </a:r>
            <a:r>
              <a:rPr lang="en-US" altLang="zh-CN" dirty="0"/>
              <a:t>1991</a:t>
            </a:r>
            <a:r>
              <a:rPr lang="zh-CN" altLang="en-US" dirty="0" smtClean="0"/>
              <a:t>年公开发行</a:t>
            </a:r>
            <a:r>
              <a:rPr lang="zh-CN" altLang="en-US" dirty="0"/>
              <a:t>，</a:t>
            </a:r>
            <a:r>
              <a:rPr lang="en-US" altLang="zh-CN" dirty="0"/>
              <a:t>1991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月最先向其他研究机构发行，并于</a:t>
            </a:r>
            <a:r>
              <a:rPr lang="en-US" altLang="zh-CN" dirty="0"/>
              <a:t>1991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月在互联网上向公众开放，</a:t>
            </a:r>
            <a:r>
              <a:rPr lang="en-US" altLang="zh-CN" dirty="0"/>
              <a:t>1993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月，</a:t>
            </a:r>
            <a:r>
              <a:rPr lang="en-US" altLang="zh-CN" dirty="0"/>
              <a:t>CERN</a:t>
            </a:r>
            <a:r>
              <a:rPr lang="zh-CN" altLang="en-US" dirty="0"/>
              <a:t>宣布任何人都可以使用</a:t>
            </a:r>
            <a:r>
              <a:rPr lang="en-US" altLang="zh-CN" dirty="0"/>
              <a:t>Web</a:t>
            </a:r>
            <a:r>
              <a:rPr lang="zh-CN" altLang="en-US" dirty="0"/>
              <a:t>协议和代码免版税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7" y="3033396"/>
            <a:ext cx="7653866" cy="361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1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A59BB60F-CD6B-DC4C-9F59-8085251CBA8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38075025"/>
              </p:ext>
            </p:extLst>
          </p:nvPr>
        </p:nvGraphicFramePr>
        <p:xfrm>
          <a:off x="1928424" y="820069"/>
          <a:ext cx="8396111" cy="5050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000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timgsa.baidu.com/timg?image&amp;quality=80&amp;size=b9999_10000&amp;sec=1581651919893&amp;di=4b677a85bc2823754ca36180feafb309&amp;imgtype=0&amp;src=http%3A%2F%2Fimg.yxad.cn%2Fimages%2F20190118%2F46dd8a748b364dcaaaad3ad80ad7a3bd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85" y="508529"/>
            <a:ext cx="10357011" cy="561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93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imgsa.baidu.com/timg?image&amp;quality=80&amp;size=b9999_10000&amp;sec=1581652099680&amp;di=8d11d40f72fd06b501b6dd7cec91d823&amp;imgtype=0&amp;src=http%3A%2F%2Fdynamic-image.yesky.com%2F600x-%2FuploadImages%2F2011%2F069%2F0OTZN0L2GS6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110" y="772758"/>
            <a:ext cx="6911268" cy="519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23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Web2.0 AJAX </a:t>
            </a:r>
            <a:endParaRPr lang="zh-CN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4015" y="5295955"/>
            <a:ext cx="1132493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异步 JavaScript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2005年，谷歌推出谷歌地图，震惊全球。只需拖动屏幕，整个世界便会如魔术一般呈现在你眼前。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对于许多人来说，这是他们第一次感受到 AJAX 的强大力量。它是“ 杀手级应用程序 ”，客户端应用程序有可能提供大量卓越的用户体验。这是我们今天能够迈向现代单页应用程序（SPA）的重要一步。</a:t>
            </a:r>
            <a:endParaRPr kumimoji="0" lang="zh-CN" altLang="zh-CN" sz="35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pics1.baidu.com/feed/d52a2834349b033b5be4ae3466324dd7d739bdf4.jpeg?token=833dc31b7991a76ff69cbe411d490f17&amp;s=5C32279F199FD0CC0644E05A030080B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245" y="1986680"/>
            <a:ext cx="5140622" cy="330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34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426873" y="546268"/>
            <a:ext cx="7529926" cy="5978710"/>
            <a:chOff x="2709096" y="77779"/>
            <a:chExt cx="5904326" cy="6503642"/>
          </a:xfrm>
        </p:grpSpPr>
        <p:grpSp>
          <p:nvGrpSpPr>
            <p:cNvPr id="7" name="组合 6"/>
            <p:cNvGrpSpPr/>
            <p:nvPr/>
          </p:nvGrpSpPr>
          <p:grpSpPr>
            <a:xfrm>
              <a:off x="2709096" y="77779"/>
              <a:ext cx="5904326" cy="645324"/>
              <a:chOff x="5902687" y="242332"/>
              <a:chExt cx="4606340" cy="462813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5902687" y="242332"/>
                <a:ext cx="4606340" cy="462813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5">
                  <a:hueOff val="2127120"/>
                  <a:satOff val="-23891"/>
                  <a:lumOff val="-509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文本框 11"/>
              <p:cNvSpPr txBox="1"/>
              <p:nvPr/>
            </p:nvSpPr>
            <p:spPr>
              <a:xfrm>
                <a:off x="5902687" y="242332"/>
                <a:ext cx="4606340" cy="4628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2240" tIns="81280" rIns="142240" bIns="8128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000" b="1" kern="1200" dirty="0">
                    <a:latin typeface="Songti SC" panose="02010600040101010101" pitchFamily="2" charset="-122"/>
                    <a:ea typeface="Songti SC" panose="02010600040101010101" pitchFamily="2" charset="-122"/>
                  </a:rPr>
                  <a:t>Web</a:t>
                </a:r>
                <a:r>
                  <a:rPr lang="zh-CN" altLang="en-US" sz="2000" b="1" kern="1200" dirty="0">
                    <a:latin typeface="Songti SC" panose="02010600040101010101" pitchFamily="2" charset="-122"/>
                    <a:ea typeface="Songti SC" panose="02010600040101010101" pitchFamily="2" charset="-122"/>
                  </a:rPr>
                  <a:t> </a:t>
                </a:r>
                <a:r>
                  <a:rPr lang="en-US" altLang="zh-CN" sz="2000" b="1" kern="1200" dirty="0">
                    <a:latin typeface="Songti SC" panose="02010600040101010101" pitchFamily="2" charset="-122"/>
                    <a:ea typeface="Songti SC" panose="02010600040101010101" pitchFamily="2" charset="-122"/>
                  </a:rPr>
                  <a:t>2.0</a:t>
                </a:r>
                <a:endParaRPr lang="zh-CN" altLang="en-US" sz="2000" b="1" kern="1200" dirty="0">
                  <a:latin typeface="Songti SC" panose="02010600040101010101" pitchFamily="2" charset="-122"/>
                  <a:ea typeface="Songti SC" panose="02010600040101010101" pitchFamily="2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709096" y="645780"/>
              <a:ext cx="5904326" cy="5935641"/>
              <a:chOff x="5902687" y="705146"/>
              <a:chExt cx="4606340" cy="4256923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5902687" y="705146"/>
                <a:ext cx="4606340" cy="425692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90000"/>
                </a:schemeClr>
              </a:solidFill>
              <a:ln>
                <a:solidFill>
                  <a:schemeClr val="accent3">
                    <a:lumMod val="20000"/>
                    <a:lumOff val="80000"/>
                    <a:alpha val="9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5">
                  <a:tint val="40000"/>
                  <a:alpha val="90000"/>
                  <a:hueOff val="2266664"/>
                  <a:satOff val="-19882"/>
                  <a:lumOff val="-1583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文本框 9"/>
              <p:cNvSpPr txBox="1"/>
              <p:nvPr/>
            </p:nvSpPr>
            <p:spPr>
              <a:xfrm>
                <a:off x="5902687" y="705146"/>
                <a:ext cx="4606340" cy="425692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5344" tIns="85344" rIns="113792" bIns="128016" numCol="1" spcCol="1270" anchor="t" anchorCtr="0">
                <a:noAutofit/>
              </a:bodyPr>
              <a:lstStyle/>
              <a:p>
                <a:pPr marL="171450" lvl="1" indent="-171450" algn="l" defTabSz="711200">
                  <a:lnSpc>
                    <a:spcPct val="20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CN" kern="1200" dirty="0">
                    <a:latin typeface="+mn-ea"/>
                  </a:rPr>
                  <a:t>2004</a:t>
                </a:r>
                <a:r>
                  <a:rPr lang="zh-CN" altLang="en-US" kern="1200" dirty="0">
                    <a:latin typeface="+mn-ea"/>
                  </a:rPr>
                  <a:t>年</a:t>
                </a:r>
                <a:r>
                  <a:rPr lang="en-US" altLang="zh-CN" kern="1200" dirty="0">
                    <a:latin typeface="+mn-ea"/>
                  </a:rPr>
                  <a:t>Ajax</a:t>
                </a:r>
                <a:r>
                  <a:rPr lang="zh-CN" altLang="en-US" kern="1200" dirty="0">
                    <a:latin typeface="+mn-ea"/>
                  </a:rPr>
                  <a:t>（</a:t>
                </a:r>
                <a:r>
                  <a:rPr lang="en-US" altLang="zh-CN" kern="1200" dirty="0">
                    <a:latin typeface="+mn-ea"/>
                  </a:rPr>
                  <a:t>Gmail</a:t>
                </a:r>
                <a:r>
                  <a:rPr lang="zh-CN" altLang="en-US" kern="1200" dirty="0">
                    <a:latin typeface="+mn-ea"/>
                  </a:rPr>
                  <a:t>、</a:t>
                </a:r>
                <a:r>
                  <a:rPr lang="en-US" altLang="zh-CN" kern="1200" dirty="0">
                    <a:latin typeface="+mn-ea"/>
                  </a:rPr>
                  <a:t>Google</a:t>
                </a:r>
                <a:r>
                  <a:rPr lang="zh-CN" altLang="en-US" kern="1200" dirty="0">
                    <a:latin typeface="+mn-ea"/>
                  </a:rPr>
                  <a:t> </a:t>
                </a:r>
                <a:r>
                  <a:rPr lang="en-US" altLang="zh-CN" kern="1200" dirty="0">
                    <a:latin typeface="+mn-ea"/>
                  </a:rPr>
                  <a:t>Map</a:t>
                </a:r>
                <a:r>
                  <a:rPr lang="zh-CN" altLang="en-US" kern="1200" dirty="0">
                    <a:latin typeface="+mn-ea"/>
                  </a:rPr>
                  <a:t>）的流行促进了</a:t>
                </a:r>
                <a:r>
                  <a:rPr lang="en-US" altLang="zh-CN" kern="1200" dirty="0">
                    <a:latin typeface="+mn-ea"/>
                  </a:rPr>
                  <a:t>Web</a:t>
                </a:r>
                <a:r>
                  <a:rPr lang="zh-CN" altLang="en-US" kern="1200" dirty="0">
                    <a:latin typeface="+mn-ea"/>
                  </a:rPr>
                  <a:t> </a:t>
                </a:r>
                <a:r>
                  <a:rPr lang="en-US" altLang="zh-CN" kern="1200" dirty="0">
                    <a:latin typeface="+mn-ea"/>
                  </a:rPr>
                  <a:t>2.0</a:t>
                </a:r>
                <a:r>
                  <a:rPr lang="zh-CN" altLang="en-US" kern="1200" dirty="0">
                    <a:latin typeface="+mn-ea"/>
                  </a:rPr>
                  <a:t>；</a:t>
                </a:r>
              </a:p>
              <a:p>
                <a:pPr marL="171450" lvl="1" indent="-171450" algn="l" defTabSz="711200">
                  <a:lnSpc>
                    <a:spcPct val="20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CN" kern="1200" dirty="0">
                    <a:latin typeface="+mn-ea"/>
                  </a:rPr>
                  <a:t>2004</a:t>
                </a:r>
                <a:r>
                  <a:rPr lang="zh-CN" altLang="en-US" kern="1200" dirty="0">
                    <a:latin typeface="+mn-ea"/>
                  </a:rPr>
                  <a:t>年之后前端</a:t>
                </a:r>
                <a:r>
                  <a:rPr lang="en-US" altLang="zh-CN" kern="1200" dirty="0">
                    <a:latin typeface="+mn-ea"/>
                  </a:rPr>
                  <a:t>JS</a:t>
                </a:r>
                <a:r>
                  <a:rPr lang="zh-CN" altLang="en-US" kern="1200" dirty="0">
                    <a:latin typeface="+mn-ea"/>
                  </a:rPr>
                  <a:t>框架（</a:t>
                </a:r>
                <a:r>
                  <a:rPr lang="en-US" altLang="zh-CN" kern="1200" dirty="0">
                    <a:latin typeface="+mn-ea"/>
                  </a:rPr>
                  <a:t>jQuery</a:t>
                </a:r>
                <a:r>
                  <a:rPr lang="zh-CN" altLang="en-US" kern="1200" dirty="0">
                    <a:latin typeface="+mn-ea"/>
                  </a:rPr>
                  <a:t>、</a:t>
                </a:r>
                <a:r>
                  <a:rPr lang="en-US" altLang="zh-CN" kern="1200" dirty="0">
                    <a:latin typeface="+mn-ea"/>
                  </a:rPr>
                  <a:t>Dojo</a:t>
                </a:r>
                <a:r>
                  <a:rPr lang="zh-CN" altLang="en-US" kern="1200" dirty="0">
                    <a:latin typeface="+mn-ea"/>
                  </a:rPr>
                  <a:t>、</a:t>
                </a:r>
                <a:r>
                  <a:rPr lang="en-US" altLang="zh-CN" kern="1200" dirty="0" err="1">
                    <a:latin typeface="+mn-ea"/>
                  </a:rPr>
                  <a:t>ExtJS</a:t>
                </a:r>
                <a:r>
                  <a:rPr lang="zh-CN" altLang="en-US" kern="1200" dirty="0">
                    <a:latin typeface="+mn-ea"/>
                  </a:rPr>
                  <a:t>）相继诞生，这些框架解决了浏览器兼容问题；</a:t>
                </a:r>
              </a:p>
              <a:p>
                <a:pPr marL="171450" lvl="1" indent="-171450" algn="l" defTabSz="711200">
                  <a:lnSpc>
                    <a:spcPct val="20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CN" kern="1200" dirty="0">
                    <a:latin typeface="+mn-ea"/>
                  </a:rPr>
                  <a:t>2008</a:t>
                </a:r>
                <a:r>
                  <a:rPr lang="zh-CN" altLang="en-US" kern="1200" dirty="0">
                    <a:latin typeface="+mn-ea"/>
                  </a:rPr>
                  <a:t>年</a:t>
                </a:r>
                <a:r>
                  <a:rPr lang="en-US" altLang="zh-CN" kern="1200" dirty="0">
                    <a:latin typeface="+mn-ea"/>
                  </a:rPr>
                  <a:t>HTML5</a:t>
                </a:r>
                <a:r>
                  <a:rPr lang="zh-CN" altLang="en-US" kern="1200" dirty="0">
                    <a:latin typeface="+mn-ea"/>
                  </a:rPr>
                  <a:t>草案发布，同年</a:t>
                </a:r>
                <a:r>
                  <a:rPr lang="en-US" altLang="zh-CN" kern="1200" dirty="0">
                    <a:latin typeface="+mn-ea"/>
                  </a:rPr>
                  <a:t>Google</a:t>
                </a:r>
                <a:r>
                  <a:rPr lang="zh-CN" altLang="en-US" kern="1200" dirty="0">
                    <a:latin typeface="+mn-ea"/>
                  </a:rPr>
                  <a:t>发布</a:t>
                </a:r>
                <a:r>
                  <a:rPr lang="en-US" altLang="zh-CN" kern="1200" dirty="0">
                    <a:latin typeface="+mn-ea"/>
                  </a:rPr>
                  <a:t>Chrome</a:t>
                </a:r>
                <a:r>
                  <a:rPr lang="zh-CN" altLang="en-US" kern="1200" dirty="0">
                    <a:latin typeface="+mn-ea"/>
                  </a:rPr>
                  <a:t>浏览器；</a:t>
                </a:r>
              </a:p>
              <a:p>
                <a:pPr marL="171450" lvl="1" indent="-171450" algn="l" defTabSz="711200">
                  <a:lnSpc>
                    <a:spcPct val="20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CN" kern="1200" dirty="0">
                    <a:latin typeface="+mn-ea"/>
                  </a:rPr>
                  <a:t>2009</a:t>
                </a:r>
                <a:r>
                  <a:rPr lang="zh-CN" altLang="en-US" kern="1200" dirty="0">
                    <a:latin typeface="+mn-ea"/>
                  </a:rPr>
                  <a:t>年</a:t>
                </a:r>
                <a:r>
                  <a:rPr lang="en-US" altLang="zh-CN" kern="1200" dirty="0">
                    <a:latin typeface="+mn-ea"/>
                  </a:rPr>
                  <a:t>Node.js</a:t>
                </a:r>
                <a:r>
                  <a:rPr lang="zh-CN" altLang="en-US" kern="1200" dirty="0">
                    <a:latin typeface="+mn-ea"/>
                  </a:rPr>
                  <a:t>框架诞生；</a:t>
                </a:r>
              </a:p>
              <a:p>
                <a:pPr marL="171450" lvl="1" indent="-171450" algn="l" defTabSz="711200">
                  <a:lnSpc>
                    <a:spcPct val="20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kern="1200" dirty="0">
                    <a:latin typeface="+mn-ea"/>
                  </a:rPr>
                  <a:t>之后，涌现各种前端框架（</a:t>
                </a:r>
                <a:r>
                  <a:rPr lang="en-US" altLang="zh-CN" kern="1200" dirty="0">
                    <a:latin typeface="+mn-ea"/>
                  </a:rPr>
                  <a:t>Bootstrap</a:t>
                </a:r>
                <a:r>
                  <a:rPr lang="zh-CN" altLang="en-US" kern="1200" dirty="0">
                    <a:latin typeface="+mn-ea"/>
                  </a:rPr>
                  <a:t>、</a:t>
                </a:r>
                <a:r>
                  <a:rPr lang="en-US" altLang="zh-CN" kern="1200" dirty="0">
                    <a:latin typeface="+mn-ea"/>
                  </a:rPr>
                  <a:t>Angular</a:t>
                </a:r>
                <a:r>
                  <a:rPr lang="zh-CN" altLang="en-US" kern="1200" dirty="0">
                    <a:latin typeface="+mn-ea"/>
                  </a:rPr>
                  <a:t> </a:t>
                </a:r>
                <a:r>
                  <a:rPr lang="en-US" altLang="zh-CN" kern="1200" dirty="0">
                    <a:latin typeface="+mn-ea"/>
                  </a:rPr>
                  <a:t>JS</a:t>
                </a:r>
                <a:r>
                  <a:rPr lang="zh-CN" altLang="en-US" kern="1200" dirty="0">
                    <a:latin typeface="+mn-ea"/>
                  </a:rPr>
                  <a:t>、</a:t>
                </a:r>
                <a:r>
                  <a:rPr lang="en-US" altLang="zh-CN" kern="1200" dirty="0">
                    <a:latin typeface="+mn-ea"/>
                  </a:rPr>
                  <a:t>React</a:t>
                </a:r>
                <a:r>
                  <a:rPr lang="zh-CN" altLang="en-US" kern="1200" dirty="0">
                    <a:latin typeface="+mn-ea"/>
                  </a:rPr>
                  <a:t>、</a:t>
                </a:r>
                <a:r>
                  <a:rPr lang="en-US" altLang="zh-CN" kern="1200" dirty="0" err="1">
                    <a:latin typeface="+mn-ea"/>
                  </a:rPr>
                  <a:t>Vue.js</a:t>
                </a:r>
                <a:r>
                  <a:rPr lang="zh-CN" altLang="en-US" kern="1200" dirty="0">
                    <a:latin typeface="+mn-ea"/>
                  </a:rPr>
                  <a:t>等）和后端框架（</a:t>
                </a:r>
                <a:r>
                  <a:rPr lang="en-US" altLang="zh-CN" kern="1200" dirty="0">
                    <a:latin typeface="+mn-ea"/>
                  </a:rPr>
                  <a:t>Django</a:t>
                </a:r>
                <a:r>
                  <a:rPr lang="zh-CN" altLang="en-US" kern="1200" dirty="0">
                    <a:latin typeface="+mn-ea"/>
                  </a:rPr>
                  <a:t>、</a:t>
                </a:r>
                <a:r>
                  <a:rPr lang="en-US" altLang="zh-CN" kern="1200" dirty="0">
                    <a:latin typeface="+mn-ea"/>
                  </a:rPr>
                  <a:t>Rails</a:t>
                </a:r>
                <a:r>
                  <a:rPr lang="zh-CN" altLang="en-US" kern="1200" dirty="0">
                    <a:latin typeface="+mn-ea"/>
                  </a:rPr>
                  <a:t>、</a:t>
                </a:r>
                <a:r>
                  <a:rPr lang="en-US" altLang="zh-CN" kern="1200" dirty="0">
                    <a:latin typeface="+mn-ea"/>
                  </a:rPr>
                  <a:t>Spring</a:t>
                </a:r>
                <a:r>
                  <a:rPr lang="zh-CN" altLang="en-US" kern="1200" dirty="0">
                    <a:latin typeface="+mn-ea"/>
                  </a:rPr>
                  <a:t> </a:t>
                </a:r>
                <a:r>
                  <a:rPr lang="en-US" altLang="zh-CN" kern="1200" dirty="0">
                    <a:latin typeface="+mn-ea"/>
                  </a:rPr>
                  <a:t>Boot</a:t>
                </a:r>
                <a:r>
                  <a:rPr lang="zh-CN" altLang="en-US" kern="1200" dirty="0">
                    <a:latin typeface="+mn-ea"/>
                  </a:rPr>
                  <a:t>等）；</a:t>
                </a:r>
              </a:p>
              <a:p>
                <a:pPr marL="171450" lvl="1" indent="-171450" algn="l" defTabSz="711200">
                  <a:lnSpc>
                    <a:spcPct val="20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kern="1200" dirty="0">
                    <a:latin typeface="+mn-ea"/>
                  </a:rPr>
                  <a:t>第二次浏览器战争（</a:t>
                </a:r>
                <a:r>
                  <a:rPr lang="en-US" altLang="zh-CN" kern="1200" dirty="0">
                    <a:latin typeface="+mn-ea"/>
                  </a:rPr>
                  <a:t>Chrome</a:t>
                </a:r>
                <a:r>
                  <a:rPr lang="zh-CN" altLang="en-US" kern="1200" dirty="0">
                    <a:latin typeface="+mn-ea"/>
                  </a:rPr>
                  <a:t> </a:t>
                </a:r>
                <a:r>
                  <a:rPr lang="en-US" altLang="zh-CN" kern="1200" dirty="0">
                    <a:latin typeface="+mn-ea"/>
                  </a:rPr>
                  <a:t>vs</a:t>
                </a:r>
                <a:r>
                  <a:rPr lang="zh-CN" altLang="en-US" kern="1200" dirty="0">
                    <a:latin typeface="+mn-ea"/>
                  </a:rPr>
                  <a:t> </a:t>
                </a:r>
                <a:r>
                  <a:rPr lang="en-US" altLang="zh-CN" kern="1200" dirty="0">
                    <a:latin typeface="+mn-ea"/>
                  </a:rPr>
                  <a:t>Firefox</a:t>
                </a:r>
                <a:r>
                  <a:rPr lang="zh-CN" altLang="en-US" kern="1200" dirty="0">
                    <a:latin typeface="+mn-ea"/>
                  </a:rPr>
                  <a:t> </a:t>
                </a:r>
                <a:r>
                  <a:rPr lang="en-US" altLang="zh-CN" kern="1200" dirty="0">
                    <a:latin typeface="+mn-ea"/>
                  </a:rPr>
                  <a:t>vs</a:t>
                </a:r>
                <a:r>
                  <a:rPr lang="zh-CN" altLang="en-US" kern="1200" dirty="0">
                    <a:latin typeface="+mn-ea"/>
                  </a:rPr>
                  <a:t> </a:t>
                </a:r>
                <a:r>
                  <a:rPr lang="en-US" altLang="zh-CN" kern="1200" dirty="0">
                    <a:latin typeface="+mn-ea"/>
                  </a:rPr>
                  <a:t>IE</a:t>
                </a:r>
                <a:r>
                  <a:rPr lang="zh-CN" altLang="en-US" kern="1200" dirty="0">
                    <a:latin typeface="+mn-ea"/>
                  </a:rPr>
                  <a:t>）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460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第二次浏览器战争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97280" y="2052724"/>
            <a:ext cx="96858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IE</a:t>
            </a:r>
            <a:r>
              <a:rPr lang="zh-CN" altLang="en-US" dirty="0"/>
              <a:t>在第一次浏览器大战中击败</a:t>
            </a:r>
            <a:r>
              <a:rPr lang="en-US" altLang="zh-CN" dirty="0"/>
              <a:t>Netscape</a:t>
            </a:r>
            <a:r>
              <a:rPr lang="zh-CN" altLang="en-US" dirty="0"/>
              <a:t>赢得胜利，垄断了浏览器市场。作为独裁者，</a:t>
            </a:r>
            <a:r>
              <a:rPr lang="en-US" altLang="zh-CN" dirty="0"/>
              <a:t>IE</a:t>
            </a:r>
            <a:r>
              <a:rPr lang="zh-CN" altLang="en-US" dirty="0"/>
              <a:t>并不遵循</a:t>
            </a:r>
            <a:r>
              <a:rPr lang="en-US" altLang="zh-CN" dirty="0"/>
              <a:t>W3C</a:t>
            </a:r>
            <a:r>
              <a:rPr lang="zh-CN" altLang="en-US" dirty="0"/>
              <a:t>的标准，</a:t>
            </a:r>
            <a:r>
              <a:rPr lang="en-US" altLang="zh-CN" dirty="0"/>
              <a:t>IE</a:t>
            </a:r>
            <a:r>
              <a:rPr lang="zh-CN" altLang="en-US" dirty="0"/>
              <a:t>成了事实标准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IE</a:t>
            </a:r>
            <a:r>
              <a:rPr lang="zh-CN" altLang="en-US" dirty="0" smtClean="0"/>
              <a:t>对</a:t>
            </a:r>
            <a:r>
              <a:rPr lang="zh-CN" altLang="en-US" dirty="0"/>
              <a:t>网页兼容、卡顿等一系列问题，招致了很多用户的不满。但微软的傲慢和怠惰，没有重视用户的反馈，在</a:t>
            </a:r>
            <a:r>
              <a:rPr lang="en-US" altLang="zh-CN" dirty="0"/>
              <a:t>2001</a:t>
            </a:r>
            <a:r>
              <a:rPr lang="zh-CN" altLang="en-US" dirty="0"/>
              <a:t>年到</a:t>
            </a:r>
            <a:r>
              <a:rPr lang="en-US" altLang="zh-CN" dirty="0"/>
              <a:t>2006</a:t>
            </a:r>
            <a:r>
              <a:rPr lang="zh-CN" altLang="en-US" dirty="0"/>
              <a:t>年期间，微软自发布</a:t>
            </a:r>
            <a:r>
              <a:rPr lang="en-US" altLang="zh-CN" dirty="0"/>
              <a:t>Internet Explorer 6.0</a:t>
            </a:r>
            <a:r>
              <a:rPr lang="zh-CN" altLang="en-US" dirty="0"/>
              <a:t>版后，只发布过一个新版本。也正是这个原因给了其他浏览器超越</a:t>
            </a:r>
            <a:r>
              <a:rPr lang="en-US" altLang="zh-CN" dirty="0"/>
              <a:t>IE</a:t>
            </a:r>
            <a:r>
              <a:rPr lang="zh-CN" altLang="en-US" dirty="0"/>
              <a:t>的机会，由此开始了第二次浏览器大战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苹果公司利用自己的</a:t>
            </a:r>
            <a:r>
              <a:rPr lang="en-US" altLang="zh-CN" dirty="0" err="1"/>
              <a:t>Webkit</a:t>
            </a:r>
            <a:r>
              <a:rPr lang="zh-CN" altLang="en-US" dirty="0"/>
              <a:t>内核研发了</a:t>
            </a:r>
            <a:r>
              <a:rPr lang="en-US" altLang="zh-CN" dirty="0"/>
              <a:t>Safari</a:t>
            </a:r>
            <a:r>
              <a:rPr lang="zh-CN" altLang="en-US" dirty="0"/>
              <a:t>浏览器；比</a:t>
            </a:r>
            <a:r>
              <a:rPr lang="en-US" altLang="zh-CN" dirty="0"/>
              <a:t>IE</a:t>
            </a:r>
            <a:r>
              <a:rPr lang="zh-CN" altLang="en-US" dirty="0"/>
              <a:t>年龄还长却一直默默无闻的</a:t>
            </a:r>
            <a:r>
              <a:rPr lang="en-US" altLang="zh-CN" dirty="0"/>
              <a:t>Opera</a:t>
            </a:r>
            <a:r>
              <a:rPr lang="zh-CN" altLang="en-US" dirty="0"/>
              <a:t>，放弃了自己研发的</a:t>
            </a:r>
            <a:r>
              <a:rPr lang="en-US" altLang="zh-CN" dirty="0"/>
              <a:t>Presto</a:t>
            </a:r>
            <a:r>
              <a:rPr lang="zh-CN" altLang="en-US" dirty="0"/>
              <a:t>内核，开始用</a:t>
            </a:r>
            <a:r>
              <a:rPr lang="en-US" altLang="zh-CN" dirty="0" err="1"/>
              <a:t>Webkit</a:t>
            </a:r>
            <a:r>
              <a:rPr lang="zh-CN" altLang="en-US" dirty="0"/>
              <a:t>内核研发新款浏览器；网景公司被非盈利组织</a:t>
            </a:r>
            <a:r>
              <a:rPr lang="en-US" altLang="zh-CN" dirty="0"/>
              <a:t>Mozilla</a:t>
            </a:r>
            <a:r>
              <a:rPr lang="zh-CN" altLang="en-US" dirty="0"/>
              <a:t>基金会收购后，采用</a:t>
            </a:r>
            <a:r>
              <a:rPr lang="en-US" altLang="zh-CN" dirty="0"/>
              <a:t>Gecko</a:t>
            </a:r>
            <a:r>
              <a:rPr lang="zh-CN" altLang="en-US" dirty="0"/>
              <a:t>作为内核研发</a:t>
            </a:r>
            <a:r>
              <a:rPr lang="en-US" altLang="zh-CN" dirty="0" err="1"/>
              <a:t>FireFox</a:t>
            </a:r>
            <a:r>
              <a:rPr lang="zh-CN" altLang="en-US" dirty="0"/>
              <a:t>浏览器；谷歌也发布了以简洁、快速著称浏览器</a:t>
            </a:r>
            <a:r>
              <a:rPr lang="en-US" altLang="zh-CN" dirty="0"/>
              <a:t>Chrome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146" y="4666563"/>
            <a:ext cx="3293534" cy="20584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155" y="4760221"/>
            <a:ext cx="4436358" cy="193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6312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2779</TotalTime>
  <Words>2059</Words>
  <Application>Microsoft Office PowerPoint</Application>
  <PresentationFormat>宽屏</PresentationFormat>
  <Paragraphs>121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Songti SC</vt:lpstr>
      <vt:lpstr>等线</vt:lpstr>
      <vt:lpstr>宋体</vt:lpstr>
      <vt:lpstr>Arial</vt:lpstr>
      <vt:lpstr>Calibri</vt:lpstr>
      <vt:lpstr>Calibri Light</vt:lpstr>
      <vt:lpstr>Wingdings</vt:lpstr>
      <vt:lpstr>回顾</vt:lpstr>
      <vt:lpstr>第一章 Web编程简介</vt:lpstr>
      <vt:lpstr>第一章目录</vt:lpstr>
      <vt:lpstr>1.2 Web发展历程</vt:lpstr>
      <vt:lpstr>PowerPoint 演示文稿</vt:lpstr>
      <vt:lpstr>PowerPoint 演示文稿</vt:lpstr>
      <vt:lpstr>PowerPoint 演示文稿</vt:lpstr>
      <vt:lpstr>Web2.0 AJAX </vt:lpstr>
      <vt:lpstr>PowerPoint 演示文稿</vt:lpstr>
      <vt:lpstr>第二次浏览器战争</vt:lpstr>
      <vt:lpstr>第二次浏览器战争的结果</vt:lpstr>
      <vt:lpstr>1.1 Web发展历程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Web编程简介</dc:title>
  <dc:creator>Microsoft Office User</dc:creator>
  <cp:lastModifiedBy>yezi</cp:lastModifiedBy>
  <cp:revision>343</cp:revision>
  <dcterms:created xsi:type="dcterms:W3CDTF">2020-02-08T09:17:17Z</dcterms:created>
  <dcterms:modified xsi:type="dcterms:W3CDTF">2020-02-21T02:01:57Z</dcterms:modified>
</cp:coreProperties>
</file>