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63" r:id="rId2"/>
    <p:sldId id="274" r:id="rId3"/>
    <p:sldId id="275" r:id="rId4"/>
    <p:sldId id="276" r:id="rId5"/>
    <p:sldId id="277" r:id="rId6"/>
    <p:sldId id="278" r:id="rId7"/>
    <p:sldId id="318" r:id="rId8"/>
    <p:sldId id="279" r:id="rId9"/>
    <p:sldId id="280" r:id="rId10"/>
    <p:sldId id="288" r:id="rId11"/>
    <p:sldId id="316" r:id="rId12"/>
    <p:sldId id="289" r:id="rId13"/>
    <p:sldId id="290" r:id="rId14"/>
    <p:sldId id="326" r:id="rId15"/>
    <p:sldId id="319" r:id="rId16"/>
    <p:sldId id="320" r:id="rId17"/>
    <p:sldId id="321" r:id="rId18"/>
    <p:sldId id="322" r:id="rId19"/>
    <p:sldId id="323" r:id="rId20"/>
    <p:sldId id="324" r:id="rId21"/>
    <p:sldId id="32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8350" autoAdjust="0"/>
  </p:normalViewPr>
  <p:slideViewPr>
    <p:cSldViewPr snapToGrid="0" snapToObjects="1">
      <p:cViewPr varScale="1">
        <p:scale>
          <a:sx n="60" d="100"/>
          <a:sy n="60" d="100"/>
        </p:scale>
        <p:origin x="141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t>2020/2/21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t>‹#›</a:t>
            </a:fld>
            <a:endParaRPr kumimoji="1" lang="zh-CN" altLang="en-US"/>
          </a:p>
        </p:txBody>
      </p:sp>
    </p:spTree>
    <p:extLst>
      <p:ext uri="{BB962C8B-B14F-4D97-AF65-F5344CB8AC3E}">
        <p14:creationId xmlns:p14="http://schemas.microsoft.com/office/powerpoint/2010/main" val="426357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1.4</a:t>
            </a:r>
            <a:r>
              <a:rPr lang="zh-CN" altLang="en-US" smtClean="0"/>
              <a:t>节</a:t>
            </a:r>
            <a:r>
              <a:rPr lang="zh-CN" altLang="en-US" dirty="0" smtClean="0"/>
              <a:t>我们介绍一下</a:t>
            </a:r>
            <a:r>
              <a:rPr lang="en-US" altLang="zh-CN" dirty="0" smtClean="0"/>
              <a:t>Web</a:t>
            </a:r>
            <a:r>
              <a:rPr lang="zh-CN" altLang="en-US" dirty="0" smtClean="0"/>
              <a:t>的工作原理</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a:t>
            </a:fld>
            <a:endParaRPr kumimoji="1" lang="zh-CN" altLang="en-US"/>
          </a:p>
        </p:txBody>
      </p:sp>
    </p:spTree>
    <p:extLst>
      <p:ext uri="{BB962C8B-B14F-4D97-AF65-F5344CB8AC3E}">
        <p14:creationId xmlns:p14="http://schemas.microsoft.com/office/powerpoint/2010/main" val="2367797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C1F18-C8AC-423E-B766-9A11B296BB0A}" type="slidenum">
              <a:rPr lang="en-US" altLang="zh-CN"/>
              <a:pPr/>
              <a:t>10</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zh-CN" altLang="en-US" dirty="0" smtClean="0"/>
              <a:t>我们来了解一下</a:t>
            </a:r>
            <a:r>
              <a:rPr lang="en-US" altLang="zh-CN" dirty="0" smtClean="0"/>
              <a:t>HTTP</a:t>
            </a:r>
            <a:r>
              <a:rPr lang="zh-CN" altLang="en-US" dirty="0" smtClean="0"/>
              <a:t>协议，我们前面已经介绍过</a:t>
            </a:r>
            <a:r>
              <a:rPr lang="en-US" altLang="zh-CN" dirty="0" smtClean="0"/>
              <a:t>HTTP</a:t>
            </a:r>
            <a:r>
              <a:rPr lang="zh-CN" altLang="en-US" dirty="0" smtClean="0"/>
              <a:t>协议是一个应用层协议，那么它有什么样的特点？</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a:t>
            </a:r>
            <a:r>
              <a:rPr lang="zh-CN" altLang="en-US" dirty="0" smtClean="0"/>
              <a:t>是一个简单的请求</a:t>
            </a:r>
            <a:r>
              <a:rPr lang="en-US" altLang="zh-CN" dirty="0" smtClean="0"/>
              <a:t>-</a:t>
            </a:r>
            <a:r>
              <a:rPr lang="zh-CN" altLang="en-US" dirty="0" smtClean="0"/>
              <a:t>响应协议，它通常运行在</a:t>
            </a:r>
            <a:r>
              <a:rPr lang="en-US" altLang="zh-CN" dirty="0" smtClean="0"/>
              <a:t>TCP</a:t>
            </a:r>
            <a:r>
              <a:rPr lang="zh-CN" altLang="en-US" dirty="0" smtClean="0"/>
              <a:t>之上。它指定了客户端可能发送给服务器什么样的消息以及得到什么样的响应。请求和响应消息的头以</a:t>
            </a:r>
            <a:r>
              <a:rPr lang="en-US" altLang="zh-CN" dirty="0" smtClean="0"/>
              <a:t>ASCII</a:t>
            </a:r>
            <a:r>
              <a:rPr lang="zh-CN" altLang="en-US" dirty="0" smtClean="0"/>
              <a:t>码形式给出；而消息内容则具有一个类似</a:t>
            </a:r>
            <a:r>
              <a:rPr lang="en-US" altLang="zh-CN" dirty="0" smtClean="0"/>
              <a:t>MIME</a:t>
            </a:r>
            <a:r>
              <a:rPr lang="zh-CN" altLang="en-US" dirty="0" smtClean="0"/>
              <a:t>的格式。这个简单模型是早期</a:t>
            </a:r>
            <a:r>
              <a:rPr lang="en-US" altLang="zh-CN" dirty="0" smtClean="0"/>
              <a:t>Web</a:t>
            </a:r>
            <a:r>
              <a:rPr lang="zh-CN" altLang="en-US" dirty="0" smtClean="0"/>
              <a:t>成功的主要原因，因为它使得开发和部署是那么的直截了当。</a:t>
            </a:r>
            <a:endParaRPr lang="en-US" altLang="zh-CN" dirty="0" smtClean="0"/>
          </a:p>
          <a:p>
            <a:endParaRPr lang="en-US" altLang="zh-CN" dirty="0" smtClean="0"/>
          </a:p>
          <a:p>
            <a:r>
              <a:rPr lang="en-US" altLang="zh-CN" dirty="0" smtClean="0"/>
              <a:t>HTTP</a:t>
            </a:r>
            <a:r>
              <a:rPr lang="zh-CN" altLang="en-US" dirty="0" smtClean="0"/>
              <a:t>的发展是由蒂姆</a:t>
            </a:r>
            <a:r>
              <a:rPr lang="en-US" altLang="zh-CN" dirty="0" smtClean="0"/>
              <a:t>·</a:t>
            </a:r>
            <a:r>
              <a:rPr lang="zh-CN" altLang="en-US" dirty="0" smtClean="0"/>
              <a:t>伯纳斯</a:t>
            </a:r>
            <a:r>
              <a:rPr lang="en-US" altLang="zh-CN" dirty="0" smtClean="0"/>
              <a:t>-</a:t>
            </a:r>
            <a:r>
              <a:rPr lang="zh-CN" altLang="en-US" dirty="0" smtClean="0"/>
              <a:t>李于</a:t>
            </a:r>
            <a:r>
              <a:rPr lang="en-US" altLang="zh-CN" dirty="0" smtClean="0"/>
              <a:t>1989</a:t>
            </a:r>
            <a:r>
              <a:rPr lang="zh-CN" altLang="en-US" dirty="0" smtClean="0"/>
              <a:t>年发起。</a:t>
            </a:r>
            <a:r>
              <a:rPr lang="en-US" altLang="zh-CN" dirty="0" smtClean="0"/>
              <a:t>HTTP</a:t>
            </a:r>
            <a:r>
              <a:rPr lang="zh-CN" altLang="en-US" dirty="0" smtClean="0"/>
              <a:t>的标准制定由万维网协会（</a:t>
            </a:r>
            <a:r>
              <a:rPr lang="en-US" altLang="zh-CN" dirty="0" smtClean="0"/>
              <a:t>World Wide Web Consortium</a:t>
            </a:r>
            <a:r>
              <a:rPr lang="zh-CN" altLang="en-US" dirty="0" smtClean="0"/>
              <a:t>，</a:t>
            </a:r>
            <a:r>
              <a:rPr lang="en-US" altLang="zh-CN" dirty="0" smtClean="0"/>
              <a:t>W3C</a:t>
            </a:r>
            <a:r>
              <a:rPr lang="zh-CN" altLang="en-US" dirty="0" smtClean="0"/>
              <a:t>）和互联网工程任务组（</a:t>
            </a:r>
            <a:r>
              <a:rPr lang="en-US" altLang="zh-CN" dirty="0" smtClean="0"/>
              <a:t>Internet Engineering Task Force</a:t>
            </a:r>
            <a:r>
              <a:rPr lang="zh-CN" altLang="en-US" dirty="0" smtClean="0"/>
              <a:t>，</a:t>
            </a:r>
            <a:r>
              <a:rPr lang="en-US" altLang="zh-CN" dirty="0" smtClean="0"/>
              <a:t>IETF</a:t>
            </a:r>
            <a:r>
              <a:rPr lang="zh-CN" altLang="en-US" dirty="0" smtClean="0"/>
              <a:t>）进行协调，最终发布了一系列的</a:t>
            </a:r>
            <a:r>
              <a:rPr lang="en-US" altLang="zh-CN" dirty="0" smtClean="0"/>
              <a:t>RFC</a:t>
            </a:r>
            <a:r>
              <a:rPr lang="zh-CN" altLang="en-US" dirty="0" smtClean="0"/>
              <a:t>，其中最著名的是</a:t>
            </a:r>
            <a:r>
              <a:rPr lang="en-US" altLang="zh-CN" dirty="0" smtClean="0"/>
              <a:t>1999</a:t>
            </a:r>
            <a:r>
              <a:rPr lang="zh-CN" altLang="en-US" dirty="0" smtClean="0"/>
              <a:t>年</a:t>
            </a:r>
            <a:r>
              <a:rPr lang="en-US" altLang="zh-CN" dirty="0" smtClean="0"/>
              <a:t>6</a:t>
            </a:r>
            <a:r>
              <a:rPr lang="zh-CN" altLang="en-US" dirty="0" smtClean="0"/>
              <a:t>月公布的 </a:t>
            </a:r>
            <a:r>
              <a:rPr lang="en-US" altLang="zh-CN" dirty="0" smtClean="0"/>
              <a:t>RFC 2616</a:t>
            </a:r>
            <a:r>
              <a:rPr lang="zh-CN" altLang="en-US" dirty="0" smtClean="0"/>
              <a:t>，定义了</a:t>
            </a:r>
            <a:r>
              <a:rPr lang="en-US" altLang="zh-CN" dirty="0" smtClean="0"/>
              <a:t>HTTP</a:t>
            </a:r>
            <a:r>
              <a:rPr lang="zh-CN" altLang="en-US" dirty="0" smtClean="0"/>
              <a:t>协议中现今广泛使用的一个版本</a:t>
            </a:r>
            <a:r>
              <a:rPr lang="en-US" altLang="zh-CN" dirty="0" smtClean="0"/>
              <a:t>——HTTP 1.1</a:t>
            </a:r>
            <a:r>
              <a:rPr lang="zh-CN" altLang="en-US" dirty="0" smtClean="0"/>
              <a:t>。</a:t>
            </a:r>
            <a:endParaRPr lang="en-US" altLang="zh-CN" dirty="0" smtClean="0"/>
          </a:p>
          <a:p>
            <a:endParaRPr lang="zh-CN" altLang="en-US" dirty="0" smtClean="0"/>
          </a:p>
          <a:p>
            <a:r>
              <a:rPr lang="en-US" altLang="zh-CN" dirty="0" smtClean="0"/>
              <a:t>2014</a:t>
            </a:r>
            <a:r>
              <a:rPr lang="zh-CN" altLang="en-US" dirty="0" smtClean="0"/>
              <a:t>年</a:t>
            </a:r>
            <a:r>
              <a:rPr lang="en-US" altLang="zh-CN" dirty="0" smtClean="0"/>
              <a:t>12</a:t>
            </a:r>
            <a:r>
              <a:rPr lang="zh-CN" altLang="en-US" dirty="0" smtClean="0"/>
              <a:t>月，互联网工程任务组（</a:t>
            </a:r>
            <a:r>
              <a:rPr lang="en-US" altLang="zh-CN" dirty="0" smtClean="0"/>
              <a:t>IETF</a:t>
            </a:r>
            <a:r>
              <a:rPr lang="zh-CN" altLang="en-US" dirty="0" smtClean="0"/>
              <a:t>）的</a:t>
            </a:r>
            <a:r>
              <a:rPr lang="en-US" altLang="zh-CN" dirty="0" smtClean="0"/>
              <a:t>Hypertext Transfer Protocol </a:t>
            </a:r>
            <a:r>
              <a:rPr lang="en-US" altLang="zh-CN" dirty="0" err="1" smtClean="0"/>
              <a:t>Bis</a:t>
            </a:r>
            <a:r>
              <a:rPr lang="zh-CN" altLang="en-US" dirty="0" smtClean="0"/>
              <a:t>（</a:t>
            </a:r>
            <a:r>
              <a:rPr lang="en-US" altLang="zh-CN" dirty="0" err="1" smtClean="0"/>
              <a:t>httpbis</a:t>
            </a:r>
            <a:r>
              <a:rPr lang="zh-CN" altLang="en-US" dirty="0" smtClean="0"/>
              <a:t>）工作小组将</a:t>
            </a:r>
            <a:r>
              <a:rPr lang="en-US" altLang="zh-CN" dirty="0" smtClean="0"/>
              <a:t>HTTP/2</a:t>
            </a:r>
            <a:r>
              <a:rPr lang="zh-CN" altLang="en-US" dirty="0" smtClean="0"/>
              <a:t>标准提议递交至</a:t>
            </a:r>
            <a:r>
              <a:rPr lang="en-US" altLang="zh-CN" dirty="0" smtClean="0"/>
              <a:t>IESG</a:t>
            </a:r>
            <a:r>
              <a:rPr lang="zh-CN" altLang="en-US" dirty="0" smtClean="0"/>
              <a:t>进行讨论，于</a:t>
            </a:r>
            <a:r>
              <a:rPr lang="en-US" altLang="zh-CN" dirty="0" smtClean="0"/>
              <a:t>2015</a:t>
            </a:r>
            <a:r>
              <a:rPr lang="zh-CN" altLang="en-US" dirty="0" smtClean="0"/>
              <a:t>年</a:t>
            </a:r>
            <a:r>
              <a:rPr lang="en-US" altLang="zh-CN" dirty="0" smtClean="0"/>
              <a:t>2</a:t>
            </a:r>
            <a:r>
              <a:rPr lang="zh-CN" altLang="en-US" dirty="0" smtClean="0"/>
              <a:t>月</a:t>
            </a:r>
            <a:r>
              <a:rPr lang="en-US" altLang="zh-CN" dirty="0" smtClean="0"/>
              <a:t>17</a:t>
            </a:r>
            <a:r>
              <a:rPr lang="zh-CN" altLang="en-US" dirty="0" smtClean="0"/>
              <a:t>日被批准。 </a:t>
            </a:r>
            <a:r>
              <a:rPr lang="en-US" altLang="zh-CN" dirty="0" smtClean="0"/>
              <a:t>HTTP/2</a:t>
            </a:r>
            <a:r>
              <a:rPr lang="zh-CN" altLang="en-US" dirty="0" smtClean="0"/>
              <a:t>标准于</a:t>
            </a:r>
            <a:r>
              <a:rPr lang="en-US" altLang="zh-CN" dirty="0" smtClean="0"/>
              <a:t>2015</a:t>
            </a:r>
            <a:r>
              <a:rPr lang="zh-CN" altLang="en-US" dirty="0" smtClean="0"/>
              <a:t>年</a:t>
            </a:r>
            <a:r>
              <a:rPr lang="en-US" altLang="zh-CN" dirty="0" smtClean="0"/>
              <a:t>5</a:t>
            </a:r>
            <a:r>
              <a:rPr lang="zh-CN" altLang="en-US" dirty="0" smtClean="0"/>
              <a:t>月以</a:t>
            </a:r>
            <a:r>
              <a:rPr lang="en-US" altLang="zh-CN" dirty="0" smtClean="0"/>
              <a:t>RFC 7540</a:t>
            </a:r>
            <a:r>
              <a:rPr lang="zh-CN" altLang="en-US" dirty="0" smtClean="0"/>
              <a:t>正式发表，取代</a:t>
            </a:r>
            <a:r>
              <a:rPr lang="en-US" altLang="zh-CN" dirty="0" smtClean="0"/>
              <a:t>HTTP 1.1</a:t>
            </a:r>
            <a:r>
              <a:rPr lang="zh-CN" altLang="en-US" dirty="0" smtClean="0"/>
              <a:t>成为</a:t>
            </a:r>
            <a:r>
              <a:rPr lang="en-US" altLang="zh-CN" dirty="0" smtClean="0"/>
              <a:t>HTTP</a:t>
            </a:r>
            <a:r>
              <a:rPr lang="zh-CN" altLang="en-US" dirty="0" smtClean="0"/>
              <a:t>的实现标准。</a:t>
            </a:r>
          </a:p>
          <a:p>
            <a:endParaRPr lang="zh-CN" altLang="zh-CN" dirty="0"/>
          </a:p>
        </p:txBody>
      </p:sp>
    </p:spTree>
    <p:extLst>
      <p:ext uri="{BB962C8B-B14F-4D97-AF65-F5344CB8AC3E}">
        <p14:creationId xmlns:p14="http://schemas.microsoft.com/office/powerpoint/2010/main" val="2363608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t>
            </a:r>
            <a:r>
              <a:rPr lang="zh-CN" altLang="en-US" dirty="0" smtClean="0"/>
              <a:t>定义了与服务器交互的不同方法，一共有</a:t>
            </a:r>
            <a:r>
              <a:rPr lang="en-US" altLang="zh-CN" dirty="0" smtClean="0"/>
              <a:t>8</a:t>
            </a:r>
            <a:r>
              <a:rPr lang="zh-CN" altLang="en-US" dirty="0" smtClean="0"/>
              <a:t>种方法，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GET</a:t>
            </a:r>
            <a:r>
              <a:rPr lang="zh-CN" altLang="en-US" dirty="0" smtClean="0"/>
              <a:t>方法，</a:t>
            </a:r>
            <a:r>
              <a:rPr lang="zh-CN" altLang="en-US" sz="1200" b="0" i="1" kern="1200" dirty="0" smtClean="0">
                <a:solidFill>
                  <a:schemeClr val="tx1"/>
                </a:solidFill>
                <a:effectLst/>
                <a:latin typeface="+mn-lt"/>
                <a:ea typeface="+mn-ea"/>
                <a:cs typeface="+mn-cs"/>
              </a:rPr>
              <a:t>向特定资源发出请求（请求指定页面信息，并返回实体主体）</a:t>
            </a:r>
            <a:endParaRPr lang="zh-CN" altLang="en-US" dirty="0" smtClean="0"/>
          </a:p>
          <a:p>
            <a:pPr lvl="1"/>
            <a:r>
              <a:rPr lang="en-US" altLang="zh-CN" dirty="0" smtClean="0"/>
              <a:t>POST</a:t>
            </a:r>
            <a:r>
              <a:rPr lang="zh-CN" altLang="en-US" dirty="0" smtClean="0"/>
              <a:t>方法，</a:t>
            </a:r>
            <a:r>
              <a:rPr lang="zh-CN" altLang="en-US" sz="1200" b="0" i="1" kern="1200" dirty="0" smtClean="0">
                <a:solidFill>
                  <a:schemeClr val="tx1"/>
                </a:solidFill>
                <a:effectLst/>
                <a:latin typeface="+mn-lt"/>
                <a:ea typeface="+mn-ea"/>
                <a:cs typeface="+mn-cs"/>
              </a:rPr>
              <a:t>向指定资源提交数据进行处理请求（提交表单、上传文件），又可能导致新的资源的建立或原有资源的修改</a:t>
            </a:r>
            <a:endParaRPr lang="zh-CN" altLang="en-US" dirty="0" smtClean="0"/>
          </a:p>
          <a:p>
            <a:pPr lvl="1" latinLnBrk="1"/>
            <a:r>
              <a:rPr lang="en-US" altLang="zh-CN" dirty="0" smtClean="0"/>
              <a:t>PUT</a:t>
            </a:r>
            <a:r>
              <a:rPr lang="zh-CN" altLang="en-US" dirty="0" smtClean="0"/>
              <a:t>方法，</a:t>
            </a:r>
            <a:r>
              <a:rPr lang="zh-CN" altLang="en-US" sz="1200" b="0" i="1" kern="1200" dirty="0" smtClean="0">
                <a:solidFill>
                  <a:schemeClr val="tx1"/>
                </a:solidFill>
                <a:effectLst/>
                <a:latin typeface="+mn-lt"/>
                <a:ea typeface="+mn-ea"/>
                <a:cs typeface="+mn-cs"/>
              </a:rPr>
              <a:t>向指定资源位置上上传其最新内容（从客户端向服务器传送的数据取代指定文档的内容）</a:t>
            </a:r>
            <a:endParaRPr lang="zh-CN" altLang="en-US" dirty="0" smtClean="0"/>
          </a:p>
          <a:p>
            <a:pPr lvl="1" latinLnBrk="1"/>
            <a:r>
              <a:rPr lang="en-US" altLang="zh-CN" dirty="0" smtClean="0"/>
              <a:t>DELETE</a:t>
            </a:r>
            <a:r>
              <a:rPr lang="zh-CN" altLang="en-US" dirty="0" smtClean="0"/>
              <a:t>方法，</a:t>
            </a:r>
            <a:r>
              <a:rPr lang="zh-CN" altLang="en-US" sz="1200" b="0" i="1" kern="1200" dirty="0" smtClean="0">
                <a:solidFill>
                  <a:schemeClr val="tx1"/>
                </a:solidFill>
                <a:effectLst/>
                <a:latin typeface="+mn-lt"/>
                <a:ea typeface="+mn-ea"/>
                <a:cs typeface="+mn-cs"/>
              </a:rPr>
              <a:t>请求服务器删除</a:t>
            </a:r>
            <a:r>
              <a:rPr lang="en-US" altLang="zh-CN" sz="1200" b="0" i="1" kern="1200" dirty="0" smtClean="0">
                <a:solidFill>
                  <a:schemeClr val="tx1"/>
                </a:solidFill>
                <a:effectLst/>
                <a:latin typeface="+mn-lt"/>
                <a:ea typeface="+mn-ea"/>
                <a:cs typeface="+mn-cs"/>
              </a:rPr>
              <a:t>request-URL</a:t>
            </a:r>
            <a:r>
              <a:rPr lang="zh-CN" altLang="en-US" sz="1200" b="0" i="1" kern="1200" dirty="0" smtClean="0">
                <a:solidFill>
                  <a:schemeClr val="tx1"/>
                </a:solidFill>
                <a:effectLst/>
                <a:latin typeface="+mn-lt"/>
                <a:ea typeface="+mn-ea"/>
                <a:cs typeface="+mn-cs"/>
              </a:rPr>
              <a:t>所标示的资源</a:t>
            </a:r>
            <a:r>
              <a:rPr lang="zh-CN" altLang="en-US" sz="1200" b="0" i="0" kern="1200" dirty="0" smtClean="0">
                <a:solidFill>
                  <a:schemeClr val="tx1"/>
                </a:solidFill>
                <a:effectLst/>
                <a:latin typeface="+mn-lt"/>
                <a:ea typeface="+mn-ea"/>
                <a:cs typeface="+mn-cs"/>
              </a:rPr>
              <a:t>（请求服务器删除页面）</a:t>
            </a:r>
            <a:endParaRPr lang="zh-CN" altLang="en-US" dirty="0" smtClean="0"/>
          </a:p>
          <a:p>
            <a:pPr lvl="1" latinLnBrk="1"/>
            <a:r>
              <a:rPr lang="en-US" altLang="zh-CN" dirty="0" smtClean="0"/>
              <a:t>HEAD</a:t>
            </a:r>
            <a:r>
              <a:rPr lang="zh-CN" altLang="en-US" dirty="0" smtClean="0"/>
              <a:t>方法；向</a:t>
            </a:r>
            <a:r>
              <a:rPr lang="zh-CN" altLang="en-US" sz="1200" b="0" i="1" kern="1200" dirty="0" smtClean="0">
                <a:solidFill>
                  <a:schemeClr val="tx1"/>
                </a:solidFill>
                <a:effectLst/>
                <a:latin typeface="+mn-lt"/>
                <a:ea typeface="+mn-ea"/>
                <a:cs typeface="+mn-cs"/>
              </a:rPr>
              <a:t>服务器请求与</a:t>
            </a:r>
            <a:r>
              <a:rPr lang="en-US" altLang="zh-CN" sz="1200" b="0" i="1" kern="1200" dirty="0" smtClean="0">
                <a:solidFill>
                  <a:schemeClr val="tx1"/>
                </a:solidFill>
                <a:effectLst/>
                <a:latin typeface="+mn-lt"/>
                <a:ea typeface="+mn-ea"/>
                <a:cs typeface="+mn-cs"/>
              </a:rPr>
              <a:t>get</a:t>
            </a:r>
            <a:r>
              <a:rPr lang="zh-CN" altLang="en-US" sz="1200" b="0" i="1" kern="1200" dirty="0" smtClean="0">
                <a:solidFill>
                  <a:schemeClr val="tx1"/>
                </a:solidFill>
                <a:effectLst/>
                <a:latin typeface="+mn-lt"/>
                <a:ea typeface="+mn-ea"/>
                <a:cs typeface="+mn-cs"/>
              </a:rPr>
              <a:t>请求一致的相应，响应体不会返回，获取包含在小消息头中的原信息（与</a:t>
            </a:r>
            <a:r>
              <a:rPr lang="en-US" altLang="zh-CN" sz="1200" b="0" i="1" kern="1200" dirty="0" smtClean="0">
                <a:solidFill>
                  <a:schemeClr val="tx1"/>
                </a:solidFill>
                <a:effectLst/>
                <a:latin typeface="+mn-lt"/>
                <a:ea typeface="+mn-ea"/>
                <a:cs typeface="+mn-cs"/>
              </a:rPr>
              <a:t>get</a:t>
            </a:r>
            <a:r>
              <a:rPr lang="zh-CN" altLang="en-US" sz="1200" b="0" i="1" kern="1200" dirty="0" smtClean="0">
                <a:solidFill>
                  <a:schemeClr val="tx1"/>
                </a:solidFill>
                <a:effectLst/>
                <a:latin typeface="+mn-lt"/>
                <a:ea typeface="+mn-ea"/>
                <a:cs typeface="+mn-cs"/>
              </a:rPr>
              <a:t>请求类似，返回的响应中没有具体内容，用于获取报头）</a:t>
            </a:r>
            <a:endParaRPr lang="zh-CN" altLang="en-US" dirty="0" smtClean="0"/>
          </a:p>
          <a:p>
            <a:pPr lvl="1" latinLnBrk="1"/>
            <a:r>
              <a:rPr lang="en-US" altLang="zh-CN" dirty="0" smtClean="0"/>
              <a:t>TRACE</a:t>
            </a:r>
            <a:r>
              <a:rPr lang="zh-CN" altLang="en-US" dirty="0" smtClean="0"/>
              <a:t>方法，</a:t>
            </a:r>
            <a:r>
              <a:rPr lang="zh-CN" altLang="en-US" sz="1200" b="0" i="0" kern="1200" dirty="0" smtClean="0">
                <a:solidFill>
                  <a:schemeClr val="tx1"/>
                </a:solidFill>
                <a:effectLst/>
                <a:latin typeface="+mn-lt"/>
                <a:ea typeface="+mn-ea"/>
                <a:cs typeface="+mn-cs"/>
              </a:rPr>
              <a:t>回显服务器收到的请求，用于测试和诊断</a:t>
            </a:r>
            <a:r>
              <a:rPr lang="zh-CN" altLang="en-US" dirty="0" smtClean="0"/>
              <a:t>；</a:t>
            </a:r>
          </a:p>
          <a:p>
            <a:pPr lvl="1" latinLnBrk="1"/>
            <a:r>
              <a:rPr lang="en-US" altLang="zh-CN" dirty="0" smtClean="0"/>
              <a:t>OPTIONS</a:t>
            </a:r>
            <a:r>
              <a:rPr lang="zh-CN" altLang="en-US" dirty="0" smtClean="0"/>
              <a:t>方法，</a:t>
            </a:r>
            <a:r>
              <a:rPr lang="zh-CN" altLang="en-US" sz="1200" b="0" i="0" kern="1200" dirty="0" smtClean="0">
                <a:solidFill>
                  <a:schemeClr val="tx1"/>
                </a:solidFill>
                <a:effectLst/>
                <a:latin typeface="+mn-lt"/>
                <a:ea typeface="+mn-ea"/>
                <a:cs typeface="+mn-cs"/>
              </a:rPr>
              <a:t>返回服务器针对特定资源所支持的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请求方法 或</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服务器发送</a:t>
            </a:r>
            <a:r>
              <a:rPr lang="zh-CN" altLang="en-US" sz="1200" b="0" i="1" kern="1200" dirty="0" smtClean="0">
                <a:solidFill>
                  <a:schemeClr val="tx1"/>
                </a:solidFill>
                <a:effectLst/>
                <a:latin typeface="+mn-lt"/>
                <a:ea typeface="+mn-ea"/>
                <a:cs typeface="+mn-cs"/>
              </a:rPr>
              <a:t>测试服务器功能（允许客户端查看服务器性能）</a:t>
            </a:r>
            <a:r>
              <a:rPr lang="zh-CN" altLang="en-US" dirty="0" smtClean="0"/>
              <a:t>；</a:t>
            </a:r>
            <a:endParaRPr lang="en-US" altLang="zh-CN" dirty="0" smtClean="0"/>
          </a:p>
          <a:p>
            <a:pPr lvl="1" latinLnBrk="1"/>
            <a:r>
              <a:rPr lang="en-US" altLang="zh-CN" sz="1200" b="0" i="0" kern="1200" dirty="0" smtClean="0">
                <a:solidFill>
                  <a:schemeClr val="tx1"/>
                </a:solidFill>
                <a:effectLst/>
                <a:latin typeface="+mn-lt"/>
                <a:ea typeface="+mn-ea"/>
                <a:cs typeface="+mn-cs"/>
              </a:rPr>
              <a:t>Connect</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HTTP/1.1</a:t>
            </a:r>
            <a:r>
              <a:rPr lang="zh-CN" altLang="en-US" sz="1200" b="0" i="0" kern="1200" dirty="0" smtClean="0">
                <a:solidFill>
                  <a:schemeClr val="tx1"/>
                </a:solidFill>
                <a:effectLst/>
                <a:latin typeface="+mn-lt"/>
                <a:ea typeface="+mn-ea"/>
                <a:cs typeface="+mn-cs"/>
              </a:rPr>
              <a:t>协议中能够将连接改为管道方式的代理服务器</a:t>
            </a:r>
            <a:endParaRPr lang="en-US" altLang="zh-CN" sz="1200" b="0" i="0" kern="1200" dirty="0" smtClean="0">
              <a:solidFill>
                <a:schemeClr val="tx1"/>
              </a:solidFill>
              <a:effectLst/>
              <a:latin typeface="+mn-lt"/>
              <a:ea typeface="+mn-ea"/>
              <a:cs typeface="+mn-cs"/>
            </a:endParaRPr>
          </a:p>
          <a:p>
            <a:pPr lvl="1" latinLnBrk="1"/>
            <a:endParaRPr lang="en-US" altLang="zh-CN" dirty="0" smtClean="0"/>
          </a:p>
          <a:p>
            <a:pPr marL="0" indent="0" latinLnBrk="1">
              <a:buNone/>
            </a:pPr>
            <a:r>
              <a:rPr lang="zh-CN" altLang="en-US" dirty="0" smtClean="0"/>
              <a:t>基本的方法有</a:t>
            </a:r>
            <a:r>
              <a:rPr lang="en-US" altLang="zh-CN" dirty="0" smtClean="0"/>
              <a:t>4</a:t>
            </a:r>
            <a:r>
              <a:rPr lang="zh-CN" altLang="en-US" dirty="0" smtClean="0"/>
              <a:t>种，分别是</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a:t>
            </a:r>
            <a:r>
              <a:rPr lang="en-US" altLang="zh-CN" dirty="0" smtClean="0"/>
              <a:t>URL</a:t>
            </a:r>
            <a:r>
              <a:rPr lang="zh-CN" altLang="en-US" dirty="0" smtClean="0"/>
              <a:t>全称是</a:t>
            </a:r>
            <a:r>
              <a:rPr kumimoji="1" lang="zh-CN" altLang="en-US" dirty="0" smtClean="0">
                <a:latin typeface="+mn-ea"/>
              </a:rPr>
              <a:t>统一资源定位符，</a:t>
            </a:r>
            <a:r>
              <a:rPr lang="zh-CN" altLang="en-US" dirty="0" smtClean="0"/>
              <a:t>我们可以这样认为： 一个</a:t>
            </a:r>
            <a:r>
              <a:rPr lang="en-US" altLang="zh-CN" dirty="0" smtClean="0"/>
              <a:t>URL</a:t>
            </a:r>
            <a:r>
              <a:rPr lang="zh-CN" altLang="en-US" dirty="0" smtClean="0"/>
              <a:t>地址，它用于描述一个网络上的资源，而</a:t>
            </a:r>
            <a:r>
              <a:rPr lang="en-US" altLang="zh-CN" dirty="0" smtClean="0"/>
              <a:t>HTTP</a:t>
            </a:r>
            <a:r>
              <a:rPr lang="zh-CN" altLang="en-US" dirty="0" smtClean="0"/>
              <a:t>中的</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就对应着对这个资源的 查，改，增，删 </a:t>
            </a:r>
            <a:r>
              <a:rPr lang="en-US" altLang="zh-CN" dirty="0" smtClean="0"/>
              <a:t>4</a:t>
            </a:r>
            <a:r>
              <a:rPr lang="zh-CN" altLang="en-US" dirty="0" smtClean="0"/>
              <a:t>个操作。</a:t>
            </a:r>
            <a:endParaRPr lang="en-US" altLang="zh-CN" dirty="0" smtClean="0"/>
          </a:p>
          <a:p>
            <a:pPr latinLnBrk="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11</a:t>
            </a:fld>
            <a:endParaRPr kumimoji="1" lang="zh-CN" altLang="en-US"/>
          </a:p>
        </p:txBody>
      </p:sp>
    </p:spTree>
    <p:extLst>
      <p:ext uri="{BB962C8B-B14F-4D97-AF65-F5344CB8AC3E}">
        <p14:creationId xmlns:p14="http://schemas.microsoft.com/office/powerpoint/2010/main" val="151979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00E59-4304-46FB-BA1E-18F0A0A04C43}" type="slidenum">
              <a:rPr lang="en-US" altLang="zh-CN"/>
              <a:pPr/>
              <a:t>12</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我们先着重看</a:t>
            </a:r>
            <a:r>
              <a:rPr lang="en-US" altLang="zh-CN" sz="1200" b="1" dirty="0" smtClean="0"/>
              <a:t>HTTP</a:t>
            </a:r>
            <a:r>
              <a:rPr lang="zh-CN" altLang="en-US" sz="1200" b="1" dirty="0" smtClean="0"/>
              <a:t>协议的两种最常用请求：</a:t>
            </a:r>
            <a:r>
              <a:rPr lang="en-US" altLang="zh-CN" sz="1200" b="1" dirty="0" smtClean="0"/>
              <a:t>Get</a:t>
            </a:r>
            <a:r>
              <a:rPr lang="zh-CN" altLang="en-US" sz="1200" b="1" dirty="0" smtClean="0"/>
              <a:t>和</a:t>
            </a:r>
            <a:r>
              <a:rPr lang="en-US" altLang="zh-CN" sz="1200" b="1" dirty="0" smtClean="0"/>
              <a:t>POST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GET</a:t>
            </a:r>
            <a:r>
              <a:rPr lang="en-US" altLang="zh-CN" sz="2800" dirty="0" smtClean="0">
                <a:latin typeface="Arial"/>
              </a:rPr>
              <a:t>—</a:t>
            </a:r>
            <a:r>
              <a:rPr lang="zh-CN" altLang="en-US" sz="2800" dirty="0" smtClean="0"/>
              <a:t>客户要从服务器读取文档时使用这种方法，如下面</a:t>
            </a:r>
            <a:r>
              <a:rPr lang="en-US" altLang="zh-CN" sz="2800" dirty="0" smtClean="0"/>
              <a:t>HTTP</a:t>
            </a:r>
            <a:r>
              <a:rPr lang="zh-CN" altLang="en-US" sz="2800" dirty="0" smtClean="0"/>
              <a:t>请求头  </a:t>
            </a:r>
            <a:r>
              <a:rPr lang="en-US" altLang="zh-CN" sz="2800" dirty="0" smtClean="0"/>
              <a:t>GET /index.htm HTTP/1.1 Host</a:t>
            </a:r>
            <a:r>
              <a:rPr lang="zh-CN" altLang="en-US" sz="2800" dirty="0" smtClean="0"/>
              <a:t>：</a:t>
            </a:r>
            <a:r>
              <a:rPr lang="en-US" altLang="zh-CN" sz="2800" dirty="0" smtClean="0"/>
              <a:t>www.google.com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POST</a:t>
            </a:r>
            <a:r>
              <a:rPr lang="en-US" altLang="zh-CN" sz="2800" dirty="0" smtClean="0">
                <a:latin typeface="Arial"/>
              </a:rPr>
              <a:t>—</a:t>
            </a:r>
            <a:r>
              <a:rPr lang="zh-CN" altLang="en-US" sz="2800" dirty="0" smtClean="0"/>
              <a:t>客户要给服务器提供某些信息时使用此方法，如表单内容的提交</a:t>
            </a:r>
            <a:r>
              <a:rPr lang="en-US" altLang="zh-CN" sz="2800" dirty="0" smtClean="0"/>
              <a:t>POST /  HTTP/1.1  Host: www.google.com  </a:t>
            </a:r>
            <a:r>
              <a:rPr lang="zh-CN" altLang="en-US" sz="2800" dirty="0" smtClean="0"/>
              <a:t>提交的内容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p:txBody>
      </p:sp>
    </p:spTree>
    <p:extLst>
      <p:ext uri="{BB962C8B-B14F-4D97-AF65-F5344CB8AC3E}">
        <p14:creationId xmlns:p14="http://schemas.microsoft.com/office/powerpoint/2010/main" val="345860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063FE-8549-46A6-BA8E-028F11D3876F}" type="slidenum">
              <a:rPr lang="en-US" altLang="zh-CN"/>
              <a:pPr/>
              <a:t>13</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ltLang="zh-CN" dirty="0" smtClean="0"/>
              <a:t>Web</a:t>
            </a:r>
            <a:r>
              <a:rPr lang="zh-CN" altLang="en-US" dirty="0" smtClean="0"/>
              <a:t>服务器回应的</a:t>
            </a:r>
            <a:r>
              <a:rPr lang="en-US" altLang="zh-CN" dirty="0" smtClean="0"/>
              <a:t>HTTP</a:t>
            </a:r>
            <a:r>
              <a:rPr lang="zh-CN" altLang="en-US" dirty="0" smtClean="0"/>
              <a:t>回应报文则可能如下所示，</a:t>
            </a:r>
            <a:r>
              <a:rPr lang="en-US" altLang="zh-CN" sz="1200" dirty="0" smtClean="0"/>
              <a:t>HTTP/1.1 200 OK</a:t>
            </a:r>
            <a:r>
              <a:rPr lang="zh-CN" altLang="en-US" sz="1200" dirty="0" smtClean="0"/>
              <a:t>这是表示请求成功，返回状态代码</a:t>
            </a:r>
            <a:r>
              <a:rPr lang="en-US" altLang="zh-CN" sz="1200" dirty="0" smtClean="0"/>
              <a:t>200</a:t>
            </a:r>
            <a:r>
              <a:rPr lang="zh-CN" altLang="en-US" sz="1200" dirty="0" smtClean="0"/>
              <a:t>，回应报文的头</a:t>
            </a:r>
            <a:r>
              <a:rPr lang="en-US" altLang="zh-CN" sz="1200" dirty="0" smtClean="0"/>
              <a:t>Head</a:t>
            </a:r>
            <a:r>
              <a:rPr lang="zh-CN" altLang="en-US" sz="1200" dirty="0" smtClean="0"/>
              <a:t>里还包括了</a:t>
            </a:r>
            <a:r>
              <a:rPr lang="en-US" altLang="zh-CN" sz="1200" dirty="0" smtClean="0"/>
              <a:t>Web</a:t>
            </a:r>
            <a:r>
              <a:rPr lang="zh-CN" altLang="en-US" sz="1200" dirty="0" smtClean="0"/>
              <a:t>服务器的类型，访问时间等等。</a:t>
            </a:r>
            <a:endParaRPr lang="en-US" altLang="zh-CN" sz="1200" dirty="0" smtClean="0"/>
          </a:p>
          <a:p>
            <a:endParaRPr lang="en-US" altLang="zh-CN" sz="1200" dirty="0" smtClean="0"/>
          </a:p>
          <a:p>
            <a:r>
              <a:rPr lang="zh-CN" altLang="en-US" dirty="0" smtClean="0"/>
              <a:t>回应报文的内容则可能是一个</a:t>
            </a:r>
            <a:r>
              <a:rPr lang="en-US" altLang="zh-CN" dirty="0" smtClean="0"/>
              <a:t>HTML</a:t>
            </a:r>
            <a:r>
              <a:rPr lang="zh-CN" altLang="en-US" dirty="0" smtClean="0"/>
              <a:t>文本，如下所示，也有可能是</a:t>
            </a:r>
            <a:r>
              <a:rPr lang="en-US" altLang="zh-CN" dirty="0" smtClean="0"/>
              <a:t>xml</a:t>
            </a:r>
            <a:r>
              <a:rPr lang="zh-CN" altLang="en-US" dirty="0" smtClean="0"/>
              <a:t>或者</a:t>
            </a:r>
            <a:r>
              <a:rPr lang="en-US" altLang="zh-CN" dirty="0" err="1" smtClean="0"/>
              <a:t>json</a:t>
            </a:r>
            <a:r>
              <a:rPr lang="zh-CN" altLang="en-US" dirty="0" smtClean="0"/>
              <a:t>，这需要看</a:t>
            </a:r>
            <a:r>
              <a:rPr lang="en-US" altLang="zh-CN" dirty="0" smtClean="0"/>
              <a:t>Web</a:t>
            </a:r>
            <a:r>
              <a:rPr lang="zh-CN" altLang="en-US" dirty="0" smtClean="0"/>
              <a:t>服务器的业务逻辑。下面我们就来看一个例子：</a:t>
            </a:r>
            <a:endParaRPr lang="zh-CN" altLang="zh-CN" dirty="0"/>
          </a:p>
        </p:txBody>
      </p:sp>
    </p:spTree>
    <p:extLst>
      <p:ext uri="{BB962C8B-B14F-4D97-AF65-F5344CB8AC3E}">
        <p14:creationId xmlns:p14="http://schemas.microsoft.com/office/powerpoint/2010/main" val="442273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我们用</a:t>
            </a:r>
            <a:r>
              <a:rPr lang="en-US" altLang="zh-CN" dirty="0" smtClean="0"/>
              <a:t>Node.JS</a:t>
            </a:r>
            <a:r>
              <a:rPr lang="zh-CN" altLang="en-US" dirty="0" smtClean="0"/>
              <a:t>作为本课程的示例语言，同学们可以下载安装最新的</a:t>
            </a:r>
            <a:r>
              <a:rPr lang="en-US" altLang="zh-CN" dirty="0" smtClean="0"/>
              <a:t>node.js</a:t>
            </a:r>
            <a:r>
              <a:rPr lang="zh-CN" altLang="en-US" dirty="0" smtClean="0"/>
              <a:t>，选择自己使用的操作系统的最新</a:t>
            </a:r>
            <a:r>
              <a:rPr lang="en-US" altLang="zh-CN" dirty="0" smtClean="0"/>
              <a:t>LTS</a:t>
            </a:r>
            <a:r>
              <a:rPr lang="zh-CN" altLang="en-US" dirty="0" smtClean="0"/>
              <a:t>版本安装。</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14</a:t>
            </a:fld>
            <a:endParaRPr kumimoji="1" lang="zh-CN" altLang="en-US"/>
          </a:p>
        </p:txBody>
      </p:sp>
    </p:spTree>
    <p:extLst>
      <p:ext uri="{BB962C8B-B14F-4D97-AF65-F5344CB8AC3E}">
        <p14:creationId xmlns:p14="http://schemas.microsoft.com/office/powerpoint/2010/main" val="3732827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我们用</a:t>
            </a:r>
            <a:r>
              <a:rPr lang="en-US" altLang="zh-CN" dirty="0" smtClean="0"/>
              <a:t>Node.js</a:t>
            </a:r>
            <a:r>
              <a:rPr lang="zh-CN" altLang="en-US" dirty="0" smtClean="0"/>
              <a:t>代码来解释一下</a:t>
            </a:r>
            <a:r>
              <a:rPr lang="en-US" altLang="zh-CN" dirty="0" smtClean="0"/>
              <a:t>HTTP</a:t>
            </a:r>
            <a:r>
              <a:rPr lang="zh-CN" altLang="en-US" dirty="0" smtClean="0"/>
              <a:t>的请求，首先可以用</a:t>
            </a:r>
            <a:r>
              <a:rPr lang="en-US" altLang="zh-CN" dirty="0" smtClean="0"/>
              <a:t>Node.JS</a:t>
            </a:r>
            <a:r>
              <a:rPr lang="zh-CN" altLang="en-US" dirty="0" smtClean="0"/>
              <a:t>搭一个简易的</a:t>
            </a:r>
            <a:r>
              <a:rPr lang="en-US" altLang="zh-CN" dirty="0" smtClean="0"/>
              <a:t>Web</a:t>
            </a:r>
            <a:r>
              <a:rPr lang="zh-CN" altLang="en-US" smtClean="0"/>
              <a:t>服务器，将</a:t>
            </a:r>
            <a:r>
              <a:rPr lang="zh-CN" altLang="en-US" dirty="0" smtClean="0"/>
              <a:t>上述代码另存为</a:t>
            </a:r>
            <a:r>
              <a:rPr lang="en-US" altLang="zh-CN" dirty="0" smtClean="0"/>
              <a:t>1.js</a:t>
            </a:r>
            <a:r>
              <a:rPr lang="zh-CN" altLang="en-US" dirty="0" smtClean="0"/>
              <a:t>，在命令行中运行</a:t>
            </a:r>
            <a:r>
              <a:rPr lang="en-US" altLang="zh-CN" dirty="0" smtClean="0"/>
              <a:t>node 1.js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可以看到代码十分精简，我们后面还会详细介绍</a:t>
            </a:r>
            <a:r>
              <a:rPr lang="en-US" altLang="zh-CN" dirty="0" smtClean="0"/>
              <a:t>Node.js</a:t>
            </a:r>
            <a:r>
              <a:rPr lang="zh-CN" altLang="en-US" dirty="0" smtClean="0"/>
              <a:t>，这里只要大概理解代码的含义即可。</a:t>
            </a:r>
            <a:endParaRPr lang="en-US" altLang="zh-CN" dirty="0" smtClean="0"/>
          </a:p>
          <a:p>
            <a:endParaRPr lang="en-US" altLang="zh-CN" dirty="0" smtClean="0"/>
          </a:p>
          <a:p>
            <a:r>
              <a:rPr lang="zh-CN" altLang="en-US" dirty="0" smtClean="0"/>
              <a:t>首先引入三个包，创建</a:t>
            </a:r>
            <a:r>
              <a:rPr lang="en-US" altLang="zh-CN" dirty="0" smtClean="0"/>
              <a:t>http</a:t>
            </a:r>
            <a:r>
              <a:rPr lang="zh-CN" altLang="en-US" dirty="0" smtClean="0"/>
              <a:t>服务器，在收到请求</a:t>
            </a:r>
            <a:r>
              <a:rPr lang="en-US" altLang="zh-CN" dirty="0" err="1" smtClean="0"/>
              <a:t>req</a:t>
            </a:r>
            <a:r>
              <a:rPr lang="zh-CN" altLang="en-US" dirty="0" smtClean="0"/>
              <a:t>的情况下回调函数里发送响应报文的头和响应的数据。</a:t>
            </a:r>
            <a:endParaRPr lang="en-US" altLang="zh-CN" dirty="0" smtClean="0"/>
          </a:p>
          <a:p>
            <a:endParaRPr lang="en-US" altLang="zh-CN" dirty="0" smtClean="0"/>
          </a:p>
          <a:p>
            <a:r>
              <a:rPr lang="zh-CN" altLang="en-US" dirty="0" smtClean="0"/>
              <a:t>这里发送的回应数据就是用户端请求的</a:t>
            </a:r>
            <a:r>
              <a:rPr lang="en-US" altLang="zh-CN" dirty="0" err="1" smtClean="0"/>
              <a:t>url</a:t>
            </a:r>
            <a:r>
              <a:rPr lang="zh-CN" altLang="en-US" dirty="0" smtClean="0"/>
              <a:t>对象解析出的文本。</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15</a:t>
            </a:fld>
            <a:endParaRPr kumimoji="1" lang="zh-CN" altLang="en-US"/>
          </a:p>
        </p:txBody>
      </p:sp>
    </p:spTree>
    <p:extLst>
      <p:ext uri="{BB962C8B-B14F-4D97-AF65-F5344CB8AC3E}">
        <p14:creationId xmlns:p14="http://schemas.microsoft.com/office/powerpoint/2010/main" val="273721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Chrome</a:t>
            </a:r>
            <a:r>
              <a:rPr lang="zh-CN" altLang="en-US" dirty="0" smtClean="0"/>
              <a:t>浏览器中访问</a:t>
            </a:r>
            <a:r>
              <a:rPr lang="en-US" altLang="zh-CN" dirty="0" smtClean="0">
                <a:hlinkClick r:id="rId3"/>
              </a:rPr>
              <a:t>http://127.0.0.1:3000</a:t>
            </a:r>
            <a:r>
              <a:rPr lang="zh-CN" altLang="en-US" dirty="0" smtClean="0"/>
              <a:t>，这就是一个</a:t>
            </a:r>
            <a:r>
              <a:rPr lang="en-US" altLang="zh-CN" dirty="0" smtClean="0"/>
              <a:t>GET</a:t>
            </a:r>
            <a:r>
              <a:rPr lang="zh-CN" altLang="en-US" dirty="0" smtClean="0"/>
              <a:t>请求。</a:t>
            </a:r>
          </a:p>
          <a:p>
            <a:r>
              <a:rPr lang="zh-CN" altLang="en-US" dirty="0" smtClean="0"/>
              <a:t>点击</a:t>
            </a:r>
            <a:r>
              <a:rPr lang="en-US" altLang="zh-CN" dirty="0" smtClean="0"/>
              <a:t>F12</a:t>
            </a:r>
            <a:r>
              <a:rPr lang="zh-CN" altLang="en-US" dirty="0" smtClean="0"/>
              <a:t>可以看到发送的请求，以及</a:t>
            </a:r>
            <a:r>
              <a:rPr lang="en-US" altLang="zh-CN" dirty="0" smtClean="0"/>
              <a:t>Web</a:t>
            </a:r>
            <a:r>
              <a:rPr lang="zh-CN" altLang="en-US" dirty="0" smtClean="0"/>
              <a:t>服务器给出的回应</a:t>
            </a:r>
            <a:r>
              <a:rPr lang="en-US" altLang="zh-CN" dirty="0" smtClean="0"/>
              <a:t>Response</a:t>
            </a:r>
            <a:r>
              <a:rPr lang="zh-CN" altLang="en-US" dirty="0" smtClean="0"/>
              <a:t>。</a:t>
            </a:r>
          </a:p>
          <a:p>
            <a:r>
              <a:rPr lang="zh-CN" altLang="en-US" dirty="0" smtClean="0"/>
              <a:t>左边是</a:t>
            </a:r>
            <a:r>
              <a:rPr lang="en-US" altLang="zh-CN" dirty="0" smtClean="0"/>
              <a:t>web</a:t>
            </a:r>
            <a:r>
              <a:rPr lang="zh-CN" altLang="en-US" dirty="0" smtClean="0"/>
              <a:t>服务器发送的回应数据，右边是回应报文的头信息和请求报文的头信息。</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16</a:t>
            </a:fld>
            <a:endParaRPr kumimoji="1" lang="zh-CN" altLang="en-US"/>
          </a:p>
        </p:txBody>
      </p:sp>
    </p:spTree>
    <p:extLst>
      <p:ext uri="{BB962C8B-B14F-4D97-AF65-F5344CB8AC3E}">
        <p14:creationId xmlns:p14="http://schemas.microsoft.com/office/powerpoint/2010/main" val="169399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我们再看一个</a:t>
            </a:r>
            <a:r>
              <a:rPr lang="en-US" altLang="zh-CN" dirty="0" smtClean="0"/>
              <a:t>Get</a:t>
            </a:r>
            <a:r>
              <a:rPr lang="zh-CN" altLang="en-US" dirty="0" smtClean="0"/>
              <a:t>请求有参数的例子，将上述代码另存为</a:t>
            </a:r>
            <a:r>
              <a:rPr lang="en-US" altLang="zh-CN" dirty="0" smtClean="0"/>
              <a:t>2.js</a:t>
            </a:r>
            <a:r>
              <a:rPr lang="zh-CN" altLang="en-US" dirty="0" smtClean="0"/>
              <a:t>，在命令行中运行</a:t>
            </a:r>
            <a:r>
              <a:rPr lang="en-US" altLang="zh-CN" dirty="0" smtClean="0"/>
              <a:t>node 2.js</a:t>
            </a:r>
          </a:p>
          <a:p>
            <a:endParaRPr lang="en-US" altLang="zh-CN" dirty="0" smtClean="0"/>
          </a:p>
          <a:p>
            <a:r>
              <a:rPr lang="zh-CN" altLang="en-US" dirty="0" smtClean="0"/>
              <a:t>可以看到服务端这里用</a:t>
            </a:r>
            <a:r>
              <a:rPr lang="en-US" altLang="zh-CN" dirty="0" err="1" smtClean="0"/>
              <a:t>url.parse</a:t>
            </a:r>
            <a:r>
              <a:rPr lang="zh-CN" altLang="en-US" dirty="0" smtClean="0"/>
              <a:t>就可以解析出</a:t>
            </a:r>
            <a:r>
              <a:rPr lang="en-US" altLang="zh-CN" dirty="0" err="1" smtClean="0"/>
              <a:t>url</a:t>
            </a:r>
            <a:r>
              <a:rPr lang="zh-CN" altLang="en-US" dirty="0" smtClean="0"/>
              <a:t>对象，再用</a:t>
            </a:r>
            <a:r>
              <a:rPr lang="en-US" altLang="zh-CN" dirty="0" smtClean="0"/>
              <a:t>query</a:t>
            </a:r>
            <a:r>
              <a:rPr lang="zh-CN" altLang="en-US" dirty="0" smtClean="0"/>
              <a:t>函数可以得到</a:t>
            </a:r>
            <a:r>
              <a:rPr lang="en-US" altLang="zh-CN" dirty="0" err="1" smtClean="0"/>
              <a:t>url</a:t>
            </a:r>
            <a:r>
              <a:rPr lang="zh-CN" altLang="en-US" dirty="0" smtClean="0"/>
              <a:t>对象里传递的参数。</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17</a:t>
            </a:fld>
            <a:endParaRPr kumimoji="1" lang="zh-CN" altLang="en-US"/>
          </a:p>
        </p:txBody>
      </p:sp>
    </p:spTree>
    <p:extLst>
      <p:ext uri="{BB962C8B-B14F-4D97-AF65-F5344CB8AC3E}">
        <p14:creationId xmlns:p14="http://schemas.microsoft.com/office/powerpoint/2010/main" val="84453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mn-ea"/>
              </a:rPr>
              <a:t>在</a:t>
            </a:r>
            <a:r>
              <a:rPr lang="en-US" altLang="zh-CN" sz="1200" dirty="0" smtClean="0">
                <a:latin typeface="+mn-ea"/>
              </a:rPr>
              <a:t>Chrome</a:t>
            </a:r>
            <a:r>
              <a:rPr lang="zh-CN" altLang="en-US" sz="1200" dirty="0" smtClean="0">
                <a:latin typeface="+mn-ea"/>
              </a:rPr>
              <a:t>浏览器中访问 </a:t>
            </a:r>
            <a:r>
              <a:rPr lang="en-US" altLang="zh-CN" sz="1200" dirty="0" smtClean="0">
                <a:latin typeface="+mn-ea"/>
                <a:hlinkClick r:id="rId3"/>
              </a:rPr>
              <a:t>http://127.0.0.1:3000</a:t>
            </a:r>
            <a:r>
              <a:rPr lang="en-US" altLang="zh-CN" sz="1200" dirty="0" smtClean="0">
                <a:latin typeface="+mn-ea"/>
              </a:rPr>
              <a:t>?name=dase&amp;url=dase.ecnu.edu.cn</a:t>
            </a:r>
            <a:r>
              <a:rPr lang="zh-CN" altLang="en-US" sz="1200" dirty="0" smtClean="0">
                <a:latin typeface="+mn-ea"/>
              </a:rPr>
              <a:t>，这就是一个有参数的</a:t>
            </a:r>
            <a:r>
              <a:rPr lang="en-US" altLang="zh-CN" sz="1200" dirty="0" smtClean="0">
                <a:latin typeface="+mn-ea"/>
              </a:rPr>
              <a:t>GET</a:t>
            </a:r>
            <a:r>
              <a:rPr lang="zh-CN" altLang="en-US" sz="1200" dirty="0" smtClean="0">
                <a:latin typeface="+mn-ea"/>
              </a:rPr>
              <a:t>请求。参数分别是</a:t>
            </a:r>
            <a:r>
              <a:rPr lang="en-US" altLang="zh-CN" sz="1200" dirty="0" smtClean="0">
                <a:latin typeface="+mn-ea"/>
              </a:rPr>
              <a:t>name</a:t>
            </a:r>
            <a:r>
              <a:rPr lang="zh-CN" altLang="en-US" sz="1200" dirty="0" smtClean="0">
                <a:latin typeface="+mn-ea"/>
              </a:rPr>
              <a:t>和</a:t>
            </a:r>
            <a:r>
              <a:rPr lang="en-US" altLang="zh-CN" sz="1200" dirty="0" err="1" smtClean="0">
                <a:latin typeface="+mn-ea"/>
              </a:rPr>
              <a:t>url</a:t>
            </a:r>
            <a:r>
              <a:rPr lang="zh-CN" altLang="en-US" sz="1200" dirty="0" smtClean="0">
                <a:latin typeface="+mn-ea"/>
              </a:rPr>
              <a:t>，对应的值是</a:t>
            </a:r>
            <a:r>
              <a:rPr lang="en-US" altLang="zh-CN" sz="1200" dirty="0" err="1" smtClean="0">
                <a:latin typeface="+mn-ea"/>
              </a:rPr>
              <a:t>dase</a:t>
            </a:r>
            <a:r>
              <a:rPr lang="zh-CN" altLang="en-US" sz="1200" dirty="0" smtClean="0">
                <a:latin typeface="+mn-ea"/>
              </a:rPr>
              <a:t>和</a:t>
            </a:r>
            <a:r>
              <a:rPr lang="en-US" altLang="zh-CN" sz="1200" dirty="0" smtClean="0">
                <a:latin typeface="+mn-ea"/>
              </a:rPr>
              <a:t>dase.ecnu.edu.cn</a:t>
            </a:r>
            <a:r>
              <a:rPr lang="zh-CN" altLang="en-US" sz="1200" dirty="0" smtClean="0">
                <a:latin typeface="+mn-ea"/>
              </a:rPr>
              <a:t>。</a:t>
            </a:r>
          </a:p>
          <a:p>
            <a:r>
              <a:rPr lang="zh-CN" altLang="en-US" sz="1200" dirty="0" smtClean="0">
                <a:latin typeface="+mn-ea"/>
              </a:rPr>
              <a:t>点击</a:t>
            </a:r>
            <a:r>
              <a:rPr lang="en-US" altLang="zh-CN" sz="1200" dirty="0" smtClean="0">
                <a:latin typeface="+mn-ea"/>
              </a:rPr>
              <a:t>F12</a:t>
            </a:r>
            <a:r>
              <a:rPr lang="zh-CN" altLang="en-US" sz="1200" dirty="0" smtClean="0">
                <a:latin typeface="+mn-ea"/>
              </a:rPr>
              <a:t>可以看到发送的请求，以及</a:t>
            </a:r>
            <a:r>
              <a:rPr lang="en-US" altLang="zh-CN" sz="1200" dirty="0" smtClean="0">
                <a:latin typeface="+mn-ea"/>
              </a:rPr>
              <a:t>Web</a:t>
            </a:r>
            <a:r>
              <a:rPr lang="zh-CN" altLang="en-US" sz="1200" dirty="0" smtClean="0">
                <a:latin typeface="+mn-ea"/>
              </a:rPr>
              <a:t>服务器给出的回应</a:t>
            </a:r>
            <a:r>
              <a:rPr lang="en-US" altLang="zh-CN" sz="1200" dirty="0" smtClean="0">
                <a:latin typeface="+mn-ea"/>
              </a:rPr>
              <a:t>Response</a:t>
            </a:r>
            <a:r>
              <a:rPr lang="zh-CN" altLang="en-US" sz="1200" dirty="0" smtClean="0">
                <a:latin typeface="+mn-ea"/>
              </a:rPr>
              <a:t>。</a:t>
            </a:r>
            <a:endParaRPr lang="en-US" altLang="zh-CN" sz="1200" dirty="0" smtClean="0">
              <a:latin typeface="+mn-ea"/>
            </a:endParaRPr>
          </a:p>
          <a:p>
            <a:endParaRPr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同样左边是</a:t>
            </a:r>
            <a:r>
              <a:rPr lang="en-US" altLang="zh-CN" dirty="0" smtClean="0"/>
              <a:t>web</a:t>
            </a:r>
            <a:r>
              <a:rPr lang="zh-CN" altLang="en-US" dirty="0" smtClean="0"/>
              <a:t>服务器发送的回应数据，右边是回应报文的头信息和请求报文的头信息。</a:t>
            </a:r>
          </a:p>
          <a:p>
            <a:r>
              <a:rPr lang="zh-CN" altLang="en-US" sz="1200" dirty="0" smtClean="0">
                <a:latin typeface="+mn-ea"/>
              </a:rPr>
              <a:t>注意右边最下面给出了</a:t>
            </a:r>
            <a:r>
              <a:rPr lang="en-US" altLang="zh-CN" sz="1200" dirty="0" smtClean="0">
                <a:latin typeface="+mn-ea"/>
              </a:rPr>
              <a:t>Query String</a:t>
            </a:r>
            <a:r>
              <a:rPr lang="zh-CN" altLang="en-US" sz="1200" dirty="0" smtClean="0">
                <a:latin typeface="+mn-ea"/>
              </a:rPr>
              <a:t>，里面就是我们</a:t>
            </a:r>
            <a:r>
              <a:rPr lang="en-US" altLang="zh-CN" sz="1200" dirty="0" smtClean="0">
                <a:latin typeface="+mn-ea"/>
              </a:rPr>
              <a:t>Get</a:t>
            </a:r>
            <a:r>
              <a:rPr lang="zh-CN" altLang="en-US" sz="1200" dirty="0" smtClean="0">
                <a:latin typeface="+mn-ea"/>
              </a:rPr>
              <a:t>请求里的参数。</a:t>
            </a:r>
          </a:p>
          <a:p>
            <a:endParaRPr lang="zh-CN" altLang="en-US" sz="1100"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18</a:t>
            </a:fld>
            <a:endParaRPr kumimoji="1" lang="zh-CN" altLang="en-US"/>
          </a:p>
        </p:txBody>
      </p:sp>
    </p:spTree>
    <p:extLst>
      <p:ext uri="{BB962C8B-B14F-4D97-AF65-F5344CB8AC3E}">
        <p14:creationId xmlns:p14="http://schemas.microsoft.com/office/powerpoint/2010/main" val="51175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我们再看一个</a:t>
            </a:r>
            <a:r>
              <a:rPr lang="en-US" altLang="zh-CN" dirty="0" smtClean="0"/>
              <a:t>POST</a:t>
            </a:r>
            <a:r>
              <a:rPr lang="zh-CN" altLang="en-US" dirty="0" smtClean="0"/>
              <a:t>的例子，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这段代码中</a:t>
            </a:r>
            <a:r>
              <a:rPr lang="en-US" altLang="zh-CN" dirty="0" smtClean="0"/>
              <a:t>WEB</a:t>
            </a:r>
            <a:r>
              <a:rPr lang="zh-CN" altLang="en-US" dirty="0" smtClean="0"/>
              <a:t>服务器监听客户端的</a:t>
            </a:r>
            <a:r>
              <a:rPr lang="en-US" altLang="zh-CN" dirty="0" smtClean="0"/>
              <a:t>POST</a:t>
            </a:r>
            <a:r>
              <a:rPr lang="zh-CN" altLang="en-US" dirty="0" smtClean="0"/>
              <a:t>请求，收到</a:t>
            </a:r>
            <a:r>
              <a:rPr lang="en-US" altLang="zh-CN" dirty="0" smtClean="0"/>
              <a:t>post</a:t>
            </a:r>
            <a:r>
              <a:rPr lang="zh-CN" altLang="en-US" dirty="0" smtClean="0"/>
              <a:t>的数据就累加到</a:t>
            </a:r>
            <a:r>
              <a:rPr lang="en-US" altLang="zh-CN" dirty="0" smtClean="0"/>
              <a:t>post</a:t>
            </a:r>
            <a:r>
              <a:rPr lang="zh-CN" altLang="en-US" dirty="0" smtClean="0"/>
              <a:t>变量，最后在请求结束的时候把</a:t>
            </a:r>
            <a:r>
              <a:rPr lang="en-US" altLang="zh-CN" dirty="0" smtClean="0"/>
              <a:t>post</a:t>
            </a:r>
            <a:r>
              <a:rPr lang="zh-CN" altLang="en-US" dirty="0" smtClean="0"/>
              <a:t>变量完整返回给客户端。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将上述代码另存为</a:t>
            </a:r>
            <a:r>
              <a:rPr lang="en-US" altLang="zh-CN" dirty="0" smtClean="0"/>
              <a:t>3.js</a:t>
            </a:r>
            <a:r>
              <a:rPr lang="zh-CN" altLang="en-US" dirty="0" smtClean="0"/>
              <a:t>，在命令行中运行</a:t>
            </a:r>
            <a:r>
              <a:rPr lang="en-US" altLang="zh-CN" dirty="0" smtClean="0"/>
              <a:t>node 3.js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实际上我们已经构建了一个可以接受</a:t>
            </a:r>
            <a:r>
              <a:rPr lang="en-US" altLang="zh-CN" dirty="0" smtClean="0"/>
              <a:t>POST</a:t>
            </a:r>
            <a:r>
              <a:rPr lang="zh-CN" altLang="en-US" dirty="0" smtClean="0"/>
              <a:t>请求的</a:t>
            </a:r>
            <a:r>
              <a:rPr lang="en-US" altLang="zh-CN" dirty="0" smtClean="0"/>
              <a:t>Web</a:t>
            </a:r>
            <a:r>
              <a:rPr lang="zh-CN" altLang="en-US" dirty="0" smtClean="0"/>
              <a:t>服务器了，但是我们没办法靠</a:t>
            </a:r>
            <a:r>
              <a:rPr lang="en-US" altLang="zh-CN" dirty="0" smtClean="0"/>
              <a:t>Chrome</a:t>
            </a:r>
            <a:r>
              <a:rPr lang="zh-CN" altLang="en-US" dirty="0" smtClean="0"/>
              <a:t>本身来产生一个</a:t>
            </a:r>
            <a:r>
              <a:rPr lang="en-US" altLang="zh-CN" dirty="0" smtClean="0"/>
              <a:t>Post</a:t>
            </a:r>
            <a:r>
              <a:rPr lang="zh-CN" altLang="en-US" dirty="0" smtClean="0"/>
              <a:t>请求，这需要安装一个</a:t>
            </a:r>
            <a:r>
              <a:rPr lang="en-US" altLang="zh-CN" dirty="0" smtClean="0"/>
              <a:t>Postman</a:t>
            </a:r>
            <a:r>
              <a:rPr lang="zh-CN" altLang="en-US" dirty="0" smtClean="0"/>
              <a:t>的插件，才能测试</a:t>
            </a:r>
            <a:r>
              <a:rPr lang="en-US" altLang="zh-CN" dirty="0" smtClean="0"/>
              <a:t>Post</a:t>
            </a:r>
            <a:r>
              <a:rPr lang="zh-CN" altLang="en-US" dirty="0" smtClean="0"/>
              <a:t>请求。</a:t>
            </a:r>
            <a:endParaRPr lang="en-US" altLang="zh-CN" dirty="0" smtClean="0"/>
          </a:p>
          <a:p>
            <a:r>
              <a:rPr lang="zh-CN" altLang="en-US" dirty="0" smtClean="0"/>
              <a:t>有兴趣的同学可以自己下载一个</a:t>
            </a:r>
            <a:r>
              <a:rPr lang="en-US" altLang="zh-CN" dirty="0" smtClean="0"/>
              <a:t>postman</a:t>
            </a:r>
            <a:r>
              <a:rPr lang="zh-CN" altLang="en-US" dirty="0" smtClean="0"/>
              <a:t>来测试。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19</a:t>
            </a:fld>
            <a:endParaRPr kumimoji="1" lang="zh-CN" altLang="en-US"/>
          </a:p>
        </p:txBody>
      </p:sp>
    </p:spTree>
    <p:extLst>
      <p:ext uri="{BB962C8B-B14F-4D97-AF65-F5344CB8AC3E}">
        <p14:creationId xmlns:p14="http://schemas.microsoft.com/office/powerpoint/2010/main" val="74376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smtClean="0">
                <a:latin typeface="+mn-ea"/>
                <a:ea typeface="+mn-ea"/>
              </a:rPr>
              <a:t>首先我们看一下传统的软件运行模式，主要有两种，</a:t>
            </a:r>
            <a:r>
              <a:rPr kumimoji="1" lang="en-US" altLang="zh-CN" sz="2000" dirty="0" smtClean="0">
                <a:latin typeface="+mn-ea"/>
                <a:ea typeface="+mn-ea"/>
              </a:rPr>
              <a:t>C/S</a:t>
            </a:r>
            <a:r>
              <a:rPr kumimoji="1" lang="zh-CN" altLang="en-US" sz="2000" dirty="0" smtClean="0">
                <a:latin typeface="+mn-ea"/>
                <a:ea typeface="+mn-ea"/>
              </a:rPr>
              <a:t>模式和</a:t>
            </a:r>
            <a:r>
              <a:rPr kumimoji="1" lang="en-US" altLang="zh-CN" sz="2000" dirty="0" smtClean="0">
                <a:latin typeface="+mn-ea"/>
                <a:ea typeface="+mn-ea"/>
              </a:rPr>
              <a:t>B/S</a:t>
            </a:r>
            <a:r>
              <a:rPr kumimoji="1" lang="zh-CN" altLang="en-US" sz="2000" dirty="0" smtClean="0">
                <a:latin typeface="+mn-ea"/>
                <a:ea typeface="+mn-ea"/>
              </a:rPr>
              <a:t>模式，</a:t>
            </a:r>
            <a:endParaRPr kumimoji="1" lang="en-US" altLang="zh-CN" sz="2000" dirty="0" smtClean="0">
              <a:latin typeface="+mn-ea"/>
            </a:endParaRPr>
          </a:p>
          <a:p>
            <a:r>
              <a:rPr kumimoji="1" lang="en-US" altLang="zh-CN" sz="2000" dirty="0" smtClean="0">
                <a:latin typeface="+mn-ea"/>
              </a:rPr>
              <a:t>Client-Server(C/S)</a:t>
            </a:r>
            <a:r>
              <a:rPr kumimoji="1" lang="zh-CN" altLang="en-US" sz="2000" dirty="0" smtClean="0">
                <a:latin typeface="+mn-ea"/>
              </a:rPr>
              <a:t>模式应用程序</a:t>
            </a:r>
            <a:endParaRPr kumimoji="1" lang="en-US" altLang="zh-CN" sz="2000" dirty="0" smtClean="0">
              <a:latin typeface="+mn-ea"/>
            </a:endParaRPr>
          </a:p>
          <a:p>
            <a:pPr marL="457200" marR="0" lvl="1" indent="0" algn="l" defTabSz="914400" rtl="0" eaLnBrk="1" fontAlgn="auto" latinLnBrk="0" hangingPunct="1">
              <a:lnSpc>
                <a:spcPct val="100000"/>
              </a:lnSpc>
              <a:spcBef>
                <a:spcPts val="0"/>
              </a:spcBef>
              <a:spcAft>
                <a:spcPts val="0"/>
              </a:spcAft>
              <a:buClrTx/>
              <a:buSzPct val="70000"/>
              <a:buFont typeface="Wingdings" pitchFamily="2" charset="2"/>
              <a:buChar char="u"/>
              <a:tabLst/>
              <a:defRPr/>
            </a:pPr>
            <a:r>
              <a:rPr kumimoji="1" lang="zh-CN" altLang="en-US" sz="1800" dirty="0" smtClean="0">
                <a:latin typeface="+mn-ea"/>
              </a:rPr>
              <a:t>代表应用：腾讯</a:t>
            </a:r>
            <a:r>
              <a:rPr kumimoji="1" lang="en-US" altLang="zh-CN" sz="1800" dirty="0" smtClean="0">
                <a:latin typeface="+mn-ea"/>
              </a:rPr>
              <a:t>QQ</a:t>
            </a:r>
            <a:r>
              <a:rPr kumimoji="1" lang="zh-CN" altLang="en-US" sz="1800" dirty="0" smtClean="0">
                <a:latin typeface="+mn-ea"/>
              </a:rPr>
              <a:t>、</a:t>
            </a:r>
            <a:r>
              <a:rPr kumimoji="1" lang="en-US" altLang="zh-CN" sz="1800" dirty="0" err="1" smtClean="0">
                <a:latin typeface="+mn-ea"/>
              </a:rPr>
              <a:t>Foxmail</a:t>
            </a:r>
            <a:r>
              <a:rPr kumimoji="1" lang="zh-CN" altLang="en-US" sz="1800" dirty="0" smtClean="0">
                <a:latin typeface="+mn-ea"/>
              </a:rPr>
              <a:t> 邮件客户端软件</a:t>
            </a:r>
            <a:r>
              <a:rPr kumimoji="1" lang="en-US" altLang="zh-CN" sz="1800" dirty="0" smtClean="0">
                <a:latin typeface="+mn-ea"/>
              </a:rPr>
              <a:t>……</a:t>
            </a:r>
          </a:p>
          <a:p>
            <a:pPr lvl="1">
              <a:buSzPct val="70000"/>
              <a:buFont typeface="Wingdings" pitchFamily="2" charset="2"/>
              <a:buChar char="u"/>
            </a:pPr>
            <a:r>
              <a:rPr kumimoji="1" lang="zh-CN" altLang="en-US" sz="1800" dirty="0" smtClean="0">
                <a:latin typeface="+mn-ea"/>
              </a:rPr>
              <a:t>需要下载安装运行的各种游戏软件</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各种移动</a:t>
            </a:r>
            <a:r>
              <a:rPr kumimoji="1" lang="en-US" altLang="zh-CN" sz="1800" dirty="0" smtClean="0">
                <a:latin typeface="+mn-ea"/>
              </a:rPr>
              <a:t>APP</a:t>
            </a:r>
            <a:r>
              <a:rPr kumimoji="1" lang="zh-CN" altLang="en-US" sz="1800" dirty="0" smtClean="0">
                <a:latin typeface="+mn-ea"/>
              </a:rPr>
              <a:t>软件，支付宝、微信</a:t>
            </a:r>
            <a:endParaRPr kumimoji="1" lang="en-US" altLang="zh-CN" sz="1800" dirty="0" smtClean="0">
              <a:latin typeface="+mn-ea"/>
            </a:endParaRPr>
          </a:p>
          <a:p>
            <a:endParaRPr kumimoji="1" lang="en-US" altLang="zh-CN" sz="2000" dirty="0" smtClean="0">
              <a:latin typeface="+mn-ea"/>
            </a:endParaRPr>
          </a:p>
          <a:p>
            <a:r>
              <a:rPr kumimoji="1" lang="en-US" altLang="zh-CN" sz="2000" dirty="0" smtClean="0">
                <a:latin typeface="+mn-ea"/>
              </a:rPr>
              <a:t>Browser-Server(B/S)</a:t>
            </a:r>
            <a:r>
              <a:rPr kumimoji="1" lang="zh-CN" altLang="en-US" sz="2000" dirty="0" smtClean="0">
                <a:latin typeface="+mn-ea"/>
              </a:rPr>
              <a:t>模式应用程序</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各种页游</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网易</a:t>
            </a:r>
            <a:r>
              <a:rPr kumimoji="1" lang="en-US" altLang="zh-CN" sz="1800" dirty="0" smtClean="0">
                <a:latin typeface="+mn-ea"/>
              </a:rPr>
              <a:t>126</a:t>
            </a:r>
            <a:r>
              <a:rPr kumimoji="1" lang="zh-CN" altLang="en-US" sz="1800" dirty="0" smtClean="0">
                <a:latin typeface="+mn-ea"/>
              </a:rPr>
              <a:t>邮箱、</a:t>
            </a:r>
            <a:r>
              <a:rPr kumimoji="1" lang="en-US" altLang="zh-CN" sz="1800" dirty="0" smtClean="0">
                <a:latin typeface="+mn-ea"/>
              </a:rPr>
              <a:t>163</a:t>
            </a:r>
            <a:r>
              <a:rPr kumimoji="1" lang="zh-CN" altLang="en-US" sz="1800" dirty="0" smtClean="0">
                <a:latin typeface="+mn-ea"/>
              </a:rPr>
              <a:t>邮箱、</a:t>
            </a:r>
            <a:r>
              <a:rPr kumimoji="1" lang="en-US" altLang="zh-CN" sz="1800" dirty="0" smtClean="0">
                <a:latin typeface="+mn-ea"/>
              </a:rPr>
              <a:t>Web</a:t>
            </a:r>
            <a:r>
              <a:rPr kumimoji="1" lang="zh-CN" altLang="en-US" sz="1800" dirty="0" smtClean="0">
                <a:latin typeface="+mn-ea"/>
              </a:rPr>
              <a:t> </a:t>
            </a:r>
            <a:r>
              <a:rPr kumimoji="1" lang="en-US" altLang="zh-CN" sz="1800" dirty="0" smtClean="0">
                <a:latin typeface="+mn-ea"/>
              </a:rPr>
              <a:t>QQ</a:t>
            </a:r>
            <a:r>
              <a:rPr kumimoji="1" lang="zh-CN" altLang="en-US" sz="1800" dirty="0" smtClean="0">
                <a:latin typeface="+mn-ea"/>
              </a:rPr>
              <a:t>邮箱、</a:t>
            </a:r>
            <a:r>
              <a:rPr kumimoji="1" lang="en-US" altLang="zh-CN" sz="1800" dirty="0" smtClean="0">
                <a:latin typeface="+mn-ea"/>
              </a:rPr>
              <a:t>Gmail</a:t>
            </a:r>
            <a:r>
              <a:rPr kumimoji="1" lang="zh-CN" altLang="en-US" sz="1800" dirty="0" smtClean="0">
                <a:latin typeface="+mn-ea"/>
              </a:rPr>
              <a:t>邮箱等</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通过浏览器运行的各种业务系统</a:t>
            </a:r>
            <a:r>
              <a:rPr kumimoji="1" lang="en-US" altLang="zh-CN" sz="1800" dirty="0" smtClean="0">
                <a:latin typeface="+mn-ea"/>
              </a:rPr>
              <a:t>……</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a:t>
            </a:fld>
            <a:endParaRPr kumimoji="1" lang="zh-CN" altLang="en-US"/>
          </a:p>
        </p:txBody>
      </p:sp>
    </p:spTree>
    <p:extLst>
      <p:ext uri="{BB962C8B-B14F-4D97-AF65-F5344CB8AC3E}">
        <p14:creationId xmlns:p14="http://schemas.microsoft.com/office/powerpoint/2010/main" val="484946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a:t>
            </a:r>
            <a:r>
              <a:rPr lang="en-US" altLang="zh-CN" dirty="0" smtClean="0"/>
              <a:t>Postman</a:t>
            </a:r>
            <a:r>
              <a:rPr lang="zh-CN" altLang="en-US" dirty="0" smtClean="0"/>
              <a:t>始终不是太方便，下面我们将用一个更加直观的方式，构建一个</a:t>
            </a:r>
            <a:r>
              <a:rPr lang="en-US" altLang="zh-CN" dirty="0" smtClean="0"/>
              <a:t>web</a:t>
            </a:r>
            <a:r>
              <a:rPr lang="zh-CN" altLang="en-US" dirty="0" smtClean="0"/>
              <a:t>表单页面来产生这个</a:t>
            </a:r>
            <a:r>
              <a:rPr lang="en-US" altLang="zh-CN" dirty="0" smtClean="0"/>
              <a:t>post</a:t>
            </a:r>
            <a:r>
              <a:rPr lang="zh-CN" altLang="en-US" dirty="0" smtClean="0"/>
              <a:t>请求。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我们同样用</a:t>
            </a:r>
            <a:r>
              <a:rPr lang="en-US" altLang="zh-CN" dirty="0" smtClean="0"/>
              <a:t>node.js</a:t>
            </a:r>
            <a:r>
              <a:rPr lang="zh-CN" altLang="en-US" dirty="0" smtClean="0"/>
              <a:t>构建一个</a:t>
            </a:r>
            <a:r>
              <a:rPr lang="en-US" altLang="zh-CN" dirty="0" smtClean="0"/>
              <a:t>web</a:t>
            </a:r>
            <a:r>
              <a:rPr lang="zh-CN" altLang="en-US" dirty="0" smtClean="0"/>
              <a:t>表单页面来产生这个</a:t>
            </a:r>
            <a:r>
              <a:rPr lang="en-US" altLang="zh-CN" dirty="0" smtClean="0"/>
              <a:t>post</a:t>
            </a:r>
            <a:r>
              <a:rPr lang="zh-CN" altLang="en-US" dirty="0" smtClean="0"/>
              <a:t>请求。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首先引入</a:t>
            </a:r>
            <a:r>
              <a:rPr lang="en-US" altLang="zh-CN" dirty="0" smtClean="0"/>
              <a:t>http</a:t>
            </a:r>
            <a:r>
              <a:rPr lang="zh-CN" altLang="en-US" dirty="0" smtClean="0"/>
              <a:t>包和</a:t>
            </a:r>
            <a:r>
              <a:rPr lang="en-US" altLang="zh-CN" dirty="0" err="1" smtClean="0"/>
              <a:t>querystring</a:t>
            </a:r>
            <a:r>
              <a:rPr lang="zh-CN" altLang="en-US" dirty="0" smtClean="0"/>
              <a:t>包，再将</a:t>
            </a:r>
            <a:r>
              <a:rPr lang="zh-CN" altLang="en-US" dirty="0" smtClean="0"/>
              <a:t>这个网页的</a:t>
            </a:r>
            <a:r>
              <a:rPr lang="en-US" altLang="zh-CN" dirty="0" smtClean="0"/>
              <a:t>html</a:t>
            </a:r>
            <a:r>
              <a:rPr lang="zh-CN" altLang="en-US" dirty="0" smtClean="0"/>
              <a:t>结构写好，看到这个</a:t>
            </a:r>
            <a:r>
              <a:rPr lang="en-US" altLang="zh-CN" dirty="0" smtClean="0"/>
              <a:t>html</a:t>
            </a:r>
            <a:r>
              <a:rPr lang="zh-CN" altLang="en-US" dirty="0" smtClean="0"/>
              <a:t>里我们加了一个表单</a:t>
            </a:r>
            <a:r>
              <a:rPr lang="en-US" altLang="zh-CN" dirty="0" smtClean="0"/>
              <a:t>form</a:t>
            </a:r>
            <a:r>
              <a:rPr lang="zh-CN" altLang="en-US" dirty="0" smtClean="0"/>
              <a:t>（这我们后面会详细介绍），采用</a:t>
            </a:r>
            <a:r>
              <a:rPr lang="en-US" altLang="zh-CN" dirty="0" smtClean="0"/>
              <a:t>POST</a:t>
            </a:r>
            <a:r>
              <a:rPr lang="zh-CN" altLang="en-US" dirty="0" smtClean="0"/>
              <a:t>方法，表单里面有两个</a:t>
            </a:r>
            <a:r>
              <a:rPr lang="en-US" altLang="zh-CN" dirty="0" smtClean="0"/>
              <a:t>input</a:t>
            </a:r>
            <a:r>
              <a:rPr lang="zh-CN" altLang="en-US" dirty="0" smtClean="0"/>
              <a:t>输入框，一个是网站名，一个是网站</a:t>
            </a:r>
            <a:r>
              <a:rPr lang="en-US" altLang="zh-CN" dirty="0" smtClean="0"/>
              <a:t>URL</a:t>
            </a:r>
            <a:r>
              <a:rPr lang="zh-CN" altLang="en-US" dirty="0" smtClean="0"/>
              <a:t>，还有一个提交按钮。其他的服务器端代码和前述的</a:t>
            </a:r>
            <a:r>
              <a:rPr lang="en-US" altLang="zh-CN" dirty="0" smtClean="0"/>
              <a:t>3.js</a:t>
            </a:r>
            <a:r>
              <a:rPr lang="zh-CN" altLang="en-US" dirty="0" smtClean="0"/>
              <a:t>基本相同。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当浏览器</a:t>
            </a:r>
            <a:r>
              <a:rPr lang="en-US" altLang="zh-CN" dirty="0" smtClean="0"/>
              <a:t>Get</a:t>
            </a:r>
            <a:r>
              <a:rPr lang="zh-CN" altLang="en-US" dirty="0" smtClean="0"/>
              <a:t>访问</a:t>
            </a:r>
            <a:r>
              <a:rPr lang="en-US" altLang="zh-CN" dirty="0" smtClean="0"/>
              <a:t>Web</a:t>
            </a:r>
            <a:r>
              <a:rPr lang="zh-CN" altLang="en-US" dirty="0" smtClean="0"/>
              <a:t>服务器时，</a:t>
            </a:r>
            <a:r>
              <a:rPr lang="en-US" altLang="zh-CN" dirty="0" smtClean="0"/>
              <a:t>Web</a:t>
            </a:r>
            <a:r>
              <a:rPr lang="zh-CN" altLang="en-US" dirty="0" smtClean="0"/>
              <a:t>服务器会将这个</a:t>
            </a:r>
            <a:r>
              <a:rPr lang="en-US" altLang="zh-CN" dirty="0" smtClean="0"/>
              <a:t>html</a:t>
            </a:r>
            <a:r>
              <a:rPr lang="zh-CN" altLang="en-US" dirty="0" smtClean="0"/>
              <a:t>页面推送给浏览器，浏览器会将</a:t>
            </a:r>
            <a:r>
              <a:rPr lang="en-US" altLang="zh-CN" dirty="0" smtClean="0"/>
              <a:t>html</a:t>
            </a:r>
            <a:r>
              <a:rPr lang="zh-CN" altLang="en-US" dirty="0" smtClean="0"/>
              <a:t>渲染成这个有两个输入框和一个提交按钮的网页。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当点击这个提交按钮的时候，浏览器就会将输入框里的内容</a:t>
            </a:r>
            <a:r>
              <a:rPr lang="en-US" altLang="zh-CN" dirty="0" smtClean="0"/>
              <a:t>post</a:t>
            </a:r>
            <a:r>
              <a:rPr lang="zh-CN" altLang="en-US" dirty="0" smtClean="0"/>
              <a:t>到</a:t>
            </a:r>
            <a:r>
              <a:rPr lang="en-US" altLang="zh-CN" dirty="0" smtClean="0"/>
              <a:t>Web</a:t>
            </a:r>
            <a:r>
              <a:rPr lang="zh-CN" altLang="en-US" dirty="0" smtClean="0"/>
              <a:t>服务器，</a:t>
            </a:r>
            <a:r>
              <a:rPr lang="en-US" altLang="zh-CN" dirty="0" smtClean="0"/>
              <a:t>Web</a:t>
            </a:r>
            <a:r>
              <a:rPr lang="zh-CN" altLang="en-US" dirty="0" smtClean="0"/>
              <a:t>服务器</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20</a:t>
            </a:fld>
            <a:endParaRPr kumimoji="1" lang="zh-CN" altLang="en-US"/>
          </a:p>
        </p:txBody>
      </p:sp>
    </p:spTree>
    <p:extLst>
      <p:ext uri="{BB962C8B-B14F-4D97-AF65-F5344CB8AC3E}">
        <p14:creationId xmlns:p14="http://schemas.microsoft.com/office/powerpoint/2010/main" val="596369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mn-ea"/>
              </a:rPr>
              <a:t>在</a:t>
            </a:r>
            <a:r>
              <a:rPr lang="en-US" altLang="zh-CN" dirty="0" smtClean="0">
                <a:latin typeface="+mn-ea"/>
              </a:rPr>
              <a:t>Chrome</a:t>
            </a:r>
            <a:r>
              <a:rPr lang="zh-CN" altLang="en-US" dirty="0" smtClean="0">
                <a:latin typeface="+mn-ea"/>
              </a:rPr>
              <a:t>浏览器中访问</a:t>
            </a:r>
            <a:r>
              <a:rPr lang="en-US" altLang="zh-CN" dirty="0" smtClean="0">
                <a:latin typeface="+mn-ea"/>
                <a:hlinkClick r:id="rId3"/>
              </a:rPr>
              <a:t>http://127.0.0.1:3000</a:t>
            </a:r>
            <a:r>
              <a:rPr lang="zh-CN" altLang="en-US" dirty="0" smtClean="0">
                <a:latin typeface="+mn-ea"/>
              </a:rPr>
              <a:t>，就可以测试</a:t>
            </a:r>
            <a:r>
              <a:rPr lang="en-US" altLang="zh-CN" dirty="0" smtClean="0">
                <a:latin typeface="+mn-ea"/>
              </a:rPr>
              <a:t>POST</a:t>
            </a:r>
            <a:r>
              <a:rPr lang="zh-CN" altLang="en-US" dirty="0" smtClean="0">
                <a:latin typeface="+mn-ea"/>
              </a:rPr>
              <a:t>请求。</a:t>
            </a:r>
            <a:endParaRPr lang="en-US" altLang="zh-CN" dirty="0" smtClean="0">
              <a:latin typeface="+mn-ea"/>
            </a:endParaRPr>
          </a:p>
          <a:p>
            <a:r>
              <a:rPr lang="zh-CN" altLang="en-US" dirty="0" smtClean="0">
                <a:latin typeface="+mn-ea"/>
              </a:rPr>
              <a:t>点击</a:t>
            </a:r>
            <a:r>
              <a:rPr lang="en-US" altLang="zh-CN" dirty="0" smtClean="0">
                <a:latin typeface="+mn-ea"/>
              </a:rPr>
              <a:t>F12</a:t>
            </a:r>
            <a:r>
              <a:rPr lang="zh-CN" altLang="en-US" dirty="0" smtClean="0">
                <a:latin typeface="+mn-ea"/>
              </a:rPr>
              <a:t>可以看到发送的请求，以及</a:t>
            </a:r>
            <a:r>
              <a:rPr lang="en-US" altLang="zh-CN" dirty="0" smtClean="0">
                <a:latin typeface="+mn-ea"/>
              </a:rPr>
              <a:t>Web</a:t>
            </a:r>
            <a:r>
              <a:rPr lang="zh-CN" altLang="en-US" dirty="0" smtClean="0">
                <a:latin typeface="+mn-ea"/>
              </a:rPr>
              <a:t>服务器给出的回应</a:t>
            </a:r>
            <a:r>
              <a:rPr lang="en-US" altLang="zh-CN" dirty="0" smtClean="0">
                <a:latin typeface="+mn-ea"/>
              </a:rPr>
              <a:t>Response</a:t>
            </a:r>
            <a:r>
              <a:rPr lang="zh-CN" altLang="en-US" dirty="0" smtClean="0">
                <a:latin typeface="+mn-ea"/>
              </a:rPr>
              <a:t>。注意右边最下面给出了</a:t>
            </a:r>
            <a:r>
              <a:rPr lang="en-US" altLang="zh-CN" dirty="0" smtClean="0">
                <a:latin typeface="+mn-ea"/>
              </a:rPr>
              <a:t>Form Data</a:t>
            </a:r>
            <a:r>
              <a:rPr lang="zh-CN" altLang="en-US" dirty="0" smtClean="0">
                <a:latin typeface="+mn-ea"/>
              </a:rPr>
              <a:t>，里面就是我们</a:t>
            </a:r>
            <a:r>
              <a:rPr lang="en-US" altLang="zh-CN" dirty="0" smtClean="0">
                <a:latin typeface="+mn-ea"/>
              </a:rPr>
              <a:t>Post</a:t>
            </a:r>
            <a:r>
              <a:rPr lang="zh-CN" altLang="en-US" dirty="0" smtClean="0">
                <a:latin typeface="+mn-ea"/>
              </a:rPr>
              <a:t>请求给出的参数和值</a:t>
            </a:r>
            <a:r>
              <a:rPr lang="zh-CN" altLang="en-US" dirty="0" smtClean="0">
                <a:latin typeface="+mn-ea"/>
              </a:rPr>
              <a:t>。</a:t>
            </a:r>
            <a:endParaRPr lang="en-US" altLang="zh-CN"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提交以后看到浏览器返回左下图的信息。</a:t>
            </a:r>
          </a:p>
          <a:p>
            <a:endParaRPr lang="zh-CN" altLang="en-US"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21</a:t>
            </a:fld>
            <a:endParaRPr kumimoji="1" lang="zh-CN" altLang="en-US"/>
          </a:p>
        </p:txBody>
      </p:sp>
    </p:spTree>
    <p:extLst>
      <p:ext uri="{BB962C8B-B14F-4D97-AF65-F5344CB8AC3E}">
        <p14:creationId xmlns:p14="http://schemas.microsoft.com/office/powerpoint/2010/main" val="221898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C/S</a:t>
            </a:r>
            <a:r>
              <a:rPr kumimoji="1" lang="zh-CN" altLang="en-US" sz="1200" dirty="0" smtClean="0">
                <a:latin typeface="+mn-ea"/>
              </a:rPr>
              <a:t>模式几乎所有的应用逻辑都在客户端进行和表达，客户端完成与用户的交互任务；</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服务器端负责后台数据的查询和管理，后端计算等任务；</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通常客户端的任务比较繁重，而服务器端的任务相对较轻，称为“肥”客户端</a:t>
            </a:r>
            <a:r>
              <a:rPr kumimoji="1" lang="en-US" altLang="zh-CN" sz="1200" dirty="0" smtClean="0">
                <a:latin typeface="+mn-ea"/>
              </a:rPr>
              <a:t>+</a:t>
            </a:r>
            <a:r>
              <a:rPr kumimoji="1" lang="zh-CN" altLang="en-US" sz="1200" dirty="0" smtClean="0">
                <a:latin typeface="+mn-ea"/>
              </a:rPr>
              <a:t>“瘦”服务器</a:t>
            </a:r>
            <a:r>
              <a:rPr kumimoji="1" lang="zh-CN" altLang="en-US" sz="1200" dirty="0" smtClean="0">
                <a:latin typeface="Songti SC" panose="02010600040101010101" pitchFamily="2" charset="-122"/>
                <a:ea typeface="Songti SC" panose="02010600040101010101" pitchFamily="2" charset="-122"/>
              </a:rPr>
              <a:t>。</a:t>
            </a:r>
            <a:endParaRPr kumimoji="1" lang="en-US" altLang="zh-CN" sz="1200" dirty="0" smtClean="0">
              <a:latin typeface="Songti SC" panose="02010600040101010101" pitchFamily="2" charset="-122"/>
              <a:ea typeface="Songti SC"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3</a:t>
            </a:fld>
            <a:endParaRPr kumimoji="1" lang="zh-CN" altLang="en-US"/>
          </a:p>
        </p:txBody>
      </p:sp>
    </p:spTree>
    <p:extLst>
      <p:ext uri="{BB962C8B-B14F-4D97-AF65-F5344CB8AC3E}">
        <p14:creationId xmlns:p14="http://schemas.microsoft.com/office/powerpoint/2010/main" val="67085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C/S</a:t>
            </a:r>
            <a:r>
              <a:rPr kumimoji="1" lang="zh-CN" altLang="en-US" sz="1200" dirty="0" smtClean="0">
                <a:latin typeface="+mn-ea"/>
              </a:rPr>
              <a:t>模式优缺点如下：</a:t>
            </a:r>
            <a:endParaRPr kumimoji="1" lang="en-US" altLang="zh-CN" sz="1200" dirty="0" smtClean="0">
              <a:latin typeface="+mn-ea"/>
            </a:endParaRPr>
          </a:p>
          <a:p>
            <a:endParaRPr kumimoji="1" lang="en-US" altLang="zh-CN" sz="1200" dirty="0" smtClean="0">
              <a:latin typeface="+mn-ea"/>
            </a:endParaRPr>
          </a:p>
          <a:p>
            <a:r>
              <a:rPr kumimoji="1" lang="zh-CN" altLang="en-US" sz="2000" dirty="0" smtClean="0">
                <a:latin typeface="+mn-ea"/>
              </a:rPr>
              <a:t>优点：</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能充分发挥客户端</a:t>
            </a:r>
            <a:r>
              <a:rPr kumimoji="1" lang="en-US" altLang="zh-CN" sz="1800" dirty="0" smtClean="0">
                <a:latin typeface="+mn-ea"/>
              </a:rPr>
              <a:t>PC</a:t>
            </a:r>
            <a:r>
              <a:rPr kumimoji="1" lang="zh-CN" altLang="en-US" sz="1800" dirty="0" smtClean="0">
                <a:latin typeface="+mn-ea"/>
              </a:rPr>
              <a:t>的处理能力；</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运行安全、稳定、速度快，且在适当情况下可脱机操作。</a:t>
            </a:r>
            <a:endParaRPr kumimoji="1" lang="en-US" altLang="zh-CN" sz="1800" dirty="0" smtClean="0">
              <a:latin typeface="+mn-ea"/>
            </a:endParaRPr>
          </a:p>
          <a:p>
            <a:pPr lvl="1">
              <a:buSzPct val="70000"/>
              <a:buFont typeface="Wingdings" pitchFamily="2" charset="2"/>
              <a:buChar char="u"/>
            </a:pPr>
            <a:endParaRPr kumimoji="1" lang="en-US" altLang="zh-CN" sz="1800" dirty="0" smtClean="0">
              <a:latin typeface="+mn-ea"/>
            </a:endParaRPr>
          </a:p>
          <a:p>
            <a:r>
              <a:rPr kumimoji="1" lang="zh-CN" altLang="en-US" sz="2000" dirty="0" smtClean="0">
                <a:latin typeface="+mn-ea"/>
              </a:rPr>
              <a:t>缺点和不足：</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必须在客户端安装大量的应用程序（客户端软件）；</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需要在客户端安装支持系统运行的动态链接库等；</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存在移植困难、用户界面不统一、操作复杂、不利于推广使用；</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维护和升级过程繁琐、信息内容和形式单一，不易应用新技术。</a:t>
            </a:r>
            <a:endParaRPr kumimoji="1" lang="en-US" altLang="zh-CN" sz="1800" dirty="0" smtClean="0">
              <a:latin typeface="+mn-ea"/>
            </a:endParaRPr>
          </a:p>
          <a:p>
            <a:pPr lvl="1">
              <a:buSzPct val="70000"/>
              <a:buFont typeface="Wingdings" pitchFamily="2" charset="2"/>
              <a:buChar char="u"/>
            </a:pP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4</a:t>
            </a:fld>
            <a:endParaRPr kumimoji="1" lang="zh-CN" altLang="en-US"/>
          </a:p>
        </p:txBody>
      </p:sp>
    </p:spTree>
    <p:extLst>
      <p:ext uri="{BB962C8B-B14F-4D97-AF65-F5344CB8AC3E}">
        <p14:creationId xmlns:p14="http://schemas.microsoft.com/office/powerpoint/2010/main" val="372395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B/S</a:t>
            </a:r>
            <a:r>
              <a:rPr kumimoji="1" lang="zh-CN" altLang="en-US" sz="1200" dirty="0" smtClean="0">
                <a:latin typeface="+mn-ea"/>
              </a:rPr>
              <a:t>模式浏览器</a:t>
            </a:r>
            <a:r>
              <a:rPr kumimoji="1" lang="en-US" altLang="zh-CN" sz="1200" dirty="0" smtClean="0">
                <a:latin typeface="+mn-ea"/>
              </a:rPr>
              <a:t>-</a:t>
            </a:r>
            <a:r>
              <a:rPr kumimoji="1" lang="zh-CN" altLang="en-US" sz="1200" dirty="0" smtClean="0">
                <a:latin typeface="+mn-ea"/>
              </a:rPr>
              <a:t>服务器模式是一种基于</a:t>
            </a:r>
            <a:r>
              <a:rPr kumimoji="1" lang="en-US" altLang="zh-CN" sz="1200" dirty="0" smtClean="0">
                <a:latin typeface="+mn-ea"/>
              </a:rPr>
              <a:t>Web</a:t>
            </a:r>
            <a:r>
              <a:rPr kumimoji="1" lang="zh-CN" altLang="en-US" sz="1200" dirty="0" smtClean="0">
                <a:latin typeface="+mn-ea"/>
              </a:rPr>
              <a:t>的协同计算模式，是一种三层架构；</a:t>
            </a:r>
            <a:endParaRPr kumimoji="1" lang="en-US" altLang="zh-CN" sz="1200" dirty="0" smtClean="0">
              <a:latin typeface="+mn-ea"/>
            </a:endParaRPr>
          </a:p>
          <a:p>
            <a:r>
              <a:rPr kumimoji="1" lang="zh-CN" altLang="en-US" sz="1200" dirty="0" smtClean="0">
                <a:latin typeface="+mn-ea"/>
              </a:rPr>
              <a:t>用户工作界面通过</a:t>
            </a:r>
            <a:r>
              <a:rPr kumimoji="1" lang="en-US" altLang="zh-CN" sz="1200" dirty="0" smtClean="0">
                <a:latin typeface="+mn-ea"/>
              </a:rPr>
              <a:t>Web</a:t>
            </a:r>
            <a:r>
              <a:rPr kumimoji="1" lang="zh-CN" altLang="en-US" sz="1200" dirty="0" smtClean="0">
                <a:latin typeface="+mn-ea"/>
              </a:rPr>
              <a:t>浏览器来实现，主要事务逻辑在服务器端实现；</a:t>
            </a:r>
            <a:endParaRPr kumimoji="1" lang="en-US" altLang="zh-CN" sz="1200" dirty="0" smtClean="0">
              <a:latin typeface="+mn-ea"/>
            </a:endParaRPr>
          </a:p>
          <a:p>
            <a:r>
              <a:rPr kumimoji="1" lang="zh-CN" altLang="en-US" sz="1200" dirty="0" smtClean="0">
                <a:latin typeface="+mn-ea"/>
              </a:rPr>
              <a:t>服务器端与数据库连接，查询和更新存在数据库服务器中的数据。</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5</a:t>
            </a:fld>
            <a:endParaRPr kumimoji="1" lang="zh-CN" altLang="en-US"/>
          </a:p>
        </p:txBody>
      </p:sp>
    </p:spTree>
    <p:extLst>
      <p:ext uri="{BB962C8B-B14F-4D97-AF65-F5344CB8AC3E}">
        <p14:creationId xmlns:p14="http://schemas.microsoft.com/office/powerpoint/2010/main" val="32119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2000" dirty="0" smtClean="0">
                <a:latin typeface="+mn-ea"/>
                <a:ea typeface="+mn-ea"/>
              </a:rPr>
              <a:t>B/S</a:t>
            </a:r>
            <a:r>
              <a:rPr kumimoji="1" lang="zh-CN" altLang="en-US" sz="2000" dirty="0" smtClean="0">
                <a:latin typeface="+mn-ea"/>
                <a:ea typeface="+mn-ea"/>
              </a:rPr>
              <a:t>模式具有的优缺点：</a:t>
            </a:r>
            <a:endParaRPr kumimoji="1" lang="en-US" altLang="zh-CN" sz="2000" dirty="0" smtClean="0">
              <a:latin typeface="+mn-ea"/>
              <a:ea typeface="+mn-ea"/>
            </a:endParaRPr>
          </a:p>
          <a:p>
            <a:endParaRPr kumimoji="1" lang="en-US" altLang="zh-CN" sz="2000" dirty="0" smtClean="0">
              <a:latin typeface="+mn-ea"/>
            </a:endParaRPr>
          </a:p>
          <a:p>
            <a:r>
              <a:rPr kumimoji="1" lang="zh-CN" altLang="en-US" sz="2000" dirty="0" smtClean="0">
                <a:latin typeface="+mn-ea"/>
              </a:rPr>
              <a:t>优点：</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具有良好的开放性；</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利用浏览器单一的访问点，用户可在任何时间和地点使用系统；</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系统维护方便，有效地降低了整个系统的运行和维护成本。</a:t>
            </a:r>
            <a:endParaRPr kumimoji="1" lang="en-US" altLang="zh-CN" sz="1800" dirty="0" smtClean="0">
              <a:latin typeface="+mn-ea"/>
            </a:endParaRPr>
          </a:p>
          <a:p>
            <a:r>
              <a:rPr kumimoji="1" lang="zh-CN" altLang="en-US" sz="2000" dirty="0" smtClean="0">
                <a:latin typeface="+mn-ea"/>
              </a:rPr>
              <a:t>缺点和不足：</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运行速度没有</a:t>
            </a:r>
            <a:r>
              <a:rPr kumimoji="1" lang="en-US" altLang="zh-CN" sz="1800" dirty="0" smtClean="0">
                <a:latin typeface="+mn-ea"/>
              </a:rPr>
              <a:t>C/S</a:t>
            </a:r>
            <a:r>
              <a:rPr kumimoji="1" lang="zh-CN" altLang="en-US" sz="1800" dirty="0" smtClean="0">
                <a:latin typeface="+mn-ea"/>
              </a:rPr>
              <a:t>模式快且受网络带宽的影响较大；</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会有更多的安全性问题。</a:t>
            </a: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6</a:t>
            </a:fld>
            <a:endParaRPr kumimoji="1" lang="zh-CN" altLang="en-US"/>
          </a:p>
        </p:txBody>
      </p:sp>
    </p:spTree>
    <p:extLst>
      <p:ext uri="{BB962C8B-B14F-4D97-AF65-F5344CB8AC3E}">
        <p14:creationId xmlns:p14="http://schemas.microsoft.com/office/powerpoint/2010/main" val="84697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最新的软件运行模式其实已经很难区分</a:t>
            </a:r>
            <a:r>
              <a:rPr lang="en-US" altLang="zh-CN" dirty="0" smtClean="0"/>
              <a:t>C/S</a:t>
            </a:r>
            <a:r>
              <a:rPr lang="zh-CN" altLang="en-US" dirty="0" smtClean="0"/>
              <a:t>还是</a:t>
            </a:r>
            <a:r>
              <a:rPr lang="en-US" altLang="zh-CN" dirty="0" smtClean="0"/>
              <a:t>B/S</a:t>
            </a:r>
            <a:r>
              <a:rPr lang="zh-CN" altLang="en-US" dirty="0" smtClean="0"/>
              <a:t>模式，比如像网易云音乐客户端，</a:t>
            </a:r>
            <a:r>
              <a:rPr lang="en-US" altLang="zh-CN" dirty="0" err="1" smtClean="0"/>
              <a:t>VSCode</a:t>
            </a:r>
            <a:r>
              <a:rPr lang="zh-CN" altLang="en-US" dirty="0" smtClean="0"/>
              <a:t>，都是采用</a:t>
            </a:r>
            <a:r>
              <a:rPr lang="en-US" altLang="zh-CN" dirty="0" err="1" smtClean="0"/>
              <a:t>Electron+JavaScript</a:t>
            </a:r>
            <a:r>
              <a:rPr lang="zh-CN" altLang="en-US" dirty="0" smtClean="0"/>
              <a:t>（</a:t>
            </a:r>
            <a:r>
              <a:rPr lang="en-US" altLang="zh-CN" dirty="0" err="1" smtClean="0"/>
              <a:t>TypeScript</a:t>
            </a:r>
            <a:r>
              <a:rPr lang="zh-CN" altLang="en-US" dirty="0" smtClean="0"/>
              <a:t>）的模式开发，实际就是用前端网页开发的模式开发桌面应用程序，这样做的好处是不言而喻的，很多</a:t>
            </a:r>
            <a:r>
              <a:rPr lang="en-US" altLang="zh-CN" dirty="0" smtClean="0"/>
              <a:t>Web</a:t>
            </a:r>
            <a:r>
              <a:rPr lang="zh-CN" altLang="en-US" dirty="0" smtClean="0"/>
              <a:t>开发工作在桌面端的开发中可以复用，甚至有些小型的网站可以直接转换为桌面应用程序。</a:t>
            </a:r>
            <a:endParaRPr lang="en-US" altLang="zh-CN" dirty="0" smtClean="0"/>
          </a:p>
          <a:p>
            <a:endParaRPr lang="en-US" altLang="zh-CN" dirty="0" smtClean="0"/>
          </a:p>
          <a:p>
            <a:r>
              <a:rPr lang="zh-CN" altLang="en-US" dirty="0" smtClean="0"/>
              <a:t>这种模式看上去像是</a:t>
            </a:r>
            <a:r>
              <a:rPr lang="en-US" altLang="zh-CN" dirty="0" smtClean="0"/>
              <a:t>C/S</a:t>
            </a:r>
            <a:r>
              <a:rPr lang="zh-CN" altLang="en-US" dirty="0" smtClean="0"/>
              <a:t>模式，但实际更接近于</a:t>
            </a:r>
            <a:r>
              <a:rPr lang="en-US" altLang="zh-CN" dirty="0" smtClean="0"/>
              <a:t>B/S</a:t>
            </a:r>
            <a:r>
              <a:rPr lang="zh-CN" altLang="en-US" dirty="0" smtClean="0"/>
              <a:t>模式，毕竟</a:t>
            </a:r>
            <a:r>
              <a:rPr lang="en-US" altLang="zh-CN" dirty="0" smtClean="0"/>
              <a:t>Electron</a:t>
            </a:r>
            <a:r>
              <a:rPr lang="zh-CN" altLang="en-US" dirty="0" smtClean="0"/>
              <a:t>依赖于</a:t>
            </a:r>
            <a:r>
              <a:rPr lang="en-US" altLang="zh-CN" dirty="0" smtClean="0"/>
              <a:t>Node.js</a:t>
            </a:r>
            <a:r>
              <a:rPr lang="zh-CN" altLang="en-US" dirty="0" smtClean="0"/>
              <a:t>以及下面的</a:t>
            </a:r>
            <a:r>
              <a:rPr lang="en-US" altLang="zh-CN" dirty="0" smtClean="0"/>
              <a:t>Chrome V8</a:t>
            </a:r>
            <a:r>
              <a:rPr lang="zh-CN" altLang="en-US" dirty="0" smtClean="0"/>
              <a:t>引擎，新的模式也提供给开发者更多的选择。</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7</a:t>
            </a:fld>
            <a:endParaRPr kumimoji="1" lang="zh-CN" altLang="en-US"/>
          </a:p>
        </p:txBody>
      </p:sp>
    </p:spTree>
    <p:extLst>
      <p:ext uri="{BB962C8B-B14F-4D97-AF65-F5344CB8AC3E}">
        <p14:creationId xmlns:p14="http://schemas.microsoft.com/office/powerpoint/2010/main" val="397401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smtClean="0">
                <a:latin typeface="+mn-ea"/>
              </a:rPr>
              <a:t>传统上来说，采用</a:t>
            </a:r>
            <a:r>
              <a:rPr kumimoji="1" lang="en-US" altLang="zh-CN" sz="2000" dirty="0" smtClean="0">
                <a:latin typeface="+mn-ea"/>
              </a:rPr>
              <a:t>B/S</a:t>
            </a:r>
            <a:r>
              <a:rPr kumimoji="1" lang="zh-CN" altLang="en-US" sz="2000" dirty="0" smtClean="0">
                <a:latin typeface="+mn-ea"/>
              </a:rPr>
              <a:t>模式构建的应用系统称之为</a:t>
            </a:r>
            <a:r>
              <a:rPr kumimoji="1" lang="en-US" altLang="zh-CN" sz="2000" dirty="0" smtClean="0">
                <a:latin typeface="+mn-ea"/>
              </a:rPr>
              <a:t>Web</a:t>
            </a:r>
            <a:r>
              <a:rPr kumimoji="1" lang="zh-CN" altLang="en-US" sz="2000" dirty="0" smtClean="0">
                <a:latin typeface="+mn-ea"/>
              </a:rPr>
              <a:t>应用系统。</a:t>
            </a:r>
            <a:endParaRPr kumimoji="1" lang="en-US" altLang="zh-CN" sz="2000" dirty="0" smtClean="0">
              <a:latin typeface="+mn-ea"/>
            </a:endParaRPr>
          </a:p>
          <a:p>
            <a:r>
              <a:rPr kumimoji="1" lang="en-US" altLang="zh-CN" sz="2000" dirty="0" smtClean="0">
                <a:latin typeface="+mn-ea"/>
              </a:rPr>
              <a:t>Web</a:t>
            </a:r>
            <a:r>
              <a:rPr kumimoji="1" lang="zh-CN" altLang="en-US" sz="2000" dirty="0" smtClean="0">
                <a:latin typeface="+mn-ea"/>
              </a:rPr>
              <a:t>应用系统工作流程：</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建立连接：在</a:t>
            </a:r>
            <a:r>
              <a:rPr kumimoji="1" lang="en-US" altLang="zh-CN" sz="1800" dirty="0" smtClean="0">
                <a:latin typeface="+mn-ea"/>
              </a:rPr>
              <a:t>Web</a:t>
            </a:r>
            <a:r>
              <a:rPr kumimoji="1" lang="zh-CN" altLang="en-US" sz="1800" dirty="0" smtClean="0">
                <a:latin typeface="+mn-ea"/>
              </a:rPr>
              <a:t>浏览器和服务器之间创建</a:t>
            </a:r>
            <a:r>
              <a:rPr kumimoji="1" lang="en-US" altLang="zh-CN" sz="1800" dirty="0" smtClean="0">
                <a:latin typeface="+mn-ea"/>
              </a:rPr>
              <a:t>socket</a:t>
            </a:r>
            <a:r>
              <a:rPr kumimoji="1" lang="zh-CN" altLang="en-US" sz="1800" dirty="0" smtClean="0">
                <a:latin typeface="+mn-ea"/>
              </a:rPr>
              <a:t>连接；</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发送请求：用户在浏览器中输入访问站点的</a:t>
            </a:r>
            <a:r>
              <a:rPr kumimoji="1" lang="en-US" altLang="zh-CN" sz="1800" dirty="0" smtClean="0">
                <a:latin typeface="+mn-ea"/>
              </a:rPr>
              <a:t>URL</a:t>
            </a:r>
            <a:r>
              <a:rPr kumimoji="1" lang="zh-CN" altLang="en-US" sz="1800" dirty="0" smtClean="0">
                <a:latin typeface="+mn-ea"/>
              </a:rPr>
              <a:t>或者点击超链接；</a:t>
            </a:r>
            <a:r>
              <a:rPr kumimoji="1" lang="en-US" altLang="zh-CN" sz="1800" dirty="0" smtClean="0">
                <a:latin typeface="+mn-ea"/>
              </a:rPr>
              <a:t>DNS</a:t>
            </a:r>
            <a:r>
              <a:rPr kumimoji="1" lang="zh-CN" altLang="en-US" sz="1800" dirty="0" smtClean="0">
                <a:latin typeface="+mn-ea"/>
              </a:rPr>
              <a:t>服务器解析域名并返回服务器</a:t>
            </a:r>
            <a:r>
              <a:rPr kumimoji="1" lang="en-US" altLang="zh-CN" sz="1800" dirty="0" smtClean="0">
                <a:latin typeface="+mn-ea"/>
              </a:rPr>
              <a:t>IP</a:t>
            </a:r>
            <a:r>
              <a:rPr kumimoji="1" lang="zh-CN" altLang="en-US" sz="1800" dirty="0" smtClean="0">
                <a:latin typeface="+mn-ea"/>
              </a:rPr>
              <a:t>地址；之后，浏览器向该地址发出各种请求；</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应答请求：发出的请求通过</a:t>
            </a:r>
            <a:r>
              <a:rPr kumimoji="1" lang="en-US" altLang="zh-CN" sz="1800" dirty="0" smtClean="0">
                <a:latin typeface="+mn-ea"/>
              </a:rPr>
              <a:t>HTTP</a:t>
            </a:r>
            <a:r>
              <a:rPr kumimoji="1" lang="zh-CN" altLang="en-US" sz="1800" dirty="0" smtClean="0">
                <a:latin typeface="+mn-ea"/>
              </a:rPr>
              <a:t>协议传输到服务器；服务器根据</a:t>
            </a:r>
            <a:r>
              <a:rPr kumimoji="1" lang="en-US" altLang="zh-CN" sz="1800" dirty="0" smtClean="0">
                <a:latin typeface="+mn-ea"/>
              </a:rPr>
              <a:t>URL</a:t>
            </a:r>
            <a:r>
              <a:rPr kumimoji="1" lang="zh-CN" altLang="en-US" sz="1800" dirty="0" smtClean="0">
                <a:latin typeface="+mn-ea"/>
              </a:rPr>
              <a:t>地址找到相应的页面并进行处理；然后服务器运用</a:t>
            </a:r>
            <a:r>
              <a:rPr kumimoji="1" lang="en-US" altLang="zh-CN" sz="1800" dirty="0" smtClean="0">
                <a:latin typeface="+mn-ea"/>
              </a:rPr>
              <a:t>HTTP</a:t>
            </a:r>
            <a:r>
              <a:rPr kumimoji="1" lang="zh-CN" altLang="en-US" sz="1800" dirty="0" smtClean="0">
                <a:latin typeface="+mn-ea"/>
              </a:rPr>
              <a:t>协议将请求结果传输给浏览器；浏览器解释</a:t>
            </a:r>
            <a:r>
              <a:rPr kumimoji="1" lang="en-US" altLang="zh-CN" sz="1800" dirty="0" smtClean="0">
                <a:latin typeface="+mn-ea"/>
              </a:rPr>
              <a:t>HTML</a:t>
            </a:r>
            <a:r>
              <a:rPr kumimoji="1" lang="zh-CN" altLang="en-US" sz="1800" dirty="0" smtClean="0">
                <a:latin typeface="+mn-ea"/>
              </a:rPr>
              <a:t>文档并展示请求处理结果；</a:t>
            </a:r>
            <a:endParaRPr kumimoji="1" lang="en-US" altLang="zh-CN" sz="1800" dirty="0" smtClean="0">
              <a:latin typeface="+mn-ea"/>
            </a:endParaRPr>
          </a:p>
          <a:p>
            <a:pPr lvl="2">
              <a:buSzPct val="70000"/>
              <a:buFont typeface="Wingdings" pitchFamily="2" charset="2"/>
              <a:buChar char="Ø"/>
            </a:pPr>
            <a:r>
              <a:rPr kumimoji="1" lang="zh-CN" altLang="en-US" sz="1600" dirty="0" smtClean="0">
                <a:latin typeface="+mn-ea"/>
              </a:rPr>
              <a:t>若</a:t>
            </a:r>
            <a:r>
              <a:rPr kumimoji="1" lang="en-US" altLang="zh-CN" sz="1600" dirty="0" smtClean="0">
                <a:latin typeface="+mn-ea"/>
              </a:rPr>
              <a:t>URL</a:t>
            </a:r>
            <a:r>
              <a:rPr kumimoji="1" lang="zh-CN" altLang="en-US" sz="1600" dirty="0" smtClean="0">
                <a:latin typeface="+mn-ea"/>
              </a:rPr>
              <a:t>指向静态页面，服务器将文件通过</a:t>
            </a:r>
            <a:r>
              <a:rPr kumimoji="1" lang="en-US" altLang="zh-CN" sz="1600" dirty="0" smtClean="0">
                <a:latin typeface="+mn-ea"/>
              </a:rPr>
              <a:t>HTTP</a:t>
            </a:r>
            <a:r>
              <a:rPr kumimoji="1" lang="zh-CN" altLang="en-US" sz="1600" dirty="0" smtClean="0">
                <a:latin typeface="+mn-ea"/>
              </a:rPr>
              <a:t>协议传输给浏览器；</a:t>
            </a:r>
            <a:endParaRPr kumimoji="1" lang="en-US" altLang="zh-CN" sz="1600" dirty="0" smtClean="0">
              <a:latin typeface="+mn-ea"/>
            </a:endParaRPr>
          </a:p>
          <a:p>
            <a:pPr lvl="2">
              <a:buSzPct val="70000"/>
              <a:buFont typeface="Wingdings" pitchFamily="2" charset="2"/>
              <a:buChar char="Ø"/>
            </a:pPr>
            <a:r>
              <a:rPr kumimoji="1" lang="zh-CN" altLang="en-US" sz="1600" dirty="0" smtClean="0">
                <a:latin typeface="+mn-ea"/>
              </a:rPr>
              <a:t>若指向的页面中嵌入了</a:t>
            </a:r>
            <a:r>
              <a:rPr kumimoji="1" lang="en-US" altLang="zh-CN" sz="1600" dirty="0" smtClean="0">
                <a:latin typeface="+mn-ea"/>
              </a:rPr>
              <a:t>ASP,PHP,JSP</a:t>
            </a:r>
            <a:r>
              <a:rPr kumimoji="1" lang="zh-CN" altLang="en-US" sz="1600" dirty="0" smtClean="0">
                <a:latin typeface="+mn-ea"/>
              </a:rPr>
              <a:t>等程序，则服务器直接运行后返回浏览器；</a:t>
            </a:r>
            <a:endParaRPr kumimoji="1" lang="en-US" altLang="zh-CN" sz="1600" dirty="0" smtClean="0">
              <a:latin typeface="+mn-ea"/>
            </a:endParaRPr>
          </a:p>
          <a:p>
            <a:pPr lvl="2">
              <a:buSzPct val="70000"/>
              <a:buFont typeface="Wingdings" pitchFamily="2" charset="2"/>
              <a:buChar char="Ø"/>
            </a:pPr>
            <a:r>
              <a:rPr kumimoji="1" lang="zh-CN" altLang="en-US" sz="1600" dirty="0" smtClean="0">
                <a:latin typeface="+mn-ea"/>
              </a:rPr>
              <a:t>若</a:t>
            </a:r>
            <a:r>
              <a:rPr kumimoji="1" lang="en-US" altLang="zh-CN" sz="1600" dirty="0" smtClean="0">
                <a:latin typeface="+mn-ea"/>
              </a:rPr>
              <a:t>URL</a:t>
            </a:r>
            <a:r>
              <a:rPr kumimoji="1" lang="zh-CN" altLang="en-US" sz="1600" dirty="0" smtClean="0">
                <a:latin typeface="+mn-ea"/>
              </a:rPr>
              <a:t>指向动态页面（需要访问数据库），服务器将</a:t>
            </a:r>
            <a:r>
              <a:rPr kumimoji="1" lang="en-US" altLang="zh-CN" sz="1600" dirty="0" smtClean="0">
                <a:latin typeface="+mn-ea"/>
              </a:rPr>
              <a:t>SQL</a:t>
            </a:r>
            <a:r>
              <a:rPr kumimoji="1" lang="zh-CN" altLang="en-US" sz="1600" dirty="0" smtClean="0">
                <a:latin typeface="+mn-ea"/>
              </a:rPr>
              <a:t>指令发送给数据库服务器，数据库服务器将</a:t>
            </a:r>
            <a:r>
              <a:rPr kumimoji="1" lang="en-US" altLang="zh-CN" sz="1600" dirty="0" smtClean="0">
                <a:latin typeface="+mn-ea"/>
              </a:rPr>
              <a:t>SQL</a:t>
            </a:r>
            <a:r>
              <a:rPr kumimoji="1" lang="zh-CN" altLang="en-US" sz="1600" dirty="0" smtClean="0">
                <a:latin typeface="+mn-ea"/>
              </a:rPr>
              <a:t>指令的操作结果返回给服务器，服务器将结果嵌入</a:t>
            </a:r>
            <a:r>
              <a:rPr kumimoji="1" lang="en-US" altLang="zh-CN" sz="1600" dirty="0" smtClean="0">
                <a:latin typeface="+mn-ea"/>
              </a:rPr>
              <a:t>HTML</a:t>
            </a:r>
            <a:r>
              <a:rPr kumimoji="1" lang="zh-CN" altLang="en-US" sz="1600" dirty="0" smtClean="0">
                <a:latin typeface="+mn-ea"/>
              </a:rPr>
              <a:t>文档并返回给浏览器。</a:t>
            </a:r>
            <a:endParaRPr kumimoji="1" lang="en-US" altLang="zh-CN" sz="1400" dirty="0" smtClean="0">
              <a:latin typeface="+mn-ea"/>
            </a:endParaRPr>
          </a:p>
          <a:p>
            <a:pPr lvl="1">
              <a:buSzPct val="70000"/>
              <a:buFont typeface="Wingdings" pitchFamily="2" charset="2"/>
              <a:buChar char="u"/>
            </a:pPr>
            <a:r>
              <a:rPr kumimoji="1" lang="zh-CN" altLang="en-US" sz="1800" dirty="0" smtClean="0">
                <a:latin typeface="+mn-ea"/>
              </a:rPr>
              <a:t>关闭连接：应答之后，断开浏览器和服务器之间的连接。</a:t>
            </a: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8</a:t>
            </a:fld>
            <a:endParaRPr kumimoji="1" lang="zh-CN" altLang="en-US"/>
          </a:p>
        </p:txBody>
      </p:sp>
    </p:spTree>
    <p:extLst>
      <p:ext uri="{BB962C8B-B14F-4D97-AF65-F5344CB8AC3E}">
        <p14:creationId xmlns:p14="http://schemas.microsoft.com/office/powerpoint/2010/main" val="397949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这个图就展示了我们刚才介绍的</a:t>
            </a:r>
            <a:r>
              <a:rPr kumimoji="1" lang="en-US" altLang="zh-CN" sz="1200" dirty="0" smtClean="0">
                <a:latin typeface="+mn-ea"/>
              </a:rPr>
              <a:t>Web</a:t>
            </a:r>
            <a:r>
              <a:rPr kumimoji="1" lang="zh-CN" altLang="en-US" sz="1200" dirty="0" smtClean="0">
                <a:latin typeface="+mn-ea"/>
              </a:rPr>
              <a:t>应用系统工作流程</a:t>
            </a:r>
            <a:endParaRPr kumimoji="1" lang="en-US" altLang="zh-CN" sz="1200" dirty="0" smtClean="0">
              <a:latin typeface="+mn-ea"/>
            </a:endParaRPr>
          </a:p>
          <a:p>
            <a:endParaRPr kumimoji="1" lang="en-US" altLang="zh-CN" sz="1200" dirty="0" smtClean="0">
              <a:latin typeface="+mn-ea"/>
            </a:endParaRPr>
          </a:p>
          <a:p>
            <a:r>
              <a:rPr lang="zh-CN" altLang="en-US" dirty="0" smtClean="0"/>
              <a:t>第一步由用户在</a:t>
            </a:r>
            <a:r>
              <a:rPr kumimoji="1" lang="zh-CN" altLang="en-US" sz="1200" dirty="0" smtClean="0">
                <a:latin typeface="Songti SC" panose="02010600040101010101" pitchFamily="2" charset="-122"/>
                <a:ea typeface="Songti SC" panose="02010600040101010101" pitchFamily="2" charset="-122"/>
              </a:rPr>
              <a:t>用户在浏览器中输入</a:t>
            </a:r>
            <a:r>
              <a:rPr kumimoji="1" lang="en-US" altLang="zh-CN" sz="1200" dirty="0" smtClean="0">
                <a:latin typeface="Songti SC" panose="02010600040101010101" pitchFamily="2" charset="-122"/>
                <a:ea typeface="Songti SC" panose="02010600040101010101" pitchFamily="2" charset="-122"/>
              </a:rPr>
              <a:t>URL</a:t>
            </a:r>
            <a:r>
              <a:rPr kumimoji="1" lang="zh-CN" altLang="en-US" sz="1200" dirty="0" smtClean="0">
                <a:latin typeface="Songti SC" panose="02010600040101010101" pitchFamily="2" charset="-122"/>
                <a:ea typeface="Songti SC" panose="02010600040101010101" pitchFamily="2" charset="-122"/>
              </a:rPr>
              <a:t>地址，向</a:t>
            </a:r>
            <a:r>
              <a:rPr kumimoji="1" lang="en-US" altLang="zh-CN" sz="1200" dirty="0" smtClean="0">
                <a:latin typeface="Songti SC" panose="02010600040101010101" pitchFamily="2" charset="-122"/>
                <a:ea typeface="Songti SC" panose="02010600040101010101" pitchFamily="2" charset="-122"/>
              </a:rPr>
              <a:t>DNS</a:t>
            </a:r>
            <a:r>
              <a:rPr kumimoji="1" lang="zh-CN" altLang="en-US" sz="1200" dirty="0" smtClean="0">
                <a:latin typeface="Songti SC" panose="02010600040101010101" pitchFamily="2" charset="-122"/>
                <a:ea typeface="Songti SC" panose="02010600040101010101" pitchFamily="2" charset="-122"/>
              </a:rPr>
              <a:t>服务器询问域名对应的</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a:t>
            </a:r>
            <a:endParaRPr kumimoji="1" lang="en-US" altLang="zh-CN" sz="1200" dirty="0" smtClean="0">
              <a:latin typeface="Songti SC" panose="02010600040101010101" pitchFamily="2" charset="-122"/>
              <a:ea typeface="Songti SC"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第二步</a:t>
            </a:r>
            <a:r>
              <a:rPr kumimoji="1" lang="en-US" altLang="zh-CN" sz="1200" dirty="0" smtClean="0">
                <a:latin typeface="Songti SC" panose="02010600040101010101" pitchFamily="2" charset="-122"/>
                <a:ea typeface="Songti SC" panose="02010600040101010101" pitchFamily="2" charset="-122"/>
              </a:rPr>
              <a:t>DNS</a:t>
            </a:r>
            <a:r>
              <a:rPr kumimoji="1" lang="zh-CN" altLang="en-US" sz="1200" dirty="0" smtClean="0">
                <a:latin typeface="Songti SC" panose="02010600040101010101" pitchFamily="2" charset="-122"/>
                <a:ea typeface="Songti SC" panose="02010600040101010101" pitchFamily="2" charset="-122"/>
              </a:rPr>
              <a:t>服务器处理请求并返回对应的</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第三步由用户端浏览器</a:t>
            </a:r>
            <a:r>
              <a:rPr kumimoji="1" lang="zh-CN" altLang="en-US" sz="1200" dirty="0" smtClean="0">
                <a:latin typeface="Songti SC" panose="02010600040101010101" pitchFamily="2" charset="-122"/>
                <a:ea typeface="Songti SC" panose="02010600040101010101" pitchFamily="2" charset="-122"/>
              </a:rPr>
              <a:t>向</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地址对应的服务器发起</a:t>
            </a:r>
            <a:r>
              <a:rPr kumimoji="1" lang="en-US" altLang="zh-CN" sz="1200" dirty="0" smtClean="0">
                <a:latin typeface="Songti SC" panose="02010600040101010101" pitchFamily="2" charset="-122"/>
                <a:ea typeface="Songti SC" panose="02010600040101010101" pitchFamily="2" charset="-122"/>
              </a:rPr>
              <a:t>HTTP</a:t>
            </a:r>
            <a:r>
              <a:rPr kumimoji="1" lang="zh-CN" altLang="en-US" sz="1200" dirty="0" smtClean="0">
                <a:latin typeface="Songti SC" panose="02010600040101010101" pitchFamily="2" charset="-122"/>
                <a:ea typeface="Songti SC" panose="02010600040101010101" pitchFamily="2" charset="-122"/>
              </a:rPr>
              <a:t>请求</a:t>
            </a:r>
          </a:p>
          <a:p>
            <a:r>
              <a:rPr lang="zh-CN" altLang="en-US" dirty="0" smtClean="0"/>
              <a:t>第四步由</a:t>
            </a:r>
            <a:r>
              <a:rPr lang="en-US" altLang="zh-CN" dirty="0" smtClean="0"/>
              <a:t>Web</a:t>
            </a:r>
            <a:r>
              <a:rPr lang="zh-CN" altLang="en-US" dirty="0" smtClean="0"/>
              <a:t>服务器向数据库服务器发起数据请求</a:t>
            </a:r>
            <a:endParaRPr lang="en-US" altLang="zh-CN" dirty="0" smtClean="0"/>
          </a:p>
          <a:p>
            <a:r>
              <a:rPr lang="zh-CN" altLang="en-US" dirty="0" smtClean="0"/>
              <a:t>第五步由数据库服务器向</a:t>
            </a:r>
            <a:r>
              <a:rPr lang="en-US" altLang="zh-CN" dirty="0" smtClean="0"/>
              <a:t>Web</a:t>
            </a:r>
            <a:r>
              <a:rPr lang="zh-CN" altLang="en-US" dirty="0" smtClean="0"/>
              <a:t>服务器返回数据操作结果</a:t>
            </a:r>
            <a:endParaRPr lang="en-US" altLang="zh-CN" dirty="0" smtClean="0"/>
          </a:p>
          <a:p>
            <a:r>
              <a:rPr lang="zh-CN" altLang="en-US" dirty="0" smtClean="0"/>
              <a:t>第六步由</a:t>
            </a:r>
            <a:r>
              <a:rPr lang="en-US" altLang="zh-CN" dirty="0" smtClean="0"/>
              <a:t>Web</a:t>
            </a:r>
            <a:r>
              <a:rPr lang="zh-CN" altLang="en-US" dirty="0" smtClean="0"/>
              <a:t>服务器向浏览器返回</a:t>
            </a:r>
            <a:r>
              <a:rPr lang="en-US" altLang="zh-CN" dirty="0" smtClean="0"/>
              <a:t>HTTP</a:t>
            </a:r>
            <a:r>
              <a:rPr lang="zh-CN" altLang="en-US" dirty="0" smtClean="0"/>
              <a:t>请求的结果，通常是</a:t>
            </a:r>
            <a:r>
              <a:rPr lang="en-US" altLang="zh-CN" dirty="0" smtClean="0"/>
              <a:t>HTML</a:t>
            </a:r>
            <a:r>
              <a:rPr lang="zh-CN" altLang="en-US" dirty="0" smtClean="0"/>
              <a:t>格式的超文本。（当然现在更有可能是</a:t>
            </a:r>
            <a:r>
              <a:rPr lang="en-US" altLang="zh-CN" dirty="0" smtClean="0"/>
              <a:t>XHTML</a:t>
            </a:r>
            <a:r>
              <a:rPr lang="zh-CN" altLang="en-US" dirty="0" smtClean="0"/>
              <a:t>，</a:t>
            </a:r>
            <a:r>
              <a:rPr lang="en-US" altLang="zh-CN" dirty="0" smtClean="0"/>
              <a:t>XML</a:t>
            </a:r>
            <a:r>
              <a:rPr lang="zh-CN" altLang="en-US" dirty="0" smtClean="0"/>
              <a:t>，</a:t>
            </a:r>
            <a:r>
              <a:rPr lang="en-US" altLang="zh-CN" dirty="0" smtClean="0"/>
              <a:t>JSON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9</a:t>
            </a:fld>
            <a:endParaRPr kumimoji="1" lang="zh-CN" altLang="en-US"/>
          </a:p>
        </p:txBody>
      </p:sp>
    </p:spTree>
    <p:extLst>
      <p:ext uri="{BB962C8B-B14F-4D97-AF65-F5344CB8AC3E}">
        <p14:creationId xmlns:p14="http://schemas.microsoft.com/office/powerpoint/2010/main" val="404254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2185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4135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2552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40303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4220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9540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7928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5937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2020/2/21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1223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AF73F-44B0-A441-B93E-8ABEDF8068DB}" type="datetimeFigureOut">
              <a:rPr kumimoji="1" lang="zh-CN" altLang="en-US" smtClean="0"/>
              <a:t>2020/2/21</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7BB43-CD8E-714A-8E0D-B9BF0DC3341F}"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809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hyperlink" Target="http://127.0.0.1:300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127.0.0.1:3000/"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90BDBF-C189-A548-BEDB-75C11FEFE284}"/>
              </a:ext>
            </a:extLst>
          </p:cNvPr>
          <p:cNvSpPr>
            <a:spLocks noGrp="1"/>
          </p:cNvSpPr>
          <p:nvPr>
            <p:ph type="ctrTitle"/>
          </p:nvPr>
        </p:nvSpPr>
        <p:spPr/>
        <p:txBody>
          <a:bodyPr>
            <a:normAutofit/>
          </a:bodyPr>
          <a:lstStyle/>
          <a:p>
            <a:r>
              <a:rPr kumimoji="1" lang="en-US" altLang="zh-CN" sz="4400" dirty="0" smtClean="0">
                <a:latin typeface="+mn-ea"/>
                <a:ea typeface="+mn-ea"/>
              </a:rPr>
              <a:t>1.4</a:t>
            </a:r>
            <a:r>
              <a:rPr kumimoji="1" lang="zh-CN" altLang="en-US" sz="4400" dirty="0" smtClean="0">
                <a:latin typeface="+mn-ea"/>
                <a:ea typeface="+mn-ea"/>
              </a:rPr>
              <a:t> </a:t>
            </a:r>
            <a:r>
              <a:rPr kumimoji="1" lang="en-US" altLang="zh-CN" sz="4400" dirty="0">
                <a:latin typeface="+mn-ea"/>
                <a:ea typeface="+mn-ea"/>
              </a:rPr>
              <a:t>Web</a:t>
            </a:r>
            <a:r>
              <a:rPr kumimoji="1" lang="zh-CN" altLang="en-US" sz="4400" dirty="0">
                <a:latin typeface="+mn-ea"/>
                <a:ea typeface="+mn-ea"/>
              </a:rPr>
              <a:t>工作原理</a:t>
            </a:r>
          </a:p>
        </p:txBody>
      </p:sp>
      <p:sp>
        <p:nvSpPr>
          <p:cNvPr id="5" name="副标题 4">
            <a:extLst>
              <a:ext uri="{FF2B5EF4-FFF2-40B4-BE49-F238E27FC236}">
                <a16:creationId xmlns:a16="http://schemas.microsoft.com/office/drawing/2014/main" id="{3E431F8E-9B83-A948-8B15-F8D175A77703}"/>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98720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rrowheads="1"/>
          </p:cNvSpPr>
          <p:nvPr>
            <p:ph idx="1"/>
          </p:nvPr>
        </p:nvSpPr>
        <p:spPr>
          <a:xfrm>
            <a:off x="1676400" y="1006794"/>
            <a:ext cx="9537700" cy="5324492"/>
          </a:xfrm>
        </p:spPr>
        <p:txBody>
          <a:bodyPr/>
          <a:lstStyle/>
          <a:p>
            <a:pPr>
              <a:buNone/>
            </a:pPr>
            <a:r>
              <a:rPr lang="en-US" altLang="zh-CN" sz="3600" dirty="0"/>
              <a:t>HTTP</a:t>
            </a:r>
            <a:r>
              <a:rPr lang="zh-CN" altLang="en-US" sz="3600" dirty="0"/>
              <a:t>协议</a:t>
            </a:r>
            <a:endParaRPr lang="en-US" altLang="zh-CN" dirty="0" smtClean="0"/>
          </a:p>
          <a:p>
            <a:pPr lvl="1"/>
            <a:endParaRPr lang="en-US" altLang="zh-CN" dirty="0"/>
          </a:p>
          <a:p>
            <a:pPr lvl="1"/>
            <a:r>
              <a:rPr lang="en-US" altLang="zh-CN" sz="2800" dirty="0" smtClean="0"/>
              <a:t>HTTP</a:t>
            </a:r>
            <a:r>
              <a:rPr lang="zh-CN" altLang="en-US" sz="2800" dirty="0" smtClean="0"/>
              <a:t>协议（</a:t>
            </a:r>
            <a:r>
              <a:rPr lang="en-US" sz="2800" dirty="0" smtClean="0"/>
              <a:t>Hyper Text Transfer Protocol</a:t>
            </a:r>
            <a:r>
              <a:rPr lang="zh-CN" altLang="en-US" sz="2800" dirty="0" smtClean="0"/>
              <a:t>）</a:t>
            </a:r>
            <a:endParaRPr lang="en-US" altLang="zh-CN" sz="2800" dirty="0" smtClean="0"/>
          </a:p>
          <a:p>
            <a:pPr lvl="1"/>
            <a:r>
              <a:rPr lang="en-US" altLang="zh-CN" dirty="0" smtClean="0"/>
              <a:t>HTTP</a:t>
            </a:r>
            <a:r>
              <a:rPr lang="zh-CN" altLang="en-US" dirty="0" smtClean="0"/>
              <a:t>是</a:t>
            </a:r>
            <a:r>
              <a:rPr lang="zh-CN" altLang="en-US" dirty="0"/>
              <a:t>一个简单的请求</a:t>
            </a:r>
            <a:r>
              <a:rPr lang="en-US" altLang="zh-CN" dirty="0"/>
              <a:t>-</a:t>
            </a:r>
            <a:r>
              <a:rPr lang="zh-CN" altLang="en-US" dirty="0"/>
              <a:t>响应协议，它通常运行在</a:t>
            </a:r>
            <a:r>
              <a:rPr lang="en-US" altLang="zh-CN" dirty="0"/>
              <a:t>TCP</a:t>
            </a:r>
            <a:r>
              <a:rPr lang="zh-CN" altLang="en-US" dirty="0"/>
              <a:t>之上。它指定了客户端可能发送给服务器什么样的消息以及得到什么样的响应。请求和响应消息的头以</a:t>
            </a:r>
            <a:r>
              <a:rPr lang="en-US" altLang="zh-CN" dirty="0"/>
              <a:t>ASCII</a:t>
            </a:r>
            <a:r>
              <a:rPr lang="zh-CN" altLang="en-US" dirty="0"/>
              <a:t>码形式给出；而消息内容则具有一个类似</a:t>
            </a:r>
            <a:r>
              <a:rPr lang="en-US" altLang="zh-CN" dirty="0"/>
              <a:t>MIME</a:t>
            </a:r>
            <a:r>
              <a:rPr lang="zh-CN" altLang="en-US" dirty="0"/>
              <a:t>的</a:t>
            </a:r>
            <a:r>
              <a:rPr lang="zh-CN" altLang="en-US" dirty="0" smtClean="0"/>
              <a:t>格式</a:t>
            </a:r>
            <a:r>
              <a:rPr lang="zh-CN" altLang="en-US" dirty="0"/>
              <a:t>（多用途互联网邮件扩展类型）</a:t>
            </a:r>
            <a:r>
              <a:rPr lang="zh-CN" altLang="en-US" dirty="0" smtClean="0"/>
              <a:t>。</a:t>
            </a:r>
            <a:r>
              <a:rPr lang="zh-CN" altLang="en-US" dirty="0"/>
              <a:t>这个简单模型是早期</a:t>
            </a:r>
            <a:r>
              <a:rPr lang="en-US" altLang="zh-CN" dirty="0"/>
              <a:t>Web</a:t>
            </a:r>
            <a:r>
              <a:rPr lang="zh-CN" altLang="en-US" dirty="0"/>
              <a:t>成功</a:t>
            </a:r>
            <a:r>
              <a:rPr lang="zh-CN" altLang="en-US" dirty="0" smtClean="0"/>
              <a:t>的主要原因，</a:t>
            </a:r>
            <a:r>
              <a:rPr lang="zh-CN" altLang="en-US" dirty="0"/>
              <a:t>因为它使得开发和</a:t>
            </a:r>
            <a:r>
              <a:rPr lang="zh-CN" altLang="en-US" dirty="0" smtClean="0"/>
              <a:t>部署直截了当。</a:t>
            </a:r>
            <a:endParaRPr lang="en-US" altLang="zh-CN" dirty="0" smtClean="0"/>
          </a:p>
          <a:p>
            <a:r>
              <a:rPr lang="en-US" altLang="zh-CN" dirty="0" smtClean="0"/>
              <a:t>HTTP</a:t>
            </a:r>
            <a:r>
              <a:rPr lang="zh-CN" altLang="en-US" dirty="0" smtClean="0"/>
              <a:t>是</a:t>
            </a:r>
            <a:r>
              <a:rPr lang="zh-CN" altLang="en-US" dirty="0"/>
              <a:t>由蒂姆</a:t>
            </a:r>
            <a:r>
              <a:rPr lang="en-US" altLang="zh-CN" dirty="0"/>
              <a:t>·</a:t>
            </a:r>
            <a:r>
              <a:rPr lang="zh-CN" altLang="en-US" dirty="0"/>
              <a:t>伯纳斯</a:t>
            </a:r>
            <a:r>
              <a:rPr lang="en-US" altLang="zh-CN" dirty="0"/>
              <a:t>-</a:t>
            </a:r>
            <a:r>
              <a:rPr lang="zh-CN" altLang="en-US" dirty="0"/>
              <a:t>李于</a:t>
            </a:r>
            <a:r>
              <a:rPr lang="en-US" altLang="zh-CN" dirty="0"/>
              <a:t>1989</a:t>
            </a:r>
            <a:r>
              <a:rPr lang="zh-CN" altLang="en-US" dirty="0" smtClean="0"/>
              <a:t>年发起，</a:t>
            </a:r>
            <a:r>
              <a:rPr lang="en-US" altLang="zh-CN" dirty="0" smtClean="0"/>
              <a:t>HTTP</a:t>
            </a:r>
            <a:r>
              <a:rPr lang="zh-CN" altLang="en-US" dirty="0"/>
              <a:t>的标准制定由万维网协会（</a:t>
            </a:r>
            <a:r>
              <a:rPr lang="en-US" altLang="zh-CN" dirty="0"/>
              <a:t>World Wide Web Consortium</a:t>
            </a:r>
            <a:r>
              <a:rPr lang="zh-CN" altLang="en-US" dirty="0"/>
              <a:t>，</a:t>
            </a:r>
            <a:r>
              <a:rPr lang="en-US" altLang="zh-CN" dirty="0"/>
              <a:t>W3C</a:t>
            </a:r>
            <a:r>
              <a:rPr lang="zh-CN" altLang="en-US" dirty="0"/>
              <a:t>）和互联网工程任务组（</a:t>
            </a:r>
            <a:r>
              <a:rPr lang="en-US" altLang="zh-CN" dirty="0"/>
              <a:t>Internet Engineering Task Force</a:t>
            </a:r>
            <a:r>
              <a:rPr lang="zh-CN" altLang="en-US" dirty="0"/>
              <a:t>，</a:t>
            </a:r>
            <a:r>
              <a:rPr lang="en-US" altLang="zh-CN" dirty="0"/>
              <a:t>IETF</a:t>
            </a:r>
            <a:r>
              <a:rPr lang="zh-CN" altLang="en-US" dirty="0"/>
              <a:t>）进行协调，最终发布了一系列的</a:t>
            </a:r>
            <a:r>
              <a:rPr lang="en-US" altLang="zh-CN" dirty="0"/>
              <a:t>RFC</a:t>
            </a:r>
            <a:r>
              <a:rPr lang="zh-CN" altLang="en-US" dirty="0"/>
              <a:t>，其中最著名的是</a:t>
            </a:r>
            <a:r>
              <a:rPr lang="en-US" altLang="zh-CN" dirty="0"/>
              <a:t>1999</a:t>
            </a:r>
            <a:r>
              <a:rPr lang="zh-CN" altLang="en-US" dirty="0"/>
              <a:t>年</a:t>
            </a:r>
            <a:r>
              <a:rPr lang="en-US" altLang="zh-CN" dirty="0"/>
              <a:t>6</a:t>
            </a:r>
            <a:r>
              <a:rPr lang="zh-CN" altLang="en-US" dirty="0"/>
              <a:t>月公布的 </a:t>
            </a:r>
            <a:r>
              <a:rPr lang="en-US" altLang="zh-CN" dirty="0"/>
              <a:t>RFC 2616</a:t>
            </a:r>
            <a:r>
              <a:rPr lang="zh-CN" altLang="en-US" dirty="0"/>
              <a:t>，定义了</a:t>
            </a:r>
            <a:r>
              <a:rPr lang="en-US" altLang="zh-CN" dirty="0"/>
              <a:t>HTTP</a:t>
            </a:r>
            <a:r>
              <a:rPr lang="zh-CN" altLang="en-US" dirty="0"/>
              <a:t>协议中</a:t>
            </a:r>
            <a:r>
              <a:rPr lang="zh-CN" altLang="en-US" dirty="0" smtClean="0"/>
              <a:t>现今最广泛</a:t>
            </a:r>
            <a:r>
              <a:rPr lang="zh-CN" altLang="en-US" dirty="0"/>
              <a:t>使用的一个版本</a:t>
            </a:r>
            <a:r>
              <a:rPr lang="en-US" altLang="zh-CN" dirty="0"/>
              <a:t>——HTTP 1.1</a:t>
            </a:r>
            <a:r>
              <a:rPr lang="zh-CN" altLang="en-US" dirty="0"/>
              <a:t>。</a:t>
            </a:r>
          </a:p>
          <a:p>
            <a:r>
              <a:rPr lang="en-US" altLang="zh-CN" dirty="0"/>
              <a:t>2014</a:t>
            </a:r>
            <a:r>
              <a:rPr lang="zh-CN" altLang="en-US" dirty="0"/>
              <a:t>年</a:t>
            </a:r>
            <a:r>
              <a:rPr lang="en-US" altLang="zh-CN" dirty="0"/>
              <a:t>12</a:t>
            </a:r>
            <a:r>
              <a:rPr lang="zh-CN" altLang="en-US" dirty="0"/>
              <a:t>月，互联网工程任务组（</a:t>
            </a:r>
            <a:r>
              <a:rPr lang="en-US" altLang="zh-CN" dirty="0"/>
              <a:t>IETF</a:t>
            </a:r>
            <a:r>
              <a:rPr lang="zh-CN" altLang="en-US" dirty="0"/>
              <a:t>）</a:t>
            </a:r>
            <a:r>
              <a:rPr lang="zh-CN" altLang="en-US" dirty="0" smtClean="0"/>
              <a:t>的一个工作</a:t>
            </a:r>
            <a:r>
              <a:rPr lang="zh-CN" altLang="en-US" dirty="0"/>
              <a:t>小组将</a:t>
            </a:r>
            <a:r>
              <a:rPr lang="en-US" altLang="zh-CN" dirty="0"/>
              <a:t>HTTP/2</a:t>
            </a:r>
            <a:r>
              <a:rPr lang="zh-CN" altLang="en-US" dirty="0"/>
              <a:t>标准提议</a:t>
            </a:r>
            <a:r>
              <a:rPr lang="zh-CN" altLang="en-US" dirty="0" smtClean="0"/>
              <a:t>递交讨论</a:t>
            </a:r>
            <a:r>
              <a:rPr lang="zh-CN" altLang="en-US" dirty="0"/>
              <a:t>，于</a:t>
            </a:r>
            <a:r>
              <a:rPr lang="en-US" altLang="zh-CN" dirty="0"/>
              <a:t>2015</a:t>
            </a:r>
            <a:r>
              <a:rPr lang="zh-CN" altLang="en-US" dirty="0"/>
              <a:t>年</a:t>
            </a:r>
            <a:r>
              <a:rPr lang="en-US" altLang="zh-CN" dirty="0"/>
              <a:t>2</a:t>
            </a:r>
            <a:r>
              <a:rPr lang="zh-CN" altLang="en-US" dirty="0"/>
              <a:t>月</a:t>
            </a:r>
            <a:r>
              <a:rPr lang="en-US" altLang="zh-CN" dirty="0"/>
              <a:t>17</a:t>
            </a:r>
            <a:r>
              <a:rPr lang="zh-CN" altLang="en-US" dirty="0"/>
              <a:t>日被批准。 </a:t>
            </a:r>
            <a:r>
              <a:rPr lang="en-US" altLang="zh-CN" dirty="0"/>
              <a:t>HTTP/2</a:t>
            </a:r>
            <a:r>
              <a:rPr lang="zh-CN" altLang="en-US" dirty="0"/>
              <a:t>标准于</a:t>
            </a:r>
            <a:r>
              <a:rPr lang="en-US" altLang="zh-CN" dirty="0"/>
              <a:t>2015</a:t>
            </a:r>
            <a:r>
              <a:rPr lang="zh-CN" altLang="en-US" dirty="0"/>
              <a:t>年</a:t>
            </a:r>
            <a:r>
              <a:rPr lang="en-US" altLang="zh-CN" dirty="0"/>
              <a:t>5</a:t>
            </a:r>
            <a:r>
              <a:rPr lang="zh-CN" altLang="en-US" dirty="0"/>
              <a:t>月以</a:t>
            </a:r>
            <a:r>
              <a:rPr lang="en-US" altLang="zh-CN" dirty="0"/>
              <a:t>RFC 7540</a:t>
            </a:r>
            <a:r>
              <a:rPr lang="zh-CN" altLang="en-US" dirty="0"/>
              <a:t>正式发表，取代</a:t>
            </a:r>
            <a:r>
              <a:rPr lang="en-US" altLang="zh-CN" dirty="0"/>
              <a:t>HTTP 1.1</a:t>
            </a:r>
            <a:r>
              <a:rPr lang="zh-CN" altLang="en-US" dirty="0"/>
              <a:t>成为</a:t>
            </a:r>
            <a:r>
              <a:rPr lang="en-US" altLang="zh-CN" dirty="0"/>
              <a:t>HTTP</a:t>
            </a:r>
            <a:r>
              <a:rPr lang="zh-CN" altLang="en-US" dirty="0"/>
              <a:t>的实现标准</a:t>
            </a:r>
            <a:r>
              <a:rPr lang="zh-CN" altLang="en-US" dirty="0" smtClean="0"/>
              <a:t>。</a:t>
            </a:r>
            <a:endParaRPr lang="zh-CN" altLang="en-US" dirty="0"/>
          </a:p>
          <a:p>
            <a:endParaRPr lang="en-US" altLang="zh-CN" dirty="0"/>
          </a:p>
        </p:txBody>
      </p:sp>
    </p:spTree>
    <p:extLst>
      <p:ext uri="{BB962C8B-B14F-4D97-AF65-F5344CB8AC3E}">
        <p14:creationId xmlns:p14="http://schemas.microsoft.com/office/powerpoint/2010/main" val="138229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zh-CN" altLang="en-US" b="1" dirty="0" smtClean="0"/>
              <a:t>的请求方法</a:t>
            </a:r>
            <a:endParaRPr lang="zh-CN" altLang="en-US" dirty="0"/>
          </a:p>
        </p:txBody>
      </p:sp>
      <p:sp>
        <p:nvSpPr>
          <p:cNvPr id="3" name="内容占位符 2"/>
          <p:cNvSpPr>
            <a:spLocks noGrp="1"/>
          </p:cNvSpPr>
          <p:nvPr>
            <p:ph idx="1"/>
          </p:nvPr>
        </p:nvSpPr>
        <p:spPr>
          <a:xfrm>
            <a:off x="957580" y="1718734"/>
            <a:ext cx="10332720" cy="4885266"/>
          </a:xfrm>
        </p:spPr>
        <p:txBody>
          <a:bodyPr>
            <a:normAutofit/>
          </a:bodyPr>
          <a:lstStyle/>
          <a:p>
            <a:r>
              <a:rPr lang="en-US" altLang="zh-CN" dirty="0"/>
              <a:t>HTTP</a:t>
            </a:r>
            <a:r>
              <a:rPr lang="zh-CN" altLang="en-US" dirty="0"/>
              <a:t>定义了与服务器交互的不同方法</a:t>
            </a:r>
            <a:r>
              <a:rPr lang="zh-CN" altLang="en-US" dirty="0" smtClean="0"/>
              <a:t>，一共有</a:t>
            </a:r>
            <a:r>
              <a:rPr lang="en-US" altLang="zh-CN" dirty="0" smtClean="0"/>
              <a:t>8</a:t>
            </a:r>
            <a:r>
              <a:rPr lang="zh-CN" altLang="en-US" dirty="0" smtClean="0"/>
              <a:t>种方法，</a:t>
            </a:r>
            <a:endParaRPr lang="en-US" altLang="zh-CN" dirty="0" smtClean="0"/>
          </a:p>
          <a:p>
            <a:pPr lvl="1"/>
            <a:r>
              <a:rPr lang="en-US" altLang="zh-CN" dirty="0"/>
              <a:t>GET</a:t>
            </a:r>
            <a:r>
              <a:rPr lang="zh-CN" altLang="en-US" dirty="0"/>
              <a:t>方法，向特定资源发出请求（请求指定页面信息，并返回实体主体）</a:t>
            </a:r>
          </a:p>
          <a:p>
            <a:pPr lvl="1"/>
            <a:r>
              <a:rPr lang="en-US" altLang="zh-CN" dirty="0"/>
              <a:t>POST</a:t>
            </a:r>
            <a:r>
              <a:rPr lang="zh-CN" altLang="en-US" dirty="0"/>
              <a:t>方法，向指定资源提交数据进行处理请求（提交表单、上传文件），又可能导致</a:t>
            </a:r>
            <a:r>
              <a:rPr lang="zh-CN" altLang="en-US" dirty="0" smtClean="0"/>
              <a:t>新资源</a:t>
            </a:r>
            <a:r>
              <a:rPr lang="zh-CN" altLang="en-US" dirty="0"/>
              <a:t>的建立或原有资源的修改</a:t>
            </a:r>
          </a:p>
          <a:p>
            <a:pPr lvl="1"/>
            <a:r>
              <a:rPr lang="en-US" altLang="zh-CN" dirty="0"/>
              <a:t>PUT</a:t>
            </a:r>
            <a:r>
              <a:rPr lang="zh-CN" altLang="en-US" dirty="0"/>
              <a:t>方法，向指定资源</a:t>
            </a:r>
            <a:r>
              <a:rPr lang="zh-CN" altLang="en-US" dirty="0" smtClean="0"/>
              <a:t>位置上</a:t>
            </a:r>
            <a:r>
              <a:rPr lang="zh-CN" altLang="en-US" dirty="0"/>
              <a:t>传其最新内容（从客户端向服务器传送的数据取代指定文档的内容）</a:t>
            </a:r>
          </a:p>
          <a:p>
            <a:pPr lvl="1"/>
            <a:r>
              <a:rPr lang="en-US" altLang="zh-CN" dirty="0"/>
              <a:t>DELETE</a:t>
            </a:r>
            <a:r>
              <a:rPr lang="zh-CN" altLang="en-US" dirty="0"/>
              <a:t>方法，请求服务器删除</a:t>
            </a:r>
            <a:r>
              <a:rPr lang="en-US" altLang="zh-CN" dirty="0"/>
              <a:t>request-URL</a:t>
            </a:r>
            <a:r>
              <a:rPr lang="zh-CN" altLang="en-US" dirty="0"/>
              <a:t>所标示的资源（请求服务器删除页面）</a:t>
            </a:r>
          </a:p>
          <a:p>
            <a:pPr lvl="1"/>
            <a:r>
              <a:rPr lang="en-US" altLang="zh-CN" dirty="0"/>
              <a:t>HEAD</a:t>
            </a:r>
            <a:r>
              <a:rPr lang="zh-CN" altLang="en-US" dirty="0"/>
              <a:t>方法；向服务器请求与</a:t>
            </a:r>
            <a:r>
              <a:rPr lang="en-US" altLang="zh-CN" dirty="0"/>
              <a:t>get</a:t>
            </a:r>
            <a:r>
              <a:rPr lang="zh-CN" altLang="en-US" dirty="0"/>
              <a:t>请求一致的相应，响应体不会返回，获取包含在小消息头中的原信息（与</a:t>
            </a:r>
            <a:r>
              <a:rPr lang="en-US" altLang="zh-CN" dirty="0"/>
              <a:t>get</a:t>
            </a:r>
            <a:r>
              <a:rPr lang="zh-CN" altLang="en-US" dirty="0"/>
              <a:t>请求类似，返回的响应中没有具体内容，用于获取报头）</a:t>
            </a:r>
          </a:p>
          <a:p>
            <a:pPr lvl="1"/>
            <a:r>
              <a:rPr lang="en-US" altLang="zh-CN" dirty="0"/>
              <a:t>TRACE</a:t>
            </a:r>
            <a:r>
              <a:rPr lang="zh-CN" altLang="en-US" dirty="0"/>
              <a:t>方法，回显服务器收到的请求，用于测试和诊断；</a:t>
            </a:r>
          </a:p>
          <a:p>
            <a:pPr lvl="1"/>
            <a:r>
              <a:rPr lang="en-US" altLang="zh-CN" dirty="0"/>
              <a:t>OPTIONS</a:t>
            </a:r>
            <a:r>
              <a:rPr lang="zh-CN" altLang="en-US" dirty="0"/>
              <a:t>方法，返回服务器针对特定资源所支持的</a:t>
            </a:r>
            <a:r>
              <a:rPr lang="en-US" altLang="zh-CN" dirty="0"/>
              <a:t>HTML</a:t>
            </a:r>
            <a:r>
              <a:rPr lang="zh-CN" altLang="en-US" dirty="0"/>
              <a:t>请求方法 或</a:t>
            </a:r>
            <a:r>
              <a:rPr lang="en-US" altLang="zh-CN" dirty="0"/>
              <a:t>web</a:t>
            </a:r>
            <a:r>
              <a:rPr lang="zh-CN" altLang="en-US" dirty="0"/>
              <a:t>服务器发送测试服务器功能（允许客户端查看服务器性能）；</a:t>
            </a:r>
          </a:p>
          <a:p>
            <a:pPr lvl="1"/>
            <a:r>
              <a:rPr lang="en-US" altLang="zh-CN" dirty="0"/>
              <a:t>Connect</a:t>
            </a:r>
            <a:r>
              <a:rPr lang="zh-CN" altLang="en-US" dirty="0"/>
              <a:t>方法，</a:t>
            </a:r>
            <a:r>
              <a:rPr lang="en-US" altLang="zh-CN" dirty="0"/>
              <a:t>HTTP/1.1</a:t>
            </a:r>
            <a:r>
              <a:rPr lang="zh-CN" altLang="en-US" dirty="0"/>
              <a:t>协议中能够将连接改为管道方式的代理服务器</a:t>
            </a:r>
          </a:p>
          <a:p>
            <a:pPr marL="0" indent="0" latinLnBrk="1">
              <a:buNone/>
            </a:pPr>
            <a:r>
              <a:rPr lang="zh-CN" altLang="en-US" dirty="0" smtClean="0"/>
              <a:t>最</a:t>
            </a:r>
            <a:r>
              <a:rPr lang="zh-CN" altLang="en-US" dirty="0"/>
              <a:t>基本的方法有</a:t>
            </a:r>
            <a:r>
              <a:rPr lang="en-US" altLang="zh-CN" dirty="0"/>
              <a:t>4</a:t>
            </a:r>
            <a:r>
              <a:rPr lang="zh-CN" altLang="en-US" dirty="0"/>
              <a:t>种，分别是</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a:t>
            </a:r>
            <a:r>
              <a:rPr lang="en-US" altLang="zh-CN" dirty="0"/>
              <a:t>URL</a:t>
            </a:r>
            <a:r>
              <a:rPr lang="zh-CN" altLang="en-US" dirty="0"/>
              <a:t>全称是</a:t>
            </a:r>
            <a:r>
              <a:rPr kumimoji="1" lang="zh-CN" altLang="en-US" dirty="0">
                <a:latin typeface="+mn-ea"/>
              </a:rPr>
              <a:t>统一资源定位符，</a:t>
            </a:r>
            <a:r>
              <a:rPr lang="zh-CN" altLang="en-US" dirty="0"/>
              <a:t>我们可以这样认为： 一个</a:t>
            </a:r>
            <a:r>
              <a:rPr lang="en-US" altLang="zh-CN" dirty="0"/>
              <a:t>URL</a:t>
            </a:r>
            <a:r>
              <a:rPr lang="zh-CN" altLang="en-US" dirty="0"/>
              <a:t>地址，它用于描述一个网络上的资源，而</a:t>
            </a:r>
            <a:r>
              <a:rPr lang="en-US" altLang="zh-CN" dirty="0"/>
              <a:t>HTTP</a:t>
            </a:r>
            <a:r>
              <a:rPr lang="zh-CN" altLang="en-US" dirty="0"/>
              <a:t>中的</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就对应着对这个资源的 查，改，增，删 </a:t>
            </a:r>
            <a:r>
              <a:rPr lang="en-US" altLang="zh-CN" dirty="0"/>
              <a:t>4</a:t>
            </a:r>
            <a:r>
              <a:rPr lang="zh-CN" altLang="en-US" dirty="0"/>
              <a:t>个操作。</a:t>
            </a:r>
            <a:endParaRPr lang="en-US" altLang="zh-CN" dirty="0"/>
          </a:p>
          <a:p>
            <a:pPr latinLnBrk="1"/>
            <a:endParaRPr lang="zh-CN" altLang="en-US" dirty="0"/>
          </a:p>
        </p:txBody>
      </p:sp>
    </p:spTree>
    <p:extLst>
      <p:ext uri="{BB962C8B-B14F-4D97-AF65-F5344CB8AC3E}">
        <p14:creationId xmlns:p14="http://schemas.microsoft.com/office/powerpoint/2010/main" val="152930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idx="1"/>
          </p:nvPr>
        </p:nvSpPr>
        <p:spPr>
          <a:xfrm>
            <a:off x="660400" y="1137674"/>
            <a:ext cx="10763956" cy="5395930"/>
          </a:xfrm>
        </p:spPr>
        <p:txBody>
          <a:bodyPr/>
          <a:lstStyle/>
          <a:p>
            <a:pPr marL="990600" lvl="1" indent="-533400">
              <a:buNone/>
            </a:pPr>
            <a:r>
              <a:rPr lang="en-US" altLang="zh-CN" sz="2800" b="1" dirty="0"/>
              <a:t>HTTP</a:t>
            </a:r>
            <a:r>
              <a:rPr lang="zh-CN" altLang="en-US" sz="2800" b="1" dirty="0"/>
              <a:t>协议的两种常用请求</a:t>
            </a:r>
          </a:p>
          <a:p>
            <a:pPr marL="1371600" lvl="2" indent="-457200"/>
            <a:endParaRPr lang="en-US" altLang="zh-CN" sz="1600" dirty="0"/>
          </a:p>
          <a:p>
            <a:pPr marL="1371600" lvl="2" indent="-457200"/>
            <a:r>
              <a:rPr lang="en-US" altLang="zh-CN" sz="2800" dirty="0"/>
              <a:t>GET</a:t>
            </a:r>
            <a:r>
              <a:rPr lang="en-US" altLang="zh-CN" sz="2800" dirty="0">
                <a:latin typeface="Arial"/>
              </a:rPr>
              <a:t>—</a:t>
            </a:r>
            <a:r>
              <a:rPr lang="zh-CN" altLang="en-US" sz="2800" dirty="0"/>
              <a:t>客户要从服务器读取文档时使用这种方法，如下面</a:t>
            </a:r>
            <a:r>
              <a:rPr lang="en-US" altLang="zh-CN" sz="2800" dirty="0"/>
              <a:t>HTTP</a:t>
            </a:r>
            <a:r>
              <a:rPr lang="zh-CN" altLang="en-US" sz="2800" dirty="0"/>
              <a:t>请求头</a:t>
            </a:r>
          </a:p>
          <a:p>
            <a:pPr marL="1371600" lvl="2" indent="-457200">
              <a:buNone/>
            </a:pPr>
            <a:r>
              <a:rPr lang="zh-CN" altLang="en-US" sz="2800" dirty="0"/>
              <a:t>   </a:t>
            </a:r>
            <a:r>
              <a:rPr lang="en-US" altLang="zh-CN" sz="2800" dirty="0"/>
              <a:t>GET /index.htm HTTP/1.1</a:t>
            </a:r>
            <a:br>
              <a:rPr lang="en-US" altLang="zh-CN" sz="2800" dirty="0"/>
            </a:br>
            <a:r>
              <a:rPr lang="en-US" altLang="zh-CN" sz="2800" dirty="0"/>
              <a:t>Host</a:t>
            </a:r>
            <a:r>
              <a:rPr lang="zh-CN" altLang="en-US" sz="2800" dirty="0"/>
              <a:t>：</a:t>
            </a:r>
            <a:r>
              <a:rPr lang="en-US" altLang="zh-CN" sz="2800" dirty="0"/>
              <a:t>www.google.com</a:t>
            </a:r>
            <a:r>
              <a:rPr lang="en-US" altLang="zh-CN" sz="1600" dirty="0"/>
              <a:t/>
            </a:r>
            <a:br>
              <a:rPr lang="en-US" altLang="zh-CN" sz="1600" dirty="0"/>
            </a:br>
            <a:endParaRPr lang="en-US" altLang="zh-CN" sz="1600" dirty="0"/>
          </a:p>
          <a:p>
            <a:pPr marL="1371600" lvl="2" indent="-457200"/>
            <a:r>
              <a:rPr lang="en-US" altLang="zh-CN" sz="2800" dirty="0"/>
              <a:t>POST</a:t>
            </a:r>
            <a:r>
              <a:rPr lang="en-US" altLang="zh-CN" sz="2800" dirty="0">
                <a:latin typeface="Arial"/>
              </a:rPr>
              <a:t>—</a:t>
            </a:r>
            <a:r>
              <a:rPr lang="zh-CN" altLang="en-US" sz="2800" dirty="0"/>
              <a:t>客户要给服务器提供某些信息时使用此方法，如表单内容的提交</a:t>
            </a:r>
          </a:p>
          <a:p>
            <a:pPr marL="1752600" lvl="3" indent="-381000">
              <a:buNone/>
            </a:pPr>
            <a:r>
              <a:rPr lang="en-US" altLang="zh-CN" sz="2800" dirty="0"/>
              <a:t>POST /  HTTP/1.1</a:t>
            </a:r>
          </a:p>
          <a:p>
            <a:pPr marL="1371600" lvl="2" indent="-457200">
              <a:buNone/>
            </a:pPr>
            <a:r>
              <a:rPr lang="en-US" altLang="zh-CN" sz="2800" dirty="0"/>
              <a:t>     Host: www.google.com</a:t>
            </a:r>
          </a:p>
          <a:p>
            <a:pPr marL="1371600" lvl="2" indent="-457200">
              <a:buNone/>
            </a:pPr>
            <a:r>
              <a:rPr lang="en-US" altLang="zh-CN" sz="2800" dirty="0"/>
              <a:t>     </a:t>
            </a:r>
            <a:r>
              <a:rPr lang="zh-CN" altLang="en-US" sz="2800" dirty="0"/>
              <a:t>提交的内容</a:t>
            </a:r>
          </a:p>
        </p:txBody>
      </p:sp>
    </p:spTree>
    <p:extLst>
      <p:ext uri="{BB962C8B-B14F-4D97-AF65-F5344CB8AC3E}">
        <p14:creationId xmlns:p14="http://schemas.microsoft.com/office/powerpoint/2010/main" val="368831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Rot="1" noChangeArrowheads="1"/>
          </p:cNvSpPr>
          <p:nvPr>
            <p:ph idx="1"/>
          </p:nvPr>
        </p:nvSpPr>
        <p:spPr>
          <a:xfrm>
            <a:off x="1869169" y="1060258"/>
            <a:ext cx="7472386" cy="5253054"/>
          </a:xfrm>
        </p:spPr>
        <p:txBody>
          <a:bodyPr>
            <a:noAutofit/>
          </a:bodyPr>
          <a:lstStyle/>
          <a:p>
            <a:pPr>
              <a:lnSpc>
                <a:spcPct val="80000"/>
              </a:lnSpc>
              <a:buNone/>
            </a:pPr>
            <a:r>
              <a:rPr lang="en-US" altLang="zh-CN" sz="2800" b="1" dirty="0"/>
              <a:t>HTTP</a:t>
            </a:r>
            <a:r>
              <a:rPr lang="zh-CN" altLang="en-US" sz="2800" b="1" dirty="0"/>
              <a:t>回应报文</a:t>
            </a:r>
            <a:endParaRPr lang="en-US" altLang="zh-CN" sz="2800" b="1" dirty="0"/>
          </a:p>
          <a:p>
            <a:pPr>
              <a:lnSpc>
                <a:spcPct val="80000"/>
              </a:lnSpc>
              <a:buNone/>
            </a:pPr>
            <a:endParaRPr lang="zh-CN" altLang="en-US" sz="2800" b="1" dirty="0"/>
          </a:p>
          <a:p>
            <a:pPr lvl="1">
              <a:lnSpc>
                <a:spcPct val="80000"/>
              </a:lnSpc>
              <a:buFont typeface="Wingdings" pitchFamily="2" charset="2"/>
              <a:buNone/>
            </a:pPr>
            <a:r>
              <a:rPr lang="en-US" altLang="zh-CN" sz="2400" dirty="0"/>
              <a:t>HTTP/1.1 200 </a:t>
            </a:r>
            <a:r>
              <a:rPr lang="en-US" altLang="zh-CN" sz="2400" dirty="0" smtClean="0"/>
              <a:t>OK                                      </a:t>
            </a:r>
            <a:endParaRPr lang="en-US" altLang="zh-CN" sz="2400" dirty="0"/>
          </a:p>
          <a:p>
            <a:pPr lvl="1">
              <a:lnSpc>
                <a:spcPct val="80000"/>
              </a:lnSpc>
              <a:buFont typeface="Wingdings" pitchFamily="2" charset="2"/>
              <a:buNone/>
            </a:pPr>
            <a:r>
              <a:rPr lang="en-US" altLang="zh-CN" sz="2400" dirty="0" err="1"/>
              <a:t>Server:Apache</a:t>
            </a:r>
            <a:r>
              <a:rPr lang="en-US" altLang="zh-CN" sz="2400" dirty="0"/>
              <a:t> Tomcat/5.0.12</a:t>
            </a:r>
          </a:p>
          <a:p>
            <a:pPr lvl="1">
              <a:lnSpc>
                <a:spcPct val="80000"/>
              </a:lnSpc>
              <a:buFont typeface="Wingdings" pitchFamily="2" charset="2"/>
              <a:buNone/>
            </a:pPr>
            <a:r>
              <a:rPr lang="en-US" altLang="zh-CN" sz="2400" dirty="0"/>
              <a:t>Date:Mon,6Oct2006 13:23:42 GMT</a:t>
            </a:r>
          </a:p>
          <a:p>
            <a:pPr lvl="1">
              <a:lnSpc>
                <a:spcPct val="80000"/>
              </a:lnSpc>
              <a:buFont typeface="Wingdings" pitchFamily="2" charset="2"/>
              <a:buNone/>
            </a:pPr>
            <a:endParaRPr lang="en-US" altLang="zh-CN" sz="2400" dirty="0"/>
          </a:p>
          <a:p>
            <a:pPr lvl="1">
              <a:lnSpc>
                <a:spcPct val="80000"/>
              </a:lnSpc>
              <a:buFont typeface="Wingdings" pitchFamily="2" charset="2"/>
              <a:buNone/>
            </a:pPr>
            <a:r>
              <a:rPr lang="en-US" altLang="zh-CN" sz="2400" dirty="0"/>
              <a:t>&lt;html&gt;</a:t>
            </a:r>
            <a:br>
              <a:rPr lang="en-US" altLang="zh-CN" sz="2400" dirty="0"/>
            </a:br>
            <a:r>
              <a:rPr lang="en-US" altLang="zh-CN" sz="2400" dirty="0"/>
              <a:t>&lt;head&gt;</a:t>
            </a:r>
          </a:p>
          <a:p>
            <a:pPr lvl="1">
              <a:lnSpc>
                <a:spcPct val="80000"/>
              </a:lnSpc>
              <a:buFont typeface="Wingdings" pitchFamily="2" charset="2"/>
              <a:buNone/>
            </a:pPr>
            <a:r>
              <a:rPr lang="en-US" altLang="zh-CN" sz="2400" dirty="0"/>
              <a:t>&lt;title&gt;HTTP</a:t>
            </a:r>
            <a:r>
              <a:rPr lang="zh-CN" altLang="en-US" sz="2400" dirty="0"/>
              <a:t>响应示例</a:t>
            </a:r>
            <a:r>
              <a:rPr lang="en-US" altLang="zh-CN" sz="2400" dirty="0"/>
              <a:t>&lt;title&gt;</a:t>
            </a:r>
          </a:p>
          <a:p>
            <a:pPr lvl="1">
              <a:lnSpc>
                <a:spcPct val="80000"/>
              </a:lnSpc>
              <a:buFont typeface="Wingdings" pitchFamily="2" charset="2"/>
              <a:buNone/>
            </a:pPr>
            <a:r>
              <a:rPr lang="en-US" altLang="zh-CN" sz="2400" dirty="0"/>
              <a:t>&lt;/head&gt;</a:t>
            </a:r>
          </a:p>
          <a:p>
            <a:pPr lvl="1">
              <a:lnSpc>
                <a:spcPct val="80000"/>
              </a:lnSpc>
              <a:buFont typeface="Wingdings" pitchFamily="2" charset="2"/>
              <a:buNone/>
            </a:pPr>
            <a:r>
              <a:rPr lang="en-US" altLang="zh-CN" sz="2400" dirty="0"/>
              <a:t>&lt;body&gt;</a:t>
            </a:r>
          </a:p>
          <a:p>
            <a:pPr lvl="1">
              <a:lnSpc>
                <a:spcPct val="80000"/>
              </a:lnSpc>
              <a:buFont typeface="Wingdings" pitchFamily="2" charset="2"/>
              <a:buNone/>
            </a:pPr>
            <a:r>
              <a:rPr lang="en-US" altLang="zh-CN" sz="2400" dirty="0"/>
              <a:t>Hello HTTP!</a:t>
            </a:r>
          </a:p>
          <a:p>
            <a:pPr lvl="1">
              <a:lnSpc>
                <a:spcPct val="80000"/>
              </a:lnSpc>
              <a:buFont typeface="Wingdings" pitchFamily="2" charset="2"/>
              <a:buNone/>
            </a:pPr>
            <a:r>
              <a:rPr lang="en-US" altLang="zh-CN" sz="2400" dirty="0"/>
              <a:t>&lt;/body&gt;</a:t>
            </a:r>
          </a:p>
          <a:p>
            <a:pPr lvl="1">
              <a:lnSpc>
                <a:spcPct val="80000"/>
              </a:lnSpc>
              <a:buFont typeface="Wingdings" pitchFamily="2" charset="2"/>
              <a:buNone/>
            </a:pPr>
            <a:r>
              <a:rPr lang="en-US" altLang="zh-CN" sz="2400" dirty="0"/>
              <a:t>&lt;/html&gt;</a:t>
            </a:r>
            <a:r>
              <a:rPr lang="en-US" altLang="zh-CN" sz="2800" dirty="0"/>
              <a:t/>
            </a:r>
            <a:br>
              <a:rPr lang="en-US" altLang="zh-CN" sz="2800" dirty="0"/>
            </a:br>
            <a:endParaRPr lang="en-US" altLang="zh-CN" sz="2800" dirty="0"/>
          </a:p>
        </p:txBody>
      </p:sp>
    </p:spTree>
    <p:extLst>
      <p:ext uri="{BB962C8B-B14F-4D97-AF65-F5344CB8AC3E}">
        <p14:creationId xmlns:p14="http://schemas.microsoft.com/office/powerpoint/2010/main" val="2660323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Node.js</a:t>
            </a:r>
            <a:r>
              <a:rPr lang="zh-CN" altLang="en-US" sz="2800" dirty="0" smtClean="0"/>
              <a:t>的例子</a:t>
            </a:r>
            <a:endParaRPr lang="zh-CN" altLang="en-US" sz="2800" dirty="0"/>
          </a:p>
        </p:txBody>
      </p:sp>
      <p:sp>
        <p:nvSpPr>
          <p:cNvPr id="5" name="内容占位符 4"/>
          <p:cNvSpPr>
            <a:spLocks noGrp="1"/>
          </p:cNvSpPr>
          <p:nvPr>
            <p:ph idx="1"/>
          </p:nvPr>
        </p:nvSpPr>
        <p:spPr/>
        <p:txBody>
          <a:bodyPr/>
          <a:lstStyle/>
          <a:p>
            <a:r>
              <a:rPr lang="zh-CN" altLang="en-US" dirty="0" smtClean="0"/>
              <a:t>用</a:t>
            </a:r>
            <a:r>
              <a:rPr lang="en-US" altLang="zh-CN" dirty="0"/>
              <a:t>Node.JS</a:t>
            </a:r>
            <a:r>
              <a:rPr lang="zh-CN" altLang="en-US" dirty="0"/>
              <a:t>作为本课程的示例语言</a:t>
            </a:r>
            <a:r>
              <a:rPr lang="zh-CN" altLang="en-US" dirty="0" smtClean="0"/>
              <a:t>，下载</a:t>
            </a:r>
            <a:r>
              <a:rPr lang="zh-CN" altLang="en-US" dirty="0"/>
              <a:t>安装最新的</a:t>
            </a:r>
            <a:r>
              <a:rPr lang="en-US" altLang="zh-CN" dirty="0"/>
              <a:t>node.js</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5901935" y="2455968"/>
            <a:ext cx="6191250" cy="3667125"/>
          </a:xfrm>
          <a:prstGeom prst="rect">
            <a:avLst/>
          </a:prstGeom>
        </p:spPr>
      </p:pic>
      <p:pic>
        <p:nvPicPr>
          <p:cNvPr id="7" name="图片 6"/>
          <p:cNvPicPr>
            <a:picLocks noChangeAspect="1"/>
          </p:cNvPicPr>
          <p:nvPr/>
        </p:nvPicPr>
        <p:blipFill>
          <a:blip r:embed="rId4"/>
          <a:stretch>
            <a:fillRect/>
          </a:stretch>
        </p:blipFill>
        <p:spPr>
          <a:xfrm>
            <a:off x="293687" y="2455968"/>
            <a:ext cx="5145457" cy="3667125"/>
          </a:xfrm>
          <a:prstGeom prst="rect">
            <a:avLst/>
          </a:prstGeom>
        </p:spPr>
      </p:pic>
    </p:spTree>
    <p:extLst>
      <p:ext uri="{BB962C8B-B14F-4D97-AF65-F5344CB8AC3E}">
        <p14:creationId xmlns:p14="http://schemas.microsoft.com/office/powerpoint/2010/main" val="23036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请求的示例（</a:t>
            </a:r>
            <a:r>
              <a:rPr lang="en-US" altLang="zh-CN" dirty="0" smtClean="0"/>
              <a:t>GET</a:t>
            </a:r>
            <a:r>
              <a:rPr lang="zh-CN" altLang="en-US" dirty="0" smtClean="0"/>
              <a:t>无参数）</a:t>
            </a:r>
            <a:endParaRPr lang="zh-CN" altLang="en-US" dirty="0"/>
          </a:p>
        </p:txBody>
      </p:sp>
      <p:sp>
        <p:nvSpPr>
          <p:cNvPr id="3" name="内容占位符 2"/>
          <p:cNvSpPr>
            <a:spLocks noGrp="1"/>
          </p:cNvSpPr>
          <p:nvPr>
            <p:ph idx="1"/>
          </p:nvPr>
        </p:nvSpPr>
        <p:spPr>
          <a:xfrm>
            <a:off x="1097280" y="1845734"/>
            <a:ext cx="10058400" cy="4389966"/>
          </a:xfrm>
        </p:spPr>
        <p:txBody>
          <a:bodyPr>
            <a:normAutofit/>
          </a:bodyPr>
          <a:lstStyle/>
          <a:p>
            <a:r>
              <a:rPr lang="zh-CN" altLang="en-US" dirty="0" smtClean="0"/>
              <a:t>我们用</a:t>
            </a:r>
            <a:r>
              <a:rPr lang="en-US" altLang="zh-CN" dirty="0" smtClean="0"/>
              <a:t>Node.js</a:t>
            </a:r>
            <a:r>
              <a:rPr lang="zh-CN" altLang="en-US" dirty="0" smtClean="0"/>
              <a:t>代码来解释一下</a:t>
            </a:r>
            <a:r>
              <a:rPr lang="en-US" altLang="zh-CN" dirty="0" smtClean="0"/>
              <a:t>HTTP</a:t>
            </a:r>
            <a:r>
              <a:rPr lang="zh-CN" altLang="en-US" dirty="0" smtClean="0"/>
              <a:t>的请求，首先可以用</a:t>
            </a:r>
            <a:r>
              <a:rPr lang="en-US" altLang="zh-CN" dirty="0" smtClean="0"/>
              <a:t>Node.JS</a:t>
            </a:r>
            <a:r>
              <a:rPr lang="zh-CN" altLang="en-US" dirty="0" smtClean="0"/>
              <a:t>搭一个简易的</a:t>
            </a:r>
            <a:r>
              <a:rPr lang="en-US" altLang="zh-CN" dirty="0" smtClean="0"/>
              <a:t>Web</a:t>
            </a:r>
            <a:r>
              <a:rPr lang="zh-CN" altLang="en-US" dirty="0" smtClean="0"/>
              <a:t>服务器：</a:t>
            </a:r>
            <a:endParaRPr lang="en-US" altLang="zh-CN" dirty="0" smtClean="0"/>
          </a:p>
          <a:p>
            <a:r>
              <a:rPr lang="en-US" altLang="zh-CN" dirty="0" err="1"/>
              <a:t>var</a:t>
            </a:r>
            <a:r>
              <a:rPr lang="en-US" altLang="zh-CN" dirty="0"/>
              <a:t> http = </a:t>
            </a:r>
            <a:r>
              <a:rPr lang="en-US" altLang="zh-CN" dirty="0" smtClean="0"/>
              <a:t>require(‘http’);    //</a:t>
            </a:r>
            <a:r>
              <a:rPr lang="zh-CN" altLang="en-US" dirty="0" smtClean="0"/>
              <a:t>引入</a:t>
            </a:r>
            <a:r>
              <a:rPr lang="en-US" altLang="zh-CN" dirty="0" smtClean="0"/>
              <a:t>http</a:t>
            </a:r>
            <a:r>
              <a:rPr lang="zh-CN" altLang="en-US" dirty="0" smtClean="0"/>
              <a:t>包</a:t>
            </a:r>
            <a:endParaRPr lang="en-US" altLang="zh-CN" dirty="0" smtClean="0"/>
          </a:p>
          <a:p>
            <a:r>
              <a:rPr lang="en-US" altLang="zh-CN" dirty="0" err="1" smtClean="0"/>
              <a:t>var</a:t>
            </a:r>
            <a:r>
              <a:rPr lang="en-US" altLang="zh-CN" dirty="0" smtClean="0"/>
              <a:t> </a:t>
            </a:r>
            <a:r>
              <a:rPr lang="en-US" altLang="zh-CN" dirty="0" err="1"/>
              <a:t>url</a:t>
            </a:r>
            <a:r>
              <a:rPr lang="en-US" altLang="zh-CN" dirty="0"/>
              <a:t> = </a:t>
            </a:r>
            <a:r>
              <a:rPr lang="en-US" altLang="zh-CN" dirty="0" smtClean="0"/>
              <a:t>require(‘</a:t>
            </a:r>
            <a:r>
              <a:rPr lang="en-US" altLang="zh-CN" dirty="0" err="1" smtClean="0"/>
              <a:t>url</a:t>
            </a:r>
            <a:r>
              <a:rPr lang="en-US" altLang="zh-CN" dirty="0" smtClean="0"/>
              <a:t>’);         //</a:t>
            </a:r>
            <a:r>
              <a:rPr lang="zh-CN" altLang="en-US" dirty="0" smtClean="0"/>
              <a:t>引入</a:t>
            </a:r>
            <a:r>
              <a:rPr lang="en-US" altLang="zh-CN" dirty="0" err="1" smtClean="0"/>
              <a:t>url</a:t>
            </a:r>
            <a:r>
              <a:rPr lang="zh-CN" altLang="en-US" dirty="0" smtClean="0"/>
              <a:t>包</a:t>
            </a:r>
            <a:endParaRPr lang="en-US" altLang="zh-CN" dirty="0" smtClean="0"/>
          </a:p>
          <a:p>
            <a:r>
              <a:rPr lang="en-US" altLang="zh-CN" dirty="0" err="1" smtClean="0"/>
              <a:t>var</a:t>
            </a:r>
            <a:r>
              <a:rPr lang="en-US" altLang="zh-CN" dirty="0" smtClean="0"/>
              <a:t> </a:t>
            </a:r>
            <a:r>
              <a:rPr lang="en-US" altLang="zh-CN" dirty="0" err="1"/>
              <a:t>util</a:t>
            </a:r>
            <a:r>
              <a:rPr lang="en-US" altLang="zh-CN" dirty="0"/>
              <a:t> = </a:t>
            </a:r>
            <a:r>
              <a:rPr lang="en-US" altLang="zh-CN" dirty="0" smtClean="0"/>
              <a:t>require(‘</a:t>
            </a:r>
            <a:r>
              <a:rPr lang="en-US" altLang="zh-CN" dirty="0" err="1" smtClean="0"/>
              <a:t>util</a:t>
            </a:r>
            <a:r>
              <a:rPr lang="en-US" altLang="zh-CN" dirty="0" smtClean="0"/>
              <a:t>’);       //</a:t>
            </a:r>
            <a:r>
              <a:rPr lang="zh-CN" altLang="en-US" dirty="0" smtClean="0"/>
              <a:t>引入</a:t>
            </a:r>
            <a:r>
              <a:rPr lang="en-US" altLang="zh-CN" dirty="0" err="1" smtClean="0"/>
              <a:t>util</a:t>
            </a:r>
            <a:r>
              <a:rPr lang="zh-CN" altLang="en-US" dirty="0" smtClean="0"/>
              <a:t>包</a:t>
            </a:r>
            <a:endParaRPr lang="en-US" altLang="zh-CN" dirty="0" smtClean="0"/>
          </a:p>
          <a:p>
            <a:r>
              <a:rPr lang="en-US" altLang="zh-CN" dirty="0" err="1" smtClean="0"/>
              <a:t>http.createServer</a:t>
            </a:r>
            <a:r>
              <a:rPr lang="en-US" altLang="zh-CN" dirty="0" smtClean="0"/>
              <a:t>(function(</a:t>
            </a:r>
            <a:r>
              <a:rPr lang="en-US" altLang="zh-CN" dirty="0" err="1" smtClean="0"/>
              <a:t>req</a:t>
            </a:r>
            <a:r>
              <a:rPr lang="en-US" altLang="zh-CN" dirty="0"/>
              <a:t>, res</a:t>
            </a:r>
            <a:r>
              <a:rPr lang="en-US" altLang="zh-CN" dirty="0" smtClean="0"/>
              <a:t>){</a:t>
            </a:r>
          </a:p>
          <a:p>
            <a:r>
              <a:rPr lang="en-US" altLang="zh-CN" dirty="0" smtClean="0"/>
              <a:t> </a:t>
            </a:r>
            <a:r>
              <a:rPr lang="en-US" altLang="zh-CN" dirty="0" err="1"/>
              <a:t>res.writeHead</a:t>
            </a:r>
            <a:r>
              <a:rPr lang="en-US" altLang="zh-CN" dirty="0"/>
              <a:t>(200, </a:t>
            </a:r>
            <a:r>
              <a:rPr lang="en-US" altLang="zh-CN" dirty="0" smtClean="0"/>
              <a:t>{‘Content-Type’: ‘text/plain</a:t>
            </a:r>
            <a:r>
              <a:rPr lang="en-US" altLang="zh-CN" dirty="0"/>
              <a:t>; </a:t>
            </a:r>
            <a:r>
              <a:rPr lang="en-US" altLang="zh-CN" dirty="0" smtClean="0"/>
              <a:t>charset=utf-8’});  //</a:t>
            </a:r>
            <a:r>
              <a:rPr lang="zh-CN" altLang="en-US" dirty="0" smtClean="0"/>
              <a:t>发送响应头</a:t>
            </a:r>
            <a:endParaRPr lang="en-US" altLang="zh-CN" dirty="0" smtClean="0"/>
          </a:p>
          <a:p>
            <a:r>
              <a:rPr lang="en-US" altLang="zh-CN" dirty="0"/>
              <a:t> </a:t>
            </a:r>
            <a:r>
              <a:rPr lang="en-US" altLang="zh-CN" dirty="0" err="1" smtClean="0"/>
              <a:t>res.end</a:t>
            </a:r>
            <a:r>
              <a:rPr lang="en-US" altLang="zh-CN" dirty="0" smtClean="0"/>
              <a:t>(</a:t>
            </a:r>
            <a:r>
              <a:rPr lang="en-US" altLang="zh-CN" dirty="0" err="1" smtClean="0"/>
              <a:t>util.inspect</a:t>
            </a:r>
            <a:r>
              <a:rPr lang="en-US" altLang="zh-CN" dirty="0" smtClean="0"/>
              <a:t>(</a:t>
            </a:r>
            <a:r>
              <a:rPr lang="en-US" altLang="zh-CN" dirty="0" err="1" smtClean="0"/>
              <a:t>url.parse</a:t>
            </a:r>
            <a:r>
              <a:rPr lang="en-US" altLang="zh-CN" dirty="0" smtClean="0"/>
              <a:t>(req.url</a:t>
            </a:r>
            <a:r>
              <a:rPr lang="en-US" altLang="zh-CN" dirty="0"/>
              <a:t>, true</a:t>
            </a:r>
            <a:r>
              <a:rPr lang="en-US" altLang="zh-CN" dirty="0" smtClean="0"/>
              <a:t>)));  //</a:t>
            </a:r>
            <a:r>
              <a:rPr lang="zh-CN" altLang="en-US" dirty="0" smtClean="0"/>
              <a:t>发送响应数据，结束响应</a:t>
            </a:r>
            <a:endParaRPr lang="en-US" altLang="zh-CN" dirty="0" smtClean="0"/>
          </a:p>
          <a:p>
            <a:r>
              <a:rPr lang="en-US" altLang="zh-CN" dirty="0" smtClean="0"/>
              <a:t>}).listen(3000);</a:t>
            </a:r>
          </a:p>
          <a:p>
            <a:r>
              <a:rPr lang="zh-CN" altLang="en-US" dirty="0" smtClean="0"/>
              <a:t>将上述代码另存为</a:t>
            </a:r>
            <a:r>
              <a:rPr lang="en-US" altLang="zh-CN" dirty="0" smtClean="0"/>
              <a:t>1.js</a:t>
            </a:r>
            <a:r>
              <a:rPr lang="zh-CN" altLang="en-US" dirty="0" smtClean="0"/>
              <a:t>，在命令行中运行</a:t>
            </a:r>
            <a:r>
              <a:rPr lang="en-US" altLang="zh-CN" dirty="0" smtClean="0"/>
              <a:t>node 1.js</a:t>
            </a:r>
          </a:p>
        </p:txBody>
      </p:sp>
    </p:spTree>
    <p:extLst>
      <p:ext uri="{BB962C8B-B14F-4D97-AF65-F5344CB8AC3E}">
        <p14:creationId xmlns:p14="http://schemas.microsoft.com/office/powerpoint/2010/main" val="11577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a:t>GET</a:t>
            </a:r>
            <a:r>
              <a:rPr lang="zh-CN" altLang="en-US" dirty="0"/>
              <a:t>无参数）</a:t>
            </a:r>
          </a:p>
        </p:txBody>
      </p:sp>
      <p:sp>
        <p:nvSpPr>
          <p:cNvPr id="3" name="内容占位符 2"/>
          <p:cNvSpPr>
            <a:spLocks noGrp="1"/>
          </p:cNvSpPr>
          <p:nvPr>
            <p:ph idx="1"/>
          </p:nvPr>
        </p:nvSpPr>
        <p:spPr/>
        <p:txBody>
          <a:bodyPr/>
          <a:lstStyle/>
          <a:p>
            <a:r>
              <a:rPr lang="zh-CN" altLang="en-US" dirty="0" smtClean="0"/>
              <a:t>在</a:t>
            </a:r>
            <a:r>
              <a:rPr lang="en-US" altLang="zh-CN" dirty="0" smtClean="0"/>
              <a:t>Chrome</a:t>
            </a:r>
            <a:r>
              <a:rPr lang="zh-CN" altLang="en-US" dirty="0" smtClean="0"/>
              <a:t>浏览器</a:t>
            </a:r>
            <a:r>
              <a:rPr lang="zh-CN" altLang="en-US" dirty="0"/>
              <a:t>中访问</a:t>
            </a:r>
            <a:r>
              <a:rPr lang="en-US" altLang="zh-CN" dirty="0">
                <a:hlinkClick r:id="rId3"/>
              </a:rPr>
              <a:t>http://127.0.0.1:3000</a:t>
            </a:r>
            <a:r>
              <a:rPr lang="zh-CN" altLang="en-US" dirty="0"/>
              <a:t>，这就是一</a:t>
            </a:r>
            <a:r>
              <a:rPr lang="zh-CN" altLang="en-US" dirty="0" smtClean="0"/>
              <a:t>个无参数的</a:t>
            </a:r>
            <a:r>
              <a:rPr lang="en-US" altLang="zh-CN" dirty="0" smtClean="0"/>
              <a:t>GET</a:t>
            </a:r>
            <a:r>
              <a:rPr lang="zh-CN" altLang="en-US" dirty="0" smtClean="0"/>
              <a:t>请求。</a:t>
            </a:r>
            <a:endParaRPr lang="zh-CN" altLang="en-US" dirty="0"/>
          </a:p>
          <a:p>
            <a:r>
              <a:rPr lang="zh-CN" altLang="en-US" dirty="0" smtClean="0"/>
              <a:t>点击</a:t>
            </a:r>
            <a:r>
              <a:rPr lang="en-US" altLang="zh-CN" dirty="0" smtClean="0"/>
              <a:t>F12</a:t>
            </a:r>
            <a:r>
              <a:rPr lang="zh-CN" altLang="en-US" dirty="0" smtClean="0"/>
              <a:t>可以看到发送的请求，以及</a:t>
            </a:r>
            <a:r>
              <a:rPr lang="en-US" altLang="zh-CN" dirty="0" smtClean="0"/>
              <a:t>Web</a:t>
            </a:r>
            <a:r>
              <a:rPr lang="zh-CN" altLang="en-US" dirty="0" smtClean="0"/>
              <a:t>服务器给出的回应</a:t>
            </a:r>
            <a:r>
              <a:rPr lang="en-US" altLang="zh-CN" dirty="0" smtClean="0"/>
              <a:t>Response</a:t>
            </a:r>
            <a:r>
              <a:rPr lang="zh-CN" altLang="en-US" dirty="0" smtClean="0"/>
              <a:t>。</a:t>
            </a:r>
            <a:endParaRPr lang="zh-CN" altLang="en-US" dirty="0"/>
          </a:p>
        </p:txBody>
      </p:sp>
      <p:pic>
        <p:nvPicPr>
          <p:cNvPr id="5" name="图片 4"/>
          <p:cNvPicPr>
            <a:picLocks noChangeAspect="1"/>
          </p:cNvPicPr>
          <p:nvPr/>
        </p:nvPicPr>
        <p:blipFill>
          <a:blip r:embed="rId4"/>
          <a:stretch>
            <a:fillRect/>
          </a:stretch>
        </p:blipFill>
        <p:spPr>
          <a:xfrm>
            <a:off x="1097280" y="2862051"/>
            <a:ext cx="3671977" cy="2852949"/>
          </a:xfrm>
          <a:prstGeom prst="rect">
            <a:avLst/>
          </a:prstGeom>
        </p:spPr>
      </p:pic>
      <p:pic>
        <p:nvPicPr>
          <p:cNvPr id="7" name="图片 6"/>
          <p:cNvPicPr>
            <a:picLocks noChangeAspect="1"/>
          </p:cNvPicPr>
          <p:nvPr/>
        </p:nvPicPr>
        <p:blipFill>
          <a:blip r:embed="rId5"/>
          <a:stretch>
            <a:fillRect/>
          </a:stretch>
        </p:blipFill>
        <p:spPr>
          <a:xfrm>
            <a:off x="3189287" y="2674937"/>
            <a:ext cx="8429625" cy="3667125"/>
          </a:xfrm>
          <a:prstGeom prst="rect">
            <a:avLst/>
          </a:prstGeom>
        </p:spPr>
      </p:pic>
    </p:spTree>
    <p:extLst>
      <p:ext uri="{BB962C8B-B14F-4D97-AF65-F5344CB8AC3E}">
        <p14:creationId xmlns:p14="http://schemas.microsoft.com/office/powerpoint/2010/main" val="256505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smtClean="0"/>
              <a:t>GET</a:t>
            </a:r>
            <a:r>
              <a:rPr lang="zh-CN" altLang="en-US" dirty="0" smtClean="0"/>
              <a:t>有参数</a:t>
            </a:r>
            <a:r>
              <a:rPr lang="zh-CN" altLang="en-US" dirty="0"/>
              <a:t>）</a:t>
            </a:r>
          </a:p>
        </p:txBody>
      </p:sp>
      <p:sp>
        <p:nvSpPr>
          <p:cNvPr id="3" name="内容占位符 2"/>
          <p:cNvSpPr>
            <a:spLocks noGrp="1"/>
          </p:cNvSpPr>
          <p:nvPr>
            <p:ph idx="1"/>
          </p:nvPr>
        </p:nvSpPr>
        <p:spPr>
          <a:xfrm>
            <a:off x="1097280" y="1845734"/>
            <a:ext cx="10574020" cy="4732866"/>
          </a:xfrm>
        </p:spPr>
        <p:txBody>
          <a:bodyPr>
            <a:noAutofit/>
          </a:bodyPr>
          <a:lstStyle/>
          <a:p>
            <a:r>
              <a:rPr lang="en-US" altLang="zh-CN" sz="1600" dirty="0" err="1"/>
              <a:t>var</a:t>
            </a:r>
            <a:r>
              <a:rPr lang="en-US" altLang="zh-CN" sz="1600" dirty="0"/>
              <a:t> http = require('http');</a:t>
            </a:r>
          </a:p>
          <a:p>
            <a:r>
              <a:rPr lang="en-US" altLang="zh-CN" sz="1600" dirty="0" err="1"/>
              <a:t>var</a:t>
            </a:r>
            <a:r>
              <a:rPr lang="en-US" altLang="zh-CN" sz="1600" dirty="0"/>
              <a:t> </a:t>
            </a:r>
            <a:r>
              <a:rPr lang="en-US" altLang="zh-CN" sz="1600" dirty="0" err="1"/>
              <a:t>url</a:t>
            </a:r>
            <a:r>
              <a:rPr lang="en-US" altLang="zh-CN" sz="1600" dirty="0"/>
              <a:t> = require('</a:t>
            </a:r>
            <a:r>
              <a:rPr lang="en-US" altLang="zh-CN" sz="1600" dirty="0" err="1"/>
              <a:t>url</a:t>
            </a:r>
            <a:r>
              <a:rPr lang="en-US" altLang="zh-CN" sz="1600" dirty="0"/>
              <a:t>');</a:t>
            </a:r>
          </a:p>
          <a:p>
            <a:r>
              <a:rPr lang="en-US" altLang="zh-CN" sz="1600" dirty="0" err="1"/>
              <a:t>var</a:t>
            </a:r>
            <a:r>
              <a:rPr lang="en-US" altLang="zh-CN" sz="1600" dirty="0"/>
              <a:t> </a:t>
            </a:r>
            <a:r>
              <a:rPr lang="en-US" altLang="zh-CN" sz="1600" dirty="0" err="1"/>
              <a:t>util</a:t>
            </a:r>
            <a:r>
              <a:rPr lang="en-US" altLang="zh-CN" sz="1600" dirty="0"/>
              <a:t> = require('</a:t>
            </a:r>
            <a:r>
              <a:rPr lang="en-US" altLang="zh-CN" sz="1600" dirty="0" err="1"/>
              <a:t>util</a:t>
            </a:r>
            <a:r>
              <a:rPr lang="en-US" altLang="zh-CN" sz="1600" dirty="0" smtClean="0"/>
              <a:t>'); </a:t>
            </a:r>
            <a:endParaRPr lang="en-US" altLang="zh-CN" sz="1600" dirty="0"/>
          </a:p>
          <a:p>
            <a:r>
              <a:rPr lang="en-US" altLang="zh-CN" sz="1600" dirty="0" err="1"/>
              <a:t>http.createServer</a:t>
            </a:r>
            <a:r>
              <a:rPr lang="en-US" altLang="zh-CN" sz="1600" dirty="0"/>
              <a:t>(function(</a:t>
            </a:r>
            <a:r>
              <a:rPr lang="en-US" altLang="zh-CN" sz="1600" dirty="0" err="1"/>
              <a:t>req</a:t>
            </a:r>
            <a:r>
              <a:rPr lang="en-US" altLang="zh-CN" sz="1600" dirty="0"/>
              <a:t>, res){</a:t>
            </a:r>
          </a:p>
          <a:p>
            <a:r>
              <a:rPr lang="en-US" altLang="zh-CN" sz="1600" dirty="0"/>
              <a:t>    </a:t>
            </a:r>
            <a:r>
              <a:rPr lang="en-US" altLang="zh-CN" sz="1600" dirty="0" err="1"/>
              <a:t>res.writeHead</a:t>
            </a:r>
            <a:r>
              <a:rPr lang="en-US" altLang="zh-CN" sz="1600" dirty="0"/>
              <a:t>(200, {'Content-Type': 'text/plain</a:t>
            </a:r>
            <a:r>
              <a:rPr lang="en-US" altLang="zh-CN" sz="1600" dirty="0" smtClean="0"/>
              <a:t>'});  </a:t>
            </a:r>
            <a:endParaRPr lang="en-US" altLang="zh-CN" sz="1600" dirty="0"/>
          </a:p>
          <a:p>
            <a:r>
              <a:rPr lang="en-US" altLang="zh-CN" sz="1600" dirty="0" smtClean="0"/>
              <a:t>    </a:t>
            </a:r>
            <a:r>
              <a:rPr lang="en-US" altLang="zh-CN" sz="1600" dirty="0" err="1" smtClean="0"/>
              <a:t>var</a:t>
            </a:r>
            <a:r>
              <a:rPr lang="en-US" altLang="zh-CN" sz="1600" dirty="0" smtClean="0"/>
              <a:t> </a:t>
            </a:r>
            <a:r>
              <a:rPr lang="en-US" altLang="zh-CN" sz="1600" dirty="0" err="1" smtClean="0"/>
              <a:t>params</a:t>
            </a:r>
            <a:r>
              <a:rPr lang="en-US" altLang="zh-CN" sz="1600" dirty="0" smtClean="0"/>
              <a:t> = </a:t>
            </a:r>
            <a:r>
              <a:rPr lang="en-US" altLang="zh-CN" sz="1600" dirty="0" err="1" smtClean="0"/>
              <a:t>url.parse</a:t>
            </a:r>
            <a:r>
              <a:rPr lang="en-US" altLang="zh-CN" sz="1600" dirty="0" smtClean="0"/>
              <a:t>(req.url, true).query; </a:t>
            </a:r>
            <a:r>
              <a:rPr lang="en-US" altLang="zh-CN" sz="1600" dirty="0"/>
              <a:t>// </a:t>
            </a:r>
            <a:r>
              <a:rPr lang="zh-CN" altLang="en-US" sz="1600" dirty="0"/>
              <a:t>解析 </a:t>
            </a:r>
            <a:r>
              <a:rPr lang="en-US" altLang="zh-CN" sz="1600" dirty="0" err="1"/>
              <a:t>url</a:t>
            </a:r>
            <a:r>
              <a:rPr lang="en-US" altLang="zh-CN" sz="1600" dirty="0"/>
              <a:t> </a:t>
            </a:r>
            <a:r>
              <a:rPr lang="zh-CN" altLang="en-US" sz="1600" dirty="0"/>
              <a:t>参数</a:t>
            </a:r>
            <a:endParaRPr lang="en-US" altLang="zh-CN" sz="1600" dirty="0" smtClean="0"/>
          </a:p>
          <a:p>
            <a:r>
              <a:rPr lang="en-US" altLang="zh-CN" sz="1600" dirty="0" smtClean="0"/>
              <a:t>    </a:t>
            </a:r>
            <a:r>
              <a:rPr lang="en-US" altLang="zh-CN" sz="1600" dirty="0" err="1"/>
              <a:t>res.write</a:t>
            </a:r>
            <a:r>
              <a:rPr lang="en-US" altLang="zh-CN" sz="1600" dirty="0"/>
              <a:t>("</a:t>
            </a:r>
            <a:r>
              <a:rPr lang="zh-CN" altLang="en-US" sz="1600" dirty="0"/>
              <a:t>网站名：</a:t>
            </a:r>
            <a:r>
              <a:rPr lang="en-US" altLang="zh-CN" sz="1600" dirty="0"/>
              <a:t>" + params.name);</a:t>
            </a:r>
          </a:p>
          <a:p>
            <a:r>
              <a:rPr lang="en-US" altLang="zh-CN" sz="1600" dirty="0"/>
              <a:t>    </a:t>
            </a:r>
            <a:r>
              <a:rPr lang="en-US" altLang="zh-CN" sz="1600" dirty="0" err="1"/>
              <a:t>res.write</a:t>
            </a:r>
            <a:r>
              <a:rPr lang="en-US" altLang="zh-CN" sz="1600" dirty="0"/>
              <a:t>("\n");</a:t>
            </a:r>
          </a:p>
          <a:p>
            <a:r>
              <a:rPr lang="en-US" altLang="zh-CN" sz="1600" dirty="0"/>
              <a:t>    </a:t>
            </a:r>
            <a:r>
              <a:rPr lang="en-US" altLang="zh-CN" sz="1600" dirty="0" err="1"/>
              <a:t>res.write</a:t>
            </a:r>
            <a:r>
              <a:rPr lang="en-US" altLang="zh-CN" sz="1600" dirty="0"/>
              <a:t>("</a:t>
            </a:r>
            <a:r>
              <a:rPr lang="zh-CN" altLang="en-US" sz="1600" dirty="0"/>
              <a:t>网站 </a:t>
            </a:r>
            <a:r>
              <a:rPr lang="en-US" altLang="zh-CN" sz="1600" dirty="0"/>
              <a:t>URL</a:t>
            </a:r>
            <a:r>
              <a:rPr lang="zh-CN" altLang="en-US" sz="1600" dirty="0"/>
              <a:t>：</a:t>
            </a:r>
            <a:r>
              <a:rPr lang="en-US" altLang="zh-CN" sz="1600" dirty="0"/>
              <a:t>" + params.url);</a:t>
            </a:r>
          </a:p>
          <a:p>
            <a:r>
              <a:rPr lang="en-US" altLang="zh-CN" sz="1600" dirty="0"/>
              <a:t>    </a:t>
            </a:r>
            <a:r>
              <a:rPr lang="en-US" altLang="zh-CN" sz="1600" dirty="0" err="1"/>
              <a:t>res.end</a:t>
            </a:r>
            <a:r>
              <a:rPr lang="en-US" altLang="zh-CN" sz="1600" dirty="0" smtClean="0"/>
              <a:t>(); </a:t>
            </a:r>
            <a:endParaRPr lang="en-US" altLang="zh-CN" sz="1600" dirty="0"/>
          </a:p>
          <a:p>
            <a:r>
              <a:rPr lang="en-US" altLang="zh-CN" sz="1600" dirty="0"/>
              <a:t>}).listen(3000</a:t>
            </a:r>
            <a:r>
              <a:rPr lang="en-US" altLang="zh-CN" sz="1600" dirty="0" smtClean="0"/>
              <a:t>);   //</a:t>
            </a:r>
            <a:r>
              <a:rPr lang="zh-CN" altLang="en-US" sz="1600" dirty="0"/>
              <a:t>将上述代码另存为</a:t>
            </a:r>
            <a:r>
              <a:rPr lang="en-US" altLang="zh-CN" sz="1600" dirty="0"/>
              <a:t>2.js</a:t>
            </a:r>
            <a:r>
              <a:rPr lang="zh-CN" altLang="en-US" sz="1600" dirty="0"/>
              <a:t>，在命令行中运行</a:t>
            </a:r>
            <a:r>
              <a:rPr lang="en-US" altLang="zh-CN" sz="1600" dirty="0"/>
              <a:t>node 2.js</a:t>
            </a:r>
          </a:p>
          <a:p>
            <a:endParaRPr lang="zh-CN" altLang="en-US" sz="1600" dirty="0"/>
          </a:p>
        </p:txBody>
      </p:sp>
    </p:spTree>
    <p:extLst>
      <p:ext uri="{BB962C8B-B14F-4D97-AF65-F5344CB8AC3E}">
        <p14:creationId xmlns:p14="http://schemas.microsoft.com/office/powerpoint/2010/main" val="353100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smtClean="0"/>
              <a:t>GET</a:t>
            </a:r>
            <a:r>
              <a:rPr lang="zh-CN" altLang="en-US" dirty="0" smtClean="0"/>
              <a:t>有参数</a:t>
            </a:r>
            <a:r>
              <a:rPr lang="zh-CN" altLang="en-US" dirty="0"/>
              <a:t>）</a:t>
            </a:r>
          </a:p>
        </p:txBody>
      </p:sp>
      <p:sp>
        <p:nvSpPr>
          <p:cNvPr id="3" name="内容占位符 2"/>
          <p:cNvSpPr>
            <a:spLocks noGrp="1"/>
          </p:cNvSpPr>
          <p:nvPr>
            <p:ph idx="1"/>
          </p:nvPr>
        </p:nvSpPr>
        <p:spPr>
          <a:xfrm>
            <a:off x="1097280" y="1845734"/>
            <a:ext cx="10574020" cy="4732866"/>
          </a:xfrm>
        </p:spPr>
        <p:txBody>
          <a:bodyPr>
            <a:noAutofit/>
          </a:bodyPr>
          <a:lstStyle/>
          <a:p>
            <a:r>
              <a:rPr lang="zh-CN" altLang="en-US" sz="1800" dirty="0">
                <a:latin typeface="+mn-ea"/>
              </a:rPr>
              <a:t>在</a:t>
            </a:r>
            <a:r>
              <a:rPr lang="en-US" altLang="zh-CN" sz="1800" dirty="0">
                <a:latin typeface="+mn-ea"/>
              </a:rPr>
              <a:t>Chrome</a:t>
            </a:r>
            <a:r>
              <a:rPr lang="zh-CN" altLang="en-US" sz="1800" dirty="0">
                <a:latin typeface="+mn-ea"/>
              </a:rPr>
              <a:t>浏览器中访问</a:t>
            </a:r>
            <a:r>
              <a:rPr lang="en-US" altLang="zh-CN" sz="1800" dirty="0">
                <a:latin typeface="+mn-ea"/>
                <a:hlinkClick r:id="rId4"/>
              </a:rPr>
              <a:t>http://</a:t>
            </a:r>
            <a:r>
              <a:rPr lang="en-US" altLang="zh-CN" sz="1800" dirty="0" smtClean="0">
                <a:latin typeface="+mn-ea"/>
                <a:hlinkClick r:id="rId4"/>
              </a:rPr>
              <a:t>127.0.0.1:3000</a:t>
            </a:r>
            <a:r>
              <a:rPr lang="en-US" altLang="zh-CN" sz="1800" dirty="0" smtClean="0">
                <a:latin typeface="+mn-ea"/>
              </a:rPr>
              <a:t>?name=dase&amp;url=dase.ecnu.edu.cn</a:t>
            </a:r>
            <a:r>
              <a:rPr lang="zh-CN" altLang="en-US" sz="1800" dirty="0" smtClean="0">
                <a:latin typeface="+mn-ea"/>
              </a:rPr>
              <a:t>，</a:t>
            </a:r>
            <a:r>
              <a:rPr lang="zh-CN" altLang="en-US" sz="1800" dirty="0">
                <a:latin typeface="+mn-ea"/>
              </a:rPr>
              <a:t>这就是一</a:t>
            </a:r>
            <a:r>
              <a:rPr lang="zh-CN" altLang="en-US" sz="1800" dirty="0" smtClean="0">
                <a:latin typeface="+mn-ea"/>
              </a:rPr>
              <a:t>个有参数</a:t>
            </a:r>
            <a:r>
              <a:rPr lang="zh-CN" altLang="en-US" sz="1800" dirty="0">
                <a:latin typeface="+mn-ea"/>
              </a:rPr>
              <a:t>的</a:t>
            </a:r>
            <a:r>
              <a:rPr lang="en-US" altLang="zh-CN" sz="1800" dirty="0">
                <a:latin typeface="+mn-ea"/>
              </a:rPr>
              <a:t>GET</a:t>
            </a:r>
            <a:r>
              <a:rPr lang="zh-CN" altLang="en-US" sz="1800" dirty="0">
                <a:latin typeface="+mn-ea"/>
              </a:rPr>
              <a:t>请求</a:t>
            </a:r>
            <a:r>
              <a:rPr lang="zh-CN" altLang="en-US" sz="1800" dirty="0" smtClean="0">
                <a:latin typeface="+mn-ea"/>
              </a:rPr>
              <a:t>。参数分别是</a:t>
            </a:r>
            <a:r>
              <a:rPr lang="en-US" altLang="zh-CN" sz="1800" dirty="0" smtClean="0">
                <a:latin typeface="+mn-ea"/>
              </a:rPr>
              <a:t>name</a:t>
            </a:r>
            <a:r>
              <a:rPr lang="zh-CN" altLang="en-US" sz="1800" dirty="0" smtClean="0">
                <a:latin typeface="+mn-ea"/>
              </a:rPr>
              <a:t>和</a:t>
            </a:r>
            <a:r>
              <a:rPr lang="en-US" altLang="zh-CN" sz="1800" dirty="0" err="1" smtClean="0">
                <a:latin typeface="+mn-ea"/>
              </a:rPr>
              <a:t>url</a:t>
            </a:r>
            <a:r>
              <a:rPr lang="zh-CN" altLang="en-US" sz="1800" dirty="0" smtClean="0">
                <a:latin typeface="+mn-ea"/>
              </a:rPr>
              <a:t>，对应的值是</a:t>
            </a:r>
            <a:r>
              <a:rPr lang="en-US" altLang="zh-CN" sz="1800" dirty="0" err="1" smtClean="0">
                <a:latin typeface="+mn-ea"/>
              </a:rPr>
              <a:t>dase</a:t>
            </a:r>
            <a:r>
              <a:rPr lang="zh-CN" altLang="en-US" sz="1800" dirty="0" smtClean="0">
                <a:latin typeface="+mn-ea"/>
              </a:rPr>
              <a:t>和</a:t>
            </a:r>
            <a:r>
              <a:rPr lang="en-US" altLang="zh-CN" sz="1800" dirty="0" smtClean="0">
                <a:latin typeface="+mn-ea"/>
              </a:rPr>
              <a:t>dase.ecnu.edu.cn</a:t>
            </a:r>
            <a:r>
              <a:rPr lang="zh-CN" altLang="en-US" sz="1800" dirty="0" smtClean="0">
                <a:latin typeface="+mn-ea"/>
              </a:rPr>
              <a:t>。</a:t>
            </a:r>
            <a:endParaRPr lang="zh-CN" altLang="en-US" sz="1800" dirty="0">
              <a:latin typeface="+mn-ea"/>
            </a:endParaRPr>
          </a:p>
          <a:p>
            <a:r>
              <a:rPr lang="zh-CN" altLang="en-US" sz="1800" dirty="0">
                <a:latin typeface="+mn-ea"/>
              </a:rPr>
              <a:t>点击</a:t>
            </a:r>
            <a:r>
              <a:rPr lang="en-US" altLang="zh-CN" sz="1800" dirty="0">
                <a:latin typeface="+mn-ea"/>
              </a:rPr>
              <a:t>F12</a:t>
            </a:r>
            <a:r>
              <a:rPr lang="zh-CN" altLang="en-US" sz="1800" dirty="0">
                <a:latin typeface="+mn-ea"/>
              </a:rPr>
              <a:t>可以看到发送的请求，以及</a:t>
            </a:r>
            <a:r>
              <a:rPr lang="en-US" altLang="zh-CN" sz="1800" dirty="0">
                <a:latin typeface="+mn-ea"/>
              </a:rPr>
              <a:t>Web</a:t>
            </a:r>
            <a:r>
              <a:rPr lang="zh-CN" altLang="en-US" sz="1800" dirty="0">
                <a:latin typeface="+mn-ea"/>
              </a:rPr>
              <a:t>服务器给出的回应</a:t>
            </a:r>
            <a:r>
              <a:rPr lang="en-US" altLang="zh-CN" sz="1800" dirty="0">
                <a:latin typeface="+mn-ea"/>
              </a:rPr>
              <a:t>Response</a:t>
            </a:r>
            <a:r>
              <a:rPr lang="zh-CN" altLang="en-US" sz="1800" dirty="0" smtClean="0">
                <a:latin typeface="+mn-ea"/>
              </a:rPr>
              <a:t>。</a:t>
            </a:r>
            <a:r>
              <a:rPr lang="zh-CN" altLang="en-US" sz="1800" dirty="0">
                <a:latin typeface="+mn-ea"/>
              </a:rPr>
              <a:t>注意右边最下面给出了</a:t>
            </a:r>
            <a:r>
              <a:rPr lang="en-US" altLang="zh-CN" sz="1800" dirty="0">
                <a:latin typeface="+mn-ea"/>
              </a:rPr>
              <a:t>Query String</a:t>
            </a:r>
            <a:r>
              <a:rPr lang="zh-CN" altLang="en-US" sz="1800" dirty="0">
                <a:latin typeface="+mn-ea"/>
              </a:rPr>
              <a:t>，里面就是我们</a:t>
            </a:r>
            <a:r>
              <a:rPr lang="en-US" altLang="zh-CN" sz="1800" dirty="0">
                <a:latin typeface="+mn-ea"/>
              </a:rPr>
              <a:t>Get</a:t>
            </a:r>
            <a:r>
              <a:rPr lang="zh-CN" altLang="en-US" sz="1800" dirty="0">
                <a:latin typeface="+mn-ea"/>
              </a:rPr>
              <a:t>请求里的参数。</a:t>
            </a:r>
          </a:p>
          <a:p>
            <a:endParaRPr lang="zh-CN" altLang="en-US" sz="1800" dirty="0">
              <a:latin typeface="+mn-ea"/>
            </a:endParaRPr>
          </a:p>
          <a:p>
            <a:endParaRPr lang="zh-CN" altLang="en-US" sz="1600" dirty="0"/>
          </a:p>
        </p:txBody>
      </p:sp>
      <p:graphicFrame>
        <p:nvGraphicFramePr>
          <p:cNvPr id="4" name="对象 3"/>
          <p:cNvGraphicFramePr>
            <a:graphicFrameLocks noChangeAspect="1"/>
          </p:cNvGraphicFramePr>
          <p:nvPr>
            <p:extLst>
              <p:ext uri="{D42A27DB-BD31-4B8C-83A1-F6EECF244321}">
                <p14:modId xmlns:p14="http://schemas.microsoft.com/office/powerpoint/2010/main" val="358477052"/>
              </p:ext>
            </p:extLst>
          </p:nvPr>
        </p:nvGraphicFramePr>
        <p:xfrm>
          <a:off x="1097280" y="3952293"/>
          <a:ext cx="4735517" cy="872331"/>
        </p:xfrm>
        <a:graphic>
          <a:graphicData uri="http://schemas.openxmlformats.org/presentationml/2006/ole">
            <mc:AlternateContent xmlns:mc="http://schemas.openxmlformats.org/markup-compatibility/2006">
              <mc:Choice xmlns:v="urn:schemas-microsoft-com:vml" Requires="v">
                <p:oleObj spid="_x0000_s3093" name="BMP 图像" r:id="rId5" imgW="2110680" imgH="388800" progId="Paint.Picture">
                  <p:embed/>
                </p:oleObj>
              </mc:Choice>
              <mc:Fallback>
                <p:oleObj name="BMP 图像" r:id="rId5" imgW="2110680" imgH="388800" progId="Paint.Picture">
                  <p:embed/>
                  <p:pic>
                    <p:nvPicPr>
                      <p:cNvPr id="0" name=""/>
                      <p:cNvPicPr/>
                      <p:nvPr/>
                    </p:nvPicPr>
                    <p:blipFill>
                      <a:blip r:embed="rId6"/>
                      <a:stretch>
                        <a:fillRect/>
                      </a:stretch>
                    </p:blipFill>
                    <p:spPr>
                      <a:xfrm>
                        <a:off x="1097280" y="3952293"/>
                        <a:ext cx="4735517" cy="872331"/>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5446712" y="2962275"/>
            <a:ext cx="5782845" cy="3724699"/>
          </a:xfrm>
          <a:prstGeom prst="rect">
            <a:avLst/>
          </a:prstGeom>
        </p:spPr>
      </p:pic>
    </p:spTree>
    <p:extLst>
      <p:ext uri="{BB962C8B-B14F-4D97-AF65-F5344CB8AC3E}">
        <p14:creationId xmlns:p14="http://schemas.microsoft.com/office/powerpoint/2010/main" val="422468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en-US" altLang="zh-CN" dirty="0" smtClean="0"/>
              <a:t>POST</a:t>
            </a:r>
            <a:r>
              <a:rPr lang="zh-CN" altLang="en-US" dirty="0" smtClean="0"/>
              <a:t>）</a:t>
            </a:r>
            <a:endParaRPr lang="zh-CN" altLang="en-US" dirty="0"/>
          </a:p>
        </p:txBody>
      </p:sp>
      <p:sp>
        <p:nvSpPr>
          <p:cNvPr id="3" name="内容占位符 2"/>
          <p:cNvSpPr>
            <a:spLocks noGrp="1"/>
          </p:cNvSpPr>
          <p:nvPr>
            <p:ph idx="1"/>
          </p:nvPr>
        </p:nvSpPr>
        <p:spPr>
          <a:xfrm>
            <a:off x="1097280" y="1845734"/>
            <a:ext cx="10574020" cy="4732866"/>
          </a:xfrm>
        </p:spPr>
        <p:txBody>
          <a:bodyPr>
            <a:noAutofit/>
          </a:bodyPr>
          <a:lstStyle/>
          <a:p>
            <a:r>
              <a:rPr lang="en-US" altLang="zh-CN" sz="1600" dirty="0" err="1"/>
              <a:t>var</a:t>
            </a:r>
            <a:r>
              <a:rPr lang="en-US" altLang="zh-CN" sz="1600" dirty="0"/>
              <a:t> http = require('http');</a:t>
            </a:r>
          </a:p>
          <a:p>
            <a:r>
              <a:rPr lang="en-US" altLang="zh-CN" sz="1600" dirty="0" err="1"/>
              <a:t>var</a:t>
            </a:r>
            <a:r>
              <a:rPr lang="en-US" altLang="zh-CN" sz="1600" dirty="0"/>
              <a:t> </a:t>
            </a:r>
            <a:r>
              <a:rPr lang="en-US" altLang="zh-CN" sz="1600" dirty="0" err="1"/>
              <a:t>querystring</a:t>
            </a:r>
            <a:r>
              <a:rPr lang="en-US" altLang="zh-CN" sz="1600" dirty="0"/>
              <a:t> = require('</a:t>
            </a:r>
            <a:r>
              <a:rPr lang="en-US" altLang="zh-CN" sz="1600" dirty="0" err="1"/>
              <a:t>querystring</a:t>
            </a:r>
            <a:r>
              <a:rPr lang="en-US" altLang="zh-CN" sz="1600" dirty="0"/>
              <a:t>');</a:t>
            </a:r>
          </a:p>
          <a:p>
            <a:r>
              <a:rPr lang="en-US" altLang="zh-CN" sz="1600" dirty="0" err="1"/>
              <a:t>var</a:t>
            </a:r>
            <a:r>
              <a:rPr lang="en-US" altLang="zh-CN" sz="1600" dirty="0"/>
              <a:t> </a:t>
            </a:r>
            <a:r>
              <a:rPr lang="en-US" altLang="zh-CN" sz="1600" dirty="0" err="1"/>
              <a:t>util</a:t>
            </a:r>
            <a:r>
              <a:rPr lang="en-US" altLang="zh-CN" sz="1600" dirty="0"/>
              <a:t> = require('</a:t>
            </a:r>
            <a:r>
              <a:rPr lang="en-US" altLang="zh-CN" sz="1600" dirty="0" err="1"/>
              <a:t>util</a:t>
            </a:r>
            <a:r>
              <a:rPr lang="en-US" altLang="zh-CN" sz="1600" dirty="0" smtClean="0"/>
              <a:t>'); </a:t>
            </a:r>
            <a:endParaRPr lang="en-US" altLang="zh-CN" sz="1600" dirty="0"/>
          </a:p>
          <a:p>
            <a:r>
              <a:rPr lang="en-US" altLang="zh-CN" sz="1600" dirty="0" err="1"/>
              <a:t>http.createServer</a:t>
            </a:r>
            <a:r>
              <a:rPr lang="en-US" altLang="zh-CN" sz="1600" dirty="0"/>
              <a:t>(function(</a:t>
            </a:r>
            <a:r>
              <a:rPr lang="en-US" altLang="zh-CN" sz="1600" dirty="0" err="1"/>
              <a:t>req</a:t>
            </a:r>
            <a:r>
              <a:rPr lang="en-US" altLang="zh-CN" sz="1600" dirty="0"/>
              <a:t>, res){</a:t>
            </a:r>
          </a:p>
          <a:p>
            <a:r>
              <a:rPr lang="en-US" altLang="zh-CN" sz="1600" dirty="0" err="1" smtClean="0"/>
              <a:t>var</a:t>
            </a:r>
            <a:r>
              <a:rPr lang="en-US" altLang="zh-CN" sz="1600" dirty="0" smtClean="0"/>
              <a:t> </a:t>
            </a:r>
            <a:r>
              <a:rPr lang="en-US" altLang="zh-CN" sz="1600" dirty="0"/>
              <a:t>post = ''; // </a:t>
            </a:r>
            <a:r>
              <a:rPr lang="zh-CN" altLang="en-US" sz="1600" dirty="0"/>
              <a:t>定义了一个</a:t>
            </a:r>
            <a:r>
              <a:rPr lang="en-US" altLang="zh-CN" sz="1600" dirty="0"/>
              <a:t>post</a:t>
            </a:r>
            <a:r>
              <a:rPr lang="zh-CN" altLang="en-US" sz="1600" dirty="0"/>
              <a:t>变量，用于暂存请求体的信息</a:t>
            </a:r>
            <a:endParaRPr lang="en-US" altLang="zh-CN" sz="1600" dirty="0"/>
          </a:p>
          <a:p>
            <a:r>
              <a:rPr lang="en-US" altLang="zh-CN" sz="1600" dirty="0" err="1" smtClean="0"/>
              <a:t>req.on</a:t>
            </a:r>
            <a:r>
              <a:rPr lang="en-US" altLang="zh-CN" sz="1600" dirty="0"/>
              <a:t>('data', function(chunk</a:t>
            </a:r>
            <a:r>
              <a:rPr lang="en-US" altLang="zh-CN" sz="1600" dirty="0" smtClean="0"/>
              <a:t>){</a:t>
            </a:r>
            <a:r>
              <a:rPr lang="en-US" altLang="zh-CN" sz="1600" dirty="0"/>
              <a:t>// </a:t>
            </a:r>
            <a:r>
              <a:rPr lang="zh-CN" altLang="en-US" sz="1600" dirty="0"/>
              <a:t>通过</a:t>
            </a:r>
            <a:r>
              <a:rPr lang="en-US" altLang="zh-CN" sz="1600" dirty="0" err="1"/>
              <a:t>req</a:t>
            </a:r>
            <a:r>
              <a:rPr lang="zh-CN" altLang="en-US" sz="1600" dirty="0"/>
              <a:t>的</a:t>
            </a:r>
            <a:r>
              <a:rPr lang="en-US" altLang="zh-CN" sz="1600" dirty="0"/>
              <a:t>data</a:t>
            </a:r>
            <a:r>
              <a:rPr lang="zh-CN" altLang="en-US" sz="1600" dirty="0"/>
              <a:t>事件监听函数，每当接受到请求体的数据，就累加到</a:t>
            </a:r>
            <a:r>
              <a:rPr lang="en-US" altLang="zh-CN" sz="1600" dirty="0"/>
              <a:t>post</a:t>
            </a:r>
            <a:r>
              <a:rPr lang="zh-CN" altLang="en-US" sz="1600" dirty="0"/>
              <a:t>变量中</a:t>
            </a:r>
            <a:endParaRPr lang="en-US" altLang="zh-CN" sz="1600" dirty="0"/>
          </a:p>
          <a:p>
            <a:r>
              <a:rPr lang="en-US" altLang="zh-CN" sz="1600" dirty="0"/>
              <a:t>        post += chunk</a:t>
            </a:r>
            <a:r>
              <a:rPr lang="en-US" altLang="zh-CN" sz="1600" dirty="0" smtClean="0"/>
              <a:t>;    </a:t>
            </a:r>
            <a:r>
              <a:rPr lang="en-US" altLang="zh-CN" sz="1600" dirty="0"/>
              <a:t>});</a:t>
            </a:r>
          </a:p>
          <a:p>
            <a:r>
              <a:rPr lang="en-US" altLang="zh-CN" sz="1600" dirty="0" err="1" smtClean="0"/>
              <a:t>req.on</a:t>
            </a:r>
            <a:r>
              <a:rPr lang="en-US" altLang="zh-CN" sz="1600" dirty="0"/>
              <a:t>('end', function</a:t>
            </a:r>
            <a:r>
              <a:rPr lang="en-US" altLang="zh-CN" sz="1600" dirty="0" smtClean="0"/>
              <a:t>(){</a:t>
            </a:r>
            <a:r>
              <a:rPr lang="en-US" altLang="zh-CN" sz="1600" dirty="0"/>
              <a:t>// </a:t>
            </a:r>
            <a:r>
              <a:rPr lang="zh-CN" altLang="en-US" sz="1600" dirty="0"/>
              <a:t>在</a:t>
            </a:r>
            <a:r>
              <a:rPr lang="en-US" altLang="zh-CN" sz="1600" dirty="0"/>
              <a:t>end</a:t>
            </a:r>
            <a:r>
              <a:rPr lang="zh-CN" altLang="en-US" sz="1600" dirty="0"/>
              <a:t>事件触发后</a:t>
            </a:r>
            <a:r>
              <a:rPr lang="zh-CN" altLang="en-US" sz="1600" dirty="0" smtClean="0"/>
              <a:t>，将</a:t>
            </a:r>
            <a:r>
              <a:rPr lang="en-US" altLang="zh-CN" sz="1600" dirty="0"/>
              <a:t>post</a:t>
            </a:r>
            <a:r>
              <a:rPr lang="zh-CN" altLang="en-US" sz="1600" dirty="0"/>
              <a:t>解析为真正的</a:t>
            </a:r>
            <a:r>
              <a:rPr lang="en-US" altLang="zh-CN" sz="1600" dirty="0"/>
              <a:t>POST</a:t>
            </a:r>
            <a:r>
              <a:rPr lang="zh-CN" altLang="en-US" sz="1600" dirty="0"/>
              <a:t>请求格式，然后向客户端返回。</a:t>
            </a:r>
            <a:endParaRPr lang="en-US" altLang="zh-CN" sz="1600" dirty="0"/>
          </a:p>
          <a:p>
            <a:r>
              <a:rPr lang="en-US" altLang="zh-CN" sz="1600" dirty="0"/>
              <a:t>        post = </a:t>
            </a:r>
            <a:r>
              <a:rPr lang="en-US" altLang="zh-CN" sz="1600" dirty="0" err="1"/>
              <a:t>querystring.parse</a:t>
            </a:r>
            <a:r>
              <a:rPr lang="en-US" altLang="zh-CN" sz="1600" dirty="0"/>
              <a:t>(post);</a:t>
            </a:r>
          </a:p>
          <a:p>
            <a:r>
              <a:rPr lang="en-US" altLang="zh-CN" sz="1600" dirty="0"/>
              <a:t>        </a:t>
            </a:r>
            <a:r>
              <a:rPr lang="en-US" altLang="zh-CN" sz="1600" dirty="0" err="1"/>
              <a:t>res.end</a:t>
            </a:r>
            <a:r>
              <a:rPr lang="en-US" altLang="zh-CN" sz="1600" dirty="0"/>
              <a:t>(</a:t>
            </a:r>
            <a:r>
              <a:rPr lang="en-US" altLang="zh-CN" sz="1600" dirty="0" err="1"/>
              <a:t>util.inspect</a:t>
            </a:r>
            <a:r>
              <a:rPr lang="en-US" altLang="zh-CN" sz="1600" dirty="0"/>
              <a:t>(post</a:t>
            </a:r>
            <a:r>
              <a:rPr lang="en-US" altLang="zh-CN" sz="1600" dirty="0" smtClean="0"/>
              <a:t>));  </a:t>
            </a:r>
            <a:r>
              <a:rPr lang="en-US" altLang="zh-CN" sz="1600" dirty="0"/>
              <a:t>});</a:t>
            </a:r>
          </a:p>
          <a:p>
            <a:r>
              <a:rPr lang="en-US" altLang="zh-CN" sz="1600" dirty="0"/>
              <a:t>}).listen(3000);//</a:t>
            </a:r>
            <a:r>
              <a:rPr lang="zh-CN" altLang="en-US" sz="1600" dirty="0" smtClean="0"/>
              <a:t>将上述代码另存为</a:t>
            </a:r>
            <a:r>
              <a:rPr lang="en-US" altLang="zh-CN" sz="1600" dirty="0" smtClean="0"/>
              <a:t>3.js</a:t>
            </a:r>
            <a:r>
              <a:rPr lang="zh-CN" altLang="en-US" sz="1600" dirty="0" smtClean="0"/>
              <a:t>，在命令行中运行</a:t>
            </a:r>
            <a:r>
              <a:rPr lang="en-US" altLang="zh-CN" sz="1600" dirty="0" smtClean="0"/>
              <a:t>node 3.js</a:t>
            </a:r>
          </a:p>
          <a:p>
            <a:endParaRPr lang="zh-CN" altLang="en-US" sz="1600" dirty="0"/>
          </a:p>
        </p:txBody>
      </p:sp>
      <p:pic>
        <p:nvPicPr>
          <p:cNvPr id="6" name="图片 5"/>
          <p:cNvPicPr>
            <a:picLocks noChangeAspect="1"/>
          </p:cNvPicPr>
          <p:nvPr/>
        </p:nvPicPr>
        <p:blipFill>
          <a:blip r:embed="rId3"/>
          <a:stretch>
            <a:fillRect/>
          </a:stretch>
        </p:blipFill>
        <p:spPr>
          <a:xfrm>
            <a:off x="525462" y="1845734"/>
            <a:ext cx="11410356" cy="4428066"/>
          </a:xfrm>
          <a:prstGeom prst="rect">
            <a:avLst/>
          </a:prstGeom>
        </p:spPr>
      </p:pic>
    </p:spTree>
    <p:extLst>
      <p:ext uri="{BB962C8B-B14F-4D97-AF65-F5344CB8AC3E}">
        <p14:creationId xmlns:p14="http://schemas.microsoft.com/office/powerpoint/2010/main" val="1487601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传统的软件</a:t>
            </a:r>
            <a:r>
              <a:rPr kumimoji="1" lang="zh-CN" altLang="en-US" sz="2800" dirty="0">
                <a:latin typeface="+mn-ea"/>
                <a:ea typeface="+mn-ea"/>
              </a:rPr>
              <a:t>运行模式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2020944"/>
            <a:ext cx="6405563" cy="4641118"/>
          </a:xfrm>
        </p:spPr>
        <p:txBody>
          <a:bodyPr>
            <a:normAutofit/>
          </a:bodyPr>
          <a:lstStyle/>
          <a:p>
            <a:r>
              <a:rPr kumimoji="1" lang="en-US" altLang="zh-CN" sz="2000" dirty="0">
                <a:latin typeface="+mn-ea"/>
              </a:rPr>
              <a:t>Client-Server(C/S)</a:t>
            </a:r>
            <a:r>
              <a:rPr kumimoji="1" lang="zh-CN" altLang="en-US" sz="2000" dirty="0">
                <a:latin typeface="+mn-ea"/>
              </a:rPr>
              <a:t>模式应用程序</a:t>
            </a:r>
            <a:endParaRPr kumimoji="1" lang="en-US" altLang="zh-CN" sz="2000" dirty="0">
              <a:latin typeface="+mn-ea"/>
            </a:endParaRPr>
          </a:p>
          <a:p>
            <a:pPr lvl="1">
              <a:buSzPct val="70000"/>
              <a:buFont typeface="Wingdings" pitchFamily="2" charset="2"/>
              <a:buChar char="u"/>
            </a:pPr>
            <a:r>
              <a:rPr kumimoji="1" lang="zh-CN" altLang="en-US" sz="1800" dirty="0">
                <a:latin typeface="+mn-ea"/>
              </a:rPr>
              <a:t>腾讯</a:t>
            </a:r>
            <a:r>
              <a:rPr kumimoji="1" lang="en-US" altLang="zh-CN" sz="1800" dirty="0">
                <a:latin typeface="+mn-ea"/>
              </a:rPr>
              <a:t>QQ</a:t>
            </a:r>
            <a:r>
              <a:rPr kumimoji="1" lang="zh-CN" altLang="en-US" sz="1800" dirty="0">
                <a:latin typeface="+mn-ea"/>
              </a:rPr>
              <a:t>、微信</a:t>
            </a:r>
            <a:endParaRPr kumimoji="1" lang="en-US" altLang="zh-CN" sz="1800" dirty="0">
              <a:latin typeface="+mn-ea"/>
            </a:endParaRPr>
          </a:p>
          <a:p>
            <a:pPr lvl="1">
              <a:buSzPct val="70000"/>
              <a:buFont typeface="Wingdings" pitchFamily="2" charset="2"/>
              <a:buChar char="u"/>
            </a:pPr>
            <a:r>
              <a:rPr kumimoji="1" lang="zh-CN" altLang="en-US" sz="1800" dirty="0">
                <a:latin typeface="+mn-ea"/>
              </a:rPr>
              <a:t>需要下载安装运行的各种游戏软件</a:t>
            </a:r>
            <a:endParaRPr kumimoji="1" lang="en-US" altLang="zh-CN" sz="1800" dirty="0">
              <a:latin typeface="+mn-ea"/>
            </a:endParaRPr>
          </a:p>
          <a:p>
            <a:pPr lvl="1">
              <a:buSzPct val="70000"/>
              <a:buFont typeface="Wingdings" pitchFamily="2" charset="2"/>
              <a:buChar char="u"/>
            </a:pPr>
            <a:r>
              <a:rPr kumimoji="1" lang="zh-CN" altLang="en-US" sz="1800" dirty="0">
                <a:latin typeface="+mn-ea"/>
              </a:rPr>
              <a:t>各种移动</a:t>
            </a:r>
            <a:r>
              <a:rPr kumimoji="1" lang="en-US" altLang="zh-CN" sz="1800" dirty="0">
                <a:latin typeface="+mn-ea"/>
              </a:rPr>
              <a:t>APP</a:t>
            </a:r>
            <a:r>
              <a:rPr kumimoji="1" lang="zh-CN" altLang="en-US" sz="1800" dirty="0">
                <a:latin typeface="+mn-ea"/>
              </a:rPr>
              <a:t>软件</a:t>
            </a:r>
            <a:endParaRPr kumimoji="1" lang="en-US" altLang="zh-CN" sz="1800" dirty="0">
              <a:latin typeface="+mn-ea"/>
            </a:endParaRPr>
          </a:p>
          <a:p>
            <a:pPr lvl="1">
              <a:buSzPct val="70000"/>
              <a:buFont typeface="Wingdings" pitchFamily="2" charset="2"/>
              <a:buChar char="u"/>
            </a:pPr>
            <a:r>
              <a:rPr kumimoji="1" lang="en-US" altLang="zh-CN" sz="1800" dirty="0" err="1">
                <a:latin typeface="+mn-ea"/>
              </a:rPr>
              <a:t>Foxmail</a:t>
            </a:r>
            <a:r>
              <a:rPr kumimoji="1" lang="zh-CN" altLang="en-US" sz="1800" dirty="0">
                <a:latin typeface="+mn-ea"/>
              </a:rPr>
              <a:t> 邮件客户端软件</a:t>
            </a:r>
            <a:r>
              <a:rPr kumimoji="1" lang="en-US" altLang="zh-CN" sz="1800" dirty="0">
                <a:latin typeface="+mn-ea"/>
              </a:rPr>
              <a:t>……</a:t>
            </a:r>
          </a:p>
          <a:p>
            <a:r>
              <a:rPr kumimoji="1" lang="en-US" altLang="zh-CN" sz="2000" dirty="0">
                <a:latin typeface="+mn-ea"/>
              </a:rPr>
              <a:t>Browser-Server(B/S)</a:t>
            </a:r>
            <a:r>
              <a:rPr kumimoji="1" lang="zh-CN" altLang="en-US" sz="2000" dirty="0">
                <a:latin typeface="+mn-ea"/>
              </a:rPr>
              <a:t>模式应用程序</a:t>
            </a:r>
            <a:endParaRPr kumimoji="1" lang="en-US" altLang="zh-CN" sz="2000" dirty="0">
              <a:latin typeface="+mn-ea"/>
            </a:endParaRPr>
          </a:p>
          <a:p>
            <a:pPr lvl="1">
              <a:buSzPct val="70000"/>
              <a:buFont typeface="Wingdings" pitchFamily="2" charset="2"/>
              <a:buChar char="u"/>
            </a:pPr>
            <a:r>
              <a:rPr kumimoji="1" lang="zh-CN" altLang="en-US" sz="1800" dirty="0">
                <a:latin typeface="+mn-ea"/>
              </a:rPr>
              <a:t>各种页游</a:t>
            </a:r>
            <a:endParaRPr kumimoji="1" lang="en-US" altLang="zh-CN" sz="1800" dirty="0">
              <a:latin typeface="+mn-ea"/>
            </a:endParaRPr>
          </a:p>
          <a:p>
            <a:pPr lvl="1">
              <a:buSzPct val="70000"/>
              <a:buFont typeface="Wingdings" pitchFamily="2" charset="2"/>
              <a:buChar char="u"/>
            </a:pPr>
            <a:r>
              <a:rPr kumimoji="1" lang="zh-CN" altLang="en-US" sz="1800" dirty="0">
                <a:latin typeface="+mn-ea"/>
              </a:rPr>
              <a:t>网易</a:t>
            </a:r>
            <a:r>
              <a:rPr kumimoji="1" lang="en-US" altLang="zh-CN" sz="1800" dirty="0">
                <a:latin typeface="+mn-ea"/>
              </a:rPr>
              <a:t>126</a:t>
            </a:r>
            <a:r>
              <a:rPr kumimoji="1" lang="zh-CN" altLang="en-US" sz="1800" dirty="0">
                <a:latin typeface="+mn-ea"/>
              </a:rPr>
              <a:t>邮箱、</a:t>
            </a:r>
            <a:r>
              <a:rPr kumimoji="1" lang="en-US" altLang="zh-CN" sz="1800" dirty="0">
                <a:latin typeface="+mn-ea"/>
              </a:rPr>
              <a:t>163</a:t>
            </a:r>
            <a:r>
              <a:rPr kumimoji="1" lang="zh-CN" altLang="en-US" sz="1800" dirty="0">
                <a:latin typeface="+mn-ea"/>
              </a:rPr>
              <a:t>邮箱、</a:t>
            </a:r>
            <a:r>
              <a:rPr kumimoji="1" lang="en-US" altLang="zh-CN" sz="1800" dirty="0">
                <a:latin typeface="+mn-ea"/>
              </a:rPr>
              <a:t>Web</a:t>
            </a:r>
            <a:r>
              <a:rPr kumimoji="1" lang="zh-CN" altLang="en-US" sz="1800" dirty="0">
                <a:latin typeface="+mn-ea"/>
              </a:rPr>
              <a:t> </a:t>
            </a:r>
            <a:r>
              <a:rPr kumimoji="1" lang="en-US" altLang="zh-CN" sz="1800" dirty="0">
                <a:latin typeface="+mn-ea"/>
              </a:rPr>
              <a:t>QQ</a:t>
            </a:r>
            <a:r>
              <a:rPr kumimoji="1" lang="zh-CN" altLang="en-US" sz="1800" dirty="0">
                <a:latin typeface="+mn-ea"/>
              </a:rPr>
              <a:t>邮箱、</a:t>
            </a:r>
            <a:r>
              <a:rPr kumimoji="1" lang="en-US" altLang="zh-CN" sz="1800" dirty="0">
                <a:latin typeface="+mn-ea"/>
              </a:rPr>
              <a:t>Gmail</a:t>
            </a:r>
            <a:r>
              <a:rPr kumimoji="1" lang="zh-CN" altLang="en-US" sz="1800" dirty="0">
                <a:latin typeface="+mn-ea"/>
              </a:rPr>
              <a:t>邮箱等</a:t>
            </a:r>
            <a:endParaRPr kumimoji="1" lang="en-US" altLang="zh-CN" sz="1800" dirty="0">
              <a:latin typeface="+mn-ea"/>
            </a:endParaRPr>
          </a:p>
          <a:p>
            <a:pPr lvl="1">
              <a:buSzPct val="70000"/>
              <a:buFont typeface="Wingdings" pitchFamily="2" charset="2"/>
              <a:buChar char="u"/>
            </a:pPr>
            <a:r>
              <a:rPr kumimoji="1" lang="zh-CN" altLang="en-US" sz="1800" dirty="0">
                <a:latin typeface="+mn-ea"/>
              </a:rPr>
              <a:t>通过浏览器运行的各种业务系统</a:t>
            </a:r>
            <a:r>
              <a:rPr kumimoji="1" lang="en-US" altLang="zh-CN" sz="1800" dirty="0">
                <a:latin typeface="+mn-ea"/>
              </a:rPr>
              <a:t>……</a:t>
            </a:r>
          </a:p>
        </p:txBody>
      </p:sp>
      <p:sp>
        <p:nvSpPr>
          <p:cNvPr id="5" name="椭圆 4">
            <a:extLst>
              <a:ext uri="{FF2B5EF4-FFF2-40B4-BE49-F238E27FC236}">
                <a16:creationId xmlns:a16="http://schemas.microsoft.com/office/drawing/2014/main" id="{50D5FE93-246B-9D43-85D7-8BBAD6F518FE}"/>
              </a:ext>
            </a:extLst>
          </p:cNvPr>
          <p:cNvSpPr/>
          <p:nvPr/>
        </p:nvSpPr>
        <p:spPr>
          <a:xfrm>
            <a:off x="6490866" y="2223733"/>
            <a:ext cx="2038772" cy="118471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sz="1600" dirty="0">
                <a:latin typeface="Songti SC" panose="02010600040101010101" pitchFamily="2" charset="-122"/>
                <a:ea typeface="Songti SC" panose="02010600040101010101" pitchFamily="2" charset="-122"/>
              </a:rPr>
              <a:t>软件运行模式</a:t>
            </a:r>
          </a:p>
        </p:txBody>
      </p:sp>
      <p:sp>
        <p:nvSpPr>
          <p:cNvPr id="6" name="椭圆 5">
            <a:extLst>
              <a:ext uri="{FF2B5EF4-FFF2-40B4-BE49-F238E27FC236}">
                <a16:creationId xmlns:a16="http://schemas.microsoft.com/office/drawing/2014/main" id="{E0D9CF8A-A78B-DD48-95D8-16F6035FE83C}"/>
              </a:ext>
            </a:extLst>
          </p:cNvPr>
          <p:cNvSpPr/>
          <p:nvPr/>
        </p:nvSpPr>
        <p:spPr>
          <a:xfrm>
            <a:off x="9089709" y="1107281"/>
            <a:ext cx="2195194" cy="1184715"/>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CN" sz="1600" dirty="0">
                <a:latin typeface="Songti SC" panose="02010600040101010101" pitchFamily="2" charset="-122"/>
                <a:ea typeface="Songti SC" panose="02010600040101010101" pitchFamily="2" charset="-122"/>
              </a:rPr>
              <a:t>C/S</a:t>
            </a:r>
            <a:r>
              <a:rPr kumimoji="1" lang="zh-CN" altLang="en-US" sz="1600" dirty="0">
                <a:latin typeface="Songti SC" panose="02010600040101010101" pitchFamily="2" charset="-122"/>
                <a:ea typeface="Songti SC" panose="02010600040101010101" pitchFamily="2" charset="-122"/>
              </a:rPr>
              <a:t>模式</a:t>
            </a:r>
            <a:endParaRPr kumimoji="1" lang="en-US" altLang="zh-CN" sz="1600" dirty="0">
              <a:latin typeface="Songti SC" panose="02010600040101010101" pitchFamily="2" charset="-122"/>
              <a:ea typeface="Songti SC" panose="02010600040101010101" pitchFamily="2" charset="-122"/>
            </a:endParaRPr>
          </a:p>
          <a:p>
            <a:pPr algn="ctr"/>
            <a:r>
              <a:rPr kumimoji="1" lang="zh-CN" altLang="en-US" sz="1600" dirty="0">
                <a:latin typeface="Songti SC" panose="02010600040101010101" pitchFamily="2" charset="-122"/>
                <a:ea typeface="Songti SC" panose="02010600040101010101" pitchFamily="2" charset="-122"/>
              </a:rPr>
              <a:t>客户端</a:t>
            </a:r>
            <a:r>
              <a:rPr kumimoji="1" lang="en-US" altLang="zh-CN" sz="1600" dirty="0">
                <a:latin typeface="Songti SC" panose="02010600040101010101" pitchFamily="2" charset="-122"/>
                <a:ea typeface="Songti SC" panose="02010600040101010101" pitchFamily="2" charset="-122"/>
              </a:rPr>
              <a:t>/</a:t>
            </a:r>
            <a:r>
              <a:rPr kumimoji="1" lang="zh-CN" altLang="en-US" sz="1600" dirty="0">
                <a:latin typeface="Songti SC" panose="02010600040101010101" pitchFamily="2" charset="-122"/>
                <a:ea typeface="Songti SC" panose="02010600040101010101" pitchFamily="2" charset="-122"/>
              </a:rPr>
              <a:t>服务器</a:t>
            </a:r>
          </a:p>
        </p:txBody>
      </p:sp>
      <p:sp>
        <p:nvSpPr>
          <p:cNvPr id="8" name="椭圆 7">
            <a:extLst>
              <a:ext uri="{FF2B5EF4-FFF2-40B4-BE49-F238E27FC236}">
                <a16:creationId xmlns:a16="http://schemas.microsoft.com/office/drawing/2014/main" id="{0F11F2DE-FF30-9E47-A0CC-3E0A3335D119}"/>
              </a:ext>
            </a:extLst>
          </p:cNvPr>
          <p:cNvSpPr/>
          <p:nvPr/>
        </p:nvSpPr>
        <p:spPr>
          <a:xfrm>
            <a:off x="9089709" y="3430733"/>
            <a:ext cx="2195194" cy="1184715"/>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CN" sz="1600" dirty="0">
                <a:latin typeface="Songti SC" panose="02010600040101010101" pitchFamily="2" charset="-122"/>
                <a:ea typeface="Songti SC" panose="02010600040101010101" pitchFamily="2" charset="-122"/>
              </a:rPr>
              <a:t>B/S</a:t>
            </a:r>
            <a:r>
              <a:rPr kumimoji="1" lang="zh-CN" altLang="en-US" sz="1600" dirty="0">
                <a:latin typeface="Songti SC" panose="02010600040101010101" pitchFamily="2" charset="-122"/>
                <a:ea typeface="Songti SC" panose="02010600040101010101" pitchFamily="2" charset="-122"/>
              </a:rPr>
              <a:t>模式</a:t>
            </a:r>
            <a:endParaRPr kumimoji="1" lang="en-US" altLang="zh-CN" sz="1600" dirty="0">
              <a:latin typeface="Songti SC" panose="02010600040101010101" pitchFamily="2" charset="-122"/>
              <a:ea typeface="Songti SC" panose="02010600040101010101" pitchFamily="2" charset="-122"/>
            </a:endParaRPr>
          </a:p>
          <a:p>
            <a:pPr algn="ctr"/>
            <a:r>
              <a:rPr kumimoji="1" lang="zh-CN" altLang="en-US" sz="1600" dirty="0">
                <a:latin typeface="Songti SC" panose="02010600040101010101" pitchFamily="2" charset="-122"/>
                <a:ea typeface="Songti SC" panose="02010600040101010101" pitchFamily="2" charset="-122"/>
              </a:rPr>
              <a:t>浏览器</a:t>
            </a:r>
            <a:r>
              <a:rPr kumimoji="1" lang="en-US" altLang="zh-CN" sz="1600" dirty="0">
                <a:latin typeface="Songti SC" panose="02010600040101010101" pitchFamily="2" charset="-122"/>
                <a:ea typeface="Songti SC" panose="02010600040101010101" pitchFamily="2" charset="-122"/>
              </a:rPr>
              <a:t>/</a:t>
            </a:r>
            <a:r>
              <a:rPr kumimoji="1" lang="zh-CN" altLang="en-US" sz="1600" dirty="0">
                <a:latin typeface="Songti SC" panose="02010600040101010101" pitchFamily="2" charset="-122"/>
                <a:ea typeface="Songti SC" panose="02010600040101010101" pitchFamily="2" charset="-122"/>
              </a:rPr>
              <a:t>服务器</a:t>
            </a:r>
          </a:p>
        </p:txBody>
      </p:sp>
      <p:cxnSp>
        <p:nvCxnSpPr>
          <p:cNvPr id="9" name="直线箭头连接符 8">
            <a:extLst>
              <a:ext uri="{FF2B5EF4-FFF2-40B4-BE49-F238E27FC236}">
                <a16:creationId xmlns:a16="http://schemas.microsoft.com/office/drawing/2014/main" id="{C83CB33F-8035-3449-8E78-C4DF551B73E7}"/>
              </a:ext>
            </a:extLst>
          </p:cNvPr>
          <p:cNvCxnSpPr>
            <a:stCxn id="5" idx="7"/>
            <a:endCxn id="6" idx="2"/>
          </p:cNvCxnSpPr>
          <p:nvPr/>
        </p:nvCxnSpPr>
        <p:spPr>
          <a:xfrm flipV="1">
            <a:off x="8231067" y="1699639"/>
            <a:ext cx="858642" cy="69759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01F6586C-40A5-4A41-8F1E-90971395B1CC}"/>
              </a:ext>
            </a:extLst>
          </p:cNvPr>
          <p:cNvCxnSpPr>
            <a:stCxn id="5" idx="5"/>
            <a:endCxn id="8" idx="2"/>
          </p:cNvCxnSpPr>
          <p:nvPr/>
        </p:nvCxnSpPr>
        <p:spPr>
          <a:xfrm>
            <a:off x="8231067" y="3234951"/>
            <a:ext cx="858642" cy="78814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示例（表单</a:t>
            </a:r>
            <a:r>
              <a:rPr lang="en-US" altLang="zh-CN" dirty="0" smtClean="0"/>
              <a:t>POST</a:t>
            </a:r>
            <a:r>
              <a:rPr lang="zh-CN" altLang="en-US" dirty="0" smtClean="0"/>
              <a:t>）</a:t>
            </a:r>
            <a:endParaRPr lang="zh-CN" altLang="en-US" dirty="0"/>
          </a:p>
        </p:txBody>
      </p:sp>
      <p:sp>
        <p:nvSpPr>
          <p:cNvPr id="3" name="内容占位符 2"/>
          <p:cNvSpPr>
            <a:spLocks noGrp="1"/>
          </p:cNvSpPr>
          <p:nvPr>
            <p:ph idx="1"/>
          </p:nvPr>
        </p:nvSpPr>
        <p:spPr>
          <a:xfrm>
            <a:off x="462280" y="1875368"/>
            <a:ext cx="5278120" cy="4732866"/>
          </a:xfrm>
        </p:spPr>
        <p:txBody>
          <a:bodyPr>
            <a:noAutofit/>
          </a:bodyPr>
          <a:lstStyle/>
          <a:p>
            <a:r>
              <a:rPr lang="en-US" altLang="zh-CN" sz="1600" dirty="0" err="1"/>
              <a:t>var</a:t>
            </a:r>
            <a:r>
              <a:rPr lang="en-US" altLang="zh-CN" sz="1600" dirty="0"/>
              <a:t> http = require('http</a:t>
            </a:r>
            <a:r>
              <a:rPr lang="en-US" altLang="zh-CN" sz="1600" dirty="0" smtClean="0"/>
              <a:t>'); </a:t>
            </a:r>
          </a:p>
          <a:p>
            <a:r>
              <a:rPr lang="en-US" altLang="zh-CN" sz="1600" dirty="0" err="1" smtClean="0"/>
              <a:t>var</a:t>
            </a:r>
            <a:r>
              <a:rPr lang="en-US" altLang="zh-CN" sz="1600" dirty="0" smtClean="0"/>
              <a:t> </a:t>
            </a:r>
            <a:r>
              <a:rPr lang="en-US" altLang="zh-CN" sz="1600" dirty="0" err="1"/>
              <a:t>querystring</a:t>
            </a:r>
            <a:r>
              <a:rPr lang="en-US" altLang="zh-CN" sz="1600" dirty="0"/>
              <a:t> = require('</a:t>
            </a:r>
            <a:r>
              <a:rPr lang="en-US" altLang="zh-CN" sz="1600" dirty="0" err="1"/>
              <a:t>querystring</a:t>
            </a:r>
            <a:r>
              <a:rPr lang="en-US" altLang="zh-CN" sz="1600" dirty="0"/>
              <a:t>');</a:t>
            </a:r>
          </a:p>
          <a:p>
            <a:r>
              <a:rPr lang="en-US" altLang="zh-CN" sz="1600" dirty="0"/>
              <a:t> </a:t>
            </a:r>
            <a:r>
              <a:rPr lang="en-US" altLang="zh-CN" sz="1600" dirty="0" err="1" smtClean="0"/>
              <a:t>var</a:t>
            </a:r>
            <a:r>
              <a:rPr lang="en-US" altLang="zh-CN" sz="1600" dirty="0" smtClean="0"/>
              <a:t> </a:t>
            </a:r>
            <a:r>
              <a:rPr lang="en-US" altLang="zh-CN" sz="1600" dirty="0" err="1"/>
              <a:t>postHTML</a:t>
            </a:r>
            <a:r>
              <a:rPr lang="en-US" altLang="zh-CN" sz="1600" dirty="0"/>
              <a:t> = </a:t>
            </a:r>
          </a:p>
          <a:p>
            <a:r>
              <a:rPr lang="en-US" altLang="zh-CN" sz="1600" dirty="0"/>
              <a:t>  '&lt;html&gt;&lt;head&gt;&lt;meta charset="utf-8"&gt;&lt;</a:t>
            </a:r>
            <a:r>
              <a:rPr lang="en-US" altLang="zh-CN" sz="1600" dirty="0" smtClean="0"/>
              <a:t>title&gt;POST</a:t>
            </a:r>
            <a:r>
              <a:rPr lang="zh-CN" altLang="en-US" sz="1600" dirty="0" smtClean="0"/>
              <a:t>实例</a:t>
            </a:r>
            <a:r>
              <a:rPr lang="en-US" altLang="zh-CN" sz="1600" dirty="0"/>
              <a:t>&lt;/title&gt;&lt;/head&gt;' </a:t>
            </a:r>
            <a:r>
              <a:rPr lang="en-US" altLang="zh-CN" sz="1600" dirty="0" smtClean="0"/>
              <a:t>+  '&lt;body&gt;' +  '&lt;form method="post"&gt;' +  '</a:t>
            </a:r>
            <a:r>
              <a:rPr lang="zh-CN" altLang="en-US" sz="1600" dirty="0" smtClean="0"/>
              <a:t>网站名： </a:t>
            </a:r>
            <a:r>
              <a:rPr lang="en-US" altLang="zh-CN" sz="1600" dirty="0" smtClean="0"/>
              <a:t>&lt;input name="name"&gt;&lt;</a:t>
            </a:r>
            <a:r>
              <a:rPr lang="en-US" altLang="zh-CN" sz="1600" dirty="0" err="1" smtClean="0"/>
              <a:t>br</a:t>
            </a:r>
            <a:r>
              <a:rPr lang="en-US" altLang="zh-CN" sz="1600" dirty="0" smtClean="0"/>
              <a:t>&gt;' +  '</a:t>
            </a:r>
            <a:r>
              <a:rPr lang="zh-CN" altLang="en-US" sz="1600" dirty="0" smtClean="0"/>
              <a:t>网站 </a:t>
            </a:r>
            <a:r>
              <a:rPr lang="en-US" altLang="zh-CN" sz="1600" dirty="0" smtClean="0"/>
              <a:t>URL</a:t>
            </a:r>
            <a:r>
              <a:rPr lang="zh-CN" altLang="en-US" sz="1600" dirty="0" smtClean="0"/>
              <a:t>： </a:t>
            </a:r>
            <a:r>
              <a:rPr lang="en-US" altLang="zh-CN" sz="1600" dirty="0" smtClean="0"/>
              <a:t>&lt;input name="</a:t>
            </a:r>
            <a:r>
              <a:rPr lang="en-US" altLang="zh-CN" sz="1600" dirty="0" err="1" smtClean="0"/>
              <a:t>url</a:t>
            </a:r>
            <a:r>
              <a:rPr lang="en-US" altLang="zh-CN" sz="1600" dirty="0" smtClean="0"/>
              <a:t>"&gt;&lt;</a:t>
            </a:r>
            <a:r>
              <a:rPr lang="en-US" altLang="zh-CN" sz="1600" dirty="0" err="1" smtClean="0"/>
              <a:t>br</a:t>
            </a:r>
            <a:r>
              <a:rPr lang="en-US" altLang="zh-CN" sz="1600" dirty="0" smtClean="0"/>
              <a:t>&gt;' +  '&lt;input type="submit"&gt;' +  '&lt;/form&gt;' +  &lt;/body&gt;&lt;/html&gt;';</a:t>
            </a:r>
          </a:p>
          <a:p>
            <a:r>
              <a:rPr lang="en-US" altLang="zh-CN" sz="1600" dirty="0" smtClean="0"/>
              <a:t> </a:t>
            </a:r>
            <a:r>
              <a:rPr lang="en-US" altLang="zh-CN" sz="1600" dirty="0" err="1" smtClean="0"/>
              <a:t>http.createServer</a:t>
            </a:r>
            <a:r>
              <a:rPr lang="en-US" altLang="zh-CN" sz="1600" dirty="0" smtClean="0"/>
              <a:t>(function </a:t>
            </a:r>
            <a:r>
              <a:rPr lang="en-US" altLang="zh-CN" sz="1600" dirty="0"/>
              <a:t>(</a:t>
            </a:r>
            <a:r>
              <a:rPr lang="en-US" altLang="zh-CN" sz="1600" dirty="0" err="1"/>
              <a:t>req</a:t>
            </a:r>
            <a:r>
              <a:rPr lang="en-US" altLang="zh-CN" sz="1600" dirty="0"/>
              <a:t>, res) {</a:t>
            </a:r>
          </a:p>
          <a:p>
            <a:r>
              <a:rPr lang="en-US" altLang="zh-CN" sz="1600" dirty="0"/>
              <a:t>  </a:t>
            </a:r>
            <a:r>
              <a:rPr lang="en-US" altLang="zh-CN" sz="1600" dirty="0" err="1"/>
              <a:t>var</a:t>
            </a:r>
            <a:r>
              <a:rPr lang="en-US" altLang="zh-CN" sz="1600" dirty="0"/>
              <a:t> body = "";</a:t>
            </a:r>
          </a:p>
          <a:p>
            <a:r>
              <a:rPr lang="en-US" altLang="zh-CN" sz="1600" dirty="0"/>
              <a:t>  </a:t>
            </a:r>
            <a:r>
              <a:rPr lang="en-US" altLang="zh-CN" sz="1600" dirty="0" err="1"/>
              <a:t>req.on</a:t>
            </a:r>
            <a:r>
              <a:rPr lang="en-US" altLang="zh-CN" sz="1600" dirty="0"/>
              <a:t>('data', function (chunk) {</a:t>
            </a:r>
          </a:p>
          <a:p>
            <a:r>
              <a:rPr lang="en-US" altLang="zh-CN" sz="1600" dirty="0"/>
              <a:t>    body += chunk;</a:t>
            </a:r>
          </a:p>
          <a:p>
            <a:r>
              <a:rPr lang="en-US" altLang="zh-CN" sz="1600" dirty="0"/>
              <a:t>  </a:t>
            </a:r>
            <a:r>
              <a:rPr lang="en-US" altLang="zh-CN" sz="1600" dirty="0" smtClean="0"/>
              <a:t>});</a:t>
            </a:r>
            <a:endParaRPr lang="zh-CN" altLang="en-US" sz="1600" dirty="0"/>
          </a:p>
        </p:txBody>
      </p:sp>
      <p:sp>
        <p:nvSpPr>
          <p:cNvPr id="5" name="内容占位符 2"/>
          <p:cNvSpPr txBox="1">
            <a:spLocks/>
          </p:cNvSpPr>
          <p:nvPr/>
        </p:nvSpPr>
        <p:spPr>
          <a:xfrm>
            <a:off x="5999480" y="1737360"/>
            <a:ext cx="6065520" cy="47328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1600" dirty="0" err="1"/>
              <a:t>req.on</a:t>
            </a:r>
            <a:r>
              <a:rPr lang="en-US" altLang="zh-CN" sz="1600" dirty="0"/>
              <a:t>('end', function () {</a:t>
            </a:r>
          </a:p>
          <a:p>
            <a:r>
              <a:rPr lang="en-US" altLang="zh-CN" sz="1600" dirty="0"/>
              <a:t>body = </a:t>
            </a:r>
            <a:r>
              <a:rPr lang="en-US" altLang="zh-CN" sz="1600" dirty="0" err="1"/>
              <a:t>querystring.parse</a:t>
            </a:r>
            <a:r>
              <a:rPr lang="en-US" altLang="zh-CN" sz="1600" dirty="0"/>
              <a:t>(body);</a:t>
            </a:r>
          </a:p>
          <a:p>
            <a:r>
              <a:rPr lang="en-US" altLang="zh-CN" sz="1600" dirty="0" err="1"/>
              <a:t>res.writeHead</a:t>
            </a:r>
            <a:r>
              <a:rPr lang="en-US" altLang="zh-CN" sz="1600" dirty="0"/>
              <a:t>(200, {'Content-Type': 'text/html; charset=utf8'});</a:t>
            </a:r>
          </a:p>
          <a:p>
            <a:r>
              <a:rPr lang="en-US" altLang="zh-CN" sz="1600" dirty="0"/>
              <a:t>    if(body.name &amp;&amp; body.url) { // </a:t>
            </a:r>
            <a:r>
              <a:rPr lang="zh-CN" altLang="en-US" sz="1600" dirty="0"/>
              <a:t>输出提交的数据</a:t>
            </a:r>
          </a:p>
          <a:p>
            <a:r>
              <a:rPr lang="zh-CN" altLang="en-US" sz="1600" dirty="0"/>
              <a:t>        </a:t>
            </a:r>
            <a:r>
              <a:rPr lang="en-US" altLang="zh-CN" sz="1600" dirty="0" err="1"/>
              <a:t>res.write</a:t>
            </a:r>
            <a:r>
              <a:rPr lang="en-US" altLang="zh-CN" sz="1600" dirty="0"/>
              <a:t>("</a:t>
            </a:r>
            <a:r>
              <a:rPr lang="zh-CN" altLang="en-US" sz="1600" dirty="0"/>
              <a:t>网站名：</a:t>
            </a:r>
            <a:r>
              <a:rPr lang="en-US" altLang="zh-CN" sz="1600" dirty="0"/>
              <a:t>" + body.name);</a:t>
            </a:r>
          </a:p>
          <a:p>
            <a:r>
              <a:rPr lang="en-US" altLang="zh-CN" sz="1600" dirty="0"/>
              <a:t>        </a:t>
            </a:r>
            <a:r>
              <a:rPr lang="en-US" altLang="zh-CN" sz="1600" dirty="0" err="1"/>
              <a:t>res.write</a:t>
            </a:r>
            <a:r>
              <a:rPr lang="en-US" altLang="zh-CN" sz="1600" dirty="0"/>
              <a:t>("&lt;</a:t>
            </a:r>
            <a:r>
              <a:rPr lang="en-US" altLang="zh-CN" sz="1600" dirty="0" err="1"/>
              <a:t>br</a:t>
            </a:r>
            <a:r>
              <a:rPr lang="en-US" altLang="zh-CN" sz="1600" dirty="0"/>
              <a:t>&gt;");</a:t>
            </a:r>
          </a:p>
          <a:p>
            <a:r>
              <a:rPr lang="en-US" altLang="zh-CN" sz="1600" dirty="0"/>
              <a:t>        </a:t>
            </a:r>
            <a:r>
              <a:rPr lang="en-US" altLang="zh-CN" sz="1600" dirty="0" err="1"/>
              <a:t>res.write</a:t>
            </a:r>
            <a:r>
              <a:rPr lang="en-US" altLang="zh-CN" sz="1600" dirty="0"/>
              <a:t>("</a:t>
            </a:r>
            <a:r>
              <a:rPr lang="zh-CN" altLang="en-US" sz="1600" dirty="0"/>
              <a:t>网站 </a:t>
            </a:r>
            <a:r>
              <a:rPr lang="en-US" altLang="zh-CN" sz="1600" dirty="0"/>
              <a:t>URL</a:t>
            </a:r>
            <a:r>
              <a:rPr lang="zh-CN" altLang="en-US" sz="1600" dirty="0"/>
              <a:t>：</a:t>
            </a:r>
            <a:r>
              <a:rPr lang="en-US" altLang="zh-CN" sz="1600" dirty="0"/>
              <a:t>" + body.url);</a:t>
            </a:r>
          </a:p>
          <a:p>
            <a:r>
              <a:rPr lang="en-US" altLang="zh-CN" sz="1600" dirty="0"/>
              <a:t>    } else {  // </a:t>
            </a:r>
            <a:r>
              <a:rPr lang="zh-CN" altLang="en-US" sz="1600" dirty="0"/>
              <a:t>输出表单</a:t>
            </a:r>
          </a:p>
          <a:p>
            <a:r>
              <a:rPr lang="zh-CN" altLang="en-US" sz="1600" dirty="0"/>
              <a:t>        </a:t>
            </a:r>
            <a:r>
              <a:rPr lang="en-US" altLang="zh-CN" sz="1600" dirty="0" err="1"/>
              <a:t>res.write</a:t>
            </a:r>
            <a:r>
              <a:rPr lang="en-US" altLang="zh-CN" sz="1600" dirty="0"/>
              <a:t>(</a:t>
            </a:r>
            <a:r>
              <a:rPr lang="en-US" altLang="zh-CN" sz="1600" dirty="0" err="1"/>
              <a:t>postHTML</a:t>
            </a:r>
            <a:r>
              <a:rPr lang="en-US" altLang="zh-CN" sz="1600" dirty="0"/>
              <a:t>);</a:t>
            </a:r>
          </a:p>
          <a:p>
            <a:r>
              <a:rPr lang="en-US" altLang="zh-CN" sz="1600" dirty="0"/>
              <a:t>    }</a:t>
            </a:r>
          </a:p>
          <a:p>
            <a:r>
              <a:rPr lang="en-US" altLang="zh-CN" sz="1600" dirty="0"/>
              <a:t>    </a:t>
            </a:r>
            <a:r>
              <a:rPr lang="en-US" altLang="zh-CN" sz="1600" dirty="0" err="1"/>
              <a:t>res.end</a:t>
            </a:r>
            <a:r>
              <a:rPr lang="en-US" altLang="zh-CN" sz="1600" dirty="0"/>
              <a:t>();</a:t>
            </a:r>
          </a:p>
          <a:p>
            <a:r>
              <a:rPr lang="en-US" altLang="zh-CN" sz="1600" dirty="0"/>
              <a:t>  </a:t>
            </a:r>
            <a:r>
              <a:rPr lang="en-US" altLang="zh-CN" sz="1600" dirty="0" smtClean="0"/>
              <a:t>});  }).</a:t>
            </a:r>
            <a:r>
              <a:rPr lang="en-US" altLang="zh-CN" sz="1600" dirty="0"/>
              <a:t>listen(3000</a:t>
            </a:r>
            <a:r>
              <a:rPr lang="en-US" altLang="zh-CN" sz="1600" dirty="0" smtClean="0"/>
              <a:t>);</a:t>
            </a:r>
            <a:r>
              <a:rPr lang="zh-CN" altLang="en-US" sz="1600" dirty="0"/>
              <a:t>将上述代码</a:t>
            </a:r>
            <a:r>
              <a:rPr lang="zh-CN" altLang="en-US" sz="1600" dirty="0" smtClean="0"/>
              <a:t>另存为</a:t>
            </a:r>
            <a:r>
              <a:rPr lang="en-US" altLang="zh-CN" sz="1600" dirty="0" smtClean="0"/>
              <a:t>4.js</a:t>
            </a:r>
            <a:r>
              <a:rPr lang="zh-CN" altLang="en-US" sz="1600" dirty="0"/>
              <a:t>，在命令行中运行</a:t>
            </a:r>
            <a:r>
              <a:rPr lang="en-US" altLang="zh-CN" sz="1600" dirty="0"/>
              <a:t>node </a:t>
            </a:r>
            <a:r>
              <a:rPr lang="en-US" altLang="zh-CN" sz="1600" dirty="0" smtClean="0"/>
              <a:t>4.js</a:t>
            </a:r>
            <a:endParaRPr lang="en-US" altLang="zh-CN" sz="1600" dirty="0"/>
          </a:p>
          <a:p>
            <a:endParaRPr lang="zh-CN" altLang="en-US" sz="1600" dirty="0"/>
          </a:p>
        </p:txBody>
      </p:sp>
    </p:spTree>
    <p:extLst>
      <p:ext uri="{BB962C8B-B14F-4D97-AF65-F5344CB8AC3E}">
        <p14:creationId xmlns:p14="http://schemas.microsoft.com/office/powerpoint/2010/main" val="3469136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请求的示例</a:t>
            </a:r>
            <a:r>
              <a:rPr lang="zh-CN" altLang="en-US" dirty="0" smtClean="0"/>
              <a:t>（表单</a:t>
            </a:r>
            <a:r>
              <a:rPr lang="en-US" altLang="zh-CN" dirty="0" smtClean="0"/>
              <a:t>POST</a:t>
            </a:r>
            <a:r>
              <a:rPr lang="zh-CN" altLang="en-US" dirty="0"/>
              <a:t>）</a:t>
            </a:r>
          </a:p>
        </p:txBody>
      </p:sp>
      <p:pic>
        <p:nvPicPr>
          <p:cNvPr id="5" name="内容占位符 4"/>
          <p:cNvPicPr>
            <a:picLocks noGrp="1" noChangeAspect="1"/>
          </p:cNvPicPr>
          <p:nvPr>
            <p:ph idx="1"/>
          </p:nvPr>
        </p:nvPicPr>
        <p:blipFill>
          <a:blip r:embed="rId3"/>
          <a:stretch>
            <a:fillRect/>
          </a:stretch>
        </p:blipFill>
        <p:spPr>
          <a:xfrm>
            <a:off x="1389062" y="4660564"/>
            <a:ext cx="2219325" cy="600075"/>
          </a:xfrm>
          <a:prstGeom prst="rect">
            <a:avLst/>
          </a:prstGeom>
        </p:spPr>
      </p:pic>
      <p:pic>
        <p:nvPicPr>
          <p:cNvPr id="4" name="图片 3"/>
          <p:cNvPicPr>
            <a:picLocks noChangeAspect="1"/>
          </p:cNvPicPr>
          <p:nvPr/>
        </p:nvPicPr>
        <p:blipFill>
          <a:blip r:embed="rId4"/>
          <a:stretch>
            <a:fillRect/>
          </a:stretch>
        </p:blipFill>
        <p:spPr>
          <a:xfrm>
            <a:off x="1376361" y="3213359"/>
            <a:ext cx="2505075" cy="923925"/>
          </a:xfrm>
          <a:prstGeom prst="rect">
            <a:avLst/>
          </a:prstGeom>
        </p:spPr>
      </p:pic>
      <p:pic>
        <p:nvPicPr>
          <p:cNvPr id="6" name="图片 5"/>
          <p:cNvPicPr>
            <a:picLocks noChangeAspect="1"/>
          </p:cNvPicPr>
          <p:nvPr/>
        </p:nvPicPr>
        <p:blipFill>
          <a:blip r:embed="rId5"/>
          <a:stretch>
            <a:fillRect/>
          </a:stretch>
        </p:blipFill>
        <p:spPr>
          <a:xfrm>
            <a:off x="5564187" y="2674156"/>
            <a:ext cx="5459413" cy="4019568"/>
          </a:xfrm>
          <a:prstGeom prst="rect">
            <a:avLst/>
          </a:prstGeom>
        </p:spPr>
      </p:pic>
      <p:sp>
        <p:nvSpPr>
          <p:cNvPr id="7" name="矩形 6"/>
          <p:cNvSpPr/>
          <p:nvPr/>
        </p:nvSpPr>
        <p:spPr>
          <a:xfrm>
            <a:off x="983334" y="1875195"/>
            <a:ext cx="10370466" cy="1200329"/>
          </a:xfrm>
          <a:prstGeom prst="rect">
            <a:avLst/>
          </a:prstGeom>
        </p:spPr>
        <p:txBody>
          <a:bodyPr wrap="square">
            <a:spAutoFit/>
          </a:bodyPr>
          <a:lstStyle/>
          <a:p>
            <a:r>
              <a:rPr lang="zh-CN" altLang="en-US" dirty="0">
                <a:latin typeface="+mn-ea"/>
              </a:rPr>
              <a:t>在</a:t>
            </a:r>
            <a:r>
              <a:rPr lang="en-US" altLang="zh-CN" dirty="0">
                <a:latin typeface="+mn-ea"/>
              </a:rPr>
              <a:t>Chrome</a:t>
            </a:r>
            <a:r>
              <a:rPr lang="zh-CN" altLang="en-US" dirty="0">
                <a:latin typeface="+mn-ea"/>
              </a:rPr>
              <a:t>浏览器中访问</a:t>
            </a:r>
            <a:r>
              <a:rPr lang="en-US" altLang="zh-CN" dirty="0">
                <a:latin typeface="+mn-ea"/>
                <a:hlinkClick r:id="rId6"/>
              </a:rPr>
              <a:t>http://</a:t>
            </a:r>
            <a:r>
              <a:rPr lang="en-US" altLang="zh-CN" dirty="0" smtClean="0">
                <a:latin typeface="+mn-ea"/>
                <a:hlinkClick r:id="rId6"/>
              </a:rPr>
              <a:t>127.0.0.1:3000</a:t>
            </a:r>
            <a:r>
              <a:rPr lang="zh-CN" altLang="en-US" dirty="0" smtClean="0">
                <a:latin typeface="+mn-ea"/>
              </a:rPr>
              <a:t>，就可以测试</a:t>
            </a:r>
            <a:r>
              <a:rPr lang="en-US" altLang="zh-CN" dirty="0" smtClean="0">
                <a:latin typeface="+mn-ea"/>
              </a:rPr>
              <a:t>POST</a:t>
            </a:r>
            <a:r>
              <a:rPr lang="zh-CN" altLang="en-US" dirty="0" smtClean="0">
                <a:latin typeface="+mn-ea"/>
              </a:rPr>
              <a:t>请求。</a:t>
            </a:r>
            <a:endParaRPr lang="en-US" altLang="zh-CN" dirty="0" smtClean="0">
              <a:latin typeface="+mn-ea"/>
            </a:endParaRPr>
          </a:p>
          <a:p>
            <a:r>
              <a:rPr lang="zh-CN" altLang="en-US" dirty="0" smtClean="0">
                <a:latin typeface="+mn-ea"/>
              </a:rPr>
              <a:t>点击</a:t>
            </a:r>
            <a:r>
              <a:rPr lang="en-US" altLang="zh-CN" dirty="0">
                <a:latin typeface="+mn-ea"/>
              </a:rPr>
              <a:t>F12</a:t>
            </a:r>
            <a:r>
              <a:rPr lang="zh-CN" altLang="en-US" dirty="0">
                <a:latin typeface="+mn-ea"/>
              </a:rPr>
              <a:t>可以看到发送的请求，以及</a:t>
            </a:r>
            <a:r>
              <a:rPr lang="en-US" altLang="zh-CN" dirty="0">
                <a:latin typeface="+mn-ea"/>
              </a:rPr>
              <a:t>Web</a:t>
            </a:r>
            <a:r>
              <a:rPr lang="zh-CN" altLang="en-US" dirty="0">
                <a:latin typeface="+mn-ea"/>
              </a:rPr>
              <a:t>服务器给出的回应</a:t>
            </a:r>
            <a:r>
              <a:rPr lang="en-US" altLang="zh-CN" dirty="0">
                <a:latin typeface="+mn-ea"/>
              </a:rPr>
              <a:t>Response</a:t>
            </a:r>
            <a:r>
              <a:rPr lang="zh-CN" altLang="en-US" dirty="0">
                <a:latin typeface="+mn-ea"/>
              </a:rPr>
              <a:t>。注意右边最下面给出</a:t>
            </a:r>
            <a:r>
              <a:rPr lang="zh-CN" altLang="en-US" dirty="0" smtClean="0">
                <a:latin typeface="+mn-ea"/>
              </a:rPr>
              <a:t>了</a:t>
            </a:r>
            <a:r>
              <a:rPr lang="en-US" altLang="zh-CN" dirty="0" smtClean="0">
                <a:latin typeface="+mn-ea"/>
              </a:rPr>
              <a:t>Form Data</a:t>
            </a:r>
            <a:r>
              <a:rPr lang="zh-CN" altLang="en-US" dirty="0" smtClean="0">
                <a:latin typeface="+mn-ea"/>
              </a:rPr>
              <a:t>，</a:t>
            </a:r>
            <a:r>
              <a:rPr lang="zh-CN" altLang="en-US" dirty="0">
                <a:latin typeface="+mn-ea"/>
              </a:rPr>
              <a:t>里面就是</a:t>
            </a:r>
            <a:r>
              <a:rPr lang="zh-CN" altLang="en-US" dirty="0" smtClean="0">
                <a:latin typeface="+mn-ea"/>
              </a:rPr>
              <a:t>我们</a:t>
            </a:r>
            <a:r>
              <a:rPr lang="en-US" altLang="zh-CN" dirty="0" smtClean="0">
                <a:latin typeface="+mn-ea"/>
              </a:rPr>
              <a:t>Post</a:t>
            </a:r>
            <a:r>
              <a:rPr lang="zh-CN" altLang="en-US" dirty="0" smtClean="0">
                <a:latin typeface="+mn-ea"/>
              </a:rPr>
              <a:t>请求给出的参数和值。</a:t>
            </a:r>
            <a:endParaRPr lang="zh-CN" altLang="en-US" dirty="0">
              <a:latin typeface="+mn-ea"/>
            </a:endParaRPr>
          </a:p>
          <a:p>
            <a:r>
              <a:rPr lang="zh-CN" altLang="en-US" dirty="0" smtClean="0"/>
              <a:t>提交以后看到浏览器返回左下图的信息。</a:t>
            </a:r>
            <a:endParaRPr lang="zh-CN" altLang="en-US" dirty="0"/>
          </a:p>
        </p:txBody>
      </p:sp>
    </p:spTree>
    <p:extLst>
      <p:ext uri="{BB962C8B-B14F-4D97-AF65-F5344CB8AC3E}">
        <p14:creationId xmlns:p14="http://schemas.microsoft.com/office/powerpoint/2010/main" val="423509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D976589-C967-394C-8820-F1A51B3BF1BB}"/>
              </a:ext>
            </a:extLst>
          </p:cNvPr>
          <p:cNvSpPr/>
          <p:nvPr/>
        </p:nvSpPr>
        <p:spPr>
          <a:xfrm>
            <a:off x="6315077" y="3412071"/>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5A0AA2B5-C7FA-4045-867A-D491B5794422}"/>
              </a:ext>
            </a:extLst>
          </p:cNvPr>
          <p:cNvSpPr/>
          <p:nvPr/>
        </p:nvSpPr>
        <p:spPr>
          <a:xfrm>
            <a:off x="2314576" y="3412071"/>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Songti SC" panose="02010600040101010101" pitchFamily="2" charset="-122"/>
                <a:ea typeface="Songti SC" panose="02010600040101010101" pitchFamily="2" charset="-122"/>
              </a:rPr>
              <a:t>C/S</a:t>
            </a:r>
            <a:r>
              <a:rPr kumimoji="1" lang="zh-CN" altLang="en-US" sz="2800" dirty="0">
                <a:latin typeface="Songti SC" panose="02010600040101010101" pitchFamily="2" charset="-122"/>
                <a:ea typeface="Songti SC" panose="02010600040101010101" pitchFamily="2" charset="-122"/>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1880411"/>
            <a:ext cx="10620375" cy="1325563"/>
          </a:xfrm>
        </p:spPr>
        <p:txBody>
          <a:bodyPr>
            <a:normAutofit/>
          </a:bodyPr>
          <a:lstStyle/>
          <a:p>
            <a:r>
              <a:rPr kumimoji="1" lang="zh-CN" altLang="en-US" sz="2000" dirty="0">
                <a:latin typeface="+mn-ea"/>
              </a:rPr>
              <a:t>几乎所有的应用逻辑都在客户端进行和表达，客户端完成与用户的交互任务；</a:t>
            </a:r>
            <a:endParaRPr kumimoji="1" lang="en-US" altLang="zh-CN" sz="2000" dirty="0">
              <a:latin typeface="+mn-ea"/>
            </a:endParaRPr>
          </a:p>
          <a:p>
            <a:r>
              <a:rPr kumimoji="1" lang="zh-CN" altLang="en-US" sz="2000" dirty="0">
                <a:latin typeface="+mn-ea"/>
              </a:rPr>
              <a:t>服务器端负责后台数据的查询和管理</a:t>
            </a:r>
            <a:r>
              <a:rPr kumimoji="1" lang="zh-CN" altLang="en-US" sz="2000" dirty="0" smtClean="0">
                <a:latin typeface="+mn-ea"/>
              </a:rPr>
              <a:t>，后端计算</a:t>
            </a:r>
            <a:r>
              <a:rPr kumimoji="1" lang="zh-CN" altLang="en-US" sz="2000" dirty="0">
                <a:latin typeface="+mn-ea"/>
              </a:rPr>
              <a:t>等任务；</a:t>
            </a:r>
            <a:endParaRPr kumimoji="1" lang="en-US" altLang="zh-CN" sz="2000" dirty="0">
              <a:latin typeface="+mn-ea"/>
            </a:endParaRPr>
          </a:p>
          <a:p>
            <a:r>
              <a:rPr kumimoji="1" lang="zh-CN" altLang="en-US" sz="2000" dirty="0">
                <a:latin typeface="+mn-ea"/>
              </a:rPr>
              <a:t>通常客户端的任务比较繁重，而服务器端的任务相对较轻，称为“肥”客户端</a:t>
            </a:r>
            <a:r>
              <a:rPr kumimoji="1" lang="en-US" altLang="zh-CN" sz="2000" dirty="0">
                <a:latin typeface="+mn-ea"/>
              </a:rPr>
              <a:t>+</a:t>
            </a:r>
            <a:r>
              <a:rPr kumimoji="1" lang="zh-CN" altLang="en-US" sz="2000" dirty="0">
                <a:latin typeface="+mn-ea"/>
              </a:rPr>
              <a:t>“瘦”服务器</a:t>
            </a:r>
            <a:r>
              <a:rPr kumimoji="1" lang="zh-CN" altLang="en-US" sz="2000" dirty="0">
                <a:latin typeface="Songti SC" panose="02010600040101010101" pitchFamily="2" charset="-122"/>
                <a:ea typeface="Songti SC" panose="02010600040101010101" pitchFamily="2" charset="-122"/>
              </a:rPr>
              <a:t>。</a:t>
            </a:r>
            <a:endParaRPr kumimoji="1" lang="en-US" altLang="zh-CN" sz="2000" dirty="0">
              <a:latin typeface="Songti SC" panose="02010600040101010101" pitchFamily="2" charset="-122"/>
              <a:ea typeface="Songti SC" panose="02010600040101010101" pitchFamily="2" charset="-122"/>
            </a:endParaRPr>
          </a:p>
        </p:txBody>
      </p:sp>
      <p:grpSp>
        <p:nvGrpSpPr>
          <p:cNvPr id="21" name="组合 20">
            <a:extLst>
              <a:ext uri="{FF2B5EF4-FFF2-40B4-BE49-F238E27FC236}">
                <a16:creationId xmlns:a16="http://schemas.microsoft.com/office/drawing/2014/main" id="{FAE66989-1500-794F-B21D-C13F25919253}"/>
              </a:ext>
            </a:extLst>
          </p:cNvPr>
          <p:cNvGrpSpPr/>
          <p:nvPr/>
        </p:nvGrpSpPr>
        <p:grpSpPr>
          <a:xfrm>
            <a:off x="2543175" y="4055008"/>
            <a:ext cx="2100263" cy="1743076"/>
            <a:chOff x="2543175" y="3614737"/>
            <a:chExt cx="2100263" cy="1743076"/>
          </a:xfrm>
        </p:grpSpPr>
        <p:sp>
          <p:nvSpPr>
            <p:cNvPr id="3" name="矩形 2">
              <a:extLst>
                <a:ext uri="{FF2B5EF4-FFF2-40B4-BE49-F238E27FC236}">
                  <a16:creationId xmlns:a16="http://schemas.microsoft.com/office/drawing/2014/main" id="{34515E6B-5FE7-F94F-A6AE-4175DE2300C6}"/>
                </a:ext>
              </a:extLst>
            </p:cNvPr>
            <p:cNvSpPr/>
            <p:nvPr/>
          </p:nvSpPr>
          <p:spPr>
            <a:xfrm>
              <a:off x="2543175" y="3614738"/>
              <a:ext cx="61436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显示逻辑</a:t>
              </a:r>
            </a:p>
          </p:txBody>
        </p:sp>
        <p:sp>
          <p:nvSpPr>
            <p:cNvPr id="10" name="矩形 9">
              <a:extLst>
                <a:ext uri="{FF2B5EF4-FFF2-40B4-BE49-F238E27FC236}">
                  <a16:creationId xmlns:a16="http://schemas.microsoft.com/office/drawing/2014/main" id="{D7490A73-8C0C-6940-89AF-6AF6BA5349FF}"/>
                </a:ext>
              </a:extLst>
            </p:cNvPr>
            <p:cNvSpPr/>
            <p:nvPr/>
          </p:nvSpPr>
          <p:spPr>
            <a:xfrm>
              <a:off x="3781425" y="3614737"/>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2" name="直线箭头连接符 11">
              <a:extLst>
                <a:ext uri="{FF2B5EF4-FFF2-40B4-BE49-F238E27FC236}">
                  <a16:creationId xmlns:a16="http://schemas.microsoft.com/office/drawing/2014/main" id="{F7906899-AB28-4B47-9783-C2F820EFF923}"/>
                </a:ext>
              </a:extLst>
            </p:cNvPr>
            <p:cNvCxnSpPr/>
            <p:nvPr/>
          </p:nvCxnSpPr>
          <p:spPr>
            <a:xfrm>
              <a:off x="3157538" y="4129088"/>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6157C7D-C9CA-FF41-923D-4F551D50E656}"/>
                </a:ext>
              </a:extLst>
            </p:cNvPr>
            <p:cNvCxnSpPr>
              <a:cxnSpLocks/>
            </p:cNvCxnSpPr>
            <p:nvPr/>
          </p:nvCxnSpPr>
          <p:spPr>
            <a:xfrm flipH="1">
              <a:off x="3157538" y="4743449"/>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B0E5D083-D237-3D40-B512-9178B6A85EE2}"/>
              </a:ext>
            </a:extLst>
          </p:cNvPr>
          <p:cNvGrpSpPr/>
          <p:nvPr/>
        </p:nvGrpSpPr>
        <p:grpSpPr>
          <a:xfrm>
            <a:off x="6491287" y="4050245"/>
            <a:ext cx="2209796" cy="1743075"/>
            <a:chOff x="6491287" y="3609974"/>
            <a:chExt cx="2209796" cy="1743075"/>
          </a:xfrm>
        </p:grpSpPr>
        <p:sp>
          <p:nvSpPr>
            <p:cNvPr id="16" name="矩形 15">
              <a:extLst>
                <a:ext uri="{FF2B5EF4-FFF2-40B4-BE49-F238E27FC236}">
                  <a16:creationId xmlns:a16="http://schemas.microsoft.com/office/drawing/2014/main" id="{E968E859-8B68-B04C-BD22-AD1C1B7027FB}"/>
                </a:ext>
              </a:extLst>
            </p:cNvPr>
            <p:cNvSpPr/>
            <p:nvPr/>
          </p:nvSpPr>
          <p:spPr>
            <a:xfrm>
              <a:off x="6491287" y="3609974"/>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7" name="直线箭头连接符 16">
              <a:extLst>
                <a:ext uri="{FF2B5EF4-FFF2-40B4-BE49-F238E27FC236}">
                  <a16:creationId xmlns:a16="http://schemas.microsoft.com/office/drawing/2014/main" id="{D8229FF4-18DE-BC4D-94FF-A95348312A3D}"/>
                </a:ext>
              </a:extLst>
            </p:cNvPr>
            <p:cNvCxnSpPr/>
            <p:nvPr/>
          </p:nvCxnSpPr>
          <p:spPr>
            <a:xfrm>
              <a:off x="7353300" y="4058506"/>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F395F687-C948-2245-985D-D92DAC1EA4A7}"/>
                </a:ext>
              </a:extLst>
            </p:cNvPr>
            <p:cNvCxnSpPr>
              <a:cxnSpLocks/>
            </p:cNvCxnSpPr>
            <p:nvPr/>
          </p:nvCxnSpPr>
          <p:spPr>
            <a:xfrm flipH="1">
              <a:off x="7353300" y="4672867"/>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磁盘 18">
              <a:extLst>
                <a:ext uri="{FF2B5EF4-FFF2-40B4-BE49-F238E27FC236}">
                  <a16:creationId xmlns:a16="http://schemas.microsoft.com/office/drawing/2014/main" id="{7D5FB769-242A-5D42-934C-D564FBAF377D}"/>
                </a:ext>
              </a:extLst>
            </p:cNvPr>
            <p:cNvSpPr/>
            <p:nvPr/>
          </p:nvSpPr>
          <p:spPr>
            <a:xfrm>
              <a:off x="8015283" y="3609974"/>
              <a:ext cx="685800" cy="1743075"/>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t>数</a:t>
              </a:r>
              <a:endParaRPr kumimoji="1" lang="en-US" altLang="zh-CN" dirty="0"/>
            </a:p>
            <a:p>
              <a:pPr algn="ctr"/>
              <a:r>
                <a:rPr kumimoji="1" lang="zh-CN" altLang="en-US" dirty="0"/>
                <a:t>据</a:t>
              </a:r>
              <a:endParaRPr kumimoji="1" lang="en-US" altLang="zh-CN" dirty="0"/>
            </a:p>
            <a:p>
              <a:pPr algn="ctr"/>
              <a:r>
                <a:rPr kumimoji="1" lang="zh-CN" altLang="en-US" dirty="0"/>
                <a:t>库</a:t>
              </a:r>
            </a:p>
          </p:txBody>
        </p:sp>
      </p:grpSp>
      <p:sp>
        <p:nvSpPr>
          <p:cNvPr id="23" name="矩形 22">
            <a:extLst>
              <a:ext uri="{FF2B5EF4-FFF2-40B4-BE49-F238E27FC236}">
                <a16:creationId xmlns:a16="http://schemas.microsoft.com/office/drawing/2014/main" id="{D53396BA-3FE4-4943-A647-45E0B8638EA5}"/>
              </a:ext>
            </a:extLst>
          </p:cNvPr>
          <p:cNvSpPr/>
          <p:nvPr/>
        </p:nvSpPr>
        <p:spPr>
          <a:xfrm>
            <a:off x="3083289" y="3527443"/>
            <a:ext cx="87716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客户端</a:t>
            </a:r>
          </a:p>
        </p:txBody>
      </p:sp>
      <p:sp>
        <p:nvSpPr>
          <p:cNvPr id="25" name="矩形 24">
            <a:extLst>
              <a:ext uri="{FF2B5EF4-FFF2-40B4-BE49-F238E27FC236}">
                <a16:creationId xmlns:a16="http://schemas.microsoft.com/office/drawing/2014/main" id="{D111EB79-78E7-A94B-9D54-2EE40E583CDD}"/>
              </a:ext>
            </a:extLst>
          </p:cNvPr>
          <p:cNvSpPr/>
          <p:nvPr/>
        </p:nvSpPr>
        <p:spPr>
          <a:xfrm>
            <a:off x="7106484" y="3527443"/>
            <a:ext cx="1107996"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服务器端</a:t>
            </a:r>
          </a:p>
        </p:txBody>
      </p:sp>
      <p:cxnSp>
        <p:nvCxnSpPr>
          <p:cNvPr id="27" name="直线箭头连接符 26">
            <a:extLst>
              <a:ext uri="{FF2B5EF4-FFF2-40B4-BE49-F238E27FC236}">
                <a16:creationId xmlns:a16="http://schemas.microsoft.com/office/drawing/2014/main" id="{CDB39F5C-8870-8B4A-883C-6AE25BA987FB}"/>
              </a:ext>
            </a:extLst>
          </p:cNvPr>
          <p:cNvCxnSpPr/>
          <p:nvPr/>
        </p:nvCxnSpPr>
        <p:spPr>
          <a:xfrm>
            <a:off x="4857751" y="4050245"/>
            <a:ext cx="145732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90578E4-E2C2-3347-BFE4-F8C3FF13045E}"/>
              </a:ext>
            </a:extLst>
          </p:cNvPr>
          <p:cNvSpPr/>
          <p:nvPr/>
        </p:nvSpPr>
        <p:spPr>
          <a:xfrm>
            <a:off x="5258921" y="3680913"/>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请求</a:t>
            </a:r>
          </a:p>
        </p:txBody>
      </p:sp>
      <p:cxnSp>
        <p:nvCxnSpPr>
          <p:cNvPr id="29" name="直线箭头连接符 28">
            <a:extLst>
              <a:ext uri="{FF2B5EF4-FFF2-40B4-BE49-F238E27FC236}">
                <a16:creationId xmlns:a16="http://schemas.microsoft.com/office/drawing/2014/main" id="{67EF892E-8E1B-3B44-944C-F4CD005030B6}"/>
              </a:ext>
            </a:extLst>
          </p:cNvPr>
          <p:cNvCxnSpPr>
            <a:cxnSpLocks/>
          </p:cNvCxnSpPr>
          <p:nvPr/>
        </p:nvCxnSpPr>
        <p:spPr>
          <a:xfrm flipH="1">
            <a:off x="4857751" y="5113138"/>
            <a:ext cx="14097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9F2C854-D26E-9A4D-BA01-9C62B95B7BE5}"/>
              </a:ext>
            </a:extLst>
          </p:cNvPr>
          <p:cNvSpPr/>
          <p:nvPr/>
        </p:nvSpPr>
        <p:spPr>
          <a:xfrm>
            <a:off x="5257226" y="4737116"/>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
        <p:nvSpPr>
          <p:cNvPr id="33" name="矩形 32">
            <a:extLst>
              <a:ext uri="{FF2B5EF4-FFF2-40B4-BE49-F238E27FC236}">
                <a16:creationId xmlns:a16="http://schemas.microsoft.com/office/drawing/2014/main" id="{29B8674D-CE98-F246-AB8A-2728BA11B92D}"/>
              </a:ext>
            </a:extLst>
          </p:cNvPr>
          <p:cNvSpPr/>
          <p:nvPr/>
        </p:nvSpPr>
        <p:spPr>
          <a:xfrm>
            <a:off x="4817708" y="6315647"/>
            <a:ext cx="1569660"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两层架构模型</a:t>
            </a:r>
          </a:p>
        </p:txBody>
      </p:sp>
    </p:spTree>
    <p:extLst>
      <p:ext uri="{BB962C8B-B14F-4D97-AF65-F5344CB8AC3E}">
        <p14:creationId xmlns:p14="http://schemas.microsoft.com/office/powerpoint/2010/main" val="12383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C/S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049666"/>
            <a:ext cx="10620375" cy="4401935"/>
          </a:xfrm>
        </p:spPr>
        <p:txBody>
          <a:bodyPr>
            <a:normAutofit/>
          </a:bodyPr>
          <a:lstStyle/>
          <a:p>
            <a:r>
              <a:rPr kumimoji="1" lang="zh-CN" altLang="en-US" sz="2000" dirty="0">
                <a:latin typeface="+mn-ea"/>
              </a:rPr>
              <a:t>优点：</a:t>
            </a:r>
            <a:endParaRPr kumimoji="1" lang="en-US" altLang="zh-CN" sz="2000" dirty="0">
              <a:latin typeface="+mn-ea"/>
            </a:endParaRPr>
          </a:p>
          <a:p>
            <a:pPr lvl="1">
              <a:buSzPct val="70000"/>
              <a:buFont typeface="Wingdings" pitchFamily="2" charset="2"/>
              <a:buChar char="u"/>
            </a:pPr>
            <a:r>
              <a:rPr kumimoji="1" lang="zh-CN" altLang="en-US" sz="1800" dirty="0" smtClean="0">
                <a:latin typeface="+mn-ea"/>
              </a:rPr>
              <a:t>能</a:t>
            </a:r>
            <a:r>
              <a:rPr kumimoji="1" lang="zh-CN" altLang="en-US" sz="1800" dirty="0">
                <a:latin typeface="+mn-ea"/>
              </a:rPr>
              <a:t>充分发挥客户端</a:t>
            </a:r>
            <a:r>
              <a:rPr kumimoji="1" lang="en-US" altLang="zh-CN" sz="1800" dirty="0">
                <a:latin typeface="+mn-ea"/>
              </a:rPr>
              <a:t>PC</a:t>
            </a:r>
            <a:r>
              <a:rPr kumimoji="1" lang="zh-CN" altLang="en-US" sz="1800" dirty="0">
                <a:latin typeface="+mn-ea"/>
              </a:rPr>
              <a:t>的处理能力；</a:t>
            </a:r>
            <a:endParaRPr kumimoji="1" lang="en-US" altLang="zh-CN" sz="1800" dirty="0">
              <a:latin typeface="+mn-ea"/>
            </a:endParaRPr>
          </a:p>
          <a:p>
            <a:pPr lvl="1">
              <a:buSzPct val="70000"/>
              <a:buFont typeface="Wingdings" pitchFamily="2" charset="2"/>
              <a:buChar char="u"/>
            </a:pPr>
            <a:r>
              <a:rPr kumimoji="1" lang="zh-CN" altLang="en-US" sz="1800" dirty="0">
                <a:latin typeface="+mn-ea"/>
              </a:rPr>
              <a:t>运行安全、稳定、速度快，且在适当情况</a:t>
            </a:r>
            <a:r>
              <a:rPr kumimoji="1" lang="zh-CN" altLang="en-US" sz="1800" dirty="0" smtClean="0">
                <a:latin typeface="+mn-ea"/>
              </a:rPr>
              <a:t>下可脱机</a:t>
            </a:r>
            <a:r>
              <a:rPr kumimoji="1" lang="zh-CN" altLang="en-US" sz="1800" dirty="0">
                <a:latin typeface="+mn-ea"/>
              </a:rPr>
              <a:t>操作。</a:t>
            </a:r>
            <a:endParaRPr kumimoji="1" lang="en-US" altLang="zh-CN" sz="1800" dirty="0">
              <a:latin typeface="+mn-ea"/>
            </a:endParaRPr>
          </a:p>
          <a:p>
            <a:r>
              <a:rPr kumimoji="1" lang="zh-CN" altLang="en-US" sz="2000" dirty="0">
                <a:latin typeface="+mn-ea"/>
              </a:rPr>
              <a:t>缺点和不足：</a:t>
            </a:r>
            <a:endParaRPr kumimoji="1" lang="en-US" altLang="zh-CN" sz="2000" dirty="0">
              <a:latin typeface="+mn-ea"/>
            </a:endParaRPr>
          </a:p>
          <a:p>
            <a:pPr lvl="1">
              <a:buSzPct val="70000"/>
              <a:buFont typeface="Wingdings" pitchFamily="2" charset="2"/>
              <a:buChar char="u"/>
            </a:pPr>
            <a:r>
              <a:rPr kumimoji="1" lang="zh-CN" altLang="en-US" sz="1800" dirty="0">
                <a:latin typeface="+mn-ea"/>
              </a:rPr>
              <a:t>必须在客户端安装大量的应用程序（客户端软件）；</a:t>
            </a:r>
            <a:endParaRPr kumimoji="1" lang="en-US" altLang="zh-CN" sz="1800" dirty="0">
              <a:latin typeface="+mn-ea"/>
            </a:endParaRPr>
          </a:p>
          <a:p>
            <a:pPr lvl="1">
              <a:buSzPct val="70000"/>
              <a:buFont typeface="Wingdings" pitchFamily="2" charset="2"/>
              <a:buChar char="u"/>
            </a:pPr>
            <a:r>
              <a:rPr kumimoji="1" lang="zh-CN" altLang="en-US" sz="1800" dirty="0">
                <a:latin typeface="+mn-ea"/>
              </a:rPr>
              <a:t>需要在客户端安装支持系统运行的动态链接库等；</a:t>
            </a:r>
            <a:endParaRPr kumimoji="1" lang="en-US" altLang="zh-CN" sz="1800" dirty="0">
              <a:latin typeface="+mn-ea"/>
            </a:endParaRPr>
          </a:p>
          <a:p>
            <a:pPr lvl="1">
              <a:buSzPct val="70000"/>
              <a:buFont typeface="Wingdings" pitchFamily="2" charset="2"/>
              <a:buChar char="u"/>
            </a:pPr>
            <a:r>
              <a:rPr kumimoji="1" lang="zh-CN" altLang="en-US" sz="1800" dirty="0">
                <a:latin typeface="+mn-ea"/>
              </a:rPr>
              <a:t>存在移植困难、用户界面不统一、操作复杂、不利于推广使用；</a:t>
            </a:r>
            <a:endParaRPr kumimoji="1" lang="en-US" altLang="zh-CN" sz="1800" dirty="0">
              <a:latin typeface="+mn-ea"/>
            </a:endParaRPr>
          </a:p>
          <a:p>
            <a:pPr lvl="1">
              <a:buSzPct val="70000"/>
              <a:buFont typeface="Wingdings" pitchFamily="2" charset="2"/>
              <a:buChar char="u"/>
            </a:pPr>
            <a:r>
              <a:rPr kumimoji="1" lang="zh-CN" altLang="en-US" sz="1800" dirty="0">
                <a:latin typeface="+mn-ea"/>
              </a:rPr>
              <a:t>维护和升级过程繁琐、信息内容和形式单一，不易应用新技术。</a:t>
            </a:r>
            <a:endParaRPr kumimoji="1" lang="en-US" altLang="zh-CN" sz="1800" dirty="0">
              <a:latin typeface="+mn-ea"/>
            </a:endParaRPr>
          </a:p>
          <a:p>
            <a:pPr lvl="1">
              <a:buSzPct val="70000"/>
              <a:buFont typeface="Wingdings" pitchFamily="2" charset="2"/>
              <a:buChar char="u"/>
            </a:pPr>
            <a:endParaRPr kumimoji="1" lang="en-US" altLang="zh-CN" sz="1800" dirty="0">
              <a:latin typeface="+mn-ea"/>
            </a:endParaRPr>
          </a:p>
        </p:txBody>
      </p:sp>
    </p:spTree>
    <p:extLst>
      <p:ext uri="{BB962C8B-B14F-4D97-AF65-F5344CB8AC3E}">
        <p14:creationId xmlns:p14="http://schemas.microsoft.com/office/powerpoint/2010/main" val="223073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B/S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754851" y="1814753"/>
            <a:ext cx="10620375" cy="1325563"/>
          </a:xfrm>
        </p:spPr>
        <p:txBody>
          <a:bodyPr>
            <a:normAutofit/>
          </a:bodyPr>
          <a:lstStyle/>
          <a:p>
            <a:r>
              <a:rPr kumimoji="1" lang="zh-CN" altLang="en-US" sz="2000" dirty="0">
                <a:latin typeface="+mn-ea"/>
              </a:rPr>
              <a:t>浏览器</a:t>
            </a:r>
            <a:r>
              <a:rPr kumimoji="1" lang="en-US" altLang="zh-CN" sz="2000" dirty="0">
                <a:latin typeface="+mn-ea"/>
              </a:rPr>
              <a:t>-</a:t>
            </a:r>
            <a:r>
              <a:rPr kumimoji="1" lang="zh-CN" altLang="en-US" sz="2000" dirty="0">
                <a:latin typeface="+mn-ea"/>
              </a:rPr>
              <a:t>服务器模式是一种基于</a:t>
            </a:r>
            <a:r>
              <a:rPr kumimoji="1" lang="en-US" altLang="zh-CN" sz="2000" dirty="0">
                <a:latin typeface="+mn-ea"/>
              </a:rPr>
              <a:t>Web</a:t>
            </a:r>
            <a:r>
              <a:rPr kumimoji="1" lang="zh-CN" altLang="en-US" sz="2000" dirty="0">
                <a:latin typeface="+mn-ea"/>
              </a:rPr>
              <a:t>的协同计算模式，是一种三层架构；</a:t>
            </a:r>
            <a:endParaRPr kumimoji="1" lang="en-US" altLang="zh-CN" sz="2000" dirty="0">
              <a:latin typeface="+mn-ea"/>
            </a:endParaRPr>
          </a:p>
          <a:p>
            <a:r>
              <a:rPr kumimoji="1" lang="zh-CN" altLang="en-US" sz="2000" dirty="0">
                <a:latin typeface="+mn-ea"/>
              </a:rPr>
              <a:t>用户工作界面通过</a:t>
            </a:r>
            <a:r>
              <a:rPr kumimoji="1" lang="en-US" altLang="zh-CN" sz="2000" dirty="0">
                <a:latin typeface="+mn-ea"/>
              </a:rPr>
              <a:t>Web</a:t>
            </a:r>
            <a:r>
              <a:rPr kumimoji="1" lang="zh-CN" altLang="en-US" sz="2000" dirty="0">
                <a:latin typeface="+mn-ea"/>
              </a:rPr>
              <a:t>浏览器来实现，主要事务逻辑在服务器端实现；</a:t>
            </a:r>
            <a:endParaRPr kumimoji="1" lang="en-US" altLang="zh-CN" sz="2000" dirty="0">
              <a:latin typeface="+mn-ea"/>
            </a:endParaRPr>
          </a:p>
          <a:p>
            <a:r>
              <a:rPr kumimoji="1" lang="zh-CN" altLang="en-US" sz="2000" dirty="0">
                <a:latin typeface="+mn-ea"/>
              </a:rPr>
              <a:t>服务器端与数据库连接，查询和更新存在数据库服务器中的数据。</a:t>
            </a:r>
            <a:endParaRPr kumimoji="1" lang="en-US" altLang="zh-CN" sz="2000" dirty="0">
              <a:latin typeface="+mn-ea"/>
            </a:endParaRPr>
          </a:p>
        </p:txBody>
      </p:sp>
      <p:grpSp>
        <p:nvGrpSpPr>
          <p:cNvPr id="7" name="组合 6">
            <a:extLst>
              <a:ext uri="{FF2B5EF4-FFF2-40B4-BE49-F238E27FC236}">
                <a16:creationId xmlns:a16="http://schemas.microsoft.com/office/drawing/2014/main" id="{B2B7F3FD-B303-0046-8C2B-50F7D058C6BB}"/>
              </a:ext>
            </a:extLst>
          </p:cNvPr>
          <p:cNvGrpSpPr/>
          <p:nvPr/>
        </p:nvGrpSpPr>
        <p:grpSpPr>
          <a:xfrm>
            <a:off x="1728784" y="3171036"/>
            <a:ext cx="1214437" cy="2586038"/>
            <a:chOff x="2314576" y="2971800"/>
            <a:chExt cx="1214437" cy="2586038"/>
          </a:xfrm>
        </p:grpSpPr>
        <p:sp>
          <p:nvSpPr>
            <p:cNvPr id="22" name="矩形 21">
              <a:extLst>
                <a:ext uri="{FF2B5EF4-FFF2-40B4-BE49-F238E27FC236}">
                  <a16:creationId xmlns:a16="http://schemas.microsoft.com/office/drawing/2014/main" id="{5A0AA2B5-C7FA-4045-867A-D491B5794422}"/>
                </a:ext>
              </a:extLst>
            </p:cNvPr>
            <p:cNvSpPr/>
            <p:nvPr/>
          </p:nvSpPr>
          <p:spPr>
            <a:xfrm>
              <a:off x="2314576" y="2971800"/>
              <a:ext cx="1214437"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34515E6B-5FE7-F94F-A6AE-4175DE2300C6}"/>
                </a:ext>
              </a:extLst>
            </p:cNvPr>
            <p:cNvSpPr/>
            <p:nvPr/>
          </p:nvSpPr>
          <p:spPr>
            <a:xfrm>
              <a:off x="2543175" y="3614738"/>
              <a:ext cx="757238"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显示逻辑</a:t>
              </a:r>
            </a:p>
          </p:txBody>
        </p:sp>
        <p:sp>
          <p:nvSpPr>
            <p:cNvPr id="23" name="矩形 22">
              <a:extLst>
                <a:ext uri="{FF2B5EF4-FFF2-40B4-BE49-F238E27FC236}">
                  <a16:creationId xmlns:a16="http://schemas.microsoft.com/office/drawing/2014/main" id="{D53396BA-3FE4-4943-A647-45E0B8638EA5}"/>
                </a:ext>
              </a:extLst>
            </p:cNvPr>
            <p:cNvSpPr/>
            <p:nvPr/>
          </p:nvSpPr>
          <p:spPr>
            <a:xfrm>
              <a:off x="2483038" y="3073101"/>
              <a:ext cx="87716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客户端</a:t>
              </a:r>
            </a:p>
          </p:txBody>
        </p:sp>
      </p:grpSp>
      <p:grpSp>
        <p:nvGrpSpPr>
          <p:cNvPr id="9" name="组合 8">
            <a:extLst>
              <a:ext uri="{FF2B5EF4-FFF2-40B4-BE49-F238E27FC236}">
                <a16:creationId xmlns:a16="http://schemas.microsoft.com/office/drawing/2014/main" id="{7A3BC826-E917-694A-B6F2-285B8C575208}"/>
              </a:ext>
            </a:extLst>
          </p:cNvPr>
          <p:cNvGrpSpPr/>
          <p:nvPr/>
        </p:nvGrpSpPr>
        <p:grpSpPr>
          <a:xfrm>
            <a:off x="7015167" y="3171036"/>
            <a:ext cx="2543175" cy="2586038"/>
            <a:chOff x="7600959" y="2971800"/>
            <a:chExt cx="2543175" cy="2586038"/>
          </a:xfrm>
        </p:grpSpPr>
        <p:sp>
          <p:nvSpPr>
            <p:cNvPr id="24" name="矩形 23">
              <a:extLst>
                <a:ext uri="{FF2B5EF4-FFF2-40B4-BE49-F238E27FC236}">
                  <a16:creationId xmlns:a16="http://schemas.microsoft.com/office/drawing/2014/main" id="{ED976589-C967-394C-8820-F1A51B3BF1BB}"/>
                </a:ext>
              </a:extLst>
            </p:cNvPr>
            <p:cNvSpPr/>
            <p:nvPr/>
          </p:nvSpPr>
          <p:spPr>
            <a:xfrm>
              <a:off x="7600959" y="2971800"/>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grpSp>
          <p:nvGrpSpPr>
            <p:cNvPr id="20" name="组合 19">
              <a:extLst>
                <a:ext uri="{FF2B5EF4-FFF2-40B4-BE49-F238E27FC236}">
                  <a16:creationId xmlns:a16="http://schemas.microsoft.com/office/drawing/2014/main" id="{B0E5D083-D237-3D40-B512-9178B6A85EE2}"/>
                </a:ext>
              </a:extLst>
            </p:cNvPr>
            <p:cNvGrpSpPr/>
            <p:nvPr/>
          </p:nvGrpSpPr>
          <p:grpSpPr>
            <a:xfrm>
              <a:off x="7777169" y="3609974"/>
              <a:ext cx="2209796" cy="1743075"/>
              <a:chOff x="6491287" y="3609974"/>
              <a:chExt cx="2209796" cy="1743075"/>
            </a:xfrm>
          </p:grpSpPr>
          <p:sp>
            <p:nvSpPr>
              <p:cNvPr id="16" name="矩形 15">
                <a:extLst>
                  <a:ext uri="{FF2B5EF4-FFF2-40B4-BE49-F238E27FC236}">
                    <a16:creationId xmlns:a16="http://schemas.microsoft.com/office/drawing/2014/main" id="{E968E859-8B68-B04C-BD22-AD1C1B7027FB}"/>
                  </a:ext>
                </a:extLst>
              </p:cNvPr>
              <p:cNvSpPr/>
              <p:nvPr/>
            </p:nvSpPr>
            <p:spPr>
              <a:xfrm>
                <a:off x="6491287" y="3609974"/>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7" name="直线箭头连接符 16">
                <a:extLst>
                  <a:ext uri="{FF2B5EF4-FFF2-40B4-BE49-F238E27FC236}">
                    <a16:creationId xmlns:a16="http://schemas.microsoft.com/office/drawing/2014/main" id="{D8229FF4-18DE-BC4D-94FF-A95348312A3D}"/>
                  </a:ext>
                </a:extLst>
              </p:cNvPr>
              <p:cNvCxnSpPr/>
              <p:nvPr/>
            </p:nvCxnSpPr>
            <p:spPr>
              <a:xfrm>
                <a:off x="7353300" y="4058506"/>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F395F687-C948-2245-985D-D92DAC1EA4A7}"/>
                  </a:ext>
                </a:extLst>
              </p:cNvPr>
              <p:cNvCxnSpPr>
                <a:cxnSpLocks/>
              </p:cNvCxnSpPr>
              <p:nvPr/>
            </p:nvCxnSpPr>
            <p:spPr>
              <a:xfrm flipH="1">
                <a:off x="7353300" y="4672867"/>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磁盘 18">
                <a:extLst>
                  <a:ext uri="{FF2B5EF4-FFF2-40B4-BE49-F238E27FC236}">
                    <a16:creationId xmlns:a16="http://schemas.microsoft.com/office/drawing/2014/main" id="{7D5FB769-242A-5D42-934C-D564FBAF377D}"/>
                  </a:ext>
                </a:extLst>
              </p:cNvPr>
              <p:cNvSpPr/>
              <p:nvPr/>
            </p:nvSpPr>
            <p:spPr>
              <a:xfrm>
                <a:off x="8015283" y="3609974"/>
                <a:ext cx="685800" cy="1743075"/>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t>数</a:t>
                </a:r>
                <a:endParaRPr kumimoji="1" lang="en-US" altLang="zh-CN" dirty="0"/>
              </a:p>
              <a:p>
                <a:pPr algn="ctr"/>
                <a:r>
                  <a:rPr kumimoji="1" lang="zh-CN" altLang="en-US" dirty="0"/>
                  <a:t>据</a:t>
                </a:r>
                <a:endParaRPr kumimoji="1" lang="en-US" altLang="zh-CN" dirty="0"/>
              </a:p>
              <a:p>
                <a:pPr algn="ctr"/>
                <a:r>
                  <a:rPr kumimoji="1" lang="zh-CN" altLang="en-US" dirty="0"/>
                  <a:t>库</a:t>
                </a:r>
              </a:p>
            </p:txBody>
          </p:sp>
        </p:grpSp>
        <p:sp>
          <p:nvSpPr>
            <p:cNvPr id="25" name="矩形 24">
              <a:extLst>
                <a:ext uri="{FF2B5EF4-FFF2-40B4-BE49-F238E27FC236}">
                  <a16:creationId xmlns:a16="http://schemas.microsoft.com/office/drawing/2014/main" id="{D111EB79-78E7-A94B-9D54-2EE40E583CDD}"/>
                </a:ext>
              </a:extLst>
            </p:cNvPr>
            <p:cNvSpPr/>
            <p:nvPr/>
          </p:nvSpPr>
          <p:spPr>
            <a:xfrm>
              <a:off x="8046120" y="3087172"/>
              <a:ext cx="180049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数据库服务器端</a:t>
              </a:r>
            </a:p>
          </p:txBody>
        </p:sp>
      </p:grpSp>
      <p:cxnSp>
        <p:nvCxnSpPr>
          <p:cNvPr id="27" name="直线箭头连接符 26">
            <a:extLst>
              <a:ext uri="{FF2B5EF4-FFF2-40B4-BE49-F238E27FC236}">
                <a16:creationId xmlns:a16="http://schemas.microsoft.com/office/drawing/2014/main" id="{CDB39F5C-8870-8B4A-883C-6AE25BA987FB}"/>
              </a:ext>
            </a:extLst>
          </p:cNvPr>
          <p:cNvCxnSpPr>
            <a:cxnSpLocks/>
          </p:cNvCxnSpPr>
          <p:nvPr/>
        </p:nvCxnSpPr>
        <p:spPr>
          <a:xfrm>
            <a:off x="2969988" y="3910451"/>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90578E4-E2C2-3347-BFE4-F8C3FF13045E}"/>
              </a:ext>
            </a:extLst>
          </p:cNvPr>
          <p:cNvSpPr/>
          <p:nvPr/>
        </p:nvSpPr>
        <p:spPr>
          <a:xfrm>
            <a:off x="3142556" y="3541119"/>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请求</a:t>
            </a:r>
          </a:p>
        </p:txBody>
      </p:sp>
      <p:cxnSp>
        <p:nvCxnSpPr>
          <p:cNvPr id="29" name="直线箭头连接符 28">
            <a:extLst>
              <a:ext uri="{FF2B5EF4-FFF2-40B4-BE49-F238E27FC236}">
                <a16:creationId xmlns:a16="http://schemas.microsoft.com/office/drawing/2014/main" id="{67EF892E-8E1B-3B44-944C-F4CD005030B6}"/>
              </a:ext>
            </a:extLst>
          </p:cNvPr>
          <p:cNvCxnSpPr>
            <a:cxnSpLocks/>
          </p:cNvCxnSpPr>
          <p:nvPr/>
        </p:nvCxnSpPr>
        <p:spPr>
          <a:xfrm flipH="1">
            <a:off x="2969988" y="4973344"/>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9F2C854-D26E-9A4D-BA01-9C62B95B7BE5}"/>
              </a:ext>
            </a:extLst>
          </p:cNvPr>
          <p:cNvSpPr/>
          <p:nvPr/>
        </p:nvSpPr>
        <p:spPr>
          <a:xfrm>
            <a:off x="3140857" y="4597322"/>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
        <p:nvSpPr>
          <p:cNvPr id="33" name="矩形 32">
            <a:extLst>
              <a:ext uri="{FF2B5EF4-FFF2-40B4-BE49-F238E27FC236}">
                <a16:creationId xmlns:a16="http://schemas.microsoft.com/office/drawing/2014/main" id="{29B8674D-CE98-F246-AB8A-2728BA11B92D}"/>
              </a:ext>
            </a:extLst>
          </p:cNvPr>
          <p:cNvSpPr/>
          <p:nvPr/>
        </p:nvSpPr>
        <p:spPr>
          <a:xfrm>
            <a:off x="4924412" y="6012635"/>
            <a:ext cx="1569660"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三层架构模型</a:t>
            </a:r>
          </a:p>
        </p:txBody>
      </p:sp>
      <p:grpSp>
        <p:nvGrpSpPr>
          <p:cNvPr id="8" name="组合 7">
            <a:extLst>
              <a:ext uri="{FF2B5EF4-FFF2-40B4-BE49-F238E27FC236}">
                <a16:creationId xmlns:a16="http://schemas.microsoft.com/office/drawing/2014/main" id="{60EDD2D5-5214-794E-8EC5-6198B3171DF0}"/>
              </a:ext>
            </a:extLst>
          </p:cNvPr>
          <p:cNvGrpSpPr/>
          <p:nvPr/>
        </p:nvGrpSpPr>
        <p:grpSpPr>
          <a:xfrm>
            <a:off x="4049118" y="3171036"/>
            <a:ext cx="1794455" cy="2586038"/>
            <a:chOff x="4634910" y="2913852"/>
            <a:chExt cx="1794455" cy="2586038"/>
          </a:xfrm>
        </p:grpSpPr>
        <p:sp>
          <p:nvSpPr>
            <p:cNvPr id="26" name="矩形 25">
              <a:extLst>
                <a:ext uri="{FF2B5EF4-FFF2-40B4-BE49-F238E27FC236}">
                  <a16:creationId xmlns:a16="http://schemas.microsoft.com/office/drawing/2014/main" id="{C9310C6C-61AA-5A4D-B855-30D529A1489C}"/>
                </a:ext>
              </a:extLst>
            </p:cNvPr>
            <p:cNvSpPr/>
            <p:nvPr/>
          </p:nvSpPr>
          <p:spPr>
            <a:xfrm>
              <a:off x="4634910" y="2913852"/>
              <a:ext cx="179445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D7490A73-8C0C-6940-89AF-6AF6BA5349FF}"/>
                </a:ext>
              </a:extLst>
            </p:cNvPr>
            <p:cNvSpPr/>
            <p:nvPr/>
          </p:nvSpPr>
          <p:spPr>
            <a:xfrm>
              <a:off x="5079198" y="3494671"/>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sp>
          <p:nvSpPr>
            <p:cNvPr id="30" name="矩形 29">
              <a:extLst>
                <a:ext uri="{FF2B5EF4-FFF2-40B4-BE49-F238E27FC236}">
                  <a16:creationId xmlns:a16="http://schemas.microsoft.com/office/drawing/2014/main" id="{78F1D2A4-7083-4A48-BBB3-7E94806AD8A6}"/>
                </a:ext>
              </a:extLst>
            </p:cNvPr>
            <p:cNvSpPr/>
            <p:nvPr/>
          </p:nvSpPr>
          <p:spPr>
            <a:xfrm>
              <a:off x="4753331" y="3073101"/>
              <a:ext cx="1532792" cy="369332"/>
            </a:xfrm>
            <a:prstGeom prst="rect">
              <a:avLst/>
            </a:prstGeom>
          </p:spPr>
          <p:txBody>
            <a:bodyPr wrap="none">
              <a:spAutoFit/>
            </a:bodyPr>
            <a:lstStyle/>
            <a:p>
              <a:pPr algn="ctr"/>
              <a:r>
                <a:rPr kumimoji="1" lang="en-US" altLang="zh-CN" dirty="0">
                  <a:latin typeface="Songti SC" panose="02010600040101010101" pitchFamily="2" charset="-122"/>
                  <a:ea typeface="Songti SC" panose="02010600040101010101" pitchFamily="2" charset="-122"/>
                </a:rPr>
                <a:t>Web</a:t>
              </a:r>
              <a:r>
                <a:rPr kumimoji="1" lang="zh-CN" altLang="en-US" dirty="0">
                  <a:latin typeface="Songti SC" panose="02010600040101010101" pitchFamily="2" charset="-122"/>
                  <a:ea typeface="Songti SC" panose="02010600040101010101" pitchFamily="2" charset="-122"/>
                </a:rPr>
                <a:t>服务器端</a:t>
              </a:r>
            </a:p>
          </p:txBody>
        </p:sp>
      </p:grpSp>
      <p:cxnSp>
        <p:nvCxnSpPr>
          <p:cNvPr id="31" name="直线箭头连接符 30">
            <a:extLst>
              <a:ext uri="{FF2B5EF4-FFF2-40B4-BE49-F238E27FC236}">
                <a16:creationId xmlns:a16="http://schemas.microsoft.com/office/drawing/2014/main" id="{6AA520BB-6A43-9640-94FA-A1F7001DFD11}"/>
              </a:ext>
            </a:extLst>
          </p:cNvPr>
          <p:cNvCxnSpPr>
            <a:cxnSpLocks/>
          </p:cNvCxnSpPr>
          <p:nvPr/>
        </p:nvCxnSpPr>
        <p:spPr>
          <a:xfrm>
            <a:off x="5894170" y="3919971"/>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964A726-33AE-1C48-8909-8AFF2E4E1A22}"/>
              </a:ext>
            </a:extLst>
          </p:cNvPr>
          <p:cNvSpPr/>
          <p:nvPr/>
        </p:nvSpPr>
        <p:spPr>
          <a:xfrm>
            <a:off x="5933689" y="3550639"/>
            <a:ext cx="912430" cy="369332"/>
          </a:xfrm>
          <a:prstGeom prst="rect">
            <a:avLst/>
          </a:prstGeom>
        </p:spPr>
        <p:txBody>
          <a:bodyPr wrap="none">
            <a:spAutoFit/>
          </a:bodyPr>
          <a:lstStyle/>
          <a:p>
            <a:pPr algn="ctr"/>
            <a:r>
              <a:rPr kumimoji="1" lang="en-US" altLang="zh-CN" dirty="0" err="1">
                <a:latin typeface="Songti SC" panose="02010600040101010101" pitchFamily="2" charset="-122"/>
                <a:ea typeface="Songti SC" panose="02010600040101010101" pitchFamily="2" charset="-122"/>
              </a:rPr>
              <a:t>sql</a:t>
            </a:r>
            <a:r>
              <a:rPr kumimoji="1" lang="zh-CN" altLang="en-US" dirty="0">
                <a:latin typeface="Songti SC" panose="02010600040101010101" pitchFamily="2" charset="-122"/>
                <a:ea typeface="Songti SC" panose="02010600040101010101" pitchFamily="2" charset="-122"/>
              </a:rPr>
              <a:t>请求</a:t>
            </a:r>
          </a:p>
        </p:txBody>
      </p:sp>
      <p:cxnSp>
        <p:nvCxnSpPr>
          <p:cNvPr id="35" name="直线箭头连接符 34">
            <a:extLst>
              <a:ext uri="{FF2B5EF4-FFF2-40B4-BE49-F238E27FC236}">
                <a16:creationId xmlns:a16="http://schemas.microsoft.com/office/drawing/2014/main" id="{4911A1B2-AA91-4E4E-9BBF-25EB1BAC9BDD}"/>
              </a:ext>
            </a:extLst>
          </p:cNvPr>
          <p:cNvCxnSpPr>
            <a:cxnSpLocks/>
          </p:cNvCxnSpPr>
          <p:nvPr/>
        </p:nvCxnSpPr>
        <p:spPr>
          <a:xfrm flipH="1">
            <a:off x="5894170" y="4982864"/>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4629F59C-4F2F-1A43-B003-5C2B93C99386}"/>
              </a:ext>
            </a:extLst>
          </p:cNvPr>
          <p:cNvSpPr/>
          <p:nvPr/>
        </p:nvSpPr>
        <p:spPr>
          <a:xfrm>
            <a:off x="6065039" y="4606842"/>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Tree>
    <p:extLst>
      <p:ext uri="{BB962C8B-B14F-4D97-AF65-F5344CB8AC3E}">
        <p14:creationId xmlns:p14="http://schemas.microsoft.com/office/powerpoint/2010/main" val="11543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B/S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173844"/>
            <a:ext cx="10620375" cy="4401935"/>
          </a:xfrm>
        </p:spPr>
        <p:txBody>
          <a:bodyPr>
            <a:normAutofit/>
          </a:bodyPr>
          <a:lstStyle/>
          <a:p>
            <a:r>
              <a:rPr kumimoji="1" lang="zh-CN" altLang="en-US" sz="2000" dirty="0">
                <a:latin typeface="+mn-ea"/>
              </a:rPr>
              <a:t>优点：</a:t>
            </a:r>
            <a:endParaRPr kumimoji="1" lang="en-US" altLang="zh-CN" sz="2000" dirty="0">
              <a:latin typeface="+mn-ea"/>
            </a:endParaRPr>
          </a:p>
          <a:p>
            <a:pPr lvl="1">
              <a:buSzPct val="70000"/>
              <a:buFont typeface="Wingdings" pitchFamily="2" charset="2"/>
              <a:buChar char="u"/>
            </a:pPr>
            <a:r>
              <a:rPr kumimoji="1" lang="zh-CN" altLang="en-US" sz="1800" dirty="0">
                <a:latin typeface="+mn-ea"/>
              </a:rPr>
              <a:t>具有良好的开放性；</a:t>
            </a:r>
            <a:endParaRPr kumimoji="1" lang="en-US" altLang="zh-CN" sz="1800" dirty="0">
              <a:latin typeface="+mn-ea"/>
            </a:endParaRPr>
          </a:p>
          <a:p>
            <a:pPr lvl="1">
              <a:buSzPct val="70000"/>
              <a:buFont typeface="Wingdings" pitchFamily="2" charset="2"/>
              <a:buChar char="u"/>
            </a:pPr>
            <a:r>
              <a:rPr kumimoji="1" lang="zh-CN" altLang="en-US" sz="1800" dirty="0">
                <a:latin typeface="+mn-ea"/>
              </a:rPr>
              <a:t>利用浏览器单一的访问点，用户可在任何时间和地点使用系统；</a:t>
            </a:r>
            <a:endParaRPr kumimoji="1" lang="en-US" altLang="zh-CN" sz="1800" dirty="0">
              <a:latin typeface="+mn-ea"/>
            </a:endParaRPr>
          </a:p>
          <a:p>
            <a:pPr lvl="1">
              <a:buSzPct val="70000"/>
              <a:buFont typeface="Wingdings" pitchFamily="2" charset="2"/>
              <a:buChar char="u"/>
            </a:pPr>
            <a:r>
              <a:rPr kumimoji="1" lang="zh-CN" altLang="en-US" sz="1800" dirty="0">
                <a:latin typeface="+mn-ea"/>
              </a:rPr>
              <a:t>系统维护方便，有效地降低了整个系统的运行和维护成本。</a:t>
            </a:r>
            <a:endParaRPr kumimoji="1" lang="en-US" altLang="zh-CN" sz="1800" dirty="0">
              <a:latin typeface="+mn-ea"/>
            </a:endParaRPr>
          </a:p>
          <a:p>
            <a:r>
              <a:rPr kumimoji="1" lang="zh-CN" altLang="en-US" sz="2000" dirty="0">
                <a:latin typeface="+mn-ea"/>
              </a:rPr>
              <a:t>缺点和不足：</a:t>
            </a:r>
            <a:endParaRPr kumimoji="1" lang="en-US" altLang="zh-CN" sz="2000" dirty="0">
              <a:latin typeface="+mn-ea"/>
            </a:endParaRPr>
          </a:p>
          <a:p>
            <a:pPr lvl="1">
              <a:buSzPct val="70000"/>
              <a:buFont typeface="Wingdings" pitchFamily="2" charset="2"/>
              <a:buChar char="u"/>
            </a:pPr>
            <a:r>
              <a:rPr kumimoji="1" lang="zh-CN" altLang="en-US" sz="1800" dirty="0">
                <a:latin typeface="+mn-ea"/>
              </a:rPr>
              <a:t>运行速度没有</a:t>
            </a:r>
            <a:r>
              <a:rPr kumimoji="1" lang="en-US" altLang="zh-CN" sz="1800" dirty="0">
                <a:latin typeface="+mn-ea"/>
              </a:rPr>
              <a:t>C/S</a:t>
            </a:r>
            <a:r>
              <a:rPr kumimoji="1" lang="zh-CN" altLang="en-US" sz="1800" dirty="0">
                <a:latin typeface="+mn-ea"/>
              </a:rPr>
              <a:t>模式快且受网络带宽的影响较大；</a:t>
            </a:r>
            <a:endParaRPr kumimoji="1" lang="en-US" altLang="zh-CN" sz="1800" dirty="0">
              <a:latin typeface="+mn-ea"/>
            </a:endParaRPr>
          </a:p>
          <a:p>
            <a:pPr lvl="1">
              <a:buSzPct val="70000"/>
              <a:buFont typeface="Wingdings" pitchFamily="2" charset="2"/>
              <a:buChar char="u"/>
            </a:pPr>
            <a:r>
              <a:rPr kumimoji="1" lang="zh-CN" altLang="en-US" sz="1800" dirty="0" smtClean="0">
                <a:latin typeface="+mn-ea"/>
              </a:rPr>
              <a:t>会需要考虑更多</a:t>
            </a:r>
            <a:r>
              <a:rPr kumimoji="1" lang="zh-CN" altLang="en-US" sz="1800" dirty="0">
                <a:latin typeface="+mn-ea"/>
              </a:rPr>
              <a:t>的安全性问题。</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385088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新模式</a:t>
            </a:r>
            <a:endParaRPr lang="zh-CN" altLang="en-US" dirty="0"/>
          </a:p>
        </p:txBody>
      </p:sp>
      <p:sp>
        <p:nvSpPr>
          <p:cNvPr id="3" name="内容占位符 2"/>
          <p:cNvSpPr>
            <a:spLocks noGrp="1"/>
          </p:cNvSpPr>
          <p:nvPr>
            <p:ph idx="1"/>
          </p:nvPr>
        </p:nvSpPr>
        <p:spPr/>
        <p:txBody>
          <a:bodyPr/>
          <a:lstStyle/>
          <a:p>
            <a:r>
              <a:rPr lang="zh-CN" altLang="en-US" dirty="0" smtClean="0"/>
              <a:t>网易音乐客户端，</a:t>
            </a:r>
            <a:r>
              <a:rPr lang="en-US" altLang="zh-CN" dirty="0" err="1" smtClean="0"/>
              <a:t>VSCode</a:t>
            </a:r>
            <a:endParaRPr lang="en-US" altLang="zh-CN" dirty="0" smtClean="0"/>
          </a:p>
          <a:p>
            <a:r>
              <a:rPr lang="en-US" altLang="zh-CN" dirty="0" err="1" smtClean="0"/>
              <a:t>Electron+JavaScript</a:t>
            </a:r>
            <a:r>
              <a:rPr lang="zh-CN" altLang="en-US" dirty="0" smtClean="0"/>
              <a:t>，用前端网页开发的模式开发桌面应用程序。</a:t>
            </a:r>
            <a:endParaRPr lang="zh-CN" altLang="en-US" dirty="0"/>
          </a:p>
        </p:txBody>
      </p:sp>
      <p:pic>
        <p:nvPicPr>
          <p:cNvPr id="2050" name="Picture 2" descr="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 y="2755903"/>
            <a:ext cx="5699202" cy="38184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82007758772&amp;di=b2b49ca0a4870b4de6af6c7a6ad193a7&amp;imgtype=jpg&amp;src=http%3A%2F%2Fimg3.imgtn.bdimg.com%2Fit%2Fu%3D1523228858%2C1459219297%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283" y="2755903"/>
            <a:ext cx="5850048" cy="3818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7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工作原理</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060954"/>
            <a:ext cx="10620375" cy="4096873"/>
          </a:xfrm>
        </p:spPr>
        <p:txBody>
          <a:bodyPr>
            <a:normAutofit/>
          </a:bodyPr>
          <a:lstStyle/>
          <a:p>
            <a:r>
              <a:rPr kumimoji="1" lang="zh-CN" altLang="en-US" sz="2000" dirty="0" smtClean="0">
                <a:latin typeface="+mn-ea"/>
              </a:rPr>
              <a:t>传统上来说，采用</a:t>
            </a:r>
            <a:r>
              <a:rPr kumimoji="1" lang="en-US" altLang="zh-CN" sz="2000" dirty="0">
                <a:latin typeface="+mn-ea"/>
              </a:rPr>
              <a:t>B/S</a:t>
            </a:r>
            <a:r>
              <a:rPr kumimoji="1" lang="zh-CN" altLang="en-US" sz="2000" dirty="0">
                <a:latin typeface="+mn-ea"/>
              </a:rPr>
              <a:t>模式构建的应用系统称之为</a:t>
            </a:r>
            <a:r>
              <a:rPr kumimoji="1" lang="en-US" altLang="zh-CN" sz="2000" dirty="0">
                <a:latin typeface="+mn-ea"/>
              </a:rPr>
              <a:t>Web</a:t>
            </a:r>
            <a:r>
              <a:rPr kumimoji="1" lang="zh-CN" altLang="en-US" sz="2000" dirty="0">
                <a:latin typeface="+mn-ea"/>
              </a:rPr>
              <a:t>应用系统。</a:t>
            </a:r>
            <a:endParaRPr kumimoji="1" lang="en-US" altLang="zh-CN" sz="2000" dirty="0">
              <a:latin typeface="+mn-ea"/>
            </a:endParaRPr>
          </a:p>
          <a:p>
            <a:r>
              <a:rPr kumimoji="1" lang="en-US" altLang="zh-CN" sz="2000" dirty="0">
                <a:latin typeface="+mn-ea"/>
              </a:rPr>
              <a:t>Web</a:t>
            </a:r>
            <a:r>
              <a:rPr kumimoji="1" lang="zh-CN" altLang="en-US" sz="2000" dirty="0">
                <a:latin typeface="+mn-ea"/>
              </a:rPr>
              <a:t>应用系统工作流程：</a:t>
            </a:r>
            <a:endParaRPr kumimoji="1" lang="en-US" altLang="zh-CN" sz="2000" dirty="0">
              <a:latin typeface="+mn-ea"/>
            </a:endParaRPr>
          </a:p>
          <a:p>
            <a:pPr lvl="1">
              <a:buSzPct val="70000"/>
              <a:buFont typeface="Wingdings" pitchFamily="2" charset="2"/>
              <a:buChar char="u"/>
            </a:pPr>
            <a:r>
              <a:rPr kumimoji="1" lang="zh-CN" altLang="en-US" sz="1800" dirty="0">
                <a:latin typeface="+mn-ea"/>
              </a:rPr>
              <a:t>建立连接：在</a:t>
            </a:r>
            <a:r>
              <a:rPr kumimoji="1" lang="en-US" altLang="zh-CN" sz="1800" dirty="0">
                <a:latin typeface="+mn-ea"/>
              </a:rPr>
              <a:t>Web</a:t>
            </a:r>
            <a:r>
              <a:rPr kumimoji="1" lang="zh-CN" altLang="en-US" sz="1800" dirty="0">
                <a:latin typeface="+mn-ea"/>
              </a:rPr>
              <a:t>浏览器和服务器之间创建</a:t>
            </a:r>
            <a:r>
              <a:rPr kumimoji="1" lang="en-US" altLang="zh-CN" sz="1800" dirty="0">
                <a:latin typeface="+mn-ea"/>
              </a:rPr>
              <a:t>socket</a:t>
            </a:r>
            <a:r>
              <a:rPr kumimoji="1" lang="zh-CN" altLang="en-US" sz="1800" dirty="0">
                <a:latin typeface="+mn-ea"/>
              </a:rPr>
              <a:t>连接；</a:t>
            </a:r>
            <a:endParaRPr kumimoji="1" lang="en-US" altLang="zh-CN" sz="1800" dirty="0">
              <a:latin typeface="+mn-ea"/>
            </a:endParaRPr>
          </a:p>
          <a:p>
            <a:pPr lvl="1">
              <a:buSzPct val="70000"/>
              <a:buFont typeface="Wingdings" pitchFamily="2" charset="2"/>
              <a:buChar char="u"/>
            </a:pPr>
            <a:r>
              <a:rPr kumimoji="1" lang="zh-CN" altLang="en-US" sz="1800" dirty="0">
                <a:latin typeface="+mn-ea"/>
              </a:rPr>
              <a:t>发送请求：用户在浏览器中输入访问站点的</a:t>
            </a:r>
            <a:r>
              <a:rPr kumimoji="1" lang="en-US" altLang="zh-CN" sz="1800" dirty="0">
                <a:latin typeface="+mn-ea"/>
              </a:rPr>
              <a:t>URL</a:t>
            </a:r>
            <a:r>
              <a:rPr kumimoji="1" lang="zh-CN" altLang="en-US" sz="1800" dirty="0">
                <a:latin typeface="+mn-ea"/>
              </a:rPr>
              <a:t>或者点击超链接；</a:t>
            </a:r>
            <a:r>
              <a:rPr kumimoji="1" lang="en-US" altLang="zh-CN" sz="1800" dirty="0">
                <a:latin typeface="+mn-ea"/>
              </a:rPr>
              <a:t>DNS</a:t>
            </a:r>
            <a:r>
              <a:rPr kumimoji="1" lang="zh-CN" altLang="en-US" sz="1800" dirty="0">
                <a:latin typeface="+mn-ea"/>
              </a:rPr>
              <a:t>服务器解析域名并返回服务器</a:t>
            </a:r>
            <a:r>
              <a:rPr kumimoji="1" lang="en-US" altLang="zh-CN" sz="1800" dirty="0">
                <a:latin typeface="+mn-ea"/>
              </a:rPr>
              <a:t>IP</a:t>
            </a:r>
            <a:r>
              <a:rPr kumimoji="1" lang="zh-CN" altLang="en-US" sz="1800" dirty="0">
                <a:latin typeface="+mn-ea"/>
              </a:rPr>
              <a:t>地址；之后，浏览器向该地址发出各种请求；</a:t>
            </a:r>
            <a:endParaRPr kumimoji="1" lang="en-US" altLang="zh-CN" sz="1800" dirty="0">
              <a:latin typeface="+mn-ea"/>
            </a:endParaRPr>
          </a:p>
          <a:p>
            <a:pPr lvl="1">
              <a:buSzPct val="70000"/>
              <a:buFont typeface="Wingdings" pitchFamily="2" charset="2"/>
              <a:buChar char="u"/>
            </a:pPr>
            <a:r>
              <a:rPr kumimoji="1" lang="zh-CN" altLang="en-US" sz="1800" dirty="0">
                <a:latin typeface="+mn-ea"/>
              </a:rPr>
              <a:t>应答请求：发出的请求通过</a:t>
            </a:r>
            <a:r>
              <a:rPr kumimoji="1" lang="en-US" altLang="zh-CN" sz="1800" dirty="0">
                <a:latin typeface="+mn-ea"/>
              </a:rPr>
              <a:t>HTTP</a:t>
            </a:r>
            <a:r>
              <a:rPr kumimoji="1" lang="zh-CN" altLang="en-US" sz="1800" dirty="0">
                <a:latin typeface="+mn-ea"/>
              </a:rPr>
              <a:t>协议传输到服务器；服务器根据</a:t>
            </a:r>
            <a:r>
              <a:rPr kumimoji="1" lang="en-US" altLang="zh-CN" sz="1800" dirty="0">
                <a:latin typeface="+mn-ea"/>
              </a:rPr>
              <a:t>URL</a:t>
            </a:r>
            <a:r>
              <a:rPr kumimoji="1" lang="zh-CN" altLang="en-US" sz="1800" dirty="0">
                <a:latin typeface="+mn-ea"/>
              </a:rPr>
              <a:t>地址找到相应的页面并进行处理；然后服务器运用</a:t>
            </a:r>
            <a:r>
              <a:rPr kumimoji="1" lang="en-US" altLang="zh-CN" sz="1800" dirty="0">
                <a:latin typeface="+mn-ea"/>
              </a:rPr>
              <a:t>HTTP</a:t>
            </a:r>
            <a:r>
              <a:rPr kumimoji="1" lang="zh-CN" altLang="en-US" sz="1800" dirty="0">
                <a:latin typeface="+mn-ea"/>
              </a:rPr>
              <a:t>协议将请求结果传输给浏览器；浏览器解释</a:t>
            </a:r>
            <a:r>
              <a:rPr kumimoji="1" lang="en-US" altLang="zh-CN" sz="1800" dirty="0">
                <a:latin typeface="+mn-ea"/>
              </a:rPr>
              <a:t>HTML</a:t>
            </a:r>
            <a:r>
              <a:rPr kumimoji="1" lang="zh-CN" altLang="en-US" sz="1800" dirty="0">
                <a:latin typeface="+mn-ea"/>
              </a:rPr>
              <a:t>文档并展示请求处理结果；</a:t>
            </a:r>
            <a:endParaRPr kumimoji="1" lang="en-US" altLang="zh-CN" sz="1800" dirty="0">
              <a:latin typeface="+mn-ea"/>
            </a:endParaRPr>
          </a:p>
          <a:p>
            <a:pPr lvl="2">
              <a:buSzPct val="70000"/>
              <a:buFont typeface="Wingdings" pitchFamily="2" charset="2"/>
              <a:buChar char="Ø"/>
            </a:pPr>
            <a:r>
              <a:rPr kumimoji="1" lang="zh-CN" altLang="en-US" sz="1600" dirty="0">
                <a:latin typeface="+mn-ea"/>
              </a:rPr>
              <a:t>若</a:t>
            </a:r>
            <a:r>
              <a:rPr kumimoji="1" lang="en-US" altLang="zh-CN" sz="1600" dirty="0">
                <a:latin typeface="+mn-ea"/>
              </a:rPr>
              <a:t>URL</a:t>
            </a:r>
            <a:r>
              <a:rPr kumimoji="1" lang="zh-CN" altLang="en-US" sz="1600" dirty="0">
                <a:latin typeface="+mn-ea"/>
              </a:rPr>
              <a:t>指向静态页面，服务器将文件通过</a:t>
            </a:r>
            <a:r>
              <a:rPr kumimoji="1" lang="en-US" altLang="zh-CN" sz="1600" dirty="0">
                <a:latin typeface="+mn-ea"/>
              </a:rPr>
              <a:t>HTTP</a:t>
            </a:r>
            <a:r>
              <a:rPr kumimoji="1" lang="zh-CN" altLang="en-US" sz="1600" dirty="0">
                <a:latin typeface="+mn-ea"/>
              </a:rPr>
              <a:t>协议传输给浏览器；</a:t>
            </a:r>
            <a:endParaRPr kumimoji="1" lang="en-US" altLang="zh-CN" sz="1600" dirty="0">
              <a:latin typeface="+mn-ea"/>
            </a:endParaRPr>
          </a:p>
          <a:p>
            <a:pPr lvl="2">
              <a:buSzPct val="70000"/>
              <a:buFont typeface="Wingdings" pitchFamily="2" charset="2"/>
              <a:buChar char="Ø"/>
            </a:pPr>
            <a:r>
              <a:rPr kumimoji="1" lang="zh-CN" altLang="en-US" sz="1600" dirty="0">
                <a:latin typeface="+mn-ea"/>
              </a:rPr>
              <a:t>若指向的页面中嵌入了</a:t>
            </a:r>
            <a:r>
              <a:rPr kumimoji="1" lang="en-US" altLang="zh-CN" sz="1600" dirty="0">
                <a:latin typeface="+mn-ea"/>
              </a:rPr>
              <a:t>ASP,PHP,JSP</a:t>
            </a:r>
            <a:r>
              <a:rPr kumimoji="1" lang="zh-CN" altLang="en-US" sz="1600" dirty="0">
                <a:latin typeface="+mn-ea"/>
              </a:rPr>
              <a:t>等程序，则服务器直接运行后返回浏览器；</a:t>
            </a:r>
            <a:endParaRPr kumimoji="1" lang="en-US" altLang="zh-CN" sz="1600" dirty="0">
              <a:latin typeface="+mn-ea"/>
            </a:endParaRPr>
          </a:p>
          <a:p>
            <a:pPr lvl="2">
              <a:buSzPct val="70000"/>
              <a:buFont typeface="Wingdings" pitchFamily="2" charset="2"/>
              <a:buChar char="Ø"/>
            </a:pPr>
            <a:r>
              <a:rPr kumimoji="1" lang="zh-CN" altLang="en-US" sz="1600" dirty="0">
                <a:latin typeface="+mn-ea"/>
              </a:rPr>
              <a:t>若</a:t>
            </a:r>
            <a:r>
              <a:rPr kumimoji="1" lang="en-US" altLang="zh-CN" sz="1600" dirty="0">
                <a:latin typeface="+mn-ea"/>
              </a:rPr>
              <a:t>URL</a:t>
            </a:r>
            <a:r>
              <a:rPr kumimoji="1" lang="zh-CN" altLang="en-US" sz="1600" dirty="0">
                <a:latin typeface="+mn-ea"/>
              </a:rPr>
              <a:t>指向动态页面（需要访问数据库），服务器将</a:t>
            </a:r>
            <a:r>
              <a:rPr kumimoji="1" lang="en-US" altLang="zh-CN" sz="1600" dirty="0">
                <a:latin typeface="+mn-ea"/>
              </a:rPr>
              <a:t>SQL</a:t>
            </a:r>
            <a:r>
              <a:rPr kumimoji="1" lang="zh-CN" altLang="en-US" sz="1600" dirty="0">
                <a:latin typeface="+mn-ea"/>
              </a:rPr>
              <a:t>指令发送给数据库服务器，数据库服务器将</a:t>
            </a:r>
            <a:r>
              <a:rPr kumimoji="1" lang="en-US" altLang="zh-CN" sz="1600" dirty="0">
                <a:latin typeface="+mn-ea"/>
              </a:rPr>
              <a:t>SQL</a:t>
            </a:r>
            <a:r>
              <a:rPr kumimoji="1" lang="zh-CN" altLang="en-US" sz="1600" dirty="0">
                <a:latin typeface="+mn-ea"/>
              </a:rPr>
              <a:t>指令的操作结果返回给服务器，服务器将结果嵌入</a:t>
            </a:r>
            <a:r>
              <a:rPr kumimoji="1" lang="en-US" altLang="zh-CN" sz="1600" dirty="0">
                <a:latin typeface="+mn-ea"/>
              </a:rPr>
              <a:t>HTML</a:t>
            </a:r>
            <a:r>
              <a:rPr kumimoji="1" lang="zh-CN" altLang="en-US" sz="1600" dirty="0">
                <a:latin typeface="+mn-ea"/>
              </a:rPr>
              <a:t>文档并返回给浏览器。</a:t>
            </a:r>
            <a:endParaRPr kumimoji="1" lang="en-US" altLang="zh-CN" sz="1400" dirty="0">
              <a:latin typeface="+mn-ea"/>
            </a:endParaRPr>
          </a:p>
          <a:p>
            <a:pPr lvl="1">
              <a:buSzPct val="70000"/>
              <a:buFont typeface="Wingdings" pitchFamily="2" charset="2"/>
              <a:buChar char="u"/>
            </a:pPr>
            <a:r>
              <a:rPr kumimoji="1" lang="zh-CN" altLang="en-US" sz="1800" dirty="0">
                <a:latin typeface="+mn-ea"/>
              </a:rPr>
              <a:t>关闭连接：应答之后，断开浏览器和服务器之间的连接。</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67115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工作原理</a:t>
            </a:r>
          </a:p>
        </p:txBody>
      </p:sp>
      <p:pic>
        <p:nvPicPr>
          <p:cNvPr id="7" name="图片 6">
            <a:extLst>
              <a:ext uri="{FF2B5EF4-FFF2-40B4-BE49-F238E27FC236}">
                <a16:creationId xmlns:a16="http://schemas.microsoft.com/office/drawing/2014/main" id="{EAF14AB8-7081-9B47-B15E-97C7BB8561EF}"/>
              </a:ext>
            </a:extLst>
          </p:cNvPr>
          <p:cNvPicPr>
            <a:picLocks noChangeAspect="1"/>
          </p:cNvPicPr>
          <p:nvPr/>
        </p:nvPicPr>
        <p:blipFill>
          <a:blip r:embed="rId3"/>
          <a:stretch>
            <a:fillRect/>
          </a:stretch>
        </p:blipFill>
        <p:spPr>
          <a:xfrm>
            <a:off x="7576856" y="2155096"/>
            <a:ext cx="862451" cy="1034941"/>
          </a:xfrm>
          <a:prstGeom prst="rect">
            <a:avLst/>
          </a:prstGeom>
        </p:spPr>
      </p:pic>
      <p:pic>
        <p:nvPicPr>
          <p:cNvPr id="8" name="图片 7">
            <a:extLst>
              <a:ext uri="{FF2B5EF4-FFF2-40B4-BE49-F238E27FC236}">
                <a16:creationId xmlns:a16="http://schemas.microsoft.com/office/drawing/2014/main" id="{5F826784-EB3A-094B-A2C8-1BC1A8B71A48}"/>
              </a:ext>
            </a:extLst>
          </p:cNvPr>
          <p:cNvPicPr>
            <a:picLocks noChangeAspect="1"/>
          </p:cNvPicPr>
          <p:nvPr/>
        </p:nvPicPr>
        <p:blipFill>
          <a:blip r:embed="rId3"/>
          <a:stretch>
            <a:fillRect/>
          </a:stretch>
        </p:blipFill>
        <p:spPr>
          <a:xfrm>
            <a:off x="5444248" y="5020604"/>
            <a:ext cx="862450" cy="1034940"/>
          </a:xfrm>
          <a:prstGeom prst="rect">
            <a:avLst/>
          </a:prstGeom>
        </p:spPr>
      </p:pic>
      <p:pic>
        <p:nvPicPr>
          <p:cNvPr id="10" name="图片 9">
            <a:extLst>
              <a:ext uri="{FF2B5EF4-FFF2-40B4-BE49-F238E27FC236}">
                <a16:creationId xmlns:a16="http://schemas.microsoft.com/office/drawing/2014/main" id="{F1F9C4B6-97BC-6F41-BD01-69D6B4ED9C9E}"/>
              </a:ext>
            </a:extLst>
          </p:cNvPr>
          <p:cNvPicPr>
            <a:picLocks noChangeAspect="1"/>
          </p:cNvPicPr>
          <p:nvPr/>
        </p:nvPicPr>
        <p:blipFill>
          <a:blip r:embed="rId4"/>
          <a:stretch>
            <a:fillRect/>
          </a:stretch>
        </p:blipFill>
        <p:spPr>
          <a:xfrm>
            <a:off x="2819003" y="2281708"/>
            <a:ext cx="801077" cy="801077"/>
          </a:xfrm>
          <a:prstGeom prst="rect">
            <a:avLst/>
          </a:prstGeom>
        </p:spPr>
      </p:pic>
      <p:sp>
        <p:nvSpPr>
          <p:cNvPr id="11" name="矩形 10">
            <a:extLst>
              <a:ext uri="{FF2B5EF4-FFF2-40B4-BE49-F238E27FC236}">
                <a16:creationId xmlns:a16="http://schemas.microsoft.com/office/drawing/2014/main" id="{E9218206-64A6-6544-9B70-85AEC0FE3835}"/>
              </a:ext>
            </a:extLst>
          </p:cNvPr>
          <p:cNvSpPr/>
          <p:nvPr/>
        </p:nvSpPr>
        <p:spPr>
          <a:xfrm>
            <a:off x="1917001" y="2656777"/>
            <a:ext cx="800219" cy="338554"/>
          </a:xfrm>
          <a:prstGeom prst="rect">
            <a:avLst/>
          </a:prstGeom>
        </p:spPr>
        <p:txBody>
          <a:bodyPr wrap="none">
            <a:spAutoFit/>
          </a:bodyPr>
          <a:lstStyle/>
          <a:p>
            <a:pPr algn="ctr"/>
            <a:r>
              <a:rPr kumimoji="1" lang="zh-CN" altLang="en-US" sz="1600" dirty="0">
                <a:latin typeface="Songti SC" panose="02010600040101010101" pitchFamily="2" charset="-122"/>
                <a:ea typeface="Songti SC" panose="02010600040101010101" pitchFamily="2" charset="-122"/>
              </a:rPr>
              <a:t>浏览器</a:t>
            </a:r>
          </a:p>
        </p:txBody>
      </p:sp>
      <p:sp>
        <p:nvSpPr>
          <p:cNvPr id="12" name="矩形 11">
            <a:extLst>
              <a:ext uri="{FF2B5EF4-FFF2-40B4-BE49-F238E27FC236}">
                <a16:creationId xmlns:a16="http://schemas.microsoft.com/office/drawing/2014/main" id="{000B93A9-A7B8-6D4D-8987-5F1E635BE123}"/>
              </a:ext>
            </a:extLst>
          </p:cNvPr>
          <p:cNvSpPr/>
          <p:nvPr/>
        </p:nvSpPr>
        <p:spPr>
          <a:xfrm>
            <a:off x="5286209" y="6244775"/>
            <a:ext cx="1178528" cy="338554"/>
          </a:xfrm>
          <a:prstGeom prst="rect">
            <a:avLst/>
          </a:prstGeom>
        </p:spPr>
        <p:txBody>
          <a:bodyPr wrap="none">
            <a:spAutoFit/>
          </a:bodyPr>
          <a:lstStyle/>
          <a:p>
            <a:pPr algn="ctr"/>
            <a:r>
              <a:rPr kumimoji="1" lang="en-US" altLang="zh-CN" sz="1600" dirty="0">
                <a:latin typeface="Songti SC" panose="02010600040101010101" pitchFamily="2" charset="-122"/>
                <a:ea typeface="Songti SC" panose="02010600040101010101" pitchFamily="2" charset="-122"/>
              </a:rPr>
              <a:t>Web</a:t>
            </a:r>
            <a:r>
              <a:rPr kumimoji="1" lang="zh-CN" altLang="en-US" sz="1600" dirty="0">
                <a:latin typeface="Songti SC" panose="02010600040101010101" pitchFamily="2" charset="-122"/>
                <a:ea typeface="Songti SC" panose="02010600040101010101" pitchFamily="2" charset="-122"/>
              </a:rPr>
              <a:t>服务器</a:t>
            </a:r>
          </a:p>
        </p:txBody>
      </p:sp>
      <p:sp>
        <p:nvSpPr>
          <p:cNvPr id="13" name="矩形 12">
            <a:extLst>
              <a:ext uri="{FF2B5EF4-FFF2-40B4-BE49-F238E27FC236}">
                <a16:creationId xmlns:a16="http://schemas.microsoft.com/office/drawing/2014/main" id="{ADB133C8-6C37-8844-AEA3-6452F8AFCA8B}"/>
              </a:ext>
            </a:extLst>
          </p:cNvPr>
          <p:cNvSpPr/>
          <p:nvPr/>
        </p:nvSpPr>
        <p:spPr>
          <a:xfrm>
            <a:off x="8517421" y="2857565"/>
            <a:ext cx="1215397" cy="338554"/>
          </a:xfrm>
          <a:prstGeom prst="rect">
            <a:avLst/>
          </a:prstGeom>
        </p:spPr>
        <p:txBody>
          <a:bodyPr wrap="none">
            <a:spAutoFit/>
          </a:bodyPr>
          <a:lstStyle/>
          <a:p>
            <a:pPr algn="ct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服务器</a:t>
            </a:r>
          </a:p>
        </p:txBody>
      </p:sp>
      <p:sp>
        <p:nvSpPr>
          <p:cNvPr id="14" name="矩形 13">
            <a:extLst>
              <a:ext uri="{FF2B5EF4-FFF2-40B4-BE49-F238E27FC236}">
                <a16:creationId xmlns:a16="http://schemas.microsoft.com/office/drawing/2014/main" id="{BFE9478F-FE1F-124B-B4BE-A42A067AFFBE}"/>
              </a:ext>
            </a:extLst>
          </p:cNvPr>
          <p:cNvSpPr/>
          <p:nvPr/>
        </p:nvSpPr>
        <p:spPr>
          <a:xfrm>
            <a:off x="3591690" y="1815999"/>
            <a:ext cx="3907052" cy="830997"/>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1.</a:t>
            </a:r>
            <a:r>
              <a:rPr kumimoji="1" lang="zh-CN" altLang="en-US" sz="1600" dirty="0">
                <a:latin typeface="Songti SC" panose="02010600040101010101" pitchFamily="2" charset="-122"/>
                <a:ea typeface="Songti SC" panose="02010600040101010101" pitchFamily="2" charset="-122"/>
              </a:rPr>
              <a:t> 用户在浏览器中输入</a:t>
            </a:r>
            <a:r>
              <a:rPr kumimoji="1" lang="en-US" altLang="zh-CN" sz="1600" dirty="0">
                <a:latin typeface="Songti SC" panose="02010600040101010101" pitchFamily="2" charset="-122"/>
                <a:ea typeface="Songti SC" panose="02010600040101010101" pitchFamily="2" charset="-122"/>
              </a:rPr>
              <a:t>URL</a:t>
            </a:r>
            <a:r>
              <a:rPr kumimoji="1" lang="zh-CN" altLang="en-US" sz="1600" dirty="0">
                <a:latin typeface="Songti SC" panose="02010600040101010101" pitchFamily="2" charset="-122"/>
                <a:ea typeface="Songti SC" panose="02010600040101010101" pitchFamily="2" charset="-122"/>
              </a:rPr>
              <a:t>地址（</a:t>
            </a:r>
            <a:r>
              <a:rPr kumimoji="1" lang="en-US" altLang="zh-CN" sz="1600" dirty="0">
                <a:latin typeface="Songti SC" panose="02010600040101010101" pitchFamily="2" charset="-122"/>
                <a:ea typeface="Songti SC" panose="02010600040101010101" pitchFamily="2" charset="-122"/>
              </a:rPr>
              <a:t>https://</a:t>
            </a:r>
            <a:r>
              <a:rPr kumimoji="1" lang="en-US" altLang="zh-CN" sz="1600" dirty="0" err="1">
                <a:latin typeface="Songti SC" panose="02010600040101010101" pitchFamily="2" charset="-122"/>
                <a:ea typeface="Songti SC" panose="02010600040101010101" pitchFamily="2" charset="-122"/>
              </a:rPr>
              <a:t>www.ecnu.edu.cn</a:t>
            </a:r>
            <a:r>
              <a:rPr kumimoji="1" lang="zh-CN" altLang="en-US" sz="1600" dirty="0">
                <a:latin typeface="Songti SC" panose="02010600040101010101" pitchFamily="2" charset="-122"/>
                <a:ea typeface="Songti SC" panose="02010600040101010101" pitchFamily="2" charset="-122"/>
              </a:rPr>
              <a:t>），并向</a:t>
            </a: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询问域名对应的</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a:t>
            </a:r>
          </a:p>
        </p:txBody>
      </p:sp>
      <p:cxnSp>
        <p:nvCxnSpPr>
          <p:cNvPr id="16" name="直线箭头连接符 15">
            <a:extLst>
              <a:ext uri="{FF2B5EF4-FFF2-40B4-BE49-F238E27FC236}">
                <a16:creationId xmlns:a16="http://schemas.microsoft.com/office/drawing/2014/main" id="{8D1E2AF4-61D3-3343-963B-5147A3874233}"/>
              </a:ext>
            </a:extLst>
          </p:cNvPr>
          <p:cNvCxnSpPr>
            <a:stCxn id="10" idx="3"/>
            <a:endCxn id="7" idx="1"/>
          </p:cNvCxnSpPr>
          <p:nvPr/>
        </p:nvCxnSpPr>
        <p:spPr>
          <a:xfrm flipV="1">
            <a:off x="3620080" y="2672567"/>
            <a:ext cx="3956776" cy="96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685A0062-9786-E14E-8931-E671558BAED4}"/>
              </a:ext>
            </a:extLst>
          </p:cNvPr>
          <p:cNvCxnSpPr>
            <a:cxnSpLocks/>
          </p:cNvCxnSpPr>
          <p:nvPr/>
        </p:nvCxnSpPr>
        <p:spPr>
          <a:xfrm flipV="1">
            <a:off x="3631800" y="2824967"/>
            <a:ext cx="3956776" cy="9680"/>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C9FF02B-24D6-3D4A-A579-382B3015C80C}"/>
              </a:ext>
            </a:extLst>
          </p:cNvPr>
          <p:cNvSpPr/>
          <p:nvPr/>
        </p:nvSpPr>
        <p:spPr>
          <a:xfrm>
            <a:off x="4081968" y="2834647"/>
            <a:ext cx="3094325"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2.</a:t>
            </a:r>
            <a:r>
              <a:rPr kumimoji="1" lang="zh-CN" altLang="en-US" sz="1600" dirty="0">
                <a:latin typeface="Songti SC" panose="02010600040101010101" pitchFamily="2" charset="-122"/>
                <a:ea typeface="Songti SC" panose="02010600040101010101" pitchFamily="2" charset="-122"/>
              </a:rPr>
              <a:t> </a:t>
            </a: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服务器处理请求并返回对应的</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a:t>
            </a:r>
          </a:p>
        </p:txBody>
      </p:sp>
      <p:cxnSp>
        <p:nvCxnSpPr>
          <p:cNvPr id="20" name="直线箭头连接符 19">
            <a:extLst>
              <a:ext uri="{FF2B5EF4-FFF2-40B4-BE49-F238E27FC236}">
                <a16:creationId xmlns:a16="http://schemas.microsoft.com/office/drawing/2014/main" id="{7C7CD031-0EBF-3A4D-9383-F7F9563866DC}"/>
              </a:ext>
            </a:extLst>
          </p:cNvPr>
          <p:cNvCxnSpPr>
            <a:cxnSpLocks/>
          </p:cNvCxnSpPr>
          <p:nvPr/>
        </p:nvCxnSpPr>
        <p:spPr>
          <a:xfrm>
            <a:off x="3432522" y="3082785"/>
            <a:ext cx="2011726" cy="240615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7E1BDCC-95BF-0D44-A56C-CE6D81820F7E}"/>
              </a:ext>
            </a:extLst>
          </p:cNvPr>
          <p:cNvSpPr/>
          <p:nvPr/>
        </p:nvSpPr>
        <p:spPr>
          <a:xfrm rot="3023421">
            <a:off x="3545042" y="3815220"/>
            <a:ext cx="2367809"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3.</a:t>
            </a:r>
            <a:r>
              <a:rPr kumimoji="1" lang="zh-CN" altLang="en-US" sz="1600" dirty="0">
                <a:latin typeface="Songti SC" panose="02010600040101010101" pitchFamily="2" charset="-122"/>
                <a:ea typeface="Songti SC" panose="02010600040101010101" pitchFamily="2" charset="-122"/>
              </a:rPr>
              <a:t> 向</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地址对应的服务器发起</a:t>
            </a:r>
            <a:r>
              <a:rPr kumimoji="1" lang="en-US" altLang="zh-CN" sz="1600" dirty="0" smtClean="0">
                <a:latin typeface="Songti SC" panose="02010600040101010101" pitchFamily="2" charset="-122"/>
                <a:ea typeface="Songti SC" panose="02010600040101010101" pitchFamily="2" charset="-122"/>
              </a:rPr>
              <a:t>HTTP</a:t>
            </a:r>
            <a:r>
              <a:rPr kumimoji="1" lang="zh-CN" altLang="en-US" sz="1600" dirty="0" smtClean="0">
                <a:latin typeface="Songti SC" panose="02010600040101010101" pitchFamily="2" charset="-122"/>
                <a:ea typeface="Songti SC" panose="02010600040101010101" pitchFamily="2" charset="-122"/>
              </a:rPr>
              <a:t>请求</a:t>
            </a:r>
            <a:endParaRPr kumimoji="1" lang="zh-CN" altLang="en-US" sz="1600" dirty="0">
              <a:latin typeface="Songti SC" panose="02010600040101010101" pitchFamily="2" charset="-122"/>
              <a:ea typeface="Songti SC" panose="02010600040101010101" pitchFamily="2" charset="-122"/>
            </a:endParaRPr>
          </a:p>
        </p:txBody>
      </p:sp>
      <p:pic>
        <p:nvPicPr>
          <p:cNvPr id="25" name="图片 24">
            <a:extLst>
              <a:ext uri="{FF2B5EF4-FFF2-40B4-BE49-F238E27FC236}">
                <a16:creationId xmlns:a16="http://schemas.microsoft.com/office/drawing/2014/main" id="{1964A72E-1A7D-784C-BED7-5B842547C216}"/>
              </a:ext>
            </a:extLst>
          </p:cNvPr>
          <p:cNvPicPr>
            <a:picLocks noChangeAspect="1"/>
          </p:cNvPicPr>
          <p:nvPr/>
        </p:nvPicPr>
        <p:blipFill>
          <a:blip r:embed="rId3"/>
          <a:stretch>
            <a:fillRect/>
          </a:stretch>
        </p:blipFill>
        <p:spPr>
          <a:xfrm>
            <a:off x="7887199" y="5020604"/>
            <a:ext cx="862450" cy="1034940"/>
          </a:xfrm>
          <a:prstGeom prst="rect">
            <a:avLst/>
          </a:prstGeom>
        </p:spPr>
      </p:pic>
      <p:sp>
        <p:nvSpPr>
          <p:cNvPr id="26" name="矩形 25">
            <a:extLst>
              <a:ext uri="{FF2B5EF4-FFF2-40B4-BE49-F238E27FC236}">
                <a16:creationId xmlns:a16="http://schemas.microsoft.com/office/drawing/2014/main" id="{059A2FC1-C55F-DC45-BF90-4F69BBDD9DD4}"/>
              </a:ext>
            </a:extLst>
          </p:cNvPr>
          <p:cNvSpPr/>
          <p:nvPr/>
        </p:nvSpPr>
        <p:spPr>
          <a:xfrm>
            <a:off x="7559015" y="6242898"/>
            <a:ext cx="1415772" cy="338554"/>
          </a:xfrm>
          <a:prstGeom prst="rect">
            <a:avLst/>
          </a:prstGeom>
        </p:spPr>
        <p:txBody>
          <a:bodyPr wrap="none">
            <a:spAutoFit/>
          </a:bodyPr>
          <a:lstStyle/>
          <a:p>
            <a:pPr algn="ctr"/>
            <a:r>
              <a:rPr kumimoji="1" lang="zh-CN" altLang="en-US" sz="1600" dirty="0">
                <a:latin typeface="Songti SC" panose="02010600040101010101" pitchFamily="2" charset="-122"/>
                <a:ea typeface="Songti SC" panose="02010600040101010101" pitchFamily="2" charset="-122"/>
              </a:rPr>
              <a:t>数据库服务器</a:t>
            </a:r>
          </a:p>
        </p:txBody>
      </p:sp>
      <p:cxnSp>
        <p:nvCxnSpPr>
          <p:cNvPr id="27" name="直线箭头连接符 26">
            <a:extLst>
              <a:ext uri="{FF2B5EF4-FFF2-40B4-BE49-F238E27FC236}">
                <a16:creationId xmlns:a16="http://schemas.microsoft.com/office/drawing/2014/main" id="{26BE447C-4436-9247-9E9D-C3FCC69FD60A}"/>
              </a:ext>
            </a:extLst>
          </p:cNvPr>
          <p:cNvCxnSpPr>
            <a:cxnSpLocks/>
          </p:cNvCxnSpPr>
          <p:nvPr/>
        </p:nvCxnSpPr>
        <p:spPr>
          <a:xfrm>
            <a:off x="6334834" y="5500074"/>
            <a:ext cx="144097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D5C6861A-CC5B-2044-AB8E-F3974E63D21B}"/>
              </a:ext>
            </a:extLst>
          </p:cNvPr>
          <p:cNvSpPr/>
          <p:nvPr/>
        </p:nvSpPr>
        <p:spPr>
          <a:xfrm>
            <a:off x="6228646" y="5149441"/>
            <a:ext cx="1547163" cy="338554"/>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4.</a:t>
            </a:r>
            <a:r>
              <a:rPr kumimoji="1" lang="zh-CN" altLang="en-US" sz="1600" dirty="0">
                <a:latin typeface="Songti SC" panose="02010600040101010101" pitchFamily="2" charset="-122"/>
                <a:ea typeface="Songti SC" panose="02010600040101010101" pitchFamily="2" charset="-122"/>
              </a:rPr>
              <a:t> 发起</a:t>
            </a:r>
            <a:r>
              <a:rPr kumimoji="1" lang="en-US" altLang="zh-CN" sz="1600" dirty="0" err="1">
                <a:latin typeface="Songti SC" panose="02010600040101010101" pitchFamily="2" charset="-122"/>
                <a:ea typeface="Songti SC" panose="02010600040101010101" pitchFamily="2" charset="-122"/>
              </a:rPr>
              <a:t>sql</a:t>
            </a:r>
            <a:r>
              <a:rPr kumimoji="1" lang="zh-CN" altLang="en-US" sz="1600" dirty="0">
                <a:latin typeface="Songti SC" panose="02010600040101010101" pitchFamily="2" charset="-122"/>
                <a:ea typeface="Songti SC" panose="02010600040101010101" pitchFamily="2" charset="-122"/>
              </a:rPr>
              <a:t>请求</a:t>
            </a:r>
          </a:p>
        </p:txBody>
      </p:sp>
      <p:cxnSp>
        <p:nvCxnSpPr>
          <p:cNvPr id="32" name="直线箭头连接符 31">
            <a:extLst>
              <a:ext uri="{FF2B5EF4-FFF2-40B4-BE49-F238E27FC236}">
                <a16:creationId xmlns:a16="http://schemas.microsoft.com/office/drawing/2014/main" id="{B3B7F8F8-7B9B-964A-9728-5C04B1E21C65}"/>
              </a:ext>
            </a:extLst>
          </p:cNvPr>
          <p:cNvCxnSpPr>
            <a:cxnSpLocks/>
          </p:cNvCxnSpPr>
          <p:nvPr/>
        </p:nvCxnSpPr>
        <p:spPr>
          <a:xfrm>
            <a:off x="6348322" y="5666541"/>
            <a:ext cx="1440975" cy="0"/>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21CD559-206D-AB47-AB12-3C390A9C395B}"/>
              </a:ext>
            </a:extLst>
          </p:cNvPr>
          <p:cNvSpPr/>
          <p:nvPr/>
        </p:nvSpPr>
        <p:spPr>
          <a:xfrm>
            <a:off x="6267672" y="5793696"/>
            <a:ext cx="1547163"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5.</a:t>
            </a:r>
            <a:r>
              <a:rPr kumimoji="1" lang="zh-CN" altLang="en-US" sz="1600" dirty="0">
                <a:latin typeface="Songti SC" panose="02010600040101010101" pitchFamily="2" charset="-122"/>
                <a:ea typeface="Songti SC" panose="02010600040101010101" pitchFamily="2" charset="-122"/>
              </a:rPr>
              <a:t> 返回数据库操作结果</a:t>
            </a:r>
          </a:p>
        </p:txBody>
      </p:sp>
      <p:cxnSp>
        <p:nvCxnSpPr>
          <p:cNvPr id="34" name="直线箭头连接符 33">
            <a:extLst>
              <a:ext uri="{FF2B5EF4-FFF2-40B4-BE49-F238E27FC236}">
                <a16:creationId xmlns:a16="http://schemas.microsoft.com/office/drawing/2014/main" id="{1A137145-BB61-E641-86B0-51F5B3F44C79}"/>
              </a:ext>
            </a:extLst>
          </p:cNvPr>
          <p:cNvCxnSpPr>
            <a:cxnSpLocks/>
          </p:cNvCxnSpPr>
          <p:nvPr/>
        </p:nvCxnSpPr>
        <p:spPr>
          <a:xfrm>
            <a:off x="3330350" y="3179900"/>
            <a:ext cx="2011726" cy="2406153"/>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FA50E5F-6944-A34B-8CA7-C9FC80A80E2A}"/>
              </a:ext>
            </a:extLst>
          </p:cNvPr>
          <p:cNvSpPr/>
          <p:nvPr/>
        </p:nvSpPr>
        <p:spPr>
          <a:xfrm rot="3023421">
            <a:off x="2898063" y="4308193"/>
            <a:ext cx="2367809" cy="338554"/>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6.</a:t>
            </a:r>
            <a:r>
              <a:rPr kumimoji="1" lang="zh-CN" altLang="en-US" sz="1600" dirty="0">
                <a:latin typeface="Songti SC" panose="02010600040101010101" pitchFamily="2" charset="-122"/>
                <a:ea typeface="Songti SC" panose="02010600040101010101" pitchFamily="2" charset="-122"/>
              </a:rPr>
              <a:t> 返回请求结果</a:t>
            </a:r>
          </a:p>
        </p:txBody>
      </p:sp>
    </p:spTree>
    <p:extLst>
      <p:ext uri="{BB962C8B-B14F-4D97-AF65-F5344CB8AC3E}">
        <p14:creationId xmlns:p14="http://schemas.microsoft.com/office/powerpoint/2010/main" val="334036103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2802</TotalTime>
  <Words>4375</Words>
  <Application>Microsoft Office PowerPoint</Application>
  <PresentationFormat>宽屏</PresentationFormat>
  <Paragraphs>340</Paragraphs>
  <Slides>21</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0" baseType="lpstr">
      <vt:lpstr>Songti SC</vt:lpstr>
      <vt:lpstr>等线</vt:lpstr>
      <vt:lpstr>宋体</vt:lpstr>
      <vt:lpstr>Arial</vt:lpstr>
      <vt:lpstr>Calibri</vt:lpstr>
      <vt:lpstr>Calibri Light</vt:lpstr>
      <vt:lpstr>Wingdings</vt:lpstr>
      <vt:lpstr>回顾</vt:lpstr>
      <vt:lpstr>BMP 图像</vt:lpstr>
      <vt:lpstr>1.4 Web工作原理</vt:lpstr>
      <vt:lpstr>传统的软件运行模式</vt:lpstr>
      <vt:lpstr>C/S模式</vt:lpstr>
      <vt:lpstr>C/S模式</vt:lpstr>
      <vt:lpstr>B/S模式</vt:lpstr>
      <vt:lpstr>B/S模式</vt:lpstr>
      <vt:lpstr>新模式</vt:lpstr>
      <vt:lpstr>Web工作原理</vt:lpstr>
      <vt:lpstr>Web工作原理</vt:lpstr>
      <vt:lpstr>PowerPoint 演示文稿</vt:lpstr>
      <vt:lpstr>HTTP协议的请求方法</vt:lpstr>
      <vt:lpstr>PowerPoint 演示文稿</vt:lpstr>
      <vt:lpstr>PowerPoint 演示文稿</vt:lpstr>
      <vt:lpstr>Node.js的例子</vt:lpstr>
      <vt:lpstr>HTTP请求的示例（GET无参数）</vt:lpstr>
      <vt:lpstr>HTTP请求的示例（GET无参数）</vt:lpstr>
      <vt:lpstr>HTTP请求的示例（GET有参数）</vt:lpstr>
      <vt:lpstr>HTTP请求的示例（GET有参数）</vt:lpstr>
      <vt:lpstr>HTTP请求的示例（POST）</vt:lpstr>
      <vt:lpstr>HTTP请求的示例（表单POST）</vt:lpstr>
      <vt:lpstr>HTTP请求的示例（表单POST）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yezi</cp:lastModifiedBy>
  <cp:revision>348</cp:revision>
  <dcterms:created xsi:type="dcterms:W3CDTF">2020-02-08T09:17:17Z</dcterms:created>
  <dcterms:modified xsi:type="dcterms:W3CDTF">2020-02-21T02:02:32Z</dcterms:modified>
</cp:coreProperties>
</file>