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26" r:id="rId2"/>
    <p:sldId id="534" r:id="rId3"/>
    <p:sldId id="535" r:id="rId4"/>
    <p:sldId id="536" r:id="rId5"/>
    <p:sldId id="537" r:id="rId6"/>
    <p:sldId id="538" r:id="rId7"/>
    <p:sldId id="427" r:id="rId8"/>
    <p:sldId id="496" r:id="rId9"/>
    <p:sldId id="497" r:id="rId10"/>
    <p:sldId id="498" r:id="rId11"/>
    <p:sldId id="499" r:id="rId12"/>
    <p:sldId id="500" r:id="rId13"/>
    <p:sldId id="506" r:id="rId14"/>
    <p:sldId id="501" r:id="rId15"/>
    <p:sldId id="502" r:id="rId16"/>
    <p:sldId id="507" r:id="rId17"/>
    <p:sldId id="491" r:id="rId18"/>
    <p:sldId id="492" r:id="rId19"/>
    <p:sldId id="4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64655" autoAdjust="0"/>
  </p:normalViewPr>
  <p:slideViewPr>
    <p:cSldViewPr snapToGrid="0" snapToObjects="1">
      <p:cViewPr varScale="1">
        <p:scale>
          <a:sx n="56" d="100"/>
          <a:sy n="56" d="100"/>
        </p:scale>
        <p:origin x="225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D63B-3492-F24A-83C3-8EE5DAFF36A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A8E1D-2153-0043-A3B7-F521ABAC355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450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github.io/beta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beljs.io/" TargetMode="External"/><Relationship Id="rId4" Type="http://schemas.openxmlformats.org/officeDocument/2006/relationships/hyperlink" Target="https://github.com/tc39/proposal-class-field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Learn/JavaScript/Objects/Inheritanc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Object/crea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Clas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Function/na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806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97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796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当一个对象调用静态或原型方法时，如果该对象没有“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值（或“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作为布尔，字符串，数字，未定义或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null) 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值在被调用的函数内部将为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不会发生自动包装。即使我们以非严格模式编写代码，它的行为也是一样的，因为所有的函数、方法、构造函数、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都在严格模式下执行。因此如果我们没有指定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值将为</a:t>
            </a:r>
            <a:r>
              <a:rPr lang="en-US" b="1" dirty="0">
                <a:effectLst/>
              </a:rPr>
              <a:t>undefined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887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对象，不可取，逻辑会有问题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27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850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公共和私有字段声明是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标准委员会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TC39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实验性功能（第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阶段）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。浏览器中的支持是有限的，但是可以通过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Babel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等系统构建后使用此功能。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后一页是公有字段与私有字段声明的例子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62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公有字段声明：通过预先声明字段，类定义变得更加自我记录，并且字段始终存在。正如上面看到的，这个字段可以用也可以不用默认值来声明。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有字段声明：使用私有字段，可以按以下方式细化定义。从类外部引用私有字段是错误的。它们只能在类里面中读取或写入。通过定义在类外部不可见的内容，可以确保类的用户不会依赖于内部，因为内部可能在不同版本之间发生变化。私有字段仅能在字段声明中预先定义。 私有字段不能通过在之后赋值来创建它们，这种方式只适用普通属性。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4770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的对象可以从类的原型对象中继承属性（通常继承的是方法）。如果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的子类，那么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也一定从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中继承了属性。为此，首先要确保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的原型对象继承自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的原型对象。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627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6089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150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【9.7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和书上内容不同，这部分是参考</a:t>
            </a:r>
            <a:r>
              <a:rPr lang="en-US" dirty="0">
                <a:hlinkClick r:id="rId3"/>
              </a:rPr>
              <a:t>https://developer.mozilla.org/zh-CN/docs/Learn/JavaScript/Objects/Inheritance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07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函数。基本上，这个函数允许您调用一个在这个文件里别处定义的函数。第一个参数指明了在您运行这个函数时想对“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指定的值，也就是说，您可以重新指定您调用的函数里所有“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指向的对象。其他的变量指明了所有目标函数运行时接受的参数。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所以在这个例子里，我们很有效的在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构造函数里运行了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构造函数（见上文），得到了和在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里定义的一样的属性，但是用的是传送给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的值（我们简单使用这里的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作为传给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在构造器里的最后一行代码简单地定义了一个新的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属性，这将是教师会有的，而一般人没有的属性。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875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到目前为止一切看起来都还行，但是我们遇到问题了。我们已经定义了一个新的构造器，这个构造器默认有一个空的原型属性。我们需要让</a:t>
            </a:r>
            <a:r>
              <a:rPr lang="en-US" dirty="0"/>
              <a:t>Teacher()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dirty="0"/>
              <a:t>Person()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的原型对象里继承方法。我们要怎么做呢？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1\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在先前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添加的代码的下面增加以下这一行：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创建一个和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Person.prototype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一样的新的原型属性值（这个属性指向一个包括属性和方法的对象），然后将其作为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Teacher.prototype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的属性值。这意味着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Teacher.prototype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现在会继承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Person.prototype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的所有属性和方法。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属性指向的是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Person(),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这是由我们生成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的方式决定的。所以我们需要将其正确设置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您可以回到源代码，在底下加上这一行代码来解决：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Teacher.prototype.constructor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Teacher;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当您保存并刷新页面以后，输入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Teacher.prototype.constructor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就会得到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Teacher()。</a:t>
            </a: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539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784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723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和书上内容不一样，参考的链接是 </a:t>
            </a:r>
            <a:r>
              <a:rPr lang="en-US" dirty="0">
                <a:hlinkClick r:id="rId3"/>
              </a:rPr>
              <a:t>https://developer.mozilla.org/zh-CN/docs/Web/JavaScript/Reference/Classes</a:t>
            </a:r>
            <a:r>
              <a:rPr lang="zh-CN" altLang="en-US" dirty="0"/>
              <a:t>  而且这一节含有了前面第九章前面几节的</a:t>
            </a:r>
            <a:r>
              <a:rPr lang="zh-CN" altLang="en-US" dirty="0" smtClean="0"/>
              <a:t>内容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2015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中引入的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类实质上是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现有的基于原型的继承的语法糖。类语法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引入新的面向对象的继承模型。类实际上是个“特殊的函数”，就像你能够定义的函数表达式和函数声明一样，类语法有两个组成部分：类表达式和类声明。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631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类表达式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是定义一个类的另一种方式。类表达式可以是具名的或匿名的。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一个具名类表达式的名称是类内的一个局部属性，它可以通过类本身（而不是类实例）的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属性来获取。</a:t>
            </a: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209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69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24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79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82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262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546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91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46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957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80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58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00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3D4E-C6E7-0B4A-9D14-1FEB2F74FC59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D4C9-620F-DB47-8A33-D99E562B1C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7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zh-CN/docs/Web/JavaScript/Reference/Global_Objects/Object/create" TargetMode="Externa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子类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概述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中创建子类的关键之处在于，采用合适的方法对原型对象进行初始化。</a:t>
            </a:r>
            <a:endParaRPr lang="en-US" altLang="zh-CN" dirty="0"/>
          </a:p>
          <a:p>
            <a:pPr lvl="1"/>
            <a:r>
              <a:rPr lang="zh-CN" altLang="en-US" dirty="0"/>
              <a:t>如果类</a:t>
            </a:r>
            <a:r>
              <a:rPr lang="en-US" altLang="zh-CN" dirty="0"/>
              <a:t>B</a:t>
            </a:r>
            <a:r>
              <a:rPr lang="zh-CN" altLang="en-US" dirty="0"/>
              <a:t>继承自类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 err="1"/>
              <a:t>B.prototype</a:t>
            </a:r>
            <a:r>
              <a:rPr lang="zh-CN" altLang="en-US" dirty="0"/>
              <a:t>必须是</a:t>
            </a:r>
            <a:r>
              <a:rPr lang="en-US" altLang="zh-CN" dirty="0" err="1"/>
              <a:t>A.prototype</a:t>
            </a:r>
            <a:r>
              <a:rPr lang="zh-CN" altLang="en-US" dirty="0"/>
              <a:t>的后嗣。</a:t>
            </a:r>
            <a:r>
              <a:rPr lang="en-US" altLang="zh-CN" dirty="0"/>
              <a:t>B</a:t>
            </a:r>
            <a:r>
              <a:rPr lang="zh-CN" altLang="en-US" dirty="0"/>
              <a:t>的实例继承自</a:t>
            </a:r>
            <a:r>
              <a:rPr lang="en-US" altLang="zh-CN" dirty="0" err="1"/>
              <a:t>B.prototype</a:t>
            </a:r>
            <a:r>
              <a:rPr lang="zh-CN" altLang="en-US" dirty="0"/>
              <a:t>，后者同样也继承自</a:t>
            </a:r>
            <a:r>
              <a:rPr lang="en-US" altLang="zh-CN" dirty="0" err="1"/>
              <a:t>A.prototype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9.8.4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原型方法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534AF-8A34-D24D-B9A3-194474C12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547" y="2334541"/>
            <a:ext cx="5046454" cy="43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9.8.5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静态方法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533112-46F3-974D-BC21-993D4406E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834" y="2292820"/>
            <a:ext cx="4421414" cy="41055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99487" y="4149838"/>
            <a:ext cx="2741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Math.hypot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方法返回所有参数的平方和的平方根。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20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9.8.6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用原型和静态方法包装</a:t>
            </a:r>
            <a:endParaRPr lang="en-US" altLang="zh-CN" dirty="0"/>
          </a:p>
          <a:p>
            <a:pPr lvl="1"/>
            <a:r>
              <a:rPr lang="zh-CN" altLang="en-US" dirty="0"/>
              <a:t>当一个对象调用静态或原型方法时，如果该对象没有“</a:t>
            </a:r>
            <a:r>
              <a:rPr lang="en-US" dirty="0"/>
              <a:t>this”</a:t>
            </a:r>
            <a:r>
              <a:rPr lang="zh-CN" altLang="en-US" dirty="0"/>
              <a:t>值</a:t>
            </a:r>
            <a:r>
              <a:rPr lang="en-US" dirty="0"/>
              <a:t>，</a:t>
            </a:r>
            <a:r>
              <a:rPr lang="zh-CN" altLang="en-US" dirty="0"/>
              <a:t>那么“</a:t>
            </a:r>
            <a:r>
              <a:rPr lang="en-US" dirty="0"/>
              <a:t>this”</a:t>
            </a:r>
            <a:r>
              <a:rPr lang="zh-CN" altLang="en-US" dirty="0"/>
              <a:t>值在被调用的函数内部将为 </a:t>
            </a:r>
            <a:r>
              <a:rPr lang="en-US" b="1" dirty="0" smtClean="0"/>
              <a:t>undefined</a:t>
            </a:r>
            <a:r>
              <a:rPr lang="zh-CN" altLang="en-US" dirty="0" smtClean="0"/>
              <a:t>，</a:t>
            </a:r>
            <a:r>
              <a:rPr lang="zh-CN" altLang="en-US" dirty="0"/>
              <a:t>不会发生自动</a:t>
            </a:r>
            <a:r>
              <a:rPr lang="zh-CN" altLang="en-US" dirty="0" smtClean="0"/>
              <a:t>包装。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18F5B1-18EC-1A4D-90AE-456D44086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715" y="3312655"/>
            <a:ext cx="3152367" cy="3449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904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9.8.6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用原型和静态方法包装</a:t>
            </a:r>
            <a:endParaRPr lang="en-US" altLang="zh-CN" dirty="0"/>
          </a:p>
          <a:p>
            <a:pPr lvl="1"/>
            <a:r>
              <a:rPr lang="zh-CN" altLang="en-US" dirty="0"/>
              <a:t>如果我们使用传统的基于函数的类来编写上述代码，那么基于调用该函数的“</a:t>
            </a:r>
            <a:r>
              <a:rPr lang="en-US" dirty="0"/>
              <a:t>this”</a:t>
            </a:r>
            <a:r>
              <a:rPr lang="zh-CN" altLang="en-US" dirty="0"/>
              <a:t>值将发生自动装箱。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E1AD5-6A7E-BA46-AC5C-5C34438BE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244" y="3022280"/>
            <a:ext cx="4224871" cy="3518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86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9.8.7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实例属性</a:t>
            </a:r>
            <a:endParaRPr lang="en-US" altLang="zh-CN" dirty="0"/>
          </a:p>
          <a:p>
            <a:pPr lvl="1"/>
            <a:r>
              <a:rPr lang="zh-CN" altLang="en-US" dirty="0"/>
              <a:t>实例的属性必须定义在类的方法里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0397C-78A0-7F4B-B1BF-8E332DD01839}"/>
              </a:ext>
            </a:extLst>
          </p:cNvPr>
          <p:cNvSpPr/>
          <p:nvPr/>
        </p:nvSpPr>
        <p:spPr>
          <a:xfrm>
            <a:off x="1393372" y="5389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Rectangle.staticWidth</a:t>
            </a:r>
            <a:r>
              <a:rPr lang="en-US" dirty="0"/>
              <a:t> = 20; </a:t>
            </a:r>
            <a:r>
              <a:rPr lang="en-US" dirty="0" smtClean="0"/>
              <a:t> </a:t>
            </a:r>
            <a:r>
              <a:rPr lang="en-US" dirty="0" err="1" smtClean="0"/>
              <a:t>Rectangle.prototype.prototypeWidth</a:t>
            </a:r>
            <a:r>
              <a:rPr lang="en-US" dirty="0" smtClean="0"/>
              <a:t> </a:t>
            </a:r>
            <a:r>
              <a:rPr lang="en-US" dirty="0"/>
              <a:t>= 25;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4427D-DF13-F94C-B926-B4059A7DDF80}"/>
              </a:ext>
            </a:extLst>
          </p:cNvPr>
          <p:cNvSpPr/>
          <p:nvPr/>
        </p:nvSpPr>
        <p:spPr>
          <a:xfrm>
            <a:off x="1393372" y="273026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 </a:t>
            </a:r>
          </a:p>
          <a:p>
            <a:r>
              <a:rPr lang="en-US" dirty="0"/>
              <a:t>	constructor(height, width) {</a:t>
            </a:r>
          </a:p>
          <a:p>
            <a:r>
              <a:rPr lang="en-US" dirty="0"/>
              <a:t>		 </a:t>
            </a:r>
            <a:r>
              <a:rPr lang="en-US" dirty="0" err="1"/>
              <a:t>this.height</a:t>
            </a:r>
            <a:r>
              <a:rPr lang="en-US" dirty="0"/>
              <a:t> = height; </a:t>
            </a:r>
          </a:p>
          <a:p>
            <a:r>
              <a:rPr lang="en-US" dirty="0"/>
              <a:t>		</a:t>
            </a:r>
            <a:r>
              <a:rPr lang="zh-CN" altLang="en-US" dirty="0"/>
              <a:t> </a:t>
            </a:r>
            <a:r>
              <a:rPr lang="en-US" dirty="0" err="1"/>
              <a:t>this.width</a:t>
            </a:r>
            <a:r>
              <a:rPr lang="en-US" dirty="0"/>
              <a:t> = width;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}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289C-2057-5E4A-BD1A-59320D15669E}"/>
              </a:ext>
            </a:extLst>
          </p:cNvPr>
          <p:cNvSpPr/>
          <p:nvPr/>
        </p:nvSpPr>
        <p:spPr>
          <a:xfrm>
            <a:off x="955962" y="4752248"/>
            <a:ext cx="686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静态的或原型的数据属性必须定义在类定义的外面。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298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9.8.8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字段声明</a:t>
            </a:r>
            <a:r>
              <a:rPr lang="en-US" altLang="zh-CN" dirty="0"/>
              <a:t>(</a:t>
            </a:r>
            <a:r>
              <a:rPr lang="zh-CN" altLang="en-US" dirty="0"/>
              <a:t>浏览器支持是有限的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公有字段声明</a:t>
            </a:r>
          </a:p>
          <a:p>
            <a:pPr lvl="2"/>
            <a:r>
              <a:rPr lang="zh-CN" altLang="en-US" dirty="0"/>
              <a:t>通过预先声明字段，字段始终存在</a:t>
            </a:r>
          </a:p>
          <a:p>
            <a:pPr lvl="2"/>
            <a:r>
              <a:rPr lang="zh-CN" altLang="en-US" dirty="0"/>
              <a:t>这个字段可以用也可以不用默认值来声明</a:t>
            </a:r>
            <a:endParaRPr lang="en-CN" dirty="0"/>
          </a:p>
          <a:p>
            <a:pPr lvl="1"/>
            <a:r>
              <a:rPr lang="zh-CN" altLang="en-US" dirty="0"/>
              <a:t>私有字段声明</a:t>
            </a:r>
          </a:p>
          <a:p>
            <a:pPr lvl="2"/>
            <a:r>
              <a:rPr lang="zh-CN" altLang="en-US" dirty="0"/>
              <a:t>只能在类里面中读取或写入</a:t>
            </a:r>
          </a:p>
          <a:p>
            <a:pPr lvl="2"/>
            <a:r>
              <a:rPr lang="zh-CN" altLang="en-US" dirty="0"/>
              <a:t>私有字段仅能在字段声明中预先定义</a:t>
            </a:r>
          </a:p>
          <a:p>
            <a:pPr lvl="2"/>
            <a:r>
              <a:rPr lang="zh-CN" altLang="en-US" dirty="0"/>
              <a:t>私有字段不能通过在之后赋值来创建它们，这种方式只适用普通属性。</a:t>
            </a:r>
          </a:p>
          <a:p>
            <a:pPr lvl="2"/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9.8.8</a:t>
            </a:r>
            <a:r>
              <a:rPr lang="zh-CN" altLang="en-US" dirty="0"/>
              <a:t>类体和方法定义</a:t>
            </a:r>
            <a:r>
              <a:rPr lang="en-US" altLang="zh-CN" dirty="0"/>
              <a:t>——</a:t>
            </a:r>
            <a:r>
              <a:rPr lang="zh-CN" altLang="en-US" dirty="0"/>
              <a:t>字段声明</a:t>
            </a:r>
            <a:r>
              <a:rPr lang="en-US" altLang="zh-CN" dirty="0"/>
              <a:t>(</a:t>
            </a:r>
            <a:r>
              <a:rPr lang="zh-CN" altLang="en-US" dirty="0"/>
              <a:t>浏览器支持是有限的</a:t>
            </a:r>
            <a:r>
              <a:rPr lang="en-US" altLang="zh-CN" dirty="0"/>
              <a:t>)</a:t>
            </a:r>
          </a:p>
          <a:p>
            <a:pPr lvl="2"/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55B26-E766-4F44-9C92-11289AFD9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474" y="3007056"/>
            <a:ext cx="4800600" cy="280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A6515-1813-7C44-BAD4-66C77FE1B4E2}"/>
              </a:ext>
            </a:extLst>
          </p:cNvPr>
          <p:cNvSpPr txBox="1"/>
          <p:nvPr/>
        </p:nvSpPr>
        <p:spPr>
          <a:xfrm>
            <a:off x="611388" y="30959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公有字段</a:t>
            </a:r>
            <a:r>
              <a:rPr lang="zh-CN" altLang="en-US" dirty="0"/>
              <a:t>声明</a:t>
            </a:r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CCB0D-DA8B-2D4A-AAA3-50C823067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950" y="3051506"/>
            <a:ext cx="4356100" cy="271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54833-185A-A74C-AD64-1973CD5FA60D}"/>
              </a:ext>
            </a:extLst>
          </p:cNvPr>
          <p:cNvSpPr txBox="1"/>
          <p:nvPr/>
        </p:nvSpPr>
        <p:spPr>
          <a:xfrm>
            <a:off x="609184" y="3600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私有</a:t>
            </a:r>
            <a:r>
              <a:rPr lang="zh-CN" altLang="en-US" dirty="0"/>
              <a:t>字段声明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46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9.8.8</a:t>
            </a:r>
            <a:r>
              <a:rPr lang="zh-CN" altLang="en-US" dirty="0"/>
              <a:t> 使用 </a:t>
            </a:r>
            <a:r>
              <a:rPr lang="en-US" altLang="zh-CN" dirty="0"/>
              <a:t>extends </a:t>
            </a:r>
            <a:r>
              <a:rPr lang="zh-CN" altLang="en-US" dirty="0"/>
              <a:t>创建子类</a:t>
            </a:r>
          </a:p>
          <a:p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CC61B-BFB3-3D46-AB40-AE660F33D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237" y="2569736"/>
            <a:ext cx="5477008" cy="3923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85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如果子类中存在构造函数，则需要在使用“</a:t>
            </a:r>
            <a:r>
              <a:rPr lang="en-US" dirty="0"/>
              <a:t>this”</a:t>
            </a:r>
            <a:r>
              <a:rPr lang="zh-CN" altLang="en-US" dirty="0"/>
              <a:t>之前首先调用 </a:t>
            </a:r>
            <a:r>
              <a:rPr lang="en-US" dirty="0"/>
              <a:t>super()。</a:t>
            </a:r>
          </a:p>
          <a:p>
            <a:pPr lvl="1"/>
            <a:r>
              <a:rPr lang="zh-CN" altLang="en-US" dirty="0"/>
              <a:t>也可以继承传统的基于函数的“类”：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F42F5-9BA4-424E-B123-F3FB69098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301" y="3080958"/>
            <a:ext cx="5430445" cy="377704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D7D8AB0-A600-1C4D-AAF5-E57A69A7C6C4}"/>
              </a:ext>
            </a:extLst>
          </p:cNvPr>
          <p:cNvSpPr/>
          <p:nvPr/>
        </p:nvSpPr>
        <p:spPr>
          <a:xfrm rot="9798067">
            <a:off x="3836291" y="4556963"/>
            <a:ext cx="1528354" cy="298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42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请注意，类不能继承常规（非可构造）对象。如果要继承常规对象，可以改用</a:t>
            </a:r>
            <a:r>
              <a:rPr lang="en-US" dirty="0" err="1"/>
              <a:t>Object.setPrototypeOf</a:t>
            </a:r>
            <a:r>
              <a:rPr lang="en-US" dirty="0"/>
              <a:t>()：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58DC7F-478F-4D4D-A8D6-F469395E2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287" y="3020437"/>
            <a:ext cx="5565297" cy="3837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79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子类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一个</a:t>
            </a:r>
            <a:r>
              <a:rPr lang="zh-CN" altLang="en-US" dirty="0"/>
              <a:t>使用原型链进行继承的例子</a:t>
            </a:r>
            <a:endParaRPr lang="en-US" altLang="zh-CN" dirty="0"/>
          </a:p>
          <a:p>
            <a:pPr lvl="1"/>
            <a:r>
              <a:rPr lang="en-US" altLang="zh-CN" dirty="0"/>
              <a:t>Teacher</a:t>
            </a:r>
            <a:r>
              <a:rPr lang="zh-CN" altLang="en-US" dirty="0"/>
              <a:t>类继承自</a:t>
            </a:r>
            <a:r>
              <a:rPr lang="en-US" altLang="zh-CN" dirty="0"/>
              <a:t>Person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CN" dirty="0"/>
              <a:t>首先</a:t>
            </a:r>
            <a:r>
              <a:rPr lang="zh-CN" altLang="en-US" dirty="0"/>
              <a:t>，</a:t>
            </a:r>
            <a:r>
              <a:rPr lang="en-US" altLang="zh-CN" dirty="0"/>
              <a:t>Person</a:t>
            </a:r>
            <a:r>
              <a:rPr lang="zh-CN" altLang="en-US" dirty="0"/>
              <a:t>类的定义如下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8B9028-A4E9-C84D-8D3D-4EF747AAD8B9}"/>
              </a:ext>
            </a:extLst>
          </p:cNvPr>
          <p:cNvSpPr/>
          <p:nvPr/>
        </p:nvSpPr>
        <p:spPr>
          <a:xfrm>
            <a:off x="1410435" y="3256404"/>
            <a:ext cx="61336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 function Person(first, last, age, gender, interests) {</a:t>
            </a:r>
          </a:p>
          <a:p>
            <a:r>
              <a:rPr lang="en-CN" dirty="0"/>
              <a:t>        this.name = {</a:t>
            </a:r>
          </a:p>
          <a:p>
            <a:r>
              <a:rPr lang="en-CN" dirty="0"/>
              <a:t>          first,</a:t>
            </a:r>
          </a:p>
          <a:p>
            <a:r>
              <a:rPr lang="en-CN" dirty="0"/>
              <a:t>          last</a:t>
            </a:r>
          </a:p>
          <a:p>
            <a:r>
              <a:rPr lang="en-CN" dirty="0"/>
              <a:t>        };</a:t>
            </a:r>
          </a:p>
          <a:p>
            <a:r>
              <a:rPr lang="en-CN" dirty="0"/>
              <a:t>        this.age = age;</a:t>
            </a:r>
          </a:p>
          <a:p>
            <a:r>
              <a:rPr lang="en-CN" dirty="0"/>
              <a:t>        this.gender = gender;</a:t>
            </a:r>
          </a:p>
          <a:p>
            <a:r>
              <a:rPr lang="en-CN" dirty="0"/>
              <a:t>        this.interests = interests;</a:t>
            </a:r>
          </a:p>
          <a:p>
            <a:r>
              <a:rPr lang="en-CN" dirty="0"/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367914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子类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 定义 </a:t>
            </a:r>
            <a:r>
              <a:rPr lang="en-US" altLang="zh-CN" dirty="0"/>
              <a:t>Teacher() </a:t>
            </a:r>
            <a:r>
              <a:rPr lang="zh-CN" altLang="en-US" dirty="0"/>
              <a:t>构造器函数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FD55A5-2DB1-D24F-96C2-DD7E9204AE06}"/>
              </a:ext>
            </a:extLst>
          </p:cNvPr>
          <p:cNvSpPr/>
          <p:nvPr/>
        </p:nvSpPr>
        <p:spPr>
          <a:xfrm>
            <a:off x="1344880" y="2433717"/>
            <a:ext cx="6454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DD4A68"/>
                </a:solidFill>
              </a:rPr>
              <a:t>Teacher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/>
              <a:t>first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last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age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gender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interests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subject</a:t>
            </a:r>
            <a:r>
              <a:rPr lang="en-US" dirty="0">
                <a:solidFill>
                  <a:srgbClr val="999999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</a:p>
          <a:p>
            <a:r>
              <a:rPr lang="en-US" dirty="0">
                <a:solidFill>
                  <a:srgbClr val="DD4A68"/>
                </a:solidFill>
              </a:rPr>
              <a:t>	</a:t>
            </a:r>
            <a:r>
              <a:rPr lang="en-US" dirty="0" err="1">
                <a:solidFill>
                  <a:srgbClr val="DD4A68"/>
                </a:solidFill>
              </a:rPr>
              <a:t>Person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>
                <a:solidFill>
                  <a:srgbClr val="DD4A68"/>
                </a:solidFill>
              </a:rPr>
              <a:t>call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>
                <a:solidFill>
                  <a:srgbClr val="0077AA"/>
                </a:solidFill>
              </a:rPr>
              <a:t>this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first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last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age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gender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interests</a:t>
            </a:r>
            <a:r>
              <a:rPr lang="en-US" dirty="0">
                <a:solidFill>
                  <a:srgbClr val="999999"/>
                </a:solidFill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subject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}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1721D-0D55-4A46-B0F8-5A90F331AA2C}"/>
              </a:ext>
            </a:extLst>
          </p:cNvPr>
          <p:cNvSpPr/>
          <p:nvPr/>
        </p:nvSpPr>
        <p:spPr>
          <a:xfrm>
            <a:off x="1344880" y="4280574"/>
            <a:ext cx="7347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DD4A68"/>
                </a:solidFill>
              </a:rPr>
              <a:t>Teacher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/>
              <a:t>first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last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age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gender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interests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subject</a:t>
            </a:r>
            <a:r>
              <a:rPr lang="en-US" dirty="0">
                <a:solidFill>
                  <a:srgbClr val="999999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name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first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last </a:t>
            </a:r>
            <a:r>
              <a:rPr lang="en-US" dirty="0">
                <a:solidFill>
                  <a:srgbClr val="999999"/>
                </a:solidFill>
              </a:rPr>
              <a:t>};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age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age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gender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interests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interests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subject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}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9EBB6-C2DA-1D4E-91AC-331B76388036}"/>
              </a:ext>
            </a:extLst>
          </p:cNvPr>
          <p:cNvSpPr/>
          <p:nvPr/>
        </p:nvSpPr>
        <p:spPr>
          <a:xfrm>
            <a:off x="760021" y="3634243"/>
            <a:ext cx="8147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如果用下面方法写，这只是重新定义了一遍属性，并不是将他们从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Person()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中继承过来的，所以这违背了我们的初衷。这样写也会需要更长的代码。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430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子类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CN" dirty="0"/>
              <a:t>tep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设置 </a:t>
            </a:r>
            <a:r>
              <a:rPr lang="en-US" altLang="zh-CN" dirty="0"/>
              <a:t>Teacher() </a:t>
            </a:r>
            <a:r>
              <a:rPr lang="zh-CN" altLang="en-US" dirty="0"/>
              <a:t>的原型和构造器引用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7B4C28-715A-DD4E-B04D-5EF50A167677}"/>
              </a:ext>
            </a:extLst>
          </p:cNvPr>
          <p:cNvSpPr/>
          <p:nvPr/>
        </p:nvSpPr>
        <p:spPr>
          <a:xfrm>
            <a:off x="1015391" y="2445471"/>
            <a:ext cx="6359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D4A68"/>
                </a:solidFill>
              </a:rPr>
              <a:t>Teacher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prototype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>
                <a:solidFill>
                  <a:srgbClr val="DD4A68"/>
                </a:solidFill>
              </a:rPr>
              <a:t>create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 err="1">
                <a:solidFill>
                  <a:srgbClr val="DD4A68"/>
                </a:solidFill>
              </a:rPr>
              <a:t>Person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prototype</a:t>
            </a:r>
            <a:r>
              <a:rPr lang="en-US" dirty="0">
                <a:solidFill>
                  <a:srgbClr val="999999"/>
                </a:solidFill>
              </a:rPr>
              <a:t>);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37F2B-9E5F-3643-B85D-92F2332F69F5}"/>
              </a:ext>
            </a:extLst>
          </p:cNvPr>
          <p:cNvSpPr/>
          <p:nvPr/>
        </p:nvSpPr>
        <p:spPr>
          <a:xfrm>
            <a:off x="1015391" y="5089516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D4A68"/>
                </a:solidFill>
              </a:rPr>
              <a:t>Teacher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prototype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constructor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Teacher</a:t>
            </a:r>
            <a:r>
              <a:rPr lang="en-US" dirty="0">
                <a:solidFill>
                  <a:srgbClr val="999999"/>
                </a:solidFill>
              </a:rPr>
              <a:t>;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46630-1BAB-AD4C-A43F-7C08F122AEA2}"/>
              </a:ext>
            </a:extLst>
          </p:cNvPr>
          <p:cNvSpPr/>
          <p:nvPr/>
        </p:nvSpPr>
        <p:spPr>
          <a:xfrm>
            <a:off x="1015391" y="2949739"/>
            <a:ext cx="7612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85C76"/>
                </a:solidFill>
                <a:hlinkClick r:id="rId5"/>
              </a:rPr>
              <a:t>create()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在这个例子里，创建一个和</a:t>
            </a:r>
            <a:r>
              <a:rPr lang="en-US" dirty="0" err="1"/>
              <a:t>Person.prototype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一样的新的原型属性值（这个属性指向一个包括属性和方法的对象），然后将其作为</a:t>
            </a:r>
            <a:r>
              <a:rPr lang="en-US" dirty="0" err="1"/>
              <a:t>Teacher.prototype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的属性值。这意味着</a:t>
            </a:r>
            <a:r>
              <a:rPr lang="en-US" dirty="0" err="1"/>
              <a:t>Teacher.prototype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现在会继承</a:t>
            </a:r>
            <a:r>
              <a:rPr lang="en-US" dirty="0" err="1"/>
              <a:t>Person.prototype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的所有属性和方法。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37B72-6B06-DC4A-ABF9-6BD83E86EAF3}"/>
              </a:ext>
            </a:extLst>
          </p:cNvPr>
          <p:cNvSpPr/>
          <p:nvPr/>
        </p:nvSpPr>
        <p:spPr>
          <a:xfrm>
            <a:off x="1015391" y="4194019"/>
            <a:ext cx="7294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现在</a:t>
            </a:r>
            <a:r>
              <a:rPr lang="en-US" dirty="0"/>
              <a:t>Teacher()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en-US" dirty="0"/>
              <a:t>prototype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en-US" dirty="0"/>
              <a:t>constructor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属性指向的是</a:t>
            </a:r>
            <a:r>
              <a:rPr lang="en-US" dirty="0"/>
              <a:t>Person()</a:t>
            </a:r>
            <a:r>
              <a:rPr lang="zh-CN" altLang="en-US" dirty="0"/>
              <a:t>，所以我们需要将其正确设置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2926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子类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尝试向 </a:t>
            </a:r>
            <a:r>
              <a:rPr lang="en-US" altLang="zh-CN" dirty="0"/>
              <a:t>Teacher() </a:t>
            </a:r>
            <a:r>
              <a:rPr lang="zh-CN" altLang="en-US" dirty="0"/>
              <a:t>添加新的</a:t>
            </a:r>
            <a:r>
              <a:rPr lang="en-US" altLang="zh-CN" dirty="0"/>
              <a:t>greeting()</a:t>
            </a:r>
            <a:r>
              <a:rPr lang="zh-CN" altLang="en-US" dirty="0"/>
              <a:t>函数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EE06D9-51EC-9A41-86C3-A3A41C7CB553}"/>
              </a:ext>
            </a:extLst>
          </p:cNvPr>
          <p:cNvSpPr/>
          <p:nvPr/>
        </p:nvSpPr>
        <p:spPr>
          <a:xfrm>
            <a:off x="258792" y="2341581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D4A68"/>
                </a:solidFill>
              </a:rPr>
              <a:t>Teacher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prototype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>
                <a:solidFill>
                  <a:srgbClr val="DD4A68"/>
                </a:solidFill>
              </a:rPr>
              <a:t>greeting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function</a:t>
            </a:r>
            <a:r>
              <a:rPr lang="en-US" dirty="0">
                <a:solidFill>
                  <a:srgbClr val="999999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</a:p>
          <a:p>
            <a:r>
              <a:rPr lang="en-US" dirty="0">
                <a:solidFill>
                  <a:srgbClr val="0077AA"/>
                </a:solidFill>
              </a:rPr>
              <a:t>	var</a:t>
            </a:r>
            <a:r>
              <a:rPr lang="en-US" dirty="0"/>
              <a:t> prefix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7AA"/>
                </a:solidFill>
              </a:rPr>
              <a:t>	if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'male'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'Male'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'M'</a:t>
            </a:r>
            <a:r>
              <a:rPr lang="en-US" dirty="0">
                <a:solidFill>
                  <a:srgbClr val="999999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/>
              <a:t>		prefix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'Mr.’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	}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if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'female'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'Female'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'f'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'F'</a:t>
            </a:r>
            <a:r>
              <a:rPr lang="en-US" dirty="0">
                <a:solidFill>
                  <a:srgbClr val="999999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/>
              <a:t>		prefix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'Mrs.’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	}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/>
              <a:t>		prefix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'Mx.’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	}</a:t>
            </a:r>
            <a:r>
              <a:rPr lang="en-US" dirty="0"/>
              <a:t> </a:t>
            </a:r>
          </a:p>
          <a:p>
            <a:endParaRPr lang="en-US" dirty="0">
              <a:solidFill>
                <a:srgbClr val="DD4A68"/>
              </a:solidFill>
            </a:endParaRPr>
          </a:p>
          <a:p>
            <a:r>
              <a:rPr lang="en-US" dirty="0">
                <a:solidFill>
                  <a:srgbClr val="DD4A68"/>
                </a:solidFill>
              </a:rPr>
              <a:t>	alert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>
                <a:solidFill>
                  <a:srgbClr val="669900"/>
                </a:solidFill>
              </a:rPr>
              <a:t>'Hello. My name is 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+</a:t>
            </a:r>
            <a:r>
              <a:rPr lang="en-US" dirty="0"/>
              <a:t> prefix </a:t>
            </a:r>
            <a:r>
              <a:rPr lang="en-US" dirty="0">
                <a:solidFill>
                  <a:srgbClr val="9A6E3A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 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last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', and I teach '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srgbClr val="0077AA"/>
                </a:solidFill>
              </a:rPr>
              <a:t>this</a:t>
            </a:r>
            <a:r>
              <a:rPr lang="en-US" dirty="0" err="1">
                <a:solidFill>
                  <a:srgbClr val="999999"/>
                </a:solidFill>
              </a:rPr>
              <a:t>.</a:t>
            </a:r>
            <a:r>
              <a:rPr lang="en-US" dirty="0" err="1"/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'.’</a:t>
            </a:r>
            <a:r>
              <a:rPr lang="en-US" dirty="0">
                <a:solidFill>
                  <a:srgbClr val="999999"/>
                </a:solidFill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};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8667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子类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创建一个 </a:t>
            </a:r>
            <a:r>
              <a:rPr lang="en-US" dirty="0"/>
              <a:t>Teacher() </a:t>
            </a:r>
            <a:r>
              <a:rPr lang="zh-CN" altLang="en-US" dirty="0"/>
              <a:t>对象实例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7A2931-8CB4-9D46-93B2-C1533F819DDE}"/>
              </a:ext>
            </a:extLst>
          </p:cNvPr>
          <p:cNvSpPr/>
          <p:nvPr/>
        </p:nvSpPr>
        <p:spPr>
          <a:xfrm>
            <a:off x="115784" y="2361694"/>
            <a:ext cx="891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var</a:t>
            </a:r>
            <a:r>
              <a:rPr lang="en-US" dirty="0"/>
              <a:t> teacher1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D4A68"/>
                </a:solidFill>
              </a:rPr>
              <a:t>Teacher</a:t>
            </a:r>
            <a:r>
              <a:rPr lang="en-US" dirty="0">
                <a:solidFill>
                  <a:srgbClr val="999999"/>
                </a:solidFill>
              </a:rPr>
              <a:t>(</a:t>
            </a:r>
            <a:r>
              <a:rPr lang="en-US" dirty="0">
                <a:solidFill>
                  <a:srgbClr val="669900"/>
                </a:solidFill>
              </a:rPr>
              <a:t>'Dave'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'Griffiths'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990055"/>
                </a:solidFill>
              </a:rPr>
              <a:t>31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'male'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[</a:t>
            </a:r>
            <a:r>
              <a:rPr lang="en-US" dirty="0">
                <a:solidFill>
                  <a:srgbClr val="669900"/>
                </a:solidFill>
              </a:rPr>
              <a:t>'football'</a:t>
            </a:r>
            <a:r>
              <a:rPr lang="en-US" dirty="0">
                <a:solidFill>
                  <a:srgbClr val="999999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'cookery'</a:t>
            </a:r>
            <a:r>
              <a:rPr lang="en-US" dirty="0">
                <a:solidFill>
                  <a:srgbClr val="999999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'mathematics'</a:t>
            </a:r>
            <a:r>
              <a:rPr lang="en-US" dirty="0">
                <a:solidFill>
                  <a:srgbClr val="999999"/>
                </a:solidFill>
              </a:rPr>
              <a:t>);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2B203-342F-E443-8074-9DAC3AF04572}"/>
              </a:ext>
            </a:extLst>
          </p:cNvPr>
          <p:cNvSpPr/>
          <p:nvPr/>
        </p:nvSpPr>
        <p:spPr>
          <a:xfrm>
            <a:off x="628650" y="29766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teacher1</a:t>
            </a:r>
            <a:r>
              <a:rPr lang="en-US" dirty="0">
                <a:solidFill>
                  <a:srgbClr val="999999"/>
                </a:solidFill>
              </a:rPr>
              <a:t>.</a:t>
            </a:r>
            <a:r>
              <a:rPr lang="en-US" dirty="0"/>
              <a:t>name</a:t>
            </a:r>
            <a:r>
              <a:rPr lang="en-US" dirty="0">
                <a:solidFill>
                  <a:srgbClr val="999999"/>
                </a:solidFill>
              </a:rPr>
              <a:t>.</a:t>
            </a:r>
            <a:r>
              <a:rPr lang="en-US" dirty="0"/>
              <a:t>first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/>
              <a:t>teacher1</a:t>
            </a:r>
            <a:r>
              <a:rPr lang="en-US" dirty="0">
                <a:solidFill>
                  <a:srgbClr val="999999"/>
                </a:solidFill>
              </a:rPr>
              <a:t>.</a:t>
            </a:r>
            <a:r>
              <a:rPr lang="en-US" dirty="0"/>
              <a:t>interests</a:t>
            </a:r>
            <a:r>
              <a:rPr lang="en-US" dirty="0">
                <a:solidFill>
                  <a:srgbClr val="999999"/>
                </a:solidFill>
              </a:rPr>
              <a:t>[</a:t>
            </a:r>
            <a:r>
              <a:rPr lang="en-US" dirty="0">
                <a:solidFill>
                  <a:srgbClr val="990055"/>
                </a:solidFill>
              </a:rPr>
              <a:t>0</a:t>
            </a:r>
            <a:r>
              <a:rPr lang="en-US" dirty="0">
                <a:solidFill>
                  <a:srgbClr val="999999"/>
                </a:solidFill>
              </a:rPr>
              <a:t>];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teacher1</a:t>
            </a:r>
            <a:r>
              <a:rPr lang="en-US" dirty="0">
                <a:solidFill>
                  <a:srgbClr val="999999"/>
                </a:solidFill>
              </a:rPr>
              <a:t>.</a:t>
            </a:r>
            <a:r>
              <a:rPr lang="en-US" dirty="0"/>
              <a:t>subject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/>
              <a:t>teacher1</a:t>
            </a:r>
            <a:r>
              <a:rPr lang="en-US" dirty="0">
                <a:solidFill>
                  <a:srgbClr val="999999"/>
                </a:solidFill>
              </a:rPr>
              <a:t>.</a:t>
            </a:r>
            <a:r>
              <a:rPr lang="en-US" dirty="0">
                <a:solidFill>
                  <a:srgbClr val="DD4A68"/>
                </a:solidFill>
              </a:rPr>
              <a:t>greeting</a:t>
            </a:r>
            <a:r>
              <a:rPr lang="en-US" dirty="0">
                <a:solidFill>
                  <a:srgbClr val="999999"/>
                </a:solidFill>
              </a:rPr>
              <a:t>();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6B434-C21C-EF43-A307-BF996B5E9C27}"/>
              </a:ext>
            </a:extLst>
          </p:cNvPr>
          <p:cNvSpPr/>
          <p:nvPr/>
        </p:nvSpPr>
        <p:spPr>
          <a:xfrm>
            <a:off x="628650" y="4699634"/>
            <a:ext cx="6900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前面两个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进入到从</a:t>
            </a:r>
            <a:r>
              <a:rPr lang="en-US" dirty="0"/>
              <a:t>Person()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的构造器 继承的属性和方法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后面两个则是只有</a:t>
            </a:r>
            <a:r>
              <a:rPr lang="en-US" dirty="0"/>
              <a:t>Teacher()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的构造器才有的属性和方法。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1878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64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9.8.1</a:t>
            </a:r>
            <a:r>
              <a:rPr lang="zh-CN" altLang="en-US" dirty="0"/>
              <a:t> 定义类</a:t>
            </a:r>
            <a:r>
              <a:rPr lang="en-US" altLang="zh-CN" dirty="0"/>
              <a:t>——</a:t>
            </a:r>
            <a:r>
              <a:rPr lang="zh-CN" altLang="en-US" dirty="0"/>
              <a:t>类声明</a:t>
            </a:r>
            <a:endParaRPr lang="en-US" altLang="zh-CN" dirty="0"/>
          </a:p>
          <a:p>
            <a:r>
              <a:rPr lang="zh-CN" altLang="en-US" dirty="0"/>
              <a:t>使用带有</a:t>
            </a:r>
            <a:r>
              <a:rPr lang="en-US" dirty="0"/>
              <a:t>class</a:t>
            </a:r>
            <a:r>
              <a:rPr lang="zh-CN" altLang="en-US" dirty="0"/>
              <a:t>关键字的类名</a:t>
            </a:r>
            <a:endParaRPr lang="en-US" altLang="zh-CN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altLang="zh-CN" dirty="0"/>
              <a:t>ECMAScript 2015 </a:t>
            </a:r>
            <a:r>
              <a:rPr lang="zh-CN" altLang="en-US" dirty="0"/>
              <a:t>中引入的 </a:t>
            </a:r>
            <a:r>
              <a:rPr lang="en-US" altLang="zh-CN" dirty="0"/>
              <a:t>JavaScript </a:t>
            </a:r>
            <a:r>
              <a:rPr lang="zh-CN" altLang="en-US" dirty="0"/>
              <a:t>类实质上是 </a:t>
            </a:r>
            <a:r>
              <a:rPr lang="en-US" altLang="zh-CN" dirty="0"/>
              <a:t>JavaScript </a:t>
            </a:r>
            <a:r>
              <a:rPr lang="zh-CN" altLang="en-US" dirty="0"/>
              <a:t>现有的基于原型的继承的语法糖。类语法</a:t>
            </a:r>
            <a:r>
              <a:rPr lang="zh-CN" altLang="en-US" b="1" dirty="0"/>
              <a:t>不会</a:t>
            </a:r>
            <a:r>
              <a:rPr lang="zh-CN" altLang="en-US" dirty="0"/>
              <a:t>为</a:t>
            </a:r>
            <a:r>
              <a:rPr lang="en-US" altLang="zh-CN" dirty="0"/>
              <a:t>JavaScript</a:t>
            </a:r>
            <a:r>
              <a:rPr lang="zh-CN" altLang="en-US" dirty="0"/>
              <a:t>引入新的面向对象的继承模型。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：函数声明和类声明之间的一个重要区别是函数声明会提升，</a:t>
            </a:r>
            <a:r>
              <a:rPr lang="zh-CN" altLang="en-US" dirty="0">
                <a:solidFill>
                  <a:srgbClr val="C00000"/>
                </a:solidFill>
              </a:rPr>
              <a:t>类声明不会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11878D-BDF9-F942-9A4F-B548D7934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81" y="2863435"/>
            <a:ext cx="4376964" cy="18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9.8.2</a:t>
            </a:r>
            <a:r>
              <a:rPr lang="zh-CN" altLang="en-US" dirty="0"/>
              <a:t>定义类</a:t>
            </a:r>
            <a:r>
              <a:rPr lang="en-US" altLang="zh-CN" dirty="0"/>
              <a:t>——</a:t>
            </a:r>
            <a:r>
              <a:rPr lang="zh-CN" altLang="en-US" dirty="0"/>
              <a:t>类表达式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C3CF9-AE0D-9B41-8ED5-3E1B155B4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029" y="2290762"/>
            <a:ext cx="3713798" cy="43513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87020" y="4708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79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9.8 ECMAScript 2015 </a:t>
            </a:r>
            <a:r>
              <a:rPr lang="zh-CN" altLang="en-US" dirty="0"/>
              <a:t>中的类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9.8.3</a:t>
            </a:r>
            <a:r>
              <a:rPr lang="zh-CN" altLang="en-US" dirty="0"/>
              <a:t>类体和方法定义</a:t>
            </a:r>
            <a:endParaRPr lang="en-US" altLang="zh-CN" dirty="0"/>
          </a:p>
          <a:p>
            <a:pPr lvl="1"/>
            <a:r>
              <a:rPr lang="zh-CN" altLang="en-US" dirty="0"/>
              <a:t>一个类的类体是 </a:t>
            </a:r>
            <a:r>
              <a:rPr lang="en-US" altLang="zh-CN" dirty="0"/>
              <a:t>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 中的部分。这是定义类成员的位置，如方法或构造函数。</a:t>
            </a:r>
            <a:endParaRPr lang="en-US" altLang="zh-CN" dirty="0"/>
          </a:p>
          <a:p>
            <a:pPr lvl="1"/>
            <a:r>
              <a:rPr lang="zh-CN" altLang="en-US" dirty="0"/>
              <a:t>严格模式</a:t>
            </a:r>
            <a:endParaRPr lang="en-US" altLang="zh-CN" dirty="0"/>
          </a:p>
          <a:p>
            <a:pPr lvl="2"/>
            <a:r>
              <a:rPr lang="zh-CN" altLang="en-US" dirty="0"/>
              <a:t>类声明和类表达式的主体都执行在严格模式下。比如，构造函数，静态方法，原型方法，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都在严格模式下执行。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endParaRPr lang="en-US" altLang="zh-CN" dirty="0"/>
          </a:p>
          <a:p>
            <a:pPr lvl="2"/>
            <a:r>
              <a:rPr lang="zh-CN" altLang="en-US" dirty="0"/>
              <a:t>一个类只能拥有一个名为“</a:t>
            </a:r>
            <a:r>
              <a:rPr lang="en-US" dirty="0"/>
              <a:t>constructor”</a:t>
            </a:r>
            <a:r>
              <a:rPr lang="zh-CN" altLang="en-US" dirty="0"/>
              <a:t>的特殊方法。 </a:t>
            </a:r>
            <a:r>
              <a:rPr lang="en-US" altLang="zh-CN" dirty="0"/>
              <a:t>constructor</a:t>
            </a:r>
            <a:r>
              <a:rPr lang="zh-CN" altLang="en-US" dirty="0"/>
              <a:t>方法是一个特殊的方法，这种方法用于创建和初始化一个由</a:t>
            </a:r>
            <a:r>
              <a:rPr lang="en-US" altLang="zh-CN" dirty="0"/>
              <a:t>class</a:t>
            </a:r>
            <a:r>
              <a:rPr lang="zh-CN" altLang="en-US" dirty="0"/>
              <a:t>创建的对象。 一个构造函数可以使用 </a:t>
            </a:r>
            <a:r>
              <a:rPr lang="en-US" dirty="0"/>
              <a:t>super</a:t>
            </a:r>
            <a:r>
              <a:rPr lang="en-US" b="1" dirty="0"/>
              <a:t> </a:t>
            </a:r>
            <a:r>
              <a:rPr lang="zh-CN" altLang="en-US" dirty="0"/>
              <a:t>关键字来调用一个父类的构造函数。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5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2086</Words>
  <Application>Microsoft Office PowerPoint</Application>
  <PresentationFormat>全屏显示(4:3)</PresentationFormat>
  <Paragraphs>173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</vt:lpstr>
      <vt:lpstr>等线</vt:lpstr>
      <vt:lpstr>等线 Light</vt:lpstr>
      <vt:lpstr>Arial</vt:lpstr>
      <vt:lpstr>Calibri</vt:lpstr>
      <vt:lpstr>Calibri Light</vt:lpstr>
      <vt:lpstr>Office Theme</vt:lpstr>
      <vt:lpstr>9.7 子类</vt:lpstr>
      <vt:lpstr>9.7 子类</vt:lpstr>
      <vt:lpstr>9.7 子类</vt:lpstr>
      <vt:lpstr>9.7 子类</vt:lpstr>
      <vt:lpstr>9.7 子类</vt:lpstr>
      <vt:lpstr>9.7 子类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  <vt:lpstr>9.8 ECMAScript 2015 中的类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第9章类和模块</dc:title>
  <dc:creator>Gao Ruiqing</dc:creator>
  <cp:lastModifiedBy>yezi</cp:lastModifiedBy>
  <cp:revision>184</cp:revision>
  <dcterms:created xsi:type="dcterms:W3CDTF">2020-03-31T02:22:21Z</dcterms:created>
  <dcterms:modified xsi:type="dcterms:W3CDTF">2020-04-27T00:44:02Z</dcterms:modified>
</cp:coreProperties>
</file>