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344" r:id="rId2"/>
    <p:sldId id="372" r:id="rId3"/>
    <p:sldId id="373" r:id="rId4"/>
    <p:sldId id="374" r:id="rId5"/>
    <p:sldId id="376" r:id="rId6"/>
    <p:sldId id="377" r:id="rId7"/>
    <p:sldId id="378" r:id="rId8"/>
    <p:sldId id="371" r:id="rId9"/>
    <p:sldId id="379" r:id="rId10"/>
    <p:sldId id="380" r:id="rId11"/>
    <p:sldId id="394" r:id="rId12"/>
    <p:sldId id="381" r:id="rId13"/>
    <p:sldId id="39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9448"/>
  </p:normalViewPr>
  <p:slideViewPr>
    <p:cSldViewPr snapToGrid="0" snapToObjects="1">
      <p:cViewPr varScale="1">
        <p:scale>
          <a:sx n="69" d="100"/>
          <a:sy n="69" d="100"/>
        </p:scale>
        <p:origin x="19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CBFC-59BB-1747-9054-622C1C5325B9}" type="datetimeFigureOut">
              <a:rPr lang="en-CN" smtClean="0"/>
              <a:t>04/27/2020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9B030-20B7-F449-B33A-C1D72081B08B}" type="slidenum">
              <a:rPr lang="en-CN" smtClean="0"/>
              <a:t>‹#›</a:t>
            </a:fld>
            <a:endParaRPr lang="en-CN"/>
          </a:p>
        </p:txBody>
      </p:sp>
    </p:spTree>
    <p:extLst>
      <p:ext uri="{BB962C8B-B14F-4D97-AF65-F5344CB8AC3E}">
        <p14:creationId xmlns:p14="http://schemas.microsoft.com/office/powerpoint/2010/main" val="302966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到目前为止，尽管本章已经讨论过创建正则表达式的语法，但还没有尝试过如何在</a:t>
            </a:r>
            <a:r>
              <a:rPr lang="en-US" altLang="zh-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代码中使用这些正则表达式。本节将讨论</a:t>
            </a:r>
            <a:r>
              <a:rPr lang="en-US" altLang="zh-CN" sz="1200" kern="1200" dirty="0">
                <a:solidFill>
                  <a:schemeClr val="tx1"/>
                </a:solidFill>
                <a:effectLst/>
                <a:latin typeface="+mn-lt"/>
                <a:ea typeface="+mn-ea"/>
                <a:cs typeface="+mn-cs"/>
              </a:rPr>
              <a:t>String</a:t>
            </a:r>
            <a:r>
              <a:rPr lang="zh-CN" altLang="en-US" sz="1200" kern="1200" dirty="0">
                <a:solidFill>
                  <a:schemeClr val="tx1"/>
                </a:solidFill>
                <a:effectLst/>
                <a:latin typeface="+mn-lt"/>
                <a:ea typeface="+mn-ea"/>
                <a:cs typeface="+mn-cs"/>
              </a:rPr>
              <a:t>对象的一些用以执行正则表达式模式匹配和检索替换操作的方法，后续几节还会继续讨论如何使用</a:t>
            </a:r>
            <a:r>
              <a:rPr lang="en-US" altLang="zh-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正则表达式的模式匹配，不过将侧重于</a:t>
            </a:r>
            <a:r>
              <a:rPr lang="en-US" altLang="zh-CN"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对象和它的方法及属性。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本节只会讲解其中红色的几个方法。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68603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090534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06777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34842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429293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9503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zh-CN" altLang="en-US" sz="1200" kern="1200" dirty="0">
                <a:solidFill>
                  <a:schemeClr val="tx1"/>
                </a:solidFill>
                <a:effectLst/>
                <a:latin typeface="+mn-lt"/>
                <a:ea typeface="+mn-ea"/>
                <a:cs typeface="+mn-cs"/>
              </a:rPr>
              <a:t>：利用</a:t>
            </a:r>
            <a:r>
              <a:rPr lang="en-US" altLang="zh-CN" sz="1200" kern="1200" dirty="0">
                <a:solidFill>
                  <a:schemeClr val="tx1"/>
                </a:solidFill>
                <a:effectLst/>
                <a:latin typeface="+mn-lt"/>
                <a:ea typeface="+mn-ea"/>
                <a:cs typeface="+mn-cs"/>
              </a:rPr>
              <a:t>replace</a:t>
            </a:r>
            <a:r>
              <a:rPr lang="zh-CN" altLang="en-US" sz="1200" kern="1200" dirty="0">
                <a:solidFill>
                  <a:schemeClr val="tx1"/>
                </a:solidFill>
                <a:effectLst/>
                <a:latin typeface="+mn-lt"/>
                <a:ea typeface="+mn-ea"/>
                <a:cs typeface="+mn-cs"/>
              </a:rPr>
              <a:t>（）将文本中的所有</a:t>
            </a:r>
            <a:r>
              <a:rPr lang="en-US" altLang="zh-CN" sz="1200" kern="1200" dirty="0" err="1">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（不区分大小写）统一替换为“</a:t>
            </a:r>
            <a:r>
              <a:rPr lang="en-US" altLang="zh-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94715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64785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3221873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43328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75808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正如本章开始所讲到的，正则表达式是通过</a:t>
            </a:r>
            <a:r>
              <a:rPr lang="en-US" altLang="zh-CN"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对象来表示的。除了</a:t>
            </a:r>
            <a:r>
              <a:rPr lang="en-US" altLang="zh-CN"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（）构造函数之外，</a:t>
            </a:r>
            <a:r>
              <a:rPr lang="en-US" altLang="zh-CN"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对象还支持三个方法和一些属性。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接下来会对</a:t>
            </a:r>
            <a:r>
              <a:rPr lang="en-US"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模式匹配方法和属性展开讲述。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79029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51562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10289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156005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13360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71012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78083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04740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E6077A-5BC6-A74F-B586-52B49CBF0613}" type="datetimeFigureOut">
              <a:rPr lang="en-CN" smtClean="0"/>
              <a:t>04/27/2020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8541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6077A-5BC6-A74F-B586-52B49CBF0613}" type="datetimeFigureOut">
              <a:rPr lang="en-CN" smtClean="0"/>
              <a:t>04/27/2020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85583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6077A-5BC6-A74F-B586-52B49CBF0613}" type="datetimeFigureOut">
              <a:rPr lang="en-CN" smtClean="0"/>
              <a:t>04/27/2020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81214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395297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413811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6077A-5BC6-A74F-B586-52B49CBF0613}" type="datetimeFigureOut">
              <a:rPr lang="en-CN" smtClean="0"/>
              <a:t>04/27/2020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3D40E-A7C5-8B47-8943-65A3597A6CFE}" type="slidenum">
              <a:rPr lang="en-CN" smtClean="0"/>
              <a:t>‹#›</a:t>
            </a:fld>
            <a:endParaRPr lang="en-CN"/>
          </a:p>
        </p:txBody>
      </p:sp>
    </p:spTree>
    <p:extLst>
      <p:ext uri="{BB962C8B-B14F-4D97-AF65-F5344CB8AC3E}">
        <p14:creationId xmlns:p14="http://schemas.microsoft.com/office/powerpoint/2010/main" val="1414884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graphicFrame>
        <p:nvGraphicFramePr>
          <p:cNvPr id="9" name="Content Placeholder 8">
            <a:extLst>
              <a:ext uri="{FF2B5EF4-FFF2-40B4-BE49-F238E27FC236}">
                <a16:creationId xmlns:a16="http://schemas.microsoft.com/office/drawing/2014/main" id="{C24A43A1-B880-8F41-A8A1-C1163B83D844}"/>
              </a:ext>
            </a:extLst>
          </p:cNvPr>
          <p:cNvGraphicFramePr>
            <a:graphicFrameLocks noGrp="1"/>
          </p:cNvGraphicFramePr>
          <p:nvPr>
            <p:ph idx="1"/>
          </p:nvPr>
        </p:nvGraphicFramePr>
        <p:xfrm>
          <a:off x="738158" y="1797522"/>
          <a:ext cx="7818013" cy="4222815"/>
        </p:xfrm>
        <a:graphic>
          <a:graphicData uri="http://schemas.openxmlformats.org/drawingml/2006/table">
            <a:tbl>
              <a:tblPr>
                <a:tableStyleId>{2D5ABB26-0587-4C30-8999-92F81FD0307C}</a:tableStyleId>
              </a:tblPr>
              <a:tblGrid>
                <a:gridCol w="981785">
                  <a:extLst>
                    <a:ext uri="{9D8B030D-6E8A-4147-A177-3AD203B41FA5}">
                      <a16:colId xmlns:a16="http://schemas.microsoft.com/office/drawing/2014/main" val="103720552"/>
                    </a:ext>
                  </a:extLst>
                </a:gridCol>
                <a:gridCol w="6836228">
                  <a:extLst>
                    <a:ext uri="{9D8B030D-6E8A-4147-A177-3AD203B41FA5}">
                      <a16:colId xmlns:a16="http://schemas.microsoft.com/office/drawing/2014/main" val="4242864951"/>
                    </a:ext>
                  </a:extLst>
                </a:gridCol>
              </a:tblGrid>
              <a:tr h="247363">
                <a:tc>
                  <a:txBody>
                    <a:bodyPr/>
                    <a:lstStyle/>
                    <a:p>
                      <a:pPr algn="l"/>
                      <a:r>
                        <a:rPr lang="zh-CN" altLang="en-US" sz="1500" dirty="0">
                          <a:effectLst/>
                        </a:rPr>
                        <a:t>方法</a:t>
                      </a:r>
                      <a:endParaRPr lang="zh-CN" altLang="en-US" sz="1500" b="1" dirty="0">
                        <a:effectLst/>
                        <a:latin typeface="x-locale-heading-primary"/>
                      </a:endParaRPr>
                    </a:p>
                  </a:txBody>
                  <a:tcPr marL="62222" marR="62222" marT="15556" marB="3111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500" dirty="0">
                          <a:effectLst/>
                        </a:rPr>
                        <a:t>描述</a:t>
                      </a:r>
                      <a:endParaRPr lang="zh-CN" altLang="en-US" sz="1500" b="1" dirty="0">
                        <a:effectLst/>
                        <a:latin typeface="x-locale-heading-primary"/>
                      </a:endParaRPr>
                    </a:p>
                  </a:txBody>
                  <a:tcPr marL="62222" marR="62222" marT="15556" marB="3111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803131"/>
                  </a:ext>
                </a:extLst>
              </a:tr>
              <a:tr h="494726">
                <a:tc>
                  <a:txBody>
                    <a:bodyPr/>
                    <a:lstStyle/>
                    <a:p>
                      <a:pPr algn="l"/>
                      <a:r>
                        <a:rPr lang="en-US" altLang="zh-CN" sz="1500" u="none" strike="noStrike" dirty="0">
                          <a:effectLst/>
                        </a:rPr>
                        <a:t>exec</a:t>
                      </a:r>
                      <a:endParaRPr lang="en-US" sz="1500" u="none" dirty="0">
                        <a:effectLst/>
                      </a:endParaRPr>
                    </a:p>
                  </a:txBody>
                  <a:tcPr marL="62222" marR="62222" marT="46667" marB="46667" anchor="ctr">
                    <a:lnT w="12700" cap="flat" cmpd="sng" algn="ctr">
                      <a:solidFill>
                        <a:schemeClr val="tx1"/>
                      </a:solidFill>
                      <a:prstDash val="solid"/>
                      <a:round/>
                      <a:headEnd type="none" w="med" len="med"/>
                      <a:tailEnd type="none" w="med" len="med"/>
                    </a:lnT>
                  </a:tcPr>
                </a:tc>
                <a:tc>
                  <a:txBody>
                    <a:bodyPr/>
                    <a:lstStyle/>
                    <a:p>
                      <a:pPr algn="l"/>
                      <a:r>
                        <a:rPr lang="zh-CN" altLang="en-US" sz="1500" dirty="0">
                          <a:effectLst/>
                        </a:rPr>
                        <a:t>一个在字符串中执行查找匹配的</a:t>
                      </a:r>
                      <a:r>
                        <a:rPr lang="en-US" sz="1500" dirty="0" err="1">
                          <a:effectLst/>
                        </a:rPr>
                        <a:t>RegExp</a:t>
                      </a:r>
                      <a:r>
                        <a:rPr lang="zh-CN" altLang="en-US" sz="1500" dirty="0">
                          <a:effectLst/>
                        </a:rPr>
                        <a:t>方法，它返回一个数组（未匹配到则返回 </a:t>
                      </a:r>
                      <a:r>
                        <a:rPr lang="en-US" sz="1500" dirty="0">
                          <a:effectLst/>
                        </a:rPr>
                        <a:t>null）。</a:t>
                      </a:r>
                    </a:p>
                  </a:txBody>
                  <a:tcPr marL="62222" marR="62222" marT="46667" marB="46667"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76465458"/>
                  </a:ext>
                </a:extLst>
              </a:tr>
              <a:tr h="494726">
                <a:tc>
                  <a:txBody>
                    <a:bodyPr/>
                    <a:lstStyle/>
                    <a:p>
                      <a:pPr algn="l"/>
                      <a:r>
                        <a:rPr lang="en-US" altLang="zh-CN" sz="1500" u="none" strike="noStrike" dirty="0">
                          <a:effectLst/>
                        </a:rPr>
                        <a:t>test</a:t>
                      </a:r>
                      <a:endParaRPr lang="en-US" sz="1500" u="none" dirty="0">
                        <a:effectLst/>
                      </a:endParaRPr>
                    </a:p>
                  </a:txBody>
                  <a:tcPr marL="62222" marR="62222" marT="46667" marB="46667" anchor="ctr"/>
                </a:tc>
                <a:tc>
                  <a:txBody>
                    <a:bodyPr/>
                    <a:lstStyle/>
                    <a:p>
                      <a:pPr algn="l"/>
                      <a:r>
                        <a:rPr lang="zh-CN" altLang="en-US" sz="1500" dirty="0">
                          <a:effectLst/>
                        </a:rPr>
                        <a:t>一个在字符串中测试是否匹配的</a:t>
                      </a:r>
                      <a:r>
                        <a:rPr lang="en-US" sz="1500" dirty="0" err="1">
                          <a:effectLst/>
                        </a:rPr>
                        <a:t>RegExp</a:t>
                      </a:r>
                      <a:r>
                        <a:rPr lang="zh-CN" altLang="en-US" sz="1500" dirty="0">
                          <a:effectLst/>
                        </a:rPr>
                        <a:t>方法，它返回 </a:t>
                      </a:r>
                      <a:r>
                        <a:rPr lang="en-US" sz="1500" dirty="0">
                          <a:effectLst/>
                        </a:rPr>
                        <a:t>true </a:t>
                      </a:r>
                      <a:r>
                        <a:rPr lang="zh-CN" altLang="en-US" sz="1500" dirty="0">
                          <a:effectLst/>
                        </a:rPr>
                        <a:t>或 </a:t>
                      </a:r>
                      <a:r>
                        <a:rPr lang="en-US" sz="1500" dirty="0">
                          <a:effectLst/>
                        </a:rPr>
                        <a:t>false。</a:t>
                      </a:r>
                    </a:p>
                  </a:txBody>
                  <a:tcPr marL="62222" marR="62222" marT="46667" marB="46667" anchor="ctr"/>
                </a:tc>
                <a:extLst>
                  <a:ext uri="{0D108BD9-81ED-4DB2-BD59-A6C34878D82A}">
                    <a16:rowId xmlns:a16="http://schemas.microsoft.com/office/drawing/2014/main" val="495322307"/>
                  </a:ext>
                </a:extLst>
              </a:tr>
              <a:tr h="494726">
                <a:tc>
                  <a:txBody>
                    <a:bodyPr/>
                    <a:lstStyle/>
                    <a:p>
                      <a:pPr algn="l"/>
                      <a:r>
                        <a:rPr lang="en-US" altLang="zh-CN" sz="1500" u="none" strike="noStrike" dirty="0">
                          <a:solidFill>
                            <a:srgbClr val="C00000"/>
                          </a:solidFill>
                          <a:effectLst/>
                        </a:rPr>
                        <a:t>match</a:t>
                      </a:r>
                      <a:endParaRPr lang="en-US" sz="1500" u="none" dirty="0">
                        <a:solidFill>
                          <a:srgbClr val="C00000"/>
                        </a:solidFill>
                        <a:effectLst/>
                      </a:endParaRPr>
                    </a:p>
                  </a:txBody>
                  <a:tcPr marL="62222" marR="62222" marT="46667" marB="46667" anchor="ctr"/>
                </a:tc>
                <a:tc>
                  <a:txBody>
                    <a:bodyPr/>
                    <a:lstStyle/>
                    <a:p>
                      <a:pPr algn="l"/>
                      <a:r>
                        <a:rPr lang="zh-CN" altLang="en-US" sz="1500" dirty="0">
                          <a:effectLst/>
                        </a:rPr>
                        <a:t>一个在字符串中执行查找匹配的</a:t>
                      </a:r>
                      <a:r>
                        <a:rPr lang="en-US" sz="1500" dirty="0">
                          <a:effectLst/>
                        </a:rPr>
                        <a:t>String</a:t>
                      </a:r>
                      <a:r>
                        <a:rPr lang="zh-CN" altLang="en-US" sz="1500" dirty="0">
                          <a:effectLst/>
                        </a:rPr>
                        <a:t>方法，它返回一个数组，在未匹配到时会返回 </a:t>
                      </a:r>
                      <a:r>
                        <a:rPr lang="en-US" sz="1500" dirty="0">
                          <a:effectLst/>
                        </a:rPr>
                        <a:t>null。</a:t>
                      </a:r>
                    </a:p>
                  </a:txBody>
                  <a:tcPr marL="62222" marR="62222" marT="46667" marB="46667" anchor="ctr"/>
                </a:tc>
                <a:extLst>
                  <a:ext uri="{0D108BD9-81ED-4DB2-BD59-A6C34878D82A}">
                    <a16:rowId xmlns:a16="http://schemas.microsoft.com/office/drawing/2014/main" val="2444181456"/>
                  </a:ext>
                </a:extLst>
              </a:tr>
              <a:tr h="494726">
                <a:tc>
                  <a:txBody>
                    <a:bodyPr/>
                    <a:lstStyle/>
                    <a:p>
                      <a:pPr algn="l"/>
                      <a:r>
                        <a:rPr lang="en-US" altLang="zh-CN" sz="1500" u="none" dirty="0" err="1">
                          <a:effectLst/>
                        </a:rPr>
                        <a:t>matchAll</a:t>
                      </a:r>
                      <a:endParaRPr lang="en-US" sz="1500" u="none" dirty="0">
                        <a:effectLst/>
                      </a:endParaRPr>
                    </a:p>
                  </a:txBody>
                  <a:tcPr marL="62222" marR="62222" marT="46667" marB="46667" anchor="ctr"/>
                </a:tc>
                <a:tc>
                  <a:txBody>
                    <a:bodyPr/>
                    <a:lstStyle/>
                    <a:p>
                      <a:pPr algn="l"/>
                      <a:r>
                        <a:rPr lang="zh-CN" altLang="en-US" sz="1500" dirty="0">
                          <a:effectLst/>
                        </a:rPr>
                        <a:t>一个在字符串中执行查找所有匹配的</a:t>
                      </a:r>
                      <a:r>
                        <a:rPr lang="en-US" sz="1500" dirty="0">
                          <a:effectLst/>
                        </a:rPr>
                        <a:t>String</a:t>
                      </a:r>
                      <a:r>
                        <a:rPr lang="zh-CN" altLang="en-US" sz="1500" dirty="0">
                          <a:effectLst/>
                        </a:rPr>
                        <a:t>方法，它返回一个迭代器（</a:t>
                      </a:r>
                      <a:r>
                        <a:rPr lang="en-US" sz="1500" dirty="0">
                          <a:effectLst/>
                        </a:rPr>
                        <a:t>iterator）。</a:t>
                      </a:r>
                    </a:p>
                  </a:txBody>
                  <a:tcPr marL="62222" marR="62222" marT="46667" marB="46667" anchor="ctr"/>
                </a:tc>
                <a:extLst>
                  <a:ext uri="{0D108BD9-81ED-4DB2-BD59-A6C34878D82A}">
                    <a16:rowId xmlns:a16="http://schemas.microsoft.com/office/drawing/2014/main" val="2022347654"/>
                  </a:ext>
                </a:extLst>
              </a:tr>
              <a:tr h="494726">
                <a:tc>
                  <a:txBody>
                    <a:bodyPr/>
                    <a:lstStyle/>
                    <a:p>
                      <a:pPr algn="l"/>
                      <a:r>
                        <a:rPr lang="en-US" altLang="zh-CN" sz="1500" u="none" strike="noStrike" dirty="0">
                          <a:solidFill>
                            <a:srgbClr val="C00000"/>
                          </a:solidFill>
                          <a:effectLst/>
                        </a:rPr>
                        <a:t>search</a:t>
                      </a:r>
                      <a:endParaRPr lang="en-US" sz="1500" u="none" dirty="0">
                        <a:solidFill>
                          <a:srgbClr val="C00000"/>
                        </a:solidFill>
                        <a:effectLst/>
                      </a:endParaRPr>
                    </a:p>
                  </a:txBody>
                  <a:tcPr marL="62222" marR="62222" marT="46667" marB="46667" anchor="ctr"/>
                </a:tc>
                <a:tc>
                  <a:txBody>
                    <a:bodyPr/>
                    <a:lstStyle/>
                    <a:p>
                      <a:pPr algn="l"/>
                      <a:r>
                        <a:rPr lang="zh-CN" altLang="en-US" sz="1500">
                          <a:effectLst/>
                        </a:rPr>
                        <a:t>一个在字符串中测试匹配的</a:t>
                      </a:r>
                      <a:r>
                        <a:rPr lang="en-US" sz="1500">
                          <a:effectLst/>
                        </a:rPr>
                        <a:t>String</a:t>
                      </a:r>
                      <a:r>
                        <a:rPr lang="zh-CN" altLang="en-US" sz="1500">
                          <a:effectLst/>
                        </a:rPr>
                        <a:t>方法，它返回匹配到的位置索引，或者在失败时返回</a:t>
                      </a:r>
                      <a:r>
                        <a:rPr lang="en-US" altLang="zh-CN" sz="1500">
                          <a:effectLst/>
                        </a:rPr>
                        <a:t>-1</a:t>
                      </a:r>
                      <a:r>
                        <a:rPr lang="zh-CN" altLang="en-US" sz="1500">
                          <a:effectLst/>
                        </a:rPr>
                        <a:t>。</a:t>
                      </a:r>
                    </a:p>
                  </a:txBody>
                  <a:tcPr marL="62222" marR="62222" marT="46667" marB="46667" anchor="ctr"/>
                </a:tc>
                <a:extLst>
                  <a:ext uri="{0D108BD9-81ED-4DB2-BD59-A6C34878D82A}">
                    <a16:rowId xmlns:a16="http://schemas.microsoft.com/office/drawing/2014/main" val="2620156830"/>
                  </a:ext>
                </a:extLst>
              </a:tr>
              <a:tr h="494726">
                <a:tc>
                  <a:txBody>
                    <a:bodyPr/>
                    <a:lstStyle/>
                    <a:p>
                      <a:pPr algn="l"/>
                      <a:r>
                        <a:rPr lang="en-US" altLang="zh-CN" sz="1500" u="none" dirty="0">
                          <a:solidFill>
                            <a:srgbClr val="C00000"/>
                          </a:solidFill>
                          <a:effectLst/>
                        </a:rPr>
                        <a:t>replace</a:t>
                      </a:r>
                      <a:endParaRPr lang="en-US" sz="1500" u="none" dirty="0">
                        <a:solidFill>
                          <a:srgbClr val="C00000"/>
                        </a:solidFill>
                        <a:effectLst/>
                      </a:endParaRPr>
                    </a:p>
                  </a:txBody>
                  <a:tcPr marL="62222" marR="62222" marT="46667" marB="46667" anchor="ctr"/>
                </a:tc>
                <a:tc>
                  <a:txBody>
                    <a:bodyPr/>
                    <a:lstStyle/>
                    <a:p>
                      <a:pPr algn="l"/>
                      <a:r>
                        <a:rPr lang="zh-CN" altLang="en-US" sz="1500" dirty="0">
                          <a:effectLst/>
                        </a:rPr>
                        <a:t>一个在字符串中执行查找匹配的</a:t>
                      </a:r>
                      <a:r>
                        <a:rPr lang="en-US" sz="1500" dirty="0">
                          <a:effectLst/>
                        </a:rPr>
                        <a:t>String</a:t>
                      </a:r>
                      <a:r>
                        <a:rPr lang="zh-CN" altLang="en-US" sz="1500" dirty="0">
                          <a:effectLst/>
                        </a:rPr>
                        <a:t>方法，并且使用替换字符串替换掉匹配到的子字符串。</a:t>
                      </a:r>
                    </a:p>
                  </a:txBody>
                  <a:tcPr marL="62222" marR="62222" marT="46667" marB="46667" anchor="ctr"/>
                </a:tc>
                <a:extLst>
                  <a:ext uri="{0D108BD9-81ED-4DB2-BD59-A6C34878D82A}">
                    <a16:rowId xmlns:a16="http://schemas.microsoft.com/office/drawing/2014/main" val="2622075507"/>
                  </a:ext>
                </a:extLst>
              </a:tr>
              <a:tr h="700152">
                <a:tc>
                  <a:txBody>
                    <a:bodyPr/>
                    <a:lstStyle/>
                    <a:p>
                      <a:pPr algn="l"/>
                      <a:r>
                        <a:rPr lang="en-US" altLang="zh-CN" sz="1500" u="none" strike="noStrike" dirty="0">
                          <a:solidFill>
                            <a:srgbClr val="C00000"/>
                          </a:solidFill>
                          <a:effectLst/>
                        </a:rPr>
                        <a:t>split</a:t>
                      </a:r>
                      <a:endParaRPr lang="en-US" sz="1500" u="none" dirty="0">
                        <a:solidFill>
                          <a:srgbClr val="C00000"/>
                        </a:solidFill>
                        <a:effectLst/>
                      </a:endParaRPr>
                    </a:p>
                  </a:txBody>
                  <a:tcPr marL="62222" marR="62222" marT="46667" marB="46667" anchor="ctr">
                    <a:lnB w="12700" cap="flat" cmpd="sng" algn="ctr">
                      <a:solidFill>
                        <a:schemeClr val="tx1"/>
                      </a:solidFill>
                      <a:prstDash val="solid"/>
                      <a:round/>
                      <a:headEnd type="none" w="med" len="med"/>
                      <a:tailEnd type="none" w="med" len="med"/>
                    </a:lnB>
                  </a:tcPr>
                </a:tc>
                <a:tc>
                  <a:txBody>
                    <a:bodyPr/>
                    <a:lstStyle/>
                    <a:p>
                      <a:pPr algn="l"/>
                      <a:r>
                        <a:rPr lang="zh-CN" altLang="en-US" sz="1500" dirty="0">
                          <a:effectLst/>
                        </a:rPr>
                        <a:t>一个使用正则表达式或者一个固定字符串分隔一个字符串，并将分隔后的子字符串存储到数组中的 </a:t>
                      </a:r>
                      <a:r>
                        <a:rPr lang="en-US" sz="1500" dirty="0">
                          <a:effectLst/>
                        </a:rPr>
                        <a:t>String </a:t>
                      </a:r>
                      <a:r>
                        <a:rPr lang="zh-CN" altLang="en-US" sz="1500" dirty="0">
                          <a:effectLst/>
                        </a:rPr>
                        <a:t>方法。</a:t>
                      </a:r>
                    </a:p>
                  </a:txBody>
                  <a:tcPr marL="62222" marR="62222" marT="46667" marB="46667"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74232"/>
                  </a:ext>
                </a:extLst>
              </a:tr>
            </a:tbl>
          </a:graphicData>
        </a:graphic>
      </p:graphicFrame>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18043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10.3.2 </a:t>
            </a:r>
            <a:r>
              <a:rPr lang="en-US" dirty="0" err="1"/>
              <a:t>RegExp</a:t>
            </a:r>
            <a:r>
              <a:rPr lang="zh-CN" altLang="en-US" dirty="0"/>
              <a:t>的方法</a:t>
            </a:r>
            <a:endParaRPr lang="en-US" altLang="zh-CN" dirty="0"/>
          </a:p>
          <a:p>
            <a:r>
              <a:rPr lang="en-US" dirty="0" err="1"/>
              <a:t>RegExp</a:t>
            </a:r>
            <a:r>
              <a:rPr lang="zh-CN" altLang="en-US" dirty="0"/>
              <a:t>对象定义了两个用于执行模式匹配操作的方法。</a:t>
            </a:r>
            <a:endParaRPr lang="en-US" altLang="zh-CN" dirty="0"/>
          </a:p>
          <a:p>
            <a:pPr marL="457200" lvl="1"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graphicFrame>
        <p:nvGraphicFramePr>
          <p:cNvPr id="9" name="Table 8">
            <a:extLst>
              <a:ext uri="{FF2B5EF4-FFF2-40B4-BE49-F238E27FC236}">
                <a16:creationId xmlns:a16="http://schemas.microsoft.com/office/drawing/2014/main" id="{37E3C5DF-1236-4B44-B7CF-9F5B630F126C}"/>
              </a:ext>
            </a:extLst>
          </p:cNvPr>
          <p:cNvGraphicFramePr>
            <a:graphicFrameLocks noGrp="1"/>
          </p:cNvGraphicFramePr>
          <p:nvPr/>
        </p:nvGraphicFramePr>
        <p:xfrm>
          <a:off x="732003" y="3545567"/>
          <a:ext cx="7818013" cy="1320527"/>
        </p:xfrm>
        <a:graphic>
          <a:graphicData uri="http://schemas.openxmlformats.org/drawingml/2006/table">
            <a:tbl>
              <a:tblPr>
                <a:tableStyleId>{2D5ABB26-0587-4C30-8999-92F81FD0307C}</a:tableStyleId>
              </a:tblPr>
              <a:tblGrid>
                <a:gridCol w="981785">
                  <a:extLst>
                    <a:ext uri="{9D8B030D-6E8A-4147-A177-3AD203B41FA5}">
                      <a16:colId xmlns:a16="http://schemas.microsoft.com/office/drawing/2014/main" val="3660493196"/>
                    </a:ext>
                  </a:extLst>
                </a:gridCol>
                <a:gridCol w="6836228">
                  <a:extLst>
                    <a:ext uri="{9D8B030D-6E8A-4147-A177-3AD203B41FA5}">
                      <a16:colId xmlns:a16="http://schemas.microsoft.com/office/drawing/2014/main" val="3710669488"/>
                    </a:ext>
                  </a:extLst>
                </a:gridCol>
              </a:tblGrid>
              <a:tr h="247363">
                <a:tc>
                  <a:txBody>
                    <a:bodyPr/>
                    <a:lstStyle/>
                    <a:p>
                      <a:pPr algn="l"/>
                      <a:r>
                        <a:rPr lang="zh-CN" altLang="en-US" sz="1500" dirty="0">
                          <a:effectLst/>
                        </a:rPr>
                        <a:t>方法</a:t>
                      </a:r>
                      <a:endParaRPr lang="zh-CN" altLang="en-US" sz="1500" b="1" dirty="0">
                        <a:effectLst/>
                        <a:latin typeface="x-locale-heading-primary"/>
                      </a:endParaRPr>
                    </a:p>
                  </a:txBody>
                  <a:tcPr marL="62222" marR="62222" marT="15556" marB="3111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500" dirty="0">
                          <a:effectLst/>
                        </a:rPr>
                        <a:t>描述</a:t>
                      </a:r>
                      <a:endParaRPr lang="zh-CN" altLang="en-US" sz="1500" b="1" dirty="0">
                        <a:effectLst/>
                        <a:latin typeface="x-locale-heading-primary"/>
                      </a:endParaRPr>
                    </a:p>
                  </a:txBody>
                  <a:tcPr marL="62222" marR="62222" marT="15556" marB="3111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697999"/>
                  </a:ext>
                </a:extLst>
              </a:tr>
              <a:tr h="494726">
                <a:tc>
                  <a:txBody>
                    <a:bodyPr/>
                    <a:lstStyle/>
                    <a:p>
                      <a:pPr algn="l"/>
                      <a:r>
                        <a:rPr lang="en-US" altLang="zh-CN" sz="1500" u="none" strike="noStrike" dirty="0">
                          <a:effectLst/>
                        </a:rPr>
                        <a:t>exec</a:t>
                      </a:r>
                      <a:endParaRPr lang="en-US" sz="1500" u="none" dirty="0">
                        <a:effectLst/>
                      </a:endParaRPr>
                    </a:p>
                  </a:txBody>
                  <a:tcPr marL="62222" marR="62222" marT="46667" marB="46667" anchor="ctr">
                    <a:lnT w="12700" cap="flat" cmpd="sng" algn="ctr">
                      <a:solidFill>
                        <a:schemeClr val="tx1"/>
                      </a:solidFill>
                      <a:prstDash val="solid"/>
                      <a:round/>
                      <a:headEnd type="none" w="med" len="med"/>
                      <a:tailEnd type="none" w="med" len="med"/>
                    </a:lnT>
                  </a:tcPr>
                </a:tc>
                <a:tc>
                  <a:txBody>
                    <a:bodyPr/>
                    <a:lstStyle/>
                    <a:p>
                      <a:pPr algn="l"/>
                      <a:r>
                        <a:rPr lang="zh-CN" altLang="en-US" sz="1500" dirty="0">
                          <a:effectLst/>
                        </a:rPr>
                        <a:t>一个在字符串中执行查找匹配的</a:t>
                      </a:r>
                      <a:r>
                        <a:rPr lang="en-US" sz="1500" dirty="0" err="1">
                          <a:effectLst/>
                        </a:rPr>
                        <a:t>RegExp</a:t>
                      </a:r>
                      <a:r>
                        <a:rPr lang="zh-CN" altLang="en-US" sz="1500" dirty="0">
                          <a:effectLst/>
                        </a:rPr>
                        <a:t>方法，它返回一个数组（未匹配到则返回 </a:t>
                      </a:r>
                      <a:r>
                        <a:rPr lang="en-US" sz="1500" dirty="0">
                          <a:effectLst/>
                        </a:rPr>
                        <a:t>null）。</a:t>
                      </a:r>
                    </a:p>
                  </a:txBody>
                  <a:tcPr marL="62222" marR="62222" marT="46667" marB="46667"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5361060"/>
                  </a:ext>
                </a:extLst>
              </a:tr>
              <a:tr h="494726">
                <a:tc>
                  <a:txBody>
                    <a:bodyPr/>
                    <a:lstStyle/>
                    <a:p>
                      <a:pPr algn="l"/>
                      <a:r>
                        <a:rPr lang="en-US" altLang="zh-CN" sz="1500" u="none" strike="noStrike" dirty="0">
                          <a:effectLst/>
                        </a:rPr>
                        <a:t>test</a:t>
                      </a:r>
                      <a:endParaRPr lang="en-US" sz="1500" u="none" dirty="0">
                        <a:effectLst/>
                      </a:endParaRPr>
                    </a:p>
                  </a:txBody>
                  <a:tcPr marL="62222" marR="62222" marT="46667" marB="46667" anchor="ctr">
                    <a:lnB w="12700" cap="flat" cmpd="sng" algn="ctr">
                      <a:solidFill>
                        <a:schemeClr val="tx1"/>
                      </a:solidFill>
                      <a:prstDash val="solid"/>
                      <a:round/>
                      <a:headEnd type="none" w="med" len="med"/>
                      <a:tailEnd type="none" w="med" len="med"/>
                    </a:lnB>
                  </a:tcPr>
                </a:tc>
                <a:tc>
                  <a:txBody>
                    <a:bodyPr/>
                    <a:lstStyle/>
                    <a:p>
                      <a:pPr algn="l"/>
                      <a:r>
                        <a:rPr lang="zh-CN" altLang="en-US" sz="1500" dirty="0">
                          <a:effectLst/>
                        </a:rPr>
                        <a:t>一个在字符串中测试是否匹配的</a:t>
                      </a:r>
                      <a:r>
                        <a:rPr lang="en-US" sz="1500" dirty="0" err="1">
                          <a:effectLst/>
                        </a:rPr>
                        <a:t>RegExp</a:t>
                      </a:r>
                      <a:r>
                        <a:rPr lang="zh-CN" altLang="en-US" sz="1500" dirty="0">
                          <a:effectLst/>
                        </a:rPr>
                        <a:t>方法，它返回 </a:t>
                      </a:r>
                      <a:r>
                        <a:rPr lang="en-US" sz="1500" dirty="0">
                          <a:effectLst/>
                        </a:rPr>
                        <a:t>true </a:t>
                      </a:r>
                      <a:r>
                        <a:rPr lang="zh-CN" altLang="en-US" sz="1500" dirty="0">
                          <a:effectLst/>
                        </a:rPr>
                        <a:t>或 </a:t>
                      </a:r>
                      <a:r>
                        <a:rPr lang="en-US" sz="1500" dirty="0">
                          <a:effectLst/>
                        </a:rPr>
                        <a:t>false。</a:t>
                      </a:r>
                    </a:p>
                  </a:txBody>
                  <a:tcPr marL="62222" marR="62222" marT="46667" marB="46667"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342175"/>
                  </a:ext>
                </a:extLst>
              </a:tr>
            </a:tbl>
          </a:graphicData>
        </a:graphic>
      </p:graphicFrame>
    </p:spTree>
    <p:extLst>
      <p:ext uri="{BB962C8B-B14F-4D97-AF65-F5344CB8AC3E}">
        <p14:creationId xmlns:p14="http://schemas.microsoft.com/office/powerpoint/2010/main" val="3036742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exec</a:t>
            </a:r>
            <a:r>
              <a:rPr lang="zh-CN" altLang="en-US" dirty="0"/>
              <a:t>（）</a:t>
            </a:r>
            <a:endParaRPr lang="en-US" altLang="zh-CN" dirty="0"/>
          </a:p>
          <a:p>
            <a:pPr lvl="1"/>
            <a:r>
              <a:rPr lang="zh-CN" altLang="en-US" dirty="0"/>
              <a:t>类似</a:t>
            </a:r>
            <a:r>
              <a:rPr lang="en-US" dirty="0"/>
              <a:t>match（）</a:t>
            </a:r>
            <a:r>
              <a:rPr lang="zh-CN" altLang="en-US" dirty="0"/>
              <a:t>方法为</a:t>
            </a:r>
            <a:r>
              <a:rPr lang="zh-CN" altLang="en-US" dirty="0">
                <a:solidFill>
                  <a:srgbClr val="C00000"/>
                </a:solidFill>
              </a:rPr>
              <a:t>非全局检索</a:t>
            </a:r>
            <a:r>
              <a:rPr lang="zh-CN" altLang="en-US" dirty="0"/>
              <a:t>返回的数组一样。数组的第一个元素包含的是</a:t>
            </a:r>
            <a:r>
              <a:rPr lang="zh-CN" altLang="en-US" dirty="0">
                <a:solidFill>
                  <a:srgbClr val="C00000"/>
                </a:solidFill>
              </a:rPr>
              <a:t>与正则表达式相匹配的字符串</a:t>
            </a:r>
            <a:r>
              <a:rPr lang="zh-CN" altLang="en-US" dirty="0"/>
              <a:t>，余下的元素是与</a:t>
            </a:r>
            <a:r>
              <a:rPr lang="zh-CN" altLang="en-US" b="1" dirty="0">
                <a:solidFill>
                  <a:srgbClr val="C00000"/>
                </a:solidFill>
              </a:rPr>
              <a:t>圆括号</a:t>
            </a:r>
            <a:r>
              <a:rPr lang="zh-CN" altLang="en-US" dirty="0">
                <a:solidFill>
                  <a:srgbClr val="C00000"/>
                </a:solidFill>
              </a:rPr>
              <a:t>内的子表达式</a:t>
            </a:r>
            <a:r>
              <a:rPr lang="zh-CN" altLang="en-US" dirty="0"/>
              <a:t>相匹配的子串。属性</a:t>
            </a:r>
            <a:r>
              <a:rPr lang="en-US" dirty="0"/>
              <a:t>index</a:t>
            </a:r>
            <a:r>
              <a:rPr lang="zh-CN" altLang="en-US" dirty="0"/>
              <a:t>包含了发生匹配的字符位置，属性</a:t>
            </a:r>
            <a:r>
              <a:rPr lang="en-US" dirty="0"/>
              <a:t>input</a:t>
            </a:r>
            <a:r>
              <a:rPr lang="zh-CN" altLang="en-US" dirty="0"/>
              <a:t>引用的是正在检索的字符串。</a:t>
            </a:r>
            <a:endParaRPr lang="en-US" altLang="zh-CN" dirty="0"/>
          </a:p>
          <a:p>
            <a:pPr lvl="1"/>
            <a:r>
              <a:rPr lang="zh-CN" altLang="en-US" dirty="0"/>
              <a:t>当调用</a:t>
            </a:r>
            <a:r>
              <a:rPr lang="en-US" dirty="0"/>
              <a:t>exec（）</a:t>
            </a:r>
            <a:r>
              <a:rPr lang="zh-CN" altLang="en-US" dirty="0"/>
              <a:t>的正则表达式对象</a:t>
            </a:r>
            <a:r>
              <a:rPr lang="zh-CN" altLang="en-US" dirty="0">
                <a:solidFill>
                  <a:srgbClr val="C00000"/>
                </a:solidFill>
              </a:rPr>
              <a:t>具有修饰符</a:t>
            </a:r>
            <a:r>
              <a:rPr lang="en-US" dirty="0">
                <a:solidFill>
                  <a:srgbClr val="C00000"/>
                </a:solidFill>
              </a:rPr>
              <a:t>g</a:t>
            </a:r>
            <a:r>
              <a:rPr lang="zh-CN" altLang="en-US" dirty="0">
                <a:solidFill>
                  <a:srgbClr val="C00000"/>
                </a:solidFill>
              </a:rPr>
              <a:t>时</a:t>
            </a:r>
            <a:r>
              <a:rPr lang="zh-CN" altLang="en-US" dirty="0"/>
              <a:t>，</a:t>
            </a:r>
            <a:endParaRPr lang="en-US" altLang="zh-CN" dirty="0"/>
          </a:p>
          <a:p>
            <a:pPr lvl="2"/>
            <a:r>
              <a:rPr lang="zh-CN" altLang="en-US" dirty="0"/>
              <a:t>当前正则表达式对象的</a:t>
            </a:r>
            <a:r>
              <a:rPr lang="en-US" dirty="0" err="1"/>
              <a:t>lastIndex</a:t>
            </a:r>
            <a:r>
              <a:rPr lang="zh-CN" altLang="en-US" dirty="0"/>
              <a:t>属性为紧挨着匹配子串的字符位置。</a:t>
            </a:r>
            <a:endParaRPr lang="en-US" altLang="zh-CN" dirty="0"/>
          </a:p>
          <a:p>
            <a:pPr lvl="2"/>
            <a:r>
              <a:rPr lang="zh-CN" altLang="en-US" dirty="0"/>
              <a:t>当同一个正则表达式第二次调用</a:t>
            </a:r>
            <a:r>
              <a:rPr lang="en-US" dirty="0"/>
              <a:t>exec（）</a:t>
            </a:r>
            <a:r>
              <a:rPr lang="zh-CN" altLang="en-US" dirty="0"/>
              <a:t>时，将从</a:t>
            </a:r>
            <a:r>
              <a:rPr lang="en-US" dirty="0" err="1"/>
              <a:t>lastIndex</a:t>
            </a:r>
            <a:r>
              <a:rPr lang="zh-CN" altLang="en-US" dirty="0"/>
              <a:t>属性所指示的字符处开始检索。如果</a:t>
            </a:r>
            <a:r>
              <a:rPr lang="en-US" dirty="0"/>
              <a:t>exec（）</a:t>
            </a:r>
            <a:r>
              <a:rPr lang="zh-CN" altLang="en-US" dirty="0"/>
              <a:t>没有发现任何匹配结果，会将</a:t>
            </a:r>
            <a:r>
              <a:rPr lang="en-US" dirty="0" err="1"/>
              <a:t>lastIndex</a:t>
            </a:r>
            <a:r>
              <a:rPr lang="zh-CN" altLang="en-US" dirty="0"/>
              <a:t>重置为</a:t>
            </a:r>
            <a:r>
              <a:rPr lang="en-US" altLang="zh-CN" dirty="0"/>
              <a:t>0</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11369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exec</a:t>
            </a:r>
            <a:r>
              <a:rPr lang="zh-CN" altLang="en-US" dirty="0"/>
              <a:t>（）</a:t>
            </a:r>
            <a:endParaRPr lang="en-US" altLang="zh-CN" dirty="0"/>
          </a:p>
          <a:p>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D59CB384-0CFE-8A49-9121-66EF98F90869}"/>
              </a:ext>
            </a:extLst>
          </p:cNvPr>
          <p:cNvPicPr>
            <a:picLocks noChangeAspect="1"/>
          </p:cNvPicPr>
          <p:nvPr/>
        </p:nvPicPr>
        <p:blipFill>
          <a:blip r:embed="rId5"/>
          <a:stretch>
            <a:fillRect/>
          </a:stretch>
        </p:blipFill>
        <p:spPr>
          <a:xfrm>
            <a:off x="820964" y="4251070"/>
            <a:ext cx="7125607" cy="2606929"/>
          </a:xfrm>
          <a:prstGeom prst="rect">
            <a:avLst/>
          </a:prstGeom>
        </p:spPr>
      </p:pic>
      <p:pic>
        <p:nvPicPr>
          <p:cNvPr id="8" name="Picture 7">
            <a:extLst>
              <a:ext uri="{FF2B5EF4-FFF2-40B4-BE49-F238E27FC236}">
                <a16:creationId xmlns:a16="http://schemas.microsoft.com/office/drawing/2014/main" id="{B40186E4-8543-064D-9A7B-71C4C0843655}"/>
              </a:ext>
            </a:extLst>
          </p:cNvPr>
          <p:cNvPicPr>
            <a:picLocks noChangeAspect="1"/>
          </p:cNvPicPr>
          <p:nvPr/>
        </p:nvPicPr>
        <p:blipFill>
          <a:blip r:embed="rId6"/>
          <a:stretch>
            <a:fillRect/>
          </a:stretch>
        </p:blipFill>
        <p:spPr>
          <a:xfrm>
            <a:off x="820964" y="2800013"/>
            <a:ext cx="7056160" cy="1325792"/>
          </a:xfrm>
          <a:prstGeom prst="rect">
            <a:avLst/>
          </a:prstGeom>
        </p:spPr>
      </p:pic>
    </p:spTree>
    <p:extLst>
      <p:ext uri="{BB962C8B-B14F-4D97-AF65-F5344CB8AC3E}">
        <p14:creationId xmlns:p14="http://schemas.microsoft.com/office/powerpoint/2010/main" val="1633710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test（）</a:t>
            </a:r>
          </a:p>
          <a:p>
            <a:pPr lvl="1"/>
            <a:r>
              <a:rPr lang="zh-CN" altLang="en-US" dirty="0"/>
              <a:t>参数是一个字符串，如果包含正则表达式的一个匹配结果，则返回</a:t>
            </a:r>
            <a:r>
              <a:rPr lang="en-US" dirty="0"/>
              <a:t>true</a:t>
            </a:r>
          </a:p>
          <a:p>
            <a:pPr lvl="1"/>
            <a:r>
              <a:rPr lang="zh-CN" altLang="en-US" dirty="0"/>
              <a:t>当一个全局正则表达式调用方法</a:t>
            </a:r>
            <a:r>
              <a:rPr lang="en-US" dirty="0"/>
              <a:t>test（）</a:t>
            </a:r>
            <a:r>
              <a:rPr lang="zh-CN" altLang="en-US" dirty="0"/>
              <a:t>时，从</a:t>
            </a:r>
            <a:r>
              <a:rPr lang="en-US" dirty="0" err="1"/>
              <a:t>lastIndex</a:t>
            </a:r>
            <a:r>
              <a:rPr lang="zh-CN" altLang="en-US" dirty="0"/>
              <a:t>指定的位置处开始检索某个字符串，如果它找到了一个匹配结果，那么它就立即设置</a:t>
            </a:r>
            <a:r>
              <a:rPr lang="en-US" dirty="0" err="1"/>
              <a:t>lastIndex</a:t>
            </a:r>
            <a:r>
              <a:rPr lang="zh-CN" altLang="en-US" dirty="0"/>
              <a:t>为当前匹配子串的结束位置。</a:t>
            </a:r>
            <a:endParaRPr lang="en-US" altLang="zh-CN" dirty="0"/>
          </a:p>
          <a:p>
            <a:pPr lvl="1"/>
            <a:r>
              <a:rPr lang="en-US" dirty="0">
                <a:solidFill>
                  <a:srgbClr val="C00000"/>
                </a:solidFill>
              </a:rPr>
              <a:t>String</a:t>
            </a:r>
            <a:r>
              <a:rPr lang="zh-CN" altLang="en-US" dirty="0">
                <a:solidFill>
                  <a:srgbClr val="C00000"/>
                </a:solidFill>
              </a:rPr>
              <a:t>方法</a:t>
            </a:r>
            <a:r>
              <a:rPr lang="en-US" dirty="0">
                <a:solidFill>
                  <a:srgbClr val="C00000"/>
                </a:solidFill>
              </a:rPr>
              <a:t>search（）、replace（）</a:t>
            </a:r>
            <a:r>
              <a:rPr lang="zh-CN" altLang="en-US" dirty="0">
                <a:solidFill>
                  <a:srgbClr val="C00000"/>
                </a:solidFill>
              </a:rPr>
              <a:t>和</a:t>
            </a:r>
            <a:r>
              <a:rPr lang="en-US" dirty="0">
                <a:solidFill>
                  <a:srgbClr val="C00000"/>
                </a:solidFill>
              </a:rPr>
              <a:t>match（）</a:t>
            </a:r>
            <a:r>
              <a:rPr lang="zh-CN" altLang="en-US" dirty="0">
                <a:solidFill>
                  <a:srgbClr val="C00000"/>
                </a:solidFill>
              </a:rPr>
              <a:t>并不会用到</a:t>
            </a:r>
            <a:r>
              <a:rPr lang="en-US" dirty="0" err="1">
                <a:solidFill>
                  <a:srgbClr val="C00000"/>
                </a:solidFill>
              </a:rPr>
              <a:t>lastIndex</a:t>
            </a:r>
            <a:r>
              <a:rPr lang="zh-CN" altLang="en-US" dirty="0">
                <a:solidFill>
                  <a:srgbClr val="C00000"/>
                </a:solidFill>
              </a:rPr>
              <a:t>属性</a:t>
            </a:r>
            <a:endParaRPr lang="en-CN" dirty="0">
              <a:solidFill>
                <a:srgbClr val="C0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00DFE31-6193-B94D-8A37-8E31FB212D39}"/>
              </a:ext>
            </a:extLst>
          </p:cNvPr>
          <p:cNvPicPr>
            <a:picLocks noChangeAspect="1"/>
          </p:cNvPicPr>
          <p:nvPr/>
        </p:nvPicPr>
        <p:blipFill>
          <a:blip r:embed="rId5"/>
          <a:stretch>
            <a:fillRect/>
          </a:stretch>
        </p:blipFill>
        <p:spPr>
          <a:xfrm>
            <a:off x="1240527" y="5355018"/>
            <a:ext cx="6134100" cy="787400"/>
          </a:xfrm>
          <a:prstGeom prst="rect">
            <a:avLst/>
          </a:prstGeom>
        </p:spPr>
      </p:pic>
    </p:spTree>
    <p:extLst>
      <p:ext uri="{BB962C8B-B14F-4D97-AF65-F5344CB8AC3E}">
        <p14:creationId xmlns:p14="http://schemas.microsoft.com/office/powerpoint/2010/main" val="3282681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search（）</a:t>
            </a:r>
          </a:p>
          <a:p>
            <a:pPr lvl="1"/>
            <a:r>
              <a:rPr lang="zh-CN" altLang="en-US" dirty="0"/>
              <a:t>它的参数是一个正则表达式，返回第一个与之匹配的子串的</a:t>
            </a:r>
            <a:r>
              <a:rPr lang="zh-CN" altLang="en-US" dirty="0">
                <a:solidFill>
                  <a:srgbClr val="C00000"/>
                </a:solidFill>
              </a:rPr>
              <a:t>起始位置</a:t>
            </a:r>
            <a:r>
              <a:rPr lang="zh-CN" altLang="en-US" dirty="0"/>
              <a:t>，若找不到匹配的子串，将返回</a:t>
            </a:r>
            <a:r>
              <a:rPr lang="en-US" altLang="zh-CN" dirty="0"/>
              <a:t>-1</a:t>
            </a:r>
            <a:r>
              <a:rPr lang="zh-CN" altLang="en-US" dirty="0"/>
              <a:t>。</a:t>
            </a:r>
            <a:endParaRPr lang="en-US" altLang="zh-CN" dirty="0"/>
          </a:p>
          <a:p>
            <a:pPr lvl="1"/>
            <a:endParaRPr lang="en-US" dirty="0"/>
          </a:p>
          <a:p>
            <a:pPr lvl="1"/>
            <a:endParaRPr lang="en-US" dirty="0"/>
          </a:p>
          <a:p>
            <a:pPr lvl="1"/>
            <a:endParaRPr lang="en-US" dirty="0"/>
          </a:p>
          <a:p>
            <a:pPr lvl="1"/>
            <a:r>
              <a:rPr lang="en-US" dirty="0"/>
              <a:t>search（）</a:t>
            </a:r>
            <a:r>
              <a:rPr lang="zh-CN" altLang="en-US" dirty="0"/>
              <a:t>方法不支持全局检索，因为它忽略正则表达式参数中的修饰符</a:t>
            </a:r>
            <a:r>
              <a:rPr lang="en-US" dirty="0"/>
              <a:t>g。</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1176746-7125-5543-B152-848A011D8E8F}"/>
              </a:ext>
            </a:extLst>
          </p:cNvPr>
          <p:cNvPicPr>
            <a:picLocks noChangeAspect="1"/>
          </p:cNvPicPr>
          <p:nvPr/>
        </p:nvPicPr>
        <p:blipFill>
          <a:blip r:embed="rId5"/>
          <a:stretch>
            <a:fillRect/>
          </a:stretch>
        </p:blipFill>
        <p:spPr>
          <a:xfrm>
            <a:off x="1369785" y="3334545"/>
            <a:ext cx="5207000" cy="520700"/>
          </a:xfrm>
          <a:prstGeom prst="rect">
            <a:avLst/>
          </a:prstGeom>
        </p:spPr>
      </p:pic>
      <p:sp>
        <p:nvSpPr>
          <p:cNvPr id="8" name="Rectangle 7">
            <a:extLst>
              <a:ext uri="{FF2B5EF4-FFF2-40B4-BE49-F238E27FC236}">
                <a16:creationId xmlns:a16="http://schemas.microsoft.com/office/drawing/2014/main" id="{7CE7F319-48BC-D54C-B21C-E72486C31099}"/>
              </a:ext>
            </a:extLst>
          </p:cNvPr>
          <p:cNvSpPr/>
          <p:nvPr/>
        </p:nvSpPr>
        <p:spPr>
          <a:xfrm>
            <a:off x="6705412" y="3410229"/>
            <a:ext cx="1225015" cy="369332"/>
          </a:xfrm>
          <a:prstGeom prst="rect">
            <a:avLst/>
          </a:prstGeom>
        </p:spPr>
        <p:txBody>
          <a:bodyPr wrap="none">
            <a:spAutoFit/>
          </a:bodyPr>
          <a:lstStyle/>
          <a:p>
            <a:r>
              <a:rPr lang="en-CN" dirty="0"/>
              <a:t>返回值为4</a:t>
            </a:r>
          </a:p>
        </p:txBody>
      </p:sp>
    </p:spTree>
    <p:extLst>
      <p:ext uri="{BB962C8B-B14F-4D97-AF65-F5344CB8AC3E}">
        <p14:creationId xmlns:p14="http://schemas.microsoft.com/office/powerpoint/2010/main" val="3026728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replace（）</a:t>
            </a:r>
          </a:p>
          <a:p>
            <a:pPr lvl="1"/>
            <a:r>
              <a:rPr lang="zh-CN" altLang="en-US" dirty="0"/>
              <a:t>第一个参数是一个正则表达式，第二个参数是要进行替换的字符串</a:t>
            </a:r>
            <a:r>
              <a:rPr lang="en-US" altLang="zh-CN" dirty="0"/>
              <a:t>(</a:t>
            </a:r>
            <a:r>
              <a:rPr lang="zh-CN" altLang="en-US" dirty="0"/>
              <a:t>或函数，该函数能够动态地计算替换字符串</a:t>
            </a:r>
            <a:r>
              <a:rPr lang="en-US" altLang="zh-CN" dirty="0"/>
              <a:t>)</a:t>
            </a:r>
          </a:p>
          <a:p>
            <a:pPr lvl="1"/>
            <a:r>
              <a:rPr lang="zh-CN" altLang="en-US" dirty="0"/>
              <a:t>对调用它的字符串进行检索，使用指定的模式来匹配。如果正则表达式中设置了修饰符</a:t>
            </a:r>
            <a:r>
              <a:rPr lang="en-US" dirty="0"/>
              <a:t>g，</a:t>
            </a:r>
            <a:r>
              <a:rPr lang="zh-CN" altLang="en-US" dirty="0"/>
              <a:t>那么源字符串中所有与模式匹配的子串都将替换成第二个参数指定的字符串；如果不带修饰符</a:t>
            </a:r>
            <a:r>
              <a:rPr lang="en-US" dirty="0"/>
              <a:t>g，</a:t>
            </a:r>
            <a:r>
              <a:rPr lang="zh-CN" altLang="en-US" dirty="0"/>
              <a:t>则只替换所匹配的第一个子串。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9B7BF5A7-79C3-0449-8FF2-936F7C268579}"/>
              </a:ext>
            </a:extLst>
          </p:cNvPr>
          <p:cNvPicPr>
            <a:picLocks noChangeAspect="1"/>
          </p:cNvPicPr>
          <p:nvPr/>
        </p:nvPicPr>
        <p:blipFill>
          <a:blip r:embed="rId5"/>
          <a:stretch>
            <a:fillRect/>
          </a:stretch>
        </p:blipFill>
        <p:spPr>
          <a:xfrm>
            <a:off x="1517649" y="5180845"/>
            <a:ext cx="6569307" cy="903515"/>
          </a:xfrm>
          <a:prstGeom prst="rect">
            <a:avLst/>
          </a:prstGeom>
        </p:spPr>
      </p:pic>
    </p:spTree>
    <p:extLst>
      <p:ext uri="{BB962C8B-B14F-4D97-AF65-F5344CB8AC3E}">
        <p14:creationId xmlns:p14="http://schemas.microsoft.com/office/powerpoint/2010/main" val="3466675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replace（）</a:t>
            </a:r>
          </a:p>
          <a:p>
            <a:pPr lvl="1"/>
            <a:r>
              <a:rPr lang="zh-CN" altLang="en-US" dirty="0"/>
              <a:t>若替换字符串中出现了</a:t>
            </a:r>
            <a:r>
              <a:rPr lang="en-US" altLang="zh-CN" dirty="0"/>
              <a:t>$</a:t>
            </a:r>
            <a:r>
              <a:rPr lang="zh-CN" altLang="en-US" dirty="0"/>
              <a:t>加数字，那么</a:t>
            </a:r>
            <a:r>
              <a:rPr lang="en-US" dirty="0"/>
              <a:t>replace（）</a:t>
            </a:r>
            <a:r>
              <a:rPr lang="zh-CN" altLang="en-US" dirty="0"/>
              <a:t>将用与指定的子表达式相匹配的文本来替换这两个字符。</a:t>
            </a:r>
            <a:endParaRPr lang="en-US"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7C047B3C-912B-8E4F-9EDA-1F3AD1F1F2D4}"/>
              </a:ext>
            </a:extLst>
          </p:cNvPr>
          <p:cNvPicPr>
            <a:picLocks noChangeAspect="1"/>
          </p:cNvPicPr>
          <p:nvPr/>
        </p:nvPicPr>
        <p:blipFill>
          <a:blip r:embed="rId5"/>
          <a:stretch>
            <a:fillRect/>
          </a:stretch>
        </p:blipFill>
        <p:spPr>
          <a:xfrm>
            <a:off x="934343" y="3110592"/>
            <a:ext cx="7990422" cy="1428751"/>
          </a:xfrm>
          <a:prstGeom prst="rect">
            <a:avLst/>
          </a:prstGeom>
        </p:spPr>
      </p:pic>
      <p:pic>
        <p:nvPicPr>
          <p:cNvPr id="9" name="Picture 8">
            <a:extLst>
              <a:ext uri="{FF2B5EF4-FFF2-40B4-BE49-F238E27FC236}">
                <a16:creationId xmlns:a16="http://schemas.microsoft.com/office/drawing/2014/main" id="{F0E76FDB-40FE-0943-B902-CE913392950A}"/>
              </a:ext>
            </a:extLst>
          </p:cNvPr>
          <p:cNvPicPr>
            <a:picLocks noChangeAspect="1"/>
          </p:cNvPicPr>
          <p:nvPr/>
        </p:nvPicPr>
        <p:blipFill>
          <a:blip r:embed="rId6"/>
          <a:stretch>
            <a:fillRect/>
          </a:stretch>
        </p:blipFill>
        <p:spPr>
          <a:xfrm>
            <a:off x="934342" y="4674279"/>
            <a:ext cx="6010743" cy="1507580"/>
          </a:xfrm>
          <a:prstGeom prst="rect">
            <a:avLst/>
          </a:prstGeom>
        </p:spPr>
      </p:pic>
    </p:spTree>
    <p:extLst>
      <p:ext uri="{BB962C8B-B14F-4D97-AF65-F5344CB8AC3E}">
        <p14:creationId xmlns:p14="http://schemas.microsoft.com/office/powerpoint/2010/main" val="2762544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match（）</a:t>
            </a:r>
          </a:p>
          <a:p>
            <a:pPr lvl="1"/>
            <a:r>
              <a:rPr lang="zh-CN" altLang="en-US" dirty="0"/>
              <a:t>它的唯一参数就是一个正则表达式，返回一个由匹配结果组成的数组。如果该正则表达式设置了修饰符</a:t>
            </a:r>
            <a:r>
              <a:rPr lang="en-US" dirty="0"/>
              <a:t>g，</a:t>
            </a:r>
            <a:r>
              <a:rPr lang="zh-CN" altLang="en-US" dirty="0"/>
              <a:t>则该方法返回的数组包含字符串中的所有匹配结果。</a:t>
            </a:r>
            <a:endParaRPr lang="en-US"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C53E0A3-FD51-1F42-A698-58039444F07D}"/>
              </a:ext>
            </a:extLst>
          </p:cNvPr>
          <p:cNvPicPr>
            <a:picLocks noChangeAspect="1"/>
          </p:cNvPicPr>
          <p:nvPr/>
        </p:nvPicPr>
        <p:blipFill>
          <a:blip r:embed="rId5"/>
          <a:stretch>
            <a:fillRect/>
          </a:stretch>
        </p:blipFill>
        <p:spPr>
          <a:xfrm>
            <a:off x="1611605" y="3712422"/>
            <a:ext cx="7009306" cy="1598614"/>
          </a:xfrm>
          <a:prstGeom prst="rect">
            <a:avLst/>
          </a:prstGeom>
        </p:spPr>
      </p:pic>
    </p:spTree>
    <p:extLst>
      <p:ext uri="{BB962C8B-B14F-4D97-AF65-F5344CB8AC3E}">
        <p14:creationId xmlns:p14="http://schemas.microsoft.com/office/powerpoint/2010/main" val="891468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match（）</a:t>
            </a:r>
          </a:p>
          <a:p>
            <a:pPr lvl="1"/>
            <a:r>
              <a:rPr lang="zh-CN" altLang="en-US" dirty="0"/>
              <a:t>如果这个正则表达式没有设置修饰符</a:t>
            </a:r>
            <a:r>
              <a:rPr lang="en-US" dirty="0" err="1"/>
              <a:t>g，match</a:t>
            </a:r>
            <a:r>
              <a:rPr lang="en-US" dirty="0"/>
              <a:t>（）</a:t>
            </a:r>
            <a:r>
              <a:rPr lang="zh-CN" altLang="en-US" dirty="0"/>
              <a:t>就不会进行全局检索，它只检索第一个匹配，它也返回一个数组。数组的第一个元素是匹配的字符串，余下的元素则是正则表达式中用圆括号括起来的子表达式。</a:t>
            </a:r>
            <a:endParaRPr lang="en-US"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631C701F-8CAF-9848-999F-F9F887121CD3}"/>
              </a:ext>
            </a:extLst>
          </p:cNvPr>
          <p:cNvPicPr>
            <a:picLocks noChangeAspect="1"/>
          </p:cNvPicPr>
          <p:nvPr/>
        </p:nvPicPr>
        <p:blipFill>
          <a:blip r:embed="rId5"/>
          <a:stretch>
            <a:fillRect/>
          </a:stretch>
        </p:blipFill>
        <p:spPr>
          <a:xfrm>
            <a:off x="0" y="4132127"/>
            <a:ext cx="9667034" cy="1670298"/>
          </a:xfrm>
          <a:prstGeom prst="rect">
            <a:avLst/>
          </a:prstGeom>
        </p:spPr>
      </p:pic>
    </p:spTree>
    <p:extLst>
      <p:ext uri="{BB962C8B-B14F-4D97-AF65-F5344CB8AC3E}">
        <p14:creationId xmlns:p14="http://schemas.microsoft.com/office/powerpoint/2010/main" val="4012121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10.2 </a:t>
            </a:r>
            <a:r>
              <a:rPr lang="zh-CN" altLang="en-US" dirty="0"/>
              <a:t>用于模式匹配的</a:t>
            </a:r>
            <a:r>
              <a:rPr lang="en-US" dirty="0"/>
              <a:t>String</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split（）</a:t>
            </a:r>
          </a:p>
          <a:p>
            <a:pPr lvl="1"/>
            <a:r>
              <a:rPr lang="zh-CN" altLang="en-US" dirty="0"/>
              <a:t>将调用它的字符串拆分为一个子串组成的数组，使用的分隔符是</a:t>
            </a:r>
            <a:r>
              <a:rPr lang="en-US" dirty="0"/>
              <a:t>split（）</a:t>
            </a:r>
            <a:r>
              <a:rPr lang="zh-CN" altLang="en-US" dirty="0"/>
              <a:t>的参数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B02FB31-31C0-814B-A00F-B43B6B94B91F}"/>
              </a:ext>
            </a:extLst>
          </p:cNvPr>
          <p:cNvPicPr>
            <a:picLocks noChangeAspect="1"/>
          </p:cNvPicPr>
          <p:nvPr/>
        </p:nvPicPr>
        <p:blipFill>
          <a:blip r:embed="rId5"/>
          <a:stretch>
            <a:fillRect/>
          </a:stretch>
        </p:blipFill>
        <p:spPr>
          <a:xfrm>
            <a:off x="263843" y="3429000"/>
            <a:ext cx="8616313" cy="1960325"/>
          </a:xfrm>
          <a:prstGeom prst="rect">
            <a:avLst/>
          </a:prstGeom>
        </p:spPr>
      </p:pic>
    </p:spTree>
    <p:extLst>
      <p:ext uri="{BB962C8B-B14F-4D97-AF65-F5344CB8AC3E}">
        <p14:creationId xmlns:p14="http://schemas.microsoft.com/office/powerpoint/2010/main" val="112838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err="1"/>
              <a:t>RegExp</a:t>
            </a:r>
            <a:r>
              <a:rPr lang="en-US" dirty="0"/>
              <a:t>（）</a:t>
            </a:r>
            <a:r>
              <a:rPr lang="zh-CN" altLang="en-US" dirty="0"/>
              <a:t>构造函数 两个字符串参数</a:t>
            </a:r>
            <a:endParaRPr lang="en-US" altLang="zh-CN" dirty="0"/>
          </a:p>
          <a:p>
            <a:pPr lvl="1"/>
            <a:r>
              <a:rPr lang="zh-CN" altLang="en-US" dirty="0"/>
              <a:t>第一个参数包含正则表达式的主体部分，也就是正则表达式直接量中两条斜线之间的文本。</a:t>
            </a:r>
            <a:endParaRPr lang="en-US" altLang="zh-CN" dirty="0"/>
          </a:p>
          <a:p>
            <a:pPr lvl="1"/>
            <a:r>
              <a:rPr lang="zh-CN" altLang="en-US" dirty="0"/>
              <a:t>第二个参数指定正则表达式的修饰符，是可选的。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1662EC3-FC12-584B-80D6-1E6FAABA4795}"/>
              </a:ext>
            </a:extLst>
          </p:cNvPr>
          <p:cNvPicPr>
            <a:picLocks noChangeAspect="1"/>
          </p:cNvPicPr>
          <p:nvPr/>
        </p:nvPicPr>
        <p:blipFill>
          <a:blip r:embed="rId5"/>
          <a:stretch>
            <a:fillRect/>
          </a:stretch>
        </p:blipFill>
        <p:spPr>
          <a:xfrm>
            <a:off x="723060" y="3711965"/>
            <a:ext cx="7835900" cy="876300"/>
          </a:xfrm>
          <a:prstGeom prst="rect">
            <a:avLst/>
          </a:prstGeom>
        </p:spPr>
      </p:pic>
      <p:sp>
        <p:nvSpPr>
          <p:cNvPr id="8" name="Rectangle 7">
            <a:extLst>
              <a:ext uri="{FF2B5EF4-FFF2-40B4-BE49-F238E27FC236}">
                <a16:creationId xmlns:a16="http://schemas.microsoft.com/office/drawing/2014/main" id="{90D7D317-499A-9B46-9F9C-6D29BD2C9C19}"/>
              </a:ext>
            </a:extLst>
          </p:cNvPr>
          <p:cNvSpPr/>
          <p:nvPr/>
        </p:nvSpPr>
        <p:spPr>
          <a:xfrm>
            <a:off x="723060" y="4951802"/>
            <a:ext cx="7792290" cy="1015663"/>
          </a:xfrm>
          <a:prstGeom prst="rect">
            <a:avLst/>
          </a:prstGeom>
        </p:spPr>
        <p:txBody>
          <a:bodyPr wrap="square">
            <a:spAutoFit/>
          </a:bodyPr>
          <a:lstStyle/>
          <a:p>
            <a:r>
              <a:rPr lang="zh-CN" altLang="en-US" sz="2000" dirty="0">
                <a:solidFill>
                  <a:srgbClr val="333333"/>
                </a:solidFill>
                <a:latin typeface="Arial" panose="020B0604020202020204" pitchFamily="34" charset="0"/>
              </a:rPr>
              <a:t>构造函数为正则表达式提供了</a:t>
            </a:r>
            <a:r>
              <a:rPr lang="zh-CN" altLang="en-US" sz="2000" dirty="0">
                <a:solidFill>
                  <a:srgbClr val="C00000"/>
                </a:solidFill>
                <a:latin typeface="Arial" panose="020B0604020202020204" pitchFamily="34" charset="0"/>
              </a:rPr>
              <a:t>运行时的编译</a:t>
            </a:r>
            <a:r>
              <a:rPr lang="zh-CN" altLang="en-US" sz="2000" dirty="0">
                <a:solidFill>
                  <a:srgbClr val="333333"/>
                </a:solidFill>
                <a:latin typeface="Arial" panose="020B0604020202020204" pitchFamily="34" charset="0"/>
              </a:rPr>
              <a:t>。使用构造函数的方式，当你知道正则表达式的模式将会改变，或者你不知道模式，并且从其他来源获取它，如用户输入。</a:t>
            </a:r>
            <a:endParaRPr lang="en-CN" sz="2000" dirty="0"/>
          </a:p>
        </p:txBody>
      </p:sp>
    </p:spTree>
    <p:extLst>
      <p:ext uri="{BB962C8B-B14F-4D97-AF65-F5344CB8AC3E}">
        <p14:creationId xmlns:p14="http://schemas.microsoft.com/office/powerpoint/2010/main" val="2140538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10.3 </a:t>
            </a:r>
            <a:r>
              <a:rPr lang="en-US" dirty="0" err="1"/>
              <a:t>RegExp</a:t>
            </a:r>
            <a:r>
              <a:rPr lang="zh-CN" altLang="en-US" dirty="0"/>
              <a:t>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10.3.1 </a:t>
            </a:r>
            <a:r>
              <a:rPr lang="en-US" dirty="0" err="1"/>
              <a:t>RegExp</a:t>
            </a:r>
            <a:r>
              <a:rPr lang="zh-CN" altLang="en-US" dirty="0"/>
              <a:t>的</a:t>
            </a:r>
            <a:r>
              <a:rPr lang="en-US" altLang="zh-CN" dirty="0"/>
              <a:t>5</a:t>
            </a:r>
            <a:r>
              <a:rPr lang="zh-CN" altLang="en-US" dirty="0"/>
              <a:t>个属性</a:t>
            </a:r>
            <a:endParaRPr lang="en-US" altLang="zh-CN" dirty="0"/>
          </a:p>
          <a:p>
            <a:pPr lvl="1"/>
            <a:r>
              <a:rPr lang="en-US" altLang="zh-CN" dirty="0"/>
              <a:t>s</a:t>
            </a:r>
            <a:r>
              <a:rPr lang="en-US" dirty="0"/>
              <a:t>ource</a:t>
            </a:r>
            <a:r>
              <a:rPr lang="zh-CN" altLang="en-US" dirty="0"/>
              <a:t>，只读的字符串，包含正则表达式的文本</a:t>
            </a:r>
            <a:endParaRPr lang="en-US" altLang="zh-CN" dirty="0"/>
          </a:p>
          <a:p>
            <a:pPr lvl="1"/>
            <a:r>
              <a:rPr lang="en-US" dirty="0"/>
              <a:t>global</a:t>
            </a:r>
            <a:r>
              <a:rPr lang="zh-CN" altLang="en-US" dirty="0"/>
              <a:t>，只读的布尔值，说明表达式是否带有修饰符</a:t>
            </a:r>
            <a:r>
              <a:rPr lang="en-US" altLang="zh-CN" dirty="0"/>
              <a:t>g</a:t>
            </a:r>
          </a:p>
          <a:p>
            <a:pPr lvl="1"/>
            <a:r>
              <a:rPr lang="en-US" dirty="0" err="1"/>
              <a:t>ignoreCase</a:t>
            </a:r>
            <a:r>
              <a:rPr lang="zh-CN" altLang="en-US" dirty="0"/>
              <a:t>，只读布尔值，表达式是否有修饰符</a:t>
            </a:r>
            <a:r>
              <a:rPr lang="en-US" dirty="0" err="1"/>
              <a:t>i</a:t>
            </a:r>
            <a:r>
              <a:rPr lang="en-US" dirty="0"/>
              <a:t>。</a:t>
            </a:r>
          </a:p>
          <a:p>
            <a:pPr lvl="1"/>
            <a:r>
              <a:rPr lang="en-US" dirty="0"/>
              <a:t>Multiline</a:t>
            </a:r>
            <a:r>
              <a:rPr lang="zh-CN" altLang="en-US" dirty="0"/>
              <a:t>，只读布尔值，表达式是否带有修饰符</a:t>
            </a:r>
            <a:r>
              <a:rPr lang="en-US" dirty="0"/>
              <a:t>m。</a:t>
            </a:r>
          </a:p>
          <a:p>
            <a:pPr lvl="1"/>
            <a:r>
              <a:rPr lang="en-US" dirty="0" err="1"/>
              <a:t>lastIndex</a:t>
            </a:r>
            <a:r>
              <a:rPr lang="en-US" dirty="0"/>
              <a:t>，</a:t>
            </a:r>
            <a:r>
              <a:rPr lang="zh-CN" altLang="en-US" dirty="0"/>
              <a:t>可读</a:t>
            </a:r>
            <a:r>
              <a:rPr lang="en-US" altLang="zh-CN" dirty="0"/>
              <a:t>/</a:t>
            </a:r>
            <a:r>
              <a:rPr lang="zh-CN" altLang="en-US" dirty="0"/>
              <a:t>写的整数。如果匹配模式带有</a:t>
            </a:r>
            <a:r>
              <a:rPr lang="en-US" dirty="0"/>
              <a:t>g</a:t>
            </a:r>
            <a:r>
              <a:rPr lang="zh-CN" altLang="en-US" dirty="0"/>
              <a:t>修饰符，这个属性存储在整个字符串中下一次检索的开始位置。这个属性会被</a:t>
            </a:r>
            <a:r>
              <a:rPr lang="en-US" dirty="0"/>
              <a:t>exec（）</a:t>
            </a:r>
            <a:r>
              <a:rPr lang="zh-CN" altLang="en-US" dirty="0"/>
              <a:t>和</a:t>
            </a:r>
            <a:r>
              <a:rPr lang="en-US" dirty="0"/>
              <a:t>test（）</a:t>
            </a:r>
            <a:r>
              <a:rPr lang="zh-CN" altLang="en-US" dirty="0"/>
              <a:t>方法用到。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858446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1648</TotalTime>
  <Words>1169</Words>
  <Application>Microsoft Office PowerPoint</Application>
  <PresentationFormat>全屏显示(4:3)</PresentationFormat>
  <Paragraphs>94</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x-locale-heading-primary</vt:lpstr>
      <vt:lpstr>等线</vt:lpstr>
      <vt:lpstr>等线 Light</vt:lpstr>
      <vt:lpstr>Arial</vt:lpstr>
      <vt:lpstr>Calibri</vt:lpstr>
      <vt:lpstr>Calibri Light</vt:lpstr>
      <vt:lpstr>Office Theme</vt:lpstr>
      <vt:lpstr>10.2 用于模式匹配的String方法</vt:lpstr>
      <vt:lpstr>10.2 用于模式匹配的String方法</vt:lpstr>
      <vt:lpstr>10.2 用于模式匹配的String方法</vt:lpstr>
      <vt:lpstr>10.2 用于模式匹配的String方法</vt:lpstr>
      <vt:lpstr>10.2 用于模式匹配的String方法</vt:lpstr>
      <vt:lpstr>10.2 用于模式匹配的String方法</vt:lpstr>
      <vt:lpstr>10.2 用于模式匹配的String方法</vt:lpstr>
      <vt:lpstr>10.3 RegExp对象</vt:lpstr>
      <vt:lpstr>10.3 RegExp对象</vt:lpstr>
      <vt:lpstr>10.3 RegExp对象</vt:lpstr>
      <vt:lpstr>10.3 RegExp对象</vt:lpstr>
      <vt:lpstr>10.3 RegExp对象</vt:lpstr>
      <vt:lpstr>10.3 RegExp对象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第10章正则表达式的模式匹配</dc:title>
  <dc:creator>Gao Ruiqing</dc:creator>
  <cp:lastModifiedBy>yezi</cp:lastModifiedBy>
  <cp:revision>44</cp:revision>
  <dcterms:created xsi:type="dcterms:W3CDTF">2020-04-08T03:47:15Z</dcterms:created>
  <dcterms:modified xsi:type="dcterms:W3CDTF">2020-04-27T00:45:02Z</dcterms:modified>
</cp:coreProperties>
</file>