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7.xml" ContentType="application/vnd.openxmlformats-officedocument.presentationml.tags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71" r:id="rId2"/>
    <p:sldId id="419" r:id="rId3"/>
    <p:sldId id="273" r:id="rId4"/>
    <p:sldId id="373" r:id="rId5"/>
    <p:sldId id="361" r:id="rId6"/>
    <p:sldId id="374" r:id="rId7"/>
    <p:sldId id="380" r:id="rId8"/>
    <p:sldId id="381" r:id="rId9"/>
    <p:sldId id="345" r:id="rId10"/>
    <p:sldId id="275" r:id="rId11"/>
    <p:sldId id="375" r:id="rId12"/>
    <p:sldId id="346" r:id="rId13"/>
    <p:sldId id="376" r:id="rId14"/>
    <p:sldId id="420" r:id="rId15"/>
    <p:sldId id="421" r:id="rId16"/>
    <p:sldId id="422" r:id="rId17"/>
    <p:sldId id="347" r:id="rId18"/>
    <p:sldId id="378" r:id="rId19"/>
    <p:sldId id="377" r:id="rId20"/>
    <p:sldId id="362" r:id="rId21"/>
    <p:sldId id="363" r:id="rId22"/>
    <p:sldId id="364" r:id="rId23"/>
    <p:sldId id="383" r:id="rId24"/>
    <p:sldId id="384" r:id="rId25"/>
    <p:sldId id="365" r:id="rId26"/>
    <p:sldId id="385" r:id="rId27"/>
    <p:sldId id="366" r:id="rId28"/>
    <p:sldId id="386" r:id="rId29"/>
    <p:sldId id="387" r:id="rId30"/>
    <p:sldId id="3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Ruiqing" initials="G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6" autoAdjust="0"/>
    <p:restoredTop sz="77336" autoAdjust="0"/>
  </p:normalViewPr>
  <p:slideViewPr>
    <p:cSldViewPr snapToGrid="0" snapToObjects="1">
      <p:cViewPr varScale="1">
        <p:scale>
          <a:sx n="67" d="100"/>
          <a:sy n="67" d="100"/>
        </p:scale>
        <p:origin x="1819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5FF9-2132-F041-86BB-B6820AAE841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44585-649C-C542-858E-9B9F855E27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的存在使得静态的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文档变成了交互式的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应用。脚本化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页面内容是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的核心目标。本章将阐述它是怎么做到的。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getelmentbyname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getElementsByTagName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方法返回一个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中返回的元素按照在文档中的顺序排序。所以可用如下代码选取文档的第一个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这个例子在添加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行之前输出是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，添加之后输出是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9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前面的例子如果用元素树表示就是上图。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4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前面的例子如果用元素树表示就是上图。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58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上面的例子简单说明这个函数的用法。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0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了解即可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7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1335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元素由一个标签和一组作为属性的名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值对组成。例如：</a:t>
            </a:r>
            <a:r>
              <a:rPr kumimoji="1" lang="en-US" altLang="zh-CN" dirty="0" smtClean="0"/>
              <a:t>&lt;a&gt;</a:t>
            </a:r>
            <a:r>
              <a:rPr kumimoji="1" lang="zh-CN" altLang="en-US" dirty="0" smtClean="0"/>
              <a:t>元素定义了一个超链接，它的</a:t>
            </a:r>
            <a:r>
              <a:rPr kumimoji="1" lang="en-US" altLang="zh-CN" dirty="0" err="1" smtClean="0"/>
              <a:t>href</a:t>
            </a:r>
            <a:r>
              <a:rPr kumimoji="1" lang="zh-CN" altLang="en-US" dirty="0" smtClean="0"/>
              <a:t>属性作为链接的目的地址。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元素的属性值在代表这些元素的</a:t>
            </a:r>
            <a:r>
              <a:rPr kumimoji="1" lang="en-US" altLang="zh-CN" dirty="0" err="1" smtClean="0"/>
              <a:t>HTMLElement</a:t>
            </a:r>
            <a:r>
              <a:rPr kumimoji="1" lang="zh-CN" altLang="en-US" dirty="0" smtClean="0"/>
              <a:t>对象的 属性中是可用的。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下面的两段代码分别是对一些属性的简单应用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在获取多个自定义属性时，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的便利性就很明显。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7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73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种说法各有千秋，接下来分别介绍。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94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这个例子体现了两者的区别。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这个例子简单介绍了两种属性之间的一个不同点，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的值依赖于浏览器的显示，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textContent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依赖于代码的显示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0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不返回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&lt;script&gt;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元素的内容，要用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textContent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2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13,14</a:t>
            </a:r>
            <a:r>
              <a:rPr lang="zh-CN" altLang="en-US" dirty="0" smtClean="0"/>
              <a:t>章解释了每一个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浏览器窗口，标签和框架由一个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对象所表示。每个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对象有一个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属性引用了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对象。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对象表示窗口的内容。尽管如此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对象并非独立的，它是一个巨大的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的核心对象。叫做文档对象模型（</a:t>
            </a:r>
            <a:r>
              <a:rPr lang="en-US" altLang="zh-CN" dirty="0" smtClean="0"/>
              <a:t>Document Object </a:t>
            </a:r>
            <a:r>
              <a:rPr lang="en-US" altLang="zh-CN" dirty="0" err="1" smtClean="0"/>
              <a:t>Modle,DOM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6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一旦从文档中选取一个元素，有时需要查找文档中与之在结构上相关的部分。文档从概念上可以看做是一棵节点对象树，本章开头有举过例子。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右上角是一个简单的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文档，下面是这个文档的树状图。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omment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节点代表注释，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是文本节点。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是属性节点，但是现在已经不用了。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5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下面分析一下这个文档的节点树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1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B77F-5147-9E49-B0CD-3D0EAD8D46E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236-9E92-4C40-BD89-7011200B5A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0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8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0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15</a:t>
            </a:r>
            <a:r>
              <a:rPr lang="zh-CN" altLang="en-US" sz="4000" dirty="0" smtClean="0"/>
              <a:t>章 脚本化文档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选取元素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选取元素：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通过名字选取元素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720" y="2322355"/>
            <a:ext cx="6295903" cy="588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11" y="3478568"/>
            <a:ext cx="6824697" cy="33794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495" y="3711348"/>
            <a:ext cx="3846529" cy="1404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选取元素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通过标签名选取元素：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获取文档的第一个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元素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454" y="324645"/>
            <a:ext cx="4289872" cy="35261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4494728"/>
            <a:ext cx="6428973" cy="8676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521220"/>
            <a:ext cx="4362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dirty="0" err="1" smtClean="0"/>
              <a:t>HTMLC</a:t>
            </a:r>
            <a:r>
              <a:rPr lang="en-US" altLang="zh-CN" dirty="0" err="1" smtClean="0"/>
              <a:t>ollection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NodeList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由于历史的原因，</a:t>
            </a:r>
            <a:r>
              <a:rPr lang="en-US" altLang="zh-CN" dirty="0" err="1" smtClean="0"/>
              <a:t>HTMLDocument</a:t>
            </a:r>
            <a:r>
              <a:rPr lang="zh-CN" altLang="en-US" dirty="0" smtClean="0"/>
              <a:t>类定义一些快捷键来访问各种各样的节点，例如</a:t>
            </a:r>
            <a:r>
              <a:rPr lang="en-US" altLang="zh-CN" dirty="0" smtClean="0"/>
              <a:t>images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forms</a:t>
            </a:r>
            <a:r>
              <a:rPr lang="zh-CN" altLang="en-US" dirty="0" smtClean="0"/>
              <a:t>等属性指向行为类似只读数组的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&lt;from&gt;</a:t>
            </a:r>
            <a:r>
              <a:rPr lang="zh-CN" altLang="en-US" dirty="0" smtClean="0"/>
              <a:t>元素集合。这些属性指代</a:t>
            </a:r>
            <a:r>
              <a:rPr lang="en-US" altLang="zh-CN" dirty="0" err="1" smtClean="0"/>
              <a:t>HTMLCollection</a:t>
            </a:r>
            <a:r>
              <a:rPr lang="zh-CN" altLang="en-US" dirty="0" smtClean="0"/>
              <a:t>对象，它们很像</a:t>
            </a:r>
            <a:r>
              <a:rPr lang="en-US" altLang="zh-CN" dirty="0" err="1" smtClean="0"/>
              <a:t>NodeList</a:t>
            </a:r>
            <a:r>
              <a:rPr lang="zh-CN" altLang="en-US" dirty="0" smtClean="0"/>
              <a:t>对象，但是除此之外它们还可以用元素的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或名字来索引。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NodeList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HTMLCollection</a:t>
            </a:r>
            <a:r>
              <a:rPr lang="zh-CN" altLang="en-US" dirty="0" smtClean="0"/>
              <a:t>对象不是历史文档状态的一个静态快照，而通常是实时的，并且当文档发生变化时它们所含的元素列表能随之改变。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33" y="936426"/>
            <a:ext cx="7751533" cy="52405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dirty="0" err="1" smtClean="0"/>
              <a:t>HTMLC</a:t>
            </a:r>
            <a:r>
              <a:rPr lang="en-US" altLang="zh-CN" dirty="0" err="1" smtClean="0"/>
              <a:t>ollection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NodeList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44699" y="1825625"/>
            <a:ext cx="9040969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/>
              <a:t>HTMLCollection和NodeList的实时性非常有用，但是，我们有时要迭代一个NodeList</a:t>
            </a:r>
            <a:r>
              <a:rPr lang="zh-CN" altLang="en-US" dirty="0"/>
              <a:t>或</a:t>
            </a:r>
            <a:r>
              <a:rPr lang="zh-CN" altLang="zh-CN" dirty="0"/>
              <a:t>HTMLCollection对象的时候，我们通常会选择生成当前对象的一个快照或静态</a:t>
            </a:r>
            <a:r>
              <a:rPr lang="zh-CN" altLang="zh-CN" dirty="0" smtClean="0"/>
              <a:t>副本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34" y="3413500"/>
            <a:ext cx="9032951" cy="5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作为元素树的文档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当将主要的兴趣点集中在文档的元素上而非它们之间的文本上时，可以将文档看成是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对象树，忽略部分文档：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节点。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定义了以下属性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firstElementChild,lastElementChild</a:t>
            </a:r>
            <a:r>
              <a:rPr lang="zh-CN" altLang="en-US" dirty="0" smtClean="0"/>
              <a:t>：类似</a:t>
            </a:r>
            <a:r>
              <a:rPr lang="en-US" altLang="zh-CN" dirty="0" err="1" smtClean="0"/>
              <a:t>firstchild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lastChild</a:t>
            </a:r>
            <a:r>
              <a:rPr lang="zh-CN" altLang="en-US" dirty="0" smtClean="0"/>
              <a:t>，但只代表子</a:t>
            </a:r>
            <a:r>
              <a:rPr lang="en-US" altLang="zh-CN" dirty="0" smtClean="0"/>
              <a:t>Element.</a:t>
            </a:r>
          </a:p>
          <a:p>
            <a:r>
              <a:rPr lang="en-US" altLang="zh-CN" dirty="0" err="1" smtClean="0"/>
              <a:t>nextElementSibling,previousElementSibling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类似</a:t>
            </a:r>
            <a:r>
              <a:rPr lang="en-US" altLang="zh-CN" dirty="0" err="1" smtClean="0"/>
              <a:t>nextSibling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previousSibling</a:t>
            </a:r>
            <a:r>
              <a:rPr lang="zh-CN" altLang="en-US" dirty="0" smtClean="0"/>
              <a:t>，但只代表兄弟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childElementCount</a:t>
            </a:r>
            <a:r>
              <a:rPr lang="en-US" altLang="zh-CN" dirty="0" smtClean="0"/>
              <a:t>:</a:t>
            </a:r>
            <a:r>
              <a:rPr lang="zh-CN" altLang="en-US" dirty="0" smtClean="0"/>
              <a:t>子元素的数量。返回的值和</a:t>
            </a:r>
            <a:r>
              <a:rPr lang="en-US" altLang="zh-CN" dirty="0" err="1" smtClean="0"/>
              <a:t>children.length</a:t>
            </a:r>
            <a:r>
              <a:rPr lang="zh-CN" altLang="en-US" dirty="0" smtClean="0"/>
              <a:t>值相等。</a:t>
            </a:r>
            <a:endParaRPr lang="en-US" altLang="zh-CN" dirty="0" smtClean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作为元素树的文档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180" y="1724774"/>
            <a:ext cx="6029561" cy="3292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282" y="1563832"/>
            <a:ext cx="8221435" cy="43797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573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作为元素树的文档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47482"/>
            <a:ext cx="5457825" cy="436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072" y="910291"/>
            <a:ext cx="6063343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0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类选取元素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返回值是一个实时的</a:t>
            </a:r>
            <a:r>
              <a:rPr lang="en-US" altLang="zh-CN" dirty="0" err="1" smtClean="0"/>
              <a:t>NodeList</a:t>
            </a:r>
            <a:r>
              <a:rPr lang="zh-CN" altLang="en-US" dirty="0" smtClean="0"/>
              <a:t>对象。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6922" y="487214"/>
            <a:ext cx="4448175" cy="6496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 </a:t>
            </a:r>
            <a:r>
              <a:rPr lang="en-US" altLang="zh-CN" dirty="0"/>
              <a:t>CSS </a:t>
            </a:r>
            <a:r>
              <a:rPr lang="zh-CN" altLang="en-US" dirty="0"/>
              <a:t>选择器查找 </a:t>
            </a:r>
            <a:r>
              <a:rPr lang="en-US" altLang="zh-CN" dirty="0"/>
              <a:t>HTML </a:t>
            </a:r>
            <a:r>
              <a:rPr lang="zh-CN" altLang="en-US" dirty="0"/>
              <a:t>元素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需要查找匹配指定 </a:t>
            </a:r>
            <a:r>
              <a:rPr lang="en-US" altLang="zh-CN" dirty="0"/>
              <a:t>CSS </a:t>
            </a:r>
            <a:r>
              <a:rPr lang="zh-CN" altLang="en-US" dirty="0"/>
              <a:t>选择器（</a:t>
            </a:r>
            <a:r>
              <a:rPr lang="en-US" altLang="zh-CN" dirty="0"/>
              <a:t>id</a:t>
            </a:r>
            <a:r>
              <a:rPr lang="zh-CN" altLang="en-US" dirty="0"/>
              <a:t>、类名、类型、属性、属性值等等）的所有 </a:t>
            </a:r>
            <a:r>
              <a:rPr lang="en-US" altLang="zh-CN" dirty="0"/>
              <a:t>HTML</a:t>
            </a:r>
            <a:r>
              <a:rPr lang="zh-CN" altLang="en-US" dirty="0"/>
              <a:t>元素用 </a:t>
            </a:r>
            <a:r>
              <a:rPr lang="en-US" altLang="zh-CN" dirty="0" err="1"/>
              <a:t>querySelectorAll</a:t>
            </a:r>
            <a:r>
              <a:rPr lang="en-US" altLang="zh-CN" dirty="0"/>
              <a:t>() </a:t>
            </a:r>
            <a:r>
              <a:rPr lang="zh-CN" altLang="en-US" dirty="0"/>
              <a:t>方法。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181" y="2686860"/>
            <a:ext cx="6901132" cy="42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8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8836"/>
          </a:xfrm>
        </p:spPr>
        <p:txBody>
          <a:bodyPr/>
          <a:lstStyle/>
          <a:p>
            <a:r>
              <a:rPr lang="en-US" altLang="zh-CN" dirty="0" err="1" smtClean="0"/>
              <a:t>Document.all</a:t>
            </a:r>
            <a:r>
              <a:rPr lang="en-US" altLang="zh-CN" dirty="0" smtClean="0"/>
              <a:t>[]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3191"/>
            <a:ext cx="9144000" cy="5689821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all </a:t>
            </a:r>
            <a:r>
              <a:rPr lang="zh-CN" altLang="en-US" sz="3000" dirty="0"/>
              <a:t>集合返回对文档中所有 </a:t>
            </a:r>
            <a:r>
              <a:rPr lang="en-US" altLang="zh-CN" sz="3000" dirty="0"/>
              <a:t>HTML </a:t>
            </a:r>
            <a:r>
              <a:rPr lang="zh-CN" altLang="en-US" sz="3000" dirty="0"/>
              <a:t>元素的引用。</a:t>
            </a:r>
            <a:endParaRPr lang="en-US" altLang="zh-CN" sz="3000" dirty="0"/>
          </a:p>
          <a:p>
            <a:r>
              <a:rPr lang="en-US" altLang="zh-CN" sz="3000" dirty="0" err="1"/>
              <a:t>document.all</a:t>
            </a:r>
            <a:r>
              <a:rPr lang="en-US" altLang="zh-CN" sz="3000" dirty="0"/>
              <a:t>[name]</a:t>
            </a:r>
          </a:p>
          <a:p>
            <a:r>
              <a:rPr lang="en-US" altLang="zh-CN" sz="3000" dirty="0" err="1"/>
              <a:t>document.all.tags</a:t>
            </a:r>
            <a:r>
              <a:rPr lang="en-US" altLang="zh-CN" sz="3000" dirty="0"/>
              <a:t>[</a:t>
            </a:r>
            <a:r>
              <a:rPr lang="en-US" altLang="zh-CN" sz="3000" dirty="0" err="1"/>
              <a:t>tagname</a:t>
            </a:r>
            <a:r>
              <a:rPr lang="en-US" altLang="zh-CN" sz="3000" dirty="0"/>
              <a:t>]</a:t>
            </a:r>
          </a:p>
          <a:p>
            <a:r>
              <a:rPr lang="en-US" altLang="zh-CN" sz="3000" dirty="0"/>
              <a:t>all[] </a:t>
            </a:r>
            <a:r>
              <a:rPr lang="zh-CN" altLang="en-US" sz="3000" dirty="0"/>
              <a:t>是一个多功能的类似数组的对象，它提供了对文档中所有 </a:t>
            </a:r>
            <a:r>
              <a:rPr lang="en-US" altLang="zh-CN" sz="3000" dirty="0"/>
              <a:t>HTML </a:t>
            </a:r>
            <a:r>
              <a:rPr lang="zh-CN" altLang="en-US" sz="3000" dirty="0"/>
              <a:t>元素的访问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r>
              <a:rPr lang="en-US" altLang="zh-CN" sz="3000" dirty="0" smtClean="0"/>
              <a:t>all</a:t>
            </a:r>
            <a:r>
              <a:rPr lang="en-US" altLang="zh-CN" sz="3000" dirty="0"/>
              <a:t>[] </a:t>
            </a:r>
            <a:r>
              <a:rPr lang="zh-CN" altLang="en-US" sz="3000" dirty="0"/>
              <a:t>已经被 </a:t>
            </a:r>
            <a:r>
              <a:rPr lang="en-US" altLang="zh-CN" sz="3000" dirty="0"/>
              <a:t>Document </a:t>
            </a:r>
            <a:r>
              <a:rPr lang="zh-CN" altLang="en-US" sz="3000" dirty="0"/>
              <a:t>接口的标准的 </a:t>
            </a:r>
            <a:r>
              <a:rPr lang="en-US" altLang="zh-CN" sz="3000" dirty="0" err="1"/>
              <a:t>getElementById</a:t>
            </a:r>
            <a:r>
              <a:rPr lang="en-US" altLang="zh-CN" sz="3000" dirty="0"/>
              <a:t>() </a:t>
            </a:r>
            <a:r>
              <a:rPr lang="zh-CN" altLang="en-US" sz="3000" dirty="0"/>
              <a:t>方法和 </a:t>
            </a:r>
            <a:r>
              <a:rPr lang="en-US" altLang="zh-CN" sz="3000" dirty="0" err="1"/>
              <a:t>getElementsByTagName</a:t>
            </a:r>
            <a:r>
              <a:rPr lang="en-US" altLang="zh-CN" sz="3000" dirty="0"/>
              <a:t>() </a:t>
            </a:r>
            <a:r>
              <a:rPr lang="zh-CN" altLang="en-US" sz="3000" dirty="0"/>
              <a:t>方法以及 </a:t>
            </a:r>
            <a:r>
              <a:rPr lang="en-US" altLang="zh-CN" sz="3000" dirty="0"/>
              <a:t>Document </a:t>
            </a:r>
            <a:r>
              <a:rPr lang="zh-CN" altLang="en-US" sz="3000" dirty="0"/>
              <a:t>对象的 </a:t>
            </a:r>
            <a:r>
              <a:rPr lang="en-US" altLang="zh-CN" sz="3000" dirty="0" err="1"/>
              <a:t>getElementsByName</a:t>
            </a:r>
            <a:r>
              <a:rPr lang="en-US" altLang="zh-CN" sz="3000" dirty="0"/>
              <a:t>() </a:t>
            </a:r>
            <a:r>
              <a:rPr lang="zh-CN" altLang="en-US" sz="3000" dirty="0"/>
              <a:t>方法所取代。尽管如此，这个 </a:t>
            </a:r>
            <a:r>
              <a:rPr lang="en-US" altLang="zh-CN" sz="3000" dirty="0"/>
              <a:t>all[] </a:t>
            </a:r>
            <a:r>
              <a:rPr lang="zh-CN" altLang="en-US" sz="3000" dirty="0"/>
              <a:t>数组在已有的代码中仍然使用。</a:t>
            </a:r>
            <a:endParaRPr lang="en-US" altLang="zh-CN" sz="3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6914"/>
            <a:ext cx="7886700" cy="474004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本章</a:t>
            </a:r>
            <a:r>
              <a:rPr lang="zh-CN" altLang="en-US" dirty="0" smtClean="0"/>
              <a:t>分为</a:t>
            </a:r>
            <a:r>
              <a:rPr lang="en-US" altLang="zh-CN" dirty="0"/>
              <a:t>9</a:t>
            </a:r>
            <a:r>
              <a:rPr lang="zh-CN" altLang="en-US" dirty="0" smtClean="0"/>
              <a:t>部分</a:t>
            </a:r>
            <a:endParaRPr lang="en-US" altLang="zh-CN" dirty="0"/>
          </a:p>
          <a:p>
            <a:r>
              <a:rPr lang="en-US" altLang="zh-CN" dirty="0" smtClean="0"/>
              <a:t>15.1</a:t>
            </a:r>
            <a:r>
              <a:rPr lang="zh-CN" altLang="en-US" dirty="0" smtClean="0"/>
              <a:t>： </a:t>
            </a:r>
            <a:r>
              <a:rPr lang="en-US" altLang="zh-CN" dirty="0"/>
              <a:t>DOM</a:t>
            </a:r>
            <a:r>
              <a:rPr lang="zh-CN" altLang="en-US" dirty="0" smtClean="0"/>
              <a:t>概览</a:t>
            </a:r>
            <a:endParaRPr lang="en-US" altLang="zh-CN" dirty="0" smtClean="0"/>
          </a:p>
          <a:p>
            <a:r>
              <a:rPr lang="en-US" altLang="zh-CN" dirty="0" smtClean="0"/>
              <a:t>15.2</a:t>
            </a:r>
            <a:r>
              <a:rPr lang="zh-CN" altLang="en-US" dirty="0" smtClean="0"/>
              <a:t>：文档结构</a:t>
            </a:r>
            <a:endParaRPr lang="en-US" altLang="zh-CN" dirty="0" smtClean="0"/>
          </a:p>
          <a:p>
            <a:r>
              <a:rPr lang="en-US" altLang="zh-CN" dirty="0" smtClean="0"/>
              <a:t>15.3</a:t>
            </a:r>
            <a:r>
              <a:rPr lang="zh-CN" altLang="en-US" dirty="0" smtClean="0"/>
              <a:t>：选取文档元素</a:t>
            </a:r>
            <a:endParaRPr lang="en-US" altLang="zh-CN" dirty="0" smtClean="0"/>
          </a:p>
          <a:p>
            <a:r>
              <a:rPr lang="en-US" altLang="zh-CN" dirty="0" smtClean="0"/>
              <a:t>15.4</a:t>
            </a:r>
            <a:r>
              <a:rPr lang="zh-CN" altLang="en-US" dirty="0" smtClean="0"/>
              <a:t>：属性</a:t>
            </a:r>
            <a:endParaRPr lang="en-US" altLang="zh-CN" dirty="0" smtClean="0"/>
          </a:p>
          <a:p>
            <a:r>
              <a:rPr lang="en-US" altLang="zh-CN" dirty="0" smtClean="0"/>
              <a:t>15.5</a:t>
            </a:r>
            <a:r>
              <a:rPr lang="zh-CN" altLang="en-US" dirty="0" smtClean="0"/>
              <a:t>：元素</a:t>
            </a:r>
            <a:r>
              <a:rPr lang="zh-CN" altLang="en-US" dirty="0"/>
              <a:t>的内容 </a:t>
            </a:r>
            <a:endParaRPr lang="en-US" altLang="zh-CN" dirty="0" smtClean="0"/>
          </a:p>
          <a:p>
            <a:r>
              <a:rPr lang="en-US" altLang="zh-CN" dirty="0" smtClean="0"/>
              <a:t>15.6</a:t>
            </a:r>
            <a:r>
              <a:rPr lang="zh-CN" altLang="en-US" dirty="0" smtClean="0"/>
              <a:t>：创建</a:t>
            </a:r>
            <a:r>
              <a:rPr lang="zh-CN" altLang="en-US" dirty="0"/>
              <a:t>，插入和删除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 smtClean="0"/>
              <a:t>15.7</a:t>
            </a:r>
            <a:r>
              <a:rPr lang="zh-CN" altLang="en-US" dirty="0" smtClean="0"/>
              <a:t>：文档</a:t>
            </a:r>
            <a:r>
              <a:rPr lang="zh-CN" altLang="en-US" dirty="0"/>
              <a:t>和元素的几何形状和</a:t>
            </a:r>
            <a:r>
              <a:rPr lang="zh-CN" altLang="en-US" dirty="0" smtClean="0"/>
              <a:t>滚动</a:t>
            </a:r>
            <a:endParaRPr lang="en-US" altLang="zh-CN" dirty="0" smtClean="0"/>
          </a:p>
          <a:p>
            <a:r>
              <a:rPr lang="en-US" altLang="zh-CN" dirty="0" smtClean="0"/>
              <a:t>15.8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HTML</a:t>
            </a:r>
            <a:r>
              <a:rPr lang="zh-CN" altLang="en-US" dirty="0"/>
              <a:t>表</a:t>
            </a:r>
            <a:r>
              <a:rPr lang="zh-CN" altLang="en-US" dirty="0" smtClean="0"/>
              <a:t>单</a:t>
            </a:r>
            <a:endParaRPr lang="en-US" altLang="zh-CN" dirty="0" smtClean="0"/>
          </a:p>
          <a:p>
            <a:r>
              <a:rPr lang="en-US" altLang="zh-CN" dirty="0" smtClean="0"/>
              <a:t>15.9 </a:t>
            </a:r>
            <a:r>
              <a:rPr lang="zh-CN" altLang="en-US" dirty="0" smtClean="0"/>
              <a:t>：其他</a:t>
            </a:r>
            <a:r>
              <a:rPr lang="zh-CN" altLang="en-US" dirty="0"/>
              <a:t>文档特性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15.4</a:t>
            </a:r>
            <a:r>
              <a:rPr lang="zh-CN" altLang="en-US" dirty="0" smtClean="0"/>
              <a:t>属性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属性作为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的属性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文档属性的</a:t>
            </a:r>
            <a:r>
              <a:rPr lang="en-US" altLang="zh-CN" dirty="0" err="1" smtClean="0"/>
              <a:t>HTMLElement</a:t>
            </a:r>
            <a:r>
              <a:rPr lang="zh-CN" altLang="en-US" dirty="0" smtClean="0"/>
              <a:t>对象定义了读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写属性，它们映射了元素的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属性。</a:t>
            </a:r>
            <a:r>
              <a:rPr lang="en-US" altLang="zh-CN" dirty="0" err="1" smtClean="0"/>
              <a:t>HTMLElement</a:t>
            </a:r>
            <a:r>
              <a:rPr lang="zh-CN" altLang="en-US" dirty="0" smtClean="0"/>
              <a:t>定义了通用的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，标题</a:t>
            </a:r>
            <a:r>
              <a:rPr lang="en-US" altLang="zh-CN" dirty="0" err="1" smtClean="0"/>
              <a:t>lang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，以及事件处理程序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58" y="3019203"/>
            <a:ext cx="7637647" cy="13257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61" y="4461421"/>
            <a:ext cx="7552639" cy="1571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获取和未设置非标准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HTMLElement</a:t>
            </a:r>
            <a:r>
              <a:rPr lang="zh-CN" altLang="en-US" dirty="0" smtClean="0"/>
              <a:t>和其子类型定义了一些属性，它们对应于元素的标准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属性。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类型还定义了</a:t>
            </a:r>
            <a:r>
              <a:rPr lang="en-US" altLang="zh-CN" dirty="0" err="1" smtClean="0"/>
              <a:t>getAttribute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setAttribute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方法来查询和设置非标准的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属性，也可以用来查询和设置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文档中元素上的属性。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Element</a:t>
            </a:r>
            <a:r>
              <a:rPr lang="zh-CN" altLang="en-US" dirty="0" smtClean="0"/>
              <a:t>类型还定义了</a:t>
            </a:r>
            <a:r>
              <a:rPr lang="en-US" altLang="zh-CN" dirty="0" err="1" smtClean="0"/>
              <a:t>hasAttribute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removeAttribute</a:t>
            </a:r>
            <a:r>
              <a:rPr lang="en-US" altLang="zh-CN" dirty="0" smtClean="0"/>
              <a:t>(),</a:t>
            </a:r>
            <a:r>
              <a:rPr lang="zh-CN" altLang="en-US" dirty="0" smtClean="0"/>
              <a:t>它们用来检测命名属性是否存在和完全删除属性。当属性值为布尔值时这些方法特别有用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表单元素的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165351"/>
            <a:ext cx="7330779" cy="1355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数据集属性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有时候在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元素上绑定一些额外的信息也是很有帮助的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HTML5</a:t>
            </a:r>
            <a:r>
              <a:rPr lang="zh-CN" altLang="en-US" dirty="0" smtClean="0"/>
              <a:t>中任意以“</a:t>
            </a:r>
            <a:r>
              <a:rPr lang="en-US" altLang="zh-CN" dirty="0" smtClean="0"/>
              <a:t>data-</a:t>
            </a:r>
            <a:r>
              <a:rPr lang="zh-CN" altLang="en-US" dirty="0" smtClean="0"/>
              <a:t>”为前缀的小写的属性名字都是合法的。这些数据集属性将不会对其元素的表现产生影响，是一种标准的，附加额外数据的方法。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HTML5</a:t>
            </a:r>
            <a:r>
              <a:rPr lang="zh-CN" altLang="en-US" dirty="0" smtClean="0"/>
              <a:t>还在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对象上定义了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属性。该属性指代一个对象，它的各个属性对应去掉前缀的</a:t>
            </a:r>
            <a:r>
              <a:rPr lang="en-US" altLang="zh-CN" dirty="0" smtClean="0"/>
              <a:t>data-</a:t>
            </a:r>
            <a:r>
              <a:rPr lang="zh-CN" altLang="en-US" dirty="0" smtClean="0"/>
              <a:t>属性。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41" y="4223465"/>
            <a:ext cx="7069686" cy="97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008" y="5104394"/>
            <a:ext cx="6567220" cy="11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0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作为</a:t>
            </a:r>
            <a:r>
              <a:rPr lang="en-US" altLang="zh-CN" dirty="0" err="1" smtClean="0"/>
              <a:t>Attr</a:t>
            </a:r>
            <a:r>
              <a:rPr lang="zh-CN" altLang="en-US" dirty="0" smtClean="0"/>
              <a:t>节点的属性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还有一种使用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属性的方法。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类型定义了</a:t>
            </a:r>
            <a:r>
              <a:rPr lang="en-US" altLang="zh-CN" dirty="0" smtClean="0"/>
              <a:t>at-tributes</a:t>
            </a:r>
            <a:r>
              <a:rPr lang="zh-CN" altLang="en-US" dirty="0" smtClean="0"/>
              <a:t>属性。针对非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对象的任何节点，该属性为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。对于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对象，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属性是只读的类数组对象，它代表元素的所有属性。类似</a:t>
            </a:r>
            <a:r>
              <a:rPr lang="en-US" altLang="zh-CN" dirty="0" err="1" smtClean="0"/>
              <a:t>NodeList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对象也是实时的。它可以用数字索引访问，这意味着可以枚举元素的所有属性。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12" y="3795712"/>
            <a:ext cx="7406343" cy="15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7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15.5</a:t>
            </a:r>
            <a:r>
              <a:rPr lang="zh-CN" altLang="en-US" dirty="0" smtClean="0"/>
              <a:t>元素的内容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元素的内容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134730" y="134990"/>
            <a:ext cx="4586683" cy="22274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335" y="2730321"/>
            <a:ext cx="8764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&lt;p&gt;</a:t>
            </a:r>
            <a:r>
              <a:rPr lang="zh-CN" altLang="en-US" sz="2800" dirty="0"/>
              <a:t>元素的内容是什么？</a:t>
            </a:r>
            <a:endParaRPr lang="en-US" altLang="zh-CN" sz="2800" dirty="0"/>
          </a:p>
          <a:p>
            <a:r>
              <a:rPr lang="zh-CN" altLang="en-US" sz="2800" dirty="0"/>
              <a:t>内容是</a:t>
            </a:r>
            <a:r>
              <a:rPr lang="en-US" altLang="zh-CN" sz="2800" dirty="0"/>
              <a:t>HTML</a:t>
            </a:r>
            <a:r>
              <a:rPr lang="zh-CN" altLang="en-US" sz="2800" dirty="0"/>
              <a:t>字符串“</a:t>
            </a:r>
            <a:r>
              <a:rPr lang="en-US" altLang="zh-CN" sz="2800" dirty="0"/>
              <a:t>This </a:t>
            </a:r>
            <a:r>
              <a:rPr lang="en-US" altLang="zh-CN" sz="2800" dirty="0" smtClean="0"/>
              <a:t>is a&lt;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&gt;simple</a:t>
            </a:r>
            <a:r>
              <a:rPr lang="en-US" altLang="zh-CN" sz="2800" dirty="0"/>
              <a:t>&lt;/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&gt;document</a:t>
            </a:r>
            <a:r>
              <a:rPr lang="zh-CN" altLang="en-US" sz="2800" dirty="0" smtClean="0"/>
              <a:t>”</a:t>
            </a:r>
            <a:endParaRPr lang="en-US" altLang="zh-CN" sz="2800" dirty="0"/>
          </a:p>
          <a:p>
            <a:r>
              <a:rPr lang="zh-CN" altLang="en-US" sz="2800" dirty="0"/>
              <a:t>内容是纯文本字符串“</a:t>
            </a:r>
            <a:r>
              <a:rPr lang="en-US" altLang="zh-CN" sz="2800" dirty="0"/>
              <a:t>This is a simple document</a:t>
            </a:r>
            <a:r>
              <a:rPr lang="zh-CN" altLang="en-US" sz="2800" dirty="0" smtClean="0"/>
              <a:t>”</a:t>
            </a:r>
            <a:endParaRPr lang="en-US" altLang="zh-CN" sz="2800" dirty="0"/>
          </a:p>
          <a:p>
            <a:r>
              <a:rPr lang="zh-CN" altLang="en-US" sz="2800" dirty="0"/>
              <a:t>内容是一个</a:t>
            </a:r>
            <a:r>
              <a:rPr lang="en-US" altLang="zh-CN" sz="2800" dirty="0"/>
              <a:t>Text</a:t>
            </a:r>
            <a:r>
              <a:rPr lang="zh-CN" altLang="en-US" sz="2800" dirty="0"/>
              <a:t>节点，一个包含了一个</a:t>
            </a:r>
            <a:r>
              <a:rPr lang="en-US" altLang="zh-CN" sz="2800" dirty="0"/>
              <a:t>Text</a:t>
            </a:r>
            <a:r>
              <a:rPr lang="zh-CN" altLang="en-US" sz="2800" dirty="0"/>
              <a:t>子节点的</a:t>
            </a:r>
            <a:r>
              <a:rPr lang="en-US" altLang="zh-CN" sz="2800" dirty="0"/>
              <a:t>Element</a:t>
            </a:r>
            <a:r>
              <a:rPr lang="zh-CN" altLang="en-US" sz="2800" dirty="0"/>
              <a:t>节点和另外一个</a:t>
            </a:r>
            <a:r>
              <a:rPr lang="en-US" altLang="zh-CN" sz="2800" dirty="0"/>
              <a:t>Text</a:t>
            </a:r>
            <a:r>
              <a:rPr lang="zh-CN" altLang="en-US" sz="2800" dirty="0"/>
              <a:t>节点。</a:t>
            </a:r>
          </a:p>
        </p:txBody>
      </p:sp>
    </p:spTree>
    <p:extLst>
      <p:ext uri="{BB962C8B-B14F-4D97-AF65-F5344CB8AC3E}">
        <p14:creationId xmlns:p14="http://schemas.microsoft.com/office/powerpoint/2010/main" val="277431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作为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的元素内容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读取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innerHTML</a:t>
            </a:r>
            <a:r>
              <a:rPr lang="zh-CN" altLang="en-US" dirty="0" smtClean="0"/>
              <a:t>属性作为字符串标记返回那个元素的内容。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dirty="0" smtClean="0"/>
              <a:t>HTML5</a:t>
            </a:r>
            <a:r>
              <a:rPr lang="zh-CN" altLang="en-US" dirty="0" smtClean="0"/>
              <a:t>还定义了</a:t>
            </a:r>
            <a:r>
              <a:rPr lang="en-US" altLang="zh-CN" dirty="0" err="1" smtClean="0"/>
              <a:t>outerHTML</a:t>
            </a:r>
            <a:r>
              <a:rPr lang="zh-CN" altLang="en-US" dirty="0" smtClean="0"/>
              <a:t>属性，返回的字符串包含被查询元素的开头和结尾标签。当设置元素的</a:t>
            </a:r>
            <a:r>
              <a:rPr lang="en-US" altLang="zh-CN" dirty="0" err="1" smtClean="0"/>
              <a:t>outerHTML</a:t>
            </a:r>
            <a:r>
              <a:rPr lang="zh-CN" altLang="en-US" dirty="0" smtClean="0"/>
              <a:t>时，元素本身被新的内容所替换。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2202287"/>
            <a:ext cx="8077467" cy="17315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220" y="1030984"/>
            <a:ext cx="6774287" cy="528464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作为纯文本的元素内容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有时需要查询纯文本形式的元素内容，或者在文档中插入纯文本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不必转义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标记中使用的尖括号和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。标准的方法是用</a:t>
            </a:r>
            <a:r>
              <a:rPr lang="en-US" altLang="zh-CN" dirty="0" err="1" smtClean="0"/>
              <a:t>textContent</a:t>
            </a:r>
            <a:r>
              <a:rPr lang="zh-CN" altLang="en-US" dirty="0" smtClean="0"/>
              <a:t>属性来实现：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innerText</a:t>
            </a:r>
            <a:r>
              <a:rPr lang="zh-CN" altLang="en-US" dirty="0" smtClean="0"/>
              <a:t>属性和</a:t>
            </a:r>
            <a:r>
              <a:rPr lang="en-US" altLang="zh-CN" dirty="0" err="1" smtClean="0"/>
              <a:t>textContent</a:t>
            </a:r>
            <a:r>
              <a:rPr lang="zh-CN" altLang="en-US" dirty="0" smtClean="0"/>
              <a:t>非常相似，通常可以互相替换使用。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2473045"/>
            <a:ext cx="7691102" cy="13607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609" y="1147482"/>
            <a:ext cx="6098018" cy="5186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6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en-US" dirty="0" smtClean="0"/>
              <a:t>&lt;script&gt;</a:t>
            </a:r>
            <a:r>
              <a:rPr lang="zh-CN" altLang="en-US" dirty="0" smtClean="0"/>
              <a:t>元素中的文本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联的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元素（也就是那些没有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属性的）有一个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属性用来获取它们的文本。浏览器不显示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元素的内容，并且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解析器忽略脚本中的尖括号和星号。这使得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元素成为应用程序用来嵌入任意文本内容的一个理想的地方。简单的将元素的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属性设置为某些值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如“</a:t>
            </a:r>
            <a:r>
              <a:rPr lang="en-US" altLang="zh-CN" dirty="0" smtClean="0"/>
              <a:t>text/x-custom-data</a:t>
            </a:r>
            <a:r>
              <a:rPr lang="zh-CN" altLang="en-US" dirty="0" smtClean="0"/>
              <a:t>”</a:t>
            </a:r>
            <a:r>
              <a:rPr lang="en-US" altLang="zh-CN" dirty="0" smtClean="0"/>
              <a:t>)</a:t>
            </a:r>
            <a:r>
              <a:rPr lang="zh-CN" altLang="en-US" dirty="0" smtClean="0"/>
              <a:t>就标明了脚本为不可执行的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代码。如果这样做，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解释器将忽略该脚本，但该元素将任然存在于文档树中，它的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属性还可以返回数据。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2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15.1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概览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作为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节点的元素内容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另一种方法处理元素的内容来是当做一个子节点列表，每个子节点可能有它自己的一组子节点。当考虑元素的内容时，通常感兴趣的是它的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节点。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06" y="2473045"/>
            <a:ext cx="7686207" cy="36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9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99831" y="1603330"/>
            <a:ext cx="7878255" cy="4379333"/>
          </a:xfrm>
          <a:prstGeom prst="rect">
            <a:avLst/>
          </a:prstGeom>
          <a:solidFill>
            <a:srgbClr val="FDFC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66635" tIns="9522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+mn-lt"/>
              </a:rPr>
              <a:t>DOM 是一项 W3C (World Wide Web Consortium) 标准</a:t>
            </a:r>
            <a:r>
              <a:rPr lang="zh-CN" altLang="zh-CN" dirty="0" smtClean="0">
                <a:latin typeface="+mn-lt"/>
              </a:rPr>
              <a:t>。DOM </a:t>
            </a:r>
            <a:r>
              <a:rPr lang="zh-CN" altLang="zh-CN" dirty="0">
                <a:latin typeface="+mn-lt"/>
              </a:rPr>
              <a:t>定义了访问文档的标准</a:t>
            </a:r>
            <a:r>
              <a:rPr lang="zh-CN" altLang="zh-CN" dirty="0" smtClean="0">
                <a:latin typeface="+mn-lt"/>
              </a:rPr>
              <a:t>：“</a:t>
            </a:r>
            <a:r>
              <a:rPr lang="zh-CN" altLang="zh-CN" dirty="0">
                <a:latin typeface="+mn-lt"/>
              </a:rPr>
              <a:t>W3C 文档对象模型（DOM）是中立于平台和</a:t>
            </a:r>
            <a:r>
              <a:rPr lang="zh-CN" altLang="zh-CN" dirty="0" smtClean="0">
                <a:latin typeface="+mn-lt"/>
              </a:rPr>
              <a:t>语言的</a:t>
            </a:r>
            <a:r>
              <a:rPr lang="zh-CN" altLang="zh-CN" dirty="0">
                <a:latin typeface="+mn-lt"/>
              </a:rPr>
              <a:t>接口，它允许程序和脚本动态地访问、更新文档的内容、结构和样式。”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+mn-lt"/>
              </a:rPr>
              <a:t>W3C DOM 标准被分为 3 个不同的部分：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+mn-lt"/>
              </a:rPr>
              <a:t>Core DOM - 所有文档类型的标准模型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+mn-lt"/>
              </a:rPr>
              <a:t>XML DOM - XML 文档的标准模型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+mn-lt"/>
              </a:rPr>
              <a:t>HTML DOM - HTML 文档的标准模型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1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15.2</a:t>
            </a:r>
            <a:r>
              <a:rPr lang="zh-CN" altLang="en-US" dirty="0" smtClean="0"/>
              <a:t>文档结构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DOM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057456" y="166885"/>
            <a:ext cx="4586683" cy="22274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431" y="2393719"/>
            <a:ext cx="6717137" cy="40302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917" y="1295407"/>
            <a:ext cx="7289442" cy="45872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585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作为节点树的文档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定义了以下重要的属性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parentNode</a:t>
            </a:r>
            <a:r>
              <a:rPr lang="en-US" altLang="zh-CN" dirty="0" smtClean="0"/>
              <a:t>:</a:t>
            </a:r>
            <a:r>
              <a:rPr lang="zh-CN" altLang="en-US" dirty="0" smtClean="0"/>
              <a:t>该节点的父节点。</a:t>
            </a:r>
            <a:endParaRPr lang="en-US" altLang="zh-CN" dirty="0" smtClean="0"/>
          </a:p>
          <a:p>
            <a:r>
              <a:rPr lang="en-US" altLang="zh-CN" dirty="0" err="1" smtClean="0"/>
              <a:t>childNodes</a:t>
            </a:r>
            <a:r>
              <a:rPr lang="zh-CN" altLang="en-US" dirty="0" smtClean="0"/>
              <a:t>只读的类数组对象，它是该节点的子节点的实时表示。</a:t>
            </a:r>
            <a:endParaRPr lang="en-US" altLang="zh-CN" dirty="0" smtClean="0"/>
          </a:p>
          <a:p>
            <a:r>
              <a:rPr lang="en-US" altLang="zh-CN" dirty="0" err="1" smtClean="0"/>
              <a:t>firstChild,lastChild</a:t>
            </a:r>
            <a:r>
              <a:rPr lang="zh-CN" altLang="en-US" dirty="0" smtClean="0"/>
              <a:t>：该节点的子节点中的第一个和最后一个，如果没有子节点则为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nextSibling,previoursSibling</a:t>
            </a:r>
            <a:r>
              <a:rPr lang="zh-CN" altLang="en-US" dirty="0" smtClean="0"/>
              <a:t>：该节点的兄弟节点中的前一个和下一个。具有相同父节点的两个节点为兄弟节点。节点的顺序反应了它们在文档中出现的顺序。</a:t>
            </a:r>
            <a:endParaRPr lang="en-US" altLang="zh-CN" dirty="0" smtClean="0"/>
          </a:p>
          <a:p>
            <a:r>
              <a:rPr lang="en-US" altLang="zh-CN" dirty="0" err="1" smtClean="0"/>
              <a:t>nodeType</a:t>
            </a:r>
            <a:r>
              <a:rPr lang="en-US" altLang="zh-CN" dirty="0" smtClean="0"/>
              <a:t>:</a:t>
            </a:r>
            <a:r>
              <a:rPr lang="zh-CN" altLang="en-US" dirty="0" smtClean="0"/>
              <a:t>该节点的类型。</a:t>
            </a:r>
            <a:r>
              <a:rPr lang="en-US" altLang="zh-CN" dirty="0" smtClean="0"/>
              <a:t>9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节点，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节点，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节点，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Com-</a:t>
            </a:r>
            <a:r>
              <a:rPr lang="en-US" altLang="zh-CN" dirty="0" err="1" smtClean="0"/>
              <a:t>ment</a:t>
            </a:r>
            <a:r>
              <a:rPr lang="zh-CN" altLang="en-US" dirty="0" smtClean="0"/>
              <a:t>节点，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代表</a:t>
            </a:r>
            <a:r>
              <a:rPr lang="en-US" altLang="zh-CN" dirty="0" err="1" smtClean="0"/>
              <a:t>DocumentFragment</a:t>
            </a:r>
            <a:r>
              <a:rPr lang="zh-CN" altLang="en-US" dirty="0" smtClean="0"/>
              <a:t>节点。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576" y="1314938"/>
            <a:ext cx="5886450" cy="3190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818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作为节点树的文档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nodeValue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节点或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节点的文本内容。</a:t>
            </a:r>
            <a:endParaRPr lang="en-US" altLang="zh-CN" dirty="0" smtClean="0"/>
          </a:p>
          <a:p>
            <a:r>
              <a:rPr lang="en-US" altLang="zh-CN" dirty="0" err="1" smtClean="0"/>
              <a:t>nodeName</a:t>
            </a:r>
            <a:r>
              <a:rPr lang="zh-CN" altLang="en-US" dirty="0" smtClean="0"/>
              <a:t>：元素的标签名，以大写形式表示。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066" y="2603726"/>
            <a:ext cx="6029561" cy="32929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871" y="1939631"/>
            <a:ext cx="8550935" cy="40837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49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15.3</a:t>
            </a:r>
            <a:r>
              <a:rPr lang="zh-CN" altLang="en-US" dirty="0" smtClean="0"/>
              <a:t>选取文档元素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760" r="80090"/>
          <a:stretch>
            <a:fillRect/>
          </a:stretch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15454</TotalTime>
  <Words>1914</Words>
  <Application>Microsoft Office PowerPoint</Application>
  <PresentationFormat>全屏显示(4:3)</PresentationFormat>
  <Paragraphs>154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Calibri Light</vt:lpstr>
      <vt:lpstr>Office Theme</vt:lpstr>
      <vt:lpstr>第15章 脚本化文档</vt:lpstr>
      <vt:lpstr>概述</vt:lpstr>
      <vt:lpstr>15.1 DOM概览</vt:lpstr>
      <vt:lpstr>DOM</vt:lpstr>
      <vt:lpstr>15.2文档结构</vt:lpstr>
      <vt:lpstr>HTML DOM</vt:lpstr>
      <vt:lpstr>作为节点树的文档</vt:lpstr>
      <vt:lpstr>作为节点树的文档</vt:lpstr>
      <vt:lpstr>15.3选取文档元素</vt:lpstr>
      <vt:lpstr>选取元素</vt:lpstr>
      <vt:lpstr>选取元素</vt:lpstr>
      <vt:lpstr>HTMLCollection和NodeList</vt:lpstr>
      <vt:lpstr>HTMLCollection和NodeList</vt:lpstr>
      <vt:lpstr>作为元素树的文档</vt:lpstr>
      <vt:lpstr>作为元素树的文档</vt:lpstr>
      <vt:lpstr>作为元素树的文档</vt:lpstr>
      <vt:lpstr>通过CSS类选取元素</vt:lpstr>
      <vt:lpstr>通过 CSS 选择器查找 HTML 元素</vt:lpstr>
      <vt:lpstr>Document.all[]</vt:lpstr>
      <vt:lpstr>15.4属性</vt:lpstr>
      <vt:lpstr>HTML属性作为Element的属性</vt:lpstr>
      <vt:lpstr>获取和未设置非标准HTML属性</vt:lpstr>
      <vt:lpstr>数据集属性</vt:lpstr>
      <vt:lpstr>作为Attr节点的属性</vt:lpstr>
      <vt:lpstr>15.5元素的内容 </vt:lpstr>
      <vt:lpstr>元素的内容</vt:lpstr>
      <vt:lpstr>作为HTML的元素内容</vt:lpstr>
      <vt:lpstr>作为纯文本的元素内容</vt:lpstr>
      <vt:lpstr>&lt;script&gt;元素中的文本</vt:lpstr>
      <vt:lpstr>作为Text节点的元素内容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web阅览器中的JavaScript</dc:title>
  <dc:creator>Zhang, Roger</dc:creator>
  <cp:lastModifiedBy>yezi</cp:lastModifiedBy>
  <cp:revision>133</cp:revision>
  <dcterms:created xsi:type="dcterms:W3CDTF">2020-02-13T02:59:00Z</dcterms:created>
  <dcterms:modified xsi:type="dcterms:W3CDTF">2020-05-13T10:15:47Z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