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67" r:id="rId2"/>
    <p:sldId id="368" r:id="rId3"/>
    <p:sldId id="389" r:id="rId4"/>
    <p:sldId id="390" r:id="rId5"/>
    <p:sldId id="391" r:id="rId6"/>
    <p:sldId id="392" r:id="rId7"/>
    <p:sldId id="396" r:id="rId8"/>
    <p:sldId id="397" r:id="rId9"/>
    <p:sldId id="398" r:id="rId10"/>
    <p:sldId id="371" r:id="rId11"/>
    <p:sldId id="399" r:id="rId12"/>
    <p:sldId id="401" r:id="rId13"/>
    <p:sldId id="402" r:id="rId14"/>
    <p:sldId id="400" r:id="rId15"/>
    <p:sldId id="372" r:id="rId16"/>
    <p:sldId id="403" r:id="rId17"/>
    <p:sldId id="404" r:id="rId18"/>
    <p:sldId id="405" r:id="rId19"/>
    <p:sldId id="406" r:id="rId20"/>
    <p:sldId id="407" r:id="rId21"/>
    <p:sldId id="408" r:id="rId22"/>
    <p:sldId id="409" r:id="rId23"/>
    <p:sldId id="410" r:id="rId24"/>
    <p:sldId id="412" r:id="rId25"/>
    <p:sldId id="413" r:id="rId26"/>
    <p:sldId id="414" r:id="rId27"/>
    <p:sldId id="415" r:id="rId28"/>
    <p:sldId id="417" r:id="rId29"/>
    <p:sldId id="41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6" autoAdjust="0"/>
    <p:restoredTop sz="77336" autoAdjust="0"/>
  </p:normalViewPr>
  <p:slideViewPr>
    <p:cSldViewPr snapToGrid="0" snapToObjects="1">
      <p:cViewPr varScale="1">
        <p:scale>
          <a:sx n="67" d="100"/>
          <a:sy n="67" d="100"/>
        </p:scale>
        <p:origin x="1819"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US" smtClean="0"/>
              <a:t>5/13/2020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我们已经看到用</a:t>
            </a:r>
            <a:r>
              <a:rPr kumimoji="1" lang="en-US" altLang="zh-CN" dirty="0" smtClean="0"/>
              <a:t>HTML</a:t>
            </a:r>
            <a:r>
              <a:rPr kumimoji="1" lang="zh-CN" altLang="en-US" dirty="0" smtClean="0"/>
              <a:t>和纯文本字符串如何来查询和修改文档内容，也已经看到我们能够遍历</a:t>
            </a:r>
            <a:r>
              <a:rPr kumimoji="1" lang="en-US" altLang="zh-CN" dirty="0" smtClean="0"/>
              <a:t>Document</a:t>
            </a:r>
            <a:r>
              <a:rPr kumimoji="1" lang="zh-CN" altLang="en-US" dirty="0" smtClean="0"/>
              <a:t>检查组成</a:t>
            </a:r>
            <a:r>
              <a:rPr kumimoji="1" lang="en-US" altLang="zh-CN" dirty="0" smtClean="0"/>
              <a:t>Document</a:t>
            </a:r>
            <a:r>
              <a:rPr kumimoji="1" lang="zh-CN" altLang="en-US" dirty="0" smtClean="0"/>
              <a:t>的每个</a:t>
            </a:r>
            <a:r>
              <a:rPr kumimoji="1" lang="en-US" altLang="zh-CN" dirty="0" smtClean="0"/>
              <a:t>Element</a:t>
            </a:r>
            <a:r>
              <a:rPr kumimoji="1" lang="zh-CN" altLang="en-US" dirty="0" smtClean="0"/>
              <a:t>和</a:t>
            </a:r>
            <a:r>
              <a:rPr kumimoji="1" lang="en-US" altLang="zh-CN" dirty="0" smtClean="0"/>
              <a:t>Text</a:t>
            </a:r>
            <a:r>
              <a:rPr kumimoji="1" lang="zh-CN" altLang="en-US" dirty="0" smtClean="0"/>
              <a:t>节点。在每个节点级别修改文档也是可能的。</a:t>
            </a:r>
            <a:r>
              <a:rPr kumimoji="1" lang="en-US" altLang="zh-CN" dirty="0" smtClean="0"/>
              <a:t>Document</a:t>
            </a:r>
            <a:r>
              <a:rPr kumimoji="1" lang="zh-CN" altLang="en-US" dirty="0" smtClean="0"/>
              <a:t>类型定义了创建</a:t>
            </a:r>
            <a:r>
              <a:rPr kumimoji="1" lang="en-US" altLang="zh-CN" dirty="0" smtClean="0"/>
              <a:t>Element</a:t>
            </a:r>
            <a:r>
              <a:rPr kumimoji="1" lang="zh-CN" altLang="en-US" dirty="0" smtClean="0"/>
              <a:t>和</a:t>
            </a:r>
            <a:r>
              <a:rPr kumimoji="1" lang="en-US" altLang="zh-CN" dirty="0" smtClean="0"/>
              <a:t>Text</a:t>
            </a:r>
            <a:r>
              <a:rPr kumimoji="1" lang="zh-CN" altLang="en-US" dirty="0" smtClean="0"/>
              <a:t>对象的方法，</a:t>
            </a:r>
            <a:r>
              <a:rPr kumimoji="1" lang="en-US" altLang="zh-CN" dirty="0" smtClean="0"/>
              <a:t>Node</a:t>
            </a:r>
            <a:r>
              <a:rPr kumimoji="1" lang="zh-CN" altLang="en-US" dirty="0" smtClean="0"/>
              <a:t>类型定义了在节点树中插入，删除和替换的方法。</a:t>
            </a:r>
            <a:endParaRPr kumimoji="1" lang="en-US" altLang="zh-CN" dirty="0" smtClean="0"/>
          </a:p>
        </p:txBody>
      </p:sp>
      <p:sp>
        <p:nvSpPr>
          <p:cNvPr id="4" name="灯片编号占位符 3"/>
          <p:cNvSpPr>
            <a:spLocks noGrp="1"/>
          </p:cNvSpPr>
          <p:nvPr>
            <p:ph type="sldNum" sz="quarter" idx="5"/>
          </p:nvPr>
        </p:nvSpPr>
        <p:spPr/>
        <p:txBody>
          <a:bodyPr/>
          <a:lstStyle/>
          <a:p>
            <a:fld id="{23844585-649C-C542-858E-9B9F855E27C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p>
        </p:txBody>
      </p:sp>
      <p:sp>
        <p:nvSpPr>
          <p:cNvPr id="4" name="Slide Number Placeholder 3"/>
          <p:cNvSpPr>
            <a:spLocks noGrp="1"/>
          </p:cNvSpPr>
          <p:nvPr>
            <p:ph type="sldNum" sz="quarter" idx="5"/>
          </p:nvPr>
        </p:nvSpPr>
        <p:spPr/>
        <p:txBody>
          <a:bodyPr/>
          <a:lstStyle/>
          <a:p>
            <a:fld id="{23844585-649C-C542-858E-9B9F855E27C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如果想判定在视口的指定位置上有什么函数，可以用</a:t>
            </a:r>
            <a:r>
              <a:rPr lang="en-US" altLang="zh-CN" b="1" dirty="0" err="1" smtClean="0"/>
              <a:t>elementFromPoint</a:t>
            </a:r>
            <a:r>
              <a:rPr lang="en-US" altLang="zh-CN" b="1" dirty="0" smtClean="0"/>
              <a:t>() </a:t>
            </a:r>
            <a:r>
              <a:rPr lang="zh-CN" altLang="en-US" b="1" dirty="0" smtClean="0"/>
              <a:t>方法。 </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11</a:t>
            </a:fld>
            <a:endParaRPr lang="en-US"/>
          </a:p>
        </p:txBody>
      </p:sp>
    </p:spTree>
    <p:extLst>
      <p:ext uri="{BB962C8B-B14F-4D97-AF65-F5344CB8AC3E}">
        <p14:creationId xmlns:p14="http://schemas.microsoft.com/office/powerpoint/2010/main" val="238195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12</a:t>
            </a:fld>
            <a:endParaRPr lang="en-US"/>
          </a:p>
        </p:txBody>
      </p:sp>
    </p:spTree>
    <p:extLst>
      <p:ext uri="{BB962C8B-B14F-4D97-AF65-F5344CB8AC3E}">
        <p14:creationId xmlns:p14="http://schemas.microsoft.com/office/powerpoint/2010/main" val="3188661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下面这个例子是个简单应用。事件触发后将</a:t>
            </a:r>
            <a:r>
              <a:rPr lang="en-US" altLang="zh-CN" sz="1200" kern="1200" dirty="0" smtClean="0">
                <a:solidFill>
                  <a:schemeClr val="tx1"/>
                </a:solidFill>
                <a:effectLst/>
                <a:latin typeface="+mn-lt"/>
                <a:ea typeface="+mn-ea"/>
                <a:cs typeface="+mn-cs"/>
              </a:rPr>
              <a:t>ddd1</a:t>
            </a:r>
            <a:r>
              <a:rPr lang="zh-CN" altLang="en-US" sz="1200" kern="1200" dirty="0" smtClean="0">
                <a:solidFill>
                  <a:schemeClr val="tx1"/>
                </a:solidFill>
                <a:effectLst/>
                <a:latin typeface="+mn-lt"/>
                <a:ea typeface="+mn-ea"/>
                <a:cs typeface="+mn-cs"/>
              </a:rPr>
              <a:t>元素显示在左上角。</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13</a:t>
            </a:fld>
            <a:endParaRPr lang="en-US"/>
          </a:p>
        </p:txBody>
      </p:sp>
    </p:spTree>
    <p:extLst>
      <p:ext uri="{BB962C8B-B14F-4D97-AF65-F5344CB8AC3E}">
        <p14:creationId xmlns:p14="http://schemas.microsoft.com/office/powerpoint/2010/main" val="343381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本节将讨论脚本化</a:t>
            </a:r>
            <a:r>
              <a:rPr kumimoji="1" lang="en-US" altLang="zh-CN" dirty="0" smtClean="0"/>
              <a:t>HTML</a:t>
            </a:r>
            <a:r>
              <a:rPr kumimoji="1" lang="zh-CN" altLang="en-US" dirty="0" smtClean="0"/>
              <a:t>表单</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US" smtClean="0"/>
              <a:t>14</a:t>
            </a:fld>
            <a:endParaRPr lang="en-US"/>
          </a:p>
        </p:txBody>
      </p:sp>
    </p:spTree>
    <p:extLst>
      <p:ext uri="{BB962C8B-B14F-4D97-AF65-F5344CB8AC3E}">
        <p14:creationId xmlns:p14="http://schemas.microsoft.com/office/powerpoint/2010/main" val="265279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16</a:t>
            </a:fld>
            <a:endParaRPr lang="en-US"/>
          </a:p>
        </p:txBody>
      </p:sp>
    </p:spTree>
    <p:extLst>
      <p:ext uri="{BB962C8B-B14F-4D97-AF65-F5344CB8AC3E}">
        <p14:creationId xmlns:p14="http://schemas.microsoft.com/office/powerpoint/2010/main" val="257798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17</a:t>
            </a:fld>
            <a:endParaRPr lang="en-US"/>
          </a:p>
        </p:txBody>
      </p:sp>
    </p:spTree>
    <p:extLst>
      <p:ext uri="{BB962C8B-B14F-4D97-AF65-F5344CB8AC3E}">
        <p14:creationId xmlns:p14="http://schemas.microsoft.com/office/powerpoint/2010/main" val="118858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18</a:t>
            </a:fld>
            <a:endParaRPr lang="en-US"/>
          </a:p>
        </p:txBody>
      </p:sp>
    </p:spTree>
    <p:extLst>
      <p:ext uri="{BB962C8B-B14F-4D97-AF65-F5344CB8AC3E}">
        <p14:creationId xmlns:p14="http://schemas.microsoft.com/office/powerpoint/2010/main" val="251296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19</a:t>
            </a:fld>
            <a:endParaRPr lang="en-US"/>
          </a:p>
        </p:txBody>
      </p:sp>
    </p:spTree>
    <p:extLst>
      <p:ext uri="{BB962C8B-B14F-4D97-AF65-F5344CB8AC3E}">
        <p14:creationId xmlns:p14="http://schemas.microsoft.com/office/powerpoint/2010/main" val="247782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20</a:t>
            </a:fld>
            <a:endParaRPr lang="en-US"/>
          </a:p>
        </p:txBody>
      </p:sp>
    </p:spTree>
    <p:extLst>
      <p:ext uri="{BB962C8B-B14F-4D97-AF65-F5344CB8AC3E}">
        <p14:creationId xmlns:p14="http://schemas.microsoft.com/office/powerpoint/2010/main" val="387332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21</a:t>
            </a:fld>
            <a:endParaRPr lang="en-US"/>
          </a:p>
        </p:txBody>
      </p:sp>
    </p:spTree>
    <p:extLst>
      <p:ext uri="{BB962C8B-B14F-4D97-AF65-F5344CB8AC3E}">
        <p14:creationId xmlns:p14="http://schemas.microsoft.com/office/powerpoint/2010/main" val="3508134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22</a:t>
            </a:fld>
            <a:endParaRPr lang="en-US"/>
          </a:p>
        </p:txBody>
      </p:sp>
    </p:spTree>
    <p:extLst>
      <p:ext uri="{BB962C8B-B14F-4D97-AF65-F5344CB8AC3E}">
        <p14:creationId xmlns:p14="http://schemas.microsoft.com/office/powerpoint/2010/main" val="987049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23</a:t>
            </a:fld>
            <a:endParaRPr lang="en-US"/>
          </a:p>
        </p:txBody>
      </p:sp>
    </p:spTree>
    <p:extLst>
      <p:ext uri="{BB962C8B-B14F-4D97-AF65-F5344CB8AC3E}">
        <p14:creationId xmlns:p14="http://schemas.microsoft.com/office/powerpoint/2010/main" val="3762811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24</a:t>
            </a:fld>
            <a:endParaRPr lang="en-US"/>
          </a:p>
        </p:txBody>
      </p:sp>
    </p:spTree>
    <p:extLst>
      <p:ext uri="{BB962C8B-B14F-4D97-AF65-F5344CB8AC3E}">
        <p14:creationId xmlns:p14="http://schemas.microsoft.com/office/powerpoint/2010/main" val="1902932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25</a:t>
            </a:fld>
            <a:endParaRPr lang="en-US"/>
          </a:p>
        </p:txBody>
      </p:sp>
    </p:spTree>
    <p:extLst>
      <p:ext uri="{BB962C8B-B14F-4D97-AF65-F5344CB8AC3E}">
        <p14:creationId xmlns:p14="http://schemas.microsoft.com/office/powerpoint/2010/main" val="1784509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US" smtClean="0"/>
              <a:t>26</a:t>
            </a:fld>
            <a:endParaRPr lang="en-US"/>
          </a:p>
        </p:txBody>
      </p:sp>
    </p:spTree>
    <p:extLst>
      <p:ext uri="{BB962C8B-B14F-4D97-AF65-F5344CB8AC3E}">
        <p14:creationId xmlns:p14="http://schemas.microsoft.com/office/powerpoint/2010/main" val="384084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除了前面介绍的</a:t>
            </a:r>
            <a:r>
              <a:rPr lang="en-US" altLang="zh-CN" sz="1200" kern="1200" dirty="0" smtClean="0">
                <a:solidFill>
                  <a:schemeClr val="tx1"/>
                </a:solidFill>
                <a:effectLst/>
                <a:latin typeface="+mn-lt"/>
                <a:ea typeface="+mn-ea"/>
                <a:cs typeface="+mn-cs"/>
              </a:rPr>
              <a:t>body</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documentElement</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forms</a:t>
            </a:r>
            <a:r>
              <a:rPr lang="zh-CN" altLang="en-US" sz="1200" kern="1200" dirty="0" smtClean="0">
                <a:solidFill>
                  <a:schemeClr val="tx1"/>
                </a:solidFill>
                <a:effectLst/>
                <a:latin typeface="+mn-lt"/>
                <a:ea typeface="+mn-ea"/>
                <a:cs typeface="+mn-cs"/>
              </a:rPr>
              <a:t>等属性，文档还定义了其他属性。</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27</a:t>
            </a:fld>
            <a:endParaRPr lang="en-US"/>
          </a:p>
        </p:txBody>
      </p:sp>
    </p:spTree>
    <p:extLst>
      <p:ext uri="{BB962C8B-B14F-4D97-AF65-F5344CB8AC3E}">
        <p14:creationId xmlns:p14="http://schemas.microsoft.com/office/powerpoint/2010/main" val="3031951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上面的代码实现了输出选中的文本内容的功能。</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28</a:t>
            </a:fld>
            <a:endParaRPr lang="en-US"/>
          </a:p>
        </p:txBody>
      </p:sp>
    </p:spTree>
    <p:extLst>
      <p:ext uri="{BB962C8B-B14F-4D97-AF65-F5344CB8AC3E}">
        <p14:creationId xmlns:p14="http://schemas.microsoft.com/office/powerpoint/2010/main" val="1089991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上面的代码实现了开启和关闭可编辑功能。</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29</a:t>
            </a:fld>
            <a:endParaRPr lang="en-US"/>
          </a:p>
        </p:txBody>
      </p:sp>
    </p:spTree>
    <p:extLst>
      <p:ext uri="{BB962C8B-B14F-4D97-AF65-F5344CB8AC3E}">
        <p14:creationId xmlns:p14="http://schemas.microsoft.com/office/powerpoint/2010/main" val="99874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3</a:t>
            </a:fld>
            <a:endParaRPr lang="en-US"/>
          </a:p>
        </p:txBody>
      </p:sp>
    </p:spTree>
    <p:extLst>
      <p:ext uri="{BB962C8B-B14F-4D97-AF65-F5344CB8AC3E}">
        <p14:creationId xmlns:p14="http://schemas.microsoft.com/office/powerpoint/2010/main" val="391490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4</a:t>
            </a:fld>
            <a:endParaRPr lang="en-US"/>
          </a:p>
        </p:txBody>
      </p:sp>
    </p:spTree>
    <p:extLst>
      <p:ext uri="{BB962C8B-B14F-4D97-AF65-F5344CB8AC3E}">
        <p14:creationId xmlns:p14="http://schemas.microsoft.com/office/powerpoint/2010/main" val="10332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5</a:t>
            </a:fld>
            <a:endParaRPr lang="en-US"/>
          </a:p>
        </p:txBody>
      </p:sp>
    </p:spTree>
    <p:extLst>
      <p:ext uri="{BB962C8B-B14F-4D97-AF65-F5344CB8AC3E}">
        <p14:creationId xmlns:p14="http://schemas.microsoft.com/office/powerpoint/2010/main" val="2418906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6</a:t>
            </a:fld>
            <a:endParaRPr lang="en-US"/>
          </a:p>
        </p:txBody>
      </p:sp>
    </p:spTree>
    <p:extLst>
      <p:ext uri="{BB962C8B-B14F-4D97-AF65-F5344CB8AC3E}">
        <p14:creationId xmlns:p14="http://schemas.microsoft.com/office/powerpoint/2010/main" val="265911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到目前为止我们考虑的文档被看做是元素和文本节点的抽象树。但是当浏览器在窗口中渲染文档时，它创建文档的一个视觉表现层，在那里每个元素有自己的位置和尺寸。接下来了解怎样才能在抽象的基于树的文档模型和几何形状的基于坐标的视图之间来回变换。</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US" smtClean="0"/>
              <a:t>7</a:t>
            </a:fld>
            <a:endParaRPr lang="en-US"/>
          </a:p>
        </p:txBody>
      </p:sp>
    </p:spTree>
    <p:extLst>
      <p:ext uri="{BB962C8B-B14F-4D97-AF65-F5344CB8AC3E}">
        <p14:creationId xmlns:p14="http://schemas.microsoft.com/office/powerpoint/2010/main" val="307311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8</a:t>
            </a:fld>
            <a:endParaRPr lang="en-US"/>
          </a:p>
        </p:txBody>
      </p:sp>
    </p:spTree>
    <p:extLst>
      <p:ext uri="{BB962C8B-B14F-4D97-AF65-F5344CB8AC3E}">
        <p14:creationId xmlns:p14="http://schemas.microsoft.com/office/powerpoint/2010/main" val="92130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这个例子上机敲一下能明显体会到这两个函数的作用</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US" smtClean="0"/>
              <a:t>9</a:t>
            </a:fld>
            <a:endParaRPr lang="en-US"/>
          </a:p>
        </p:txBody>
      </p:sp>
    </p:spTree>
    <p:extLst>
      <p:ext uri="{BB962C8B-B14F-4D97-AF65-F5344CB8AC3E}">
        <p14:creationId xmlns:p14="http://schemas.microsoft.com/office/powerpoint/2010/main" val="25847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00236-9E92-4C40-BD89-7011200B5A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US" smtClean="0"/>
              <a:t>5/13/2020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tif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15.6</a:t>
            </a:r>
            <a:r>
              <a:rPr lang="zh-CN" altLang="en-US" dirty="0" smtClean="0"/>
              <a:t>创建，插入和删除节点</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6" name="Picture 5"/>
          <p:cNvPicPr>
            <a:picLocks noChangeAspect="1"/>
          </p:cNvPicPr>
          <p:nvPr/>
        </p:nvPicPr>
        <p:blipFill rotWithShape="1">
          <a:blip r:embed="rId4"/>
          <a:srcRect t="2760" r="80090"/>
          <a:stretch>
            <a:fillRect/>
          </a:stretch>
        </p:blipFill>
        <p:spPr>
          <a:xfrm>
            <a:off x="7374627" y="6549265"/>
            <a:ext cx="338826" cy="30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448433" y="3986463"/>
            <a:ext cx="2838450" cy="2876550"/>
          </a:xfrm>
          <a:prstGeom prst="rect">
            <a:avLst/>
          </a:prstGeom>
        </p:spPr>
      </p:pic>
      <p:sp>
        <p:nvSpPr>
          <p:cNvPr id="2" name="Title 1"/>
          <p:cNvSpPr>
            <a:spLocks noGrp="1"/>
          </p:cNvSpPr>
          <p:nvPr>
            <p:ph type="title"/>
          </p:nvPr>
        </p:nvSpPr>
        <p:spPr>
          <a:xfrm>
            <a:off x="628650" y="121771"/>
            <a:ext cx="7886700" cy="1325563"/>
          </a:xfrm>
        </p:spPr>
        <p:txBody>
          <a:bodyPr/>
          <a:lstStyle/>
          <a:p>
            <a:r>
              <a:rPr lang="zh-CN" altLang="en-US" dirty="0" smtClean="0"/>
              <a:t>查询元素的几何尺寸</a:t>
            </a:r>
            <a:endParaRPr lang="en-US" dirty="0"/>
          </a:p>
        </p:txBody>
      </p:sp>
      <p:sp>
        <p:nvSpPr>
          <p:cNvPr id="3" name="Content Placeholder 2"/>
          <p:cNvSpPr>
            <a:spLocks noGrp="1"/>
          </p:cNvSpPr>
          <p:nvPr>
            <p:ph idx="1"/>
          </p:nvPr>
        </p:nvSpPr>
        <p:spPr>
          <a:xfrm>
            <a:off x="286871" y="1147482"/>
            <a:ext cx="8761040" cy="5276519"/>
          </a:xfrm>
        </p:spPr>
        <p:txBody>
          <a:bodyPr>
            <a:normAutofit/>
          </a:bodyPr>
          <a:lstStyle/>
          <a:p>
            <a:pPr marL="0" indent="0">
              <a:buNone/>
            </a:pPr>
            <a:r>
              <a:rPr lang="zh-CN" altLang="en-US" dirty="0" smtClean="0"/>
              <a:t>判定一个元素的尺寸和位置的最简单的方法就是调用它的</a:t>
            </a:r>
            <a:r>
              <a:rPr lang="en-US" altLang="zh-CN" dirty="0" err="1" smtClean="0"/>
              <a:t>getBoundingClientRect</a:t>
            </a:r>
            <a:r>
              <a:rPr lang="en-US" altLang="zh-CN" dirty="0" smtClean="0"/>
              <a:t>()</a:t>
            </a:r>
            <a:r>
              <a:rPr lang="zh-CN" altLang="en-US" dirty="0" smtClean="0"/>
              <a:t>方法。返回一个有</a:t>
            </a:r>
            <a:r>
              <a:rPr lang="en-US" altLang="zh-CN" dirty="0" smtClean="0"/>
              <a:t>left</a:t>
            </a:r>
            <a:r>
              <a:rPr lang="zh-CN" altLang="en-US" dirty="0" smtClean="0"/>
              <a:t>，</a:t>
            </a:r>
            <a:r>
              <a:rPr lang="en-US" altLang="zh-CN" dirty="0" smtClean="0"/>
              <a:t>right</a:t>
            </a:r>
            <a:r>
              <a:rPr lang="zh-CN" altLang="en-US" dirty="0" smtClean="0"/>
              <a:t>，</a:t>
            </a:r>
            <a:r>
              <a:rPr lang="en-US" altLang="zh-CN" dirty="0" smtClean="0"/>
              <a:t>top</a:t>
            </a:r>
            <a:r>
              <a:rPr lang="zh-CN" altLang="en-US" dirty="0" smtClean="0"/>
              <a:t>，</a:t>
            </a:r>
            <a:r>
              <a:rPr lang="en-US" altLang="zh-CN" dirty="0" smtClean="0"/>
              <a:t>bottom</a:t>
            </a:r>
            <a:r>
              <a:rPr lang="zh-CN" altLang="en-US" dirty="0" smtClean="0"/>
              <a:t>属性的对象。但是内联元素</a:t>
            </a:r>
            <a:r>
              <a:rPr lang="en-US" altLang="zh-CN" dirty="0" smtClean="0"/>
              <a:t>(</a:t>
            </a:r>
            <a:r>
              <a:rPr lang="zh-CN" altLang="en-US" dirty="0" smtClean="0"/>
              <a:t>如</a:t>
            </a:r>
            <a:r>
              <a:rPr lang="en-US" altLang="zh-CN" dirty="0" smtClean="0"/>
              <a:t>&lt;</a:t>
            </a:r>
            <a:r>
              <a:rPr lang="en-US" altLang="zh-CN" dirty="0" err="1" smtClean="0"/>
              <a:t>i</a:t>
            </a:r>
            <a:r>
              <a:rPr lang="en-US" altLang="zh-CN" dirty="0" smtClean="0"/>
              <a:t>&gt;)</a:t>
            </a:r>
            <a:r>
              <a:rPr lang="zh-CN" altLang="en-US" dirty="0" smtClean="0"/>
              <a:t>可能跨了多行，因此可能由多个矩阵组成。例如一些被断成两行的斜体文本，它的形状是由第一行的右边部分和第二行的左边部分两个矩阵组成，如果在内联元素上调用</a:t>
            </a:r>
            <a:r>
              <a:rPr lang="en-US" altLang="zh-CN" dirty="0" err="1"/>
              <a:t>getBoundingClientRect</a:t>
            </a:r>
            <a:r>
              <a:rPr lang="en-US" altLang="zh-CN" dirty="0" smtClean="0"/>
              <a:t>()</a:t>
            </a:r>
            <a:r>
              <a:rPr lang="zh-CN" altLang="en-US" dirty="0" smtClean="0"/>
              <a:t>方法，它返回边界矩阵，如上例会返回整整两行的宽度。</a:t>
            </a:r>
            <a:endParaRPr lang="en-US" altLang="zh-CN" dirty="0" smtClean="0"/>
          </a:p>
          <a:p>
            <a:pPr marL="0" indent="0">
              <a:buNone/>
            </a:pPr>
            <a:r>
              <a:rPr lang="zh-CN" altLang="en-US" dirty="0" smtClean="0"/>
              <a:t>如果想查询内联元素的每个独立的矩阵，调用</a:t>
            </a:r>
            <a:r>
              <a:rPr lang="en-US" altLang="zh-CN" dirty="0" err="1" smtClean="0"/>
              <a:t>getClie-ntRect</a:t>
            </a:r>
            <a:r>
              <a:rPr lang="en-US" altLang="zh-CN" dirty="0" smtClean="0"/>
              <a:t>()</a:t>
            </a:r>
            <a:r>
              <a:rPr lang="zh-CN" altLang="en-US" dirty="0" smtClean="0"/>
              <a:t>方法来获得一个只读的类数组对象，它的每个元素类似</a:t>
            </a:r>
            <a:r>
              <a:rPr lang="en-US" altLang="zh-CN" dirty="0" err="1"/>
              <a:t>getBoundingClientRect</a:t>
            </a:r>
            <a:r>
              <a:rPr lang="en-US" altLang="zh-CN" dirty="0" smtClean="0"/>
              <a:t>()</a:t>
            </a:r>
            <a:r>
              <a:rPr lang="zh-CN" altLang="en-US" dirty="0" smtClean="0"/>
              <a:t>返回的对象。</a:t>
            </a:r>
            <a:endParaRPr lang="en-US" altLang="zh-CN" dirty="0" smtClean="0"/>
          </a:p>
        </p:txBody>
      </p:sp>
      <p:sp>
        <p:nvSpPr>
          <p:cNvPr id="6" name="Rectangle 5"/>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5"/>
          <a:srcRect t="2760" r="80090"/>
          <a:stretch>
            <a:fillRect/>
          </a:stretch>
        </p:blipFill>
        <p:spPr>
          <a:xfrm>
            <a:off x="7374627" y="6549265"/>
            <a:ext cx="338826" cy="30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判定元素在某点</a:t>
            </a:r>
            <a:endParaRPr lang="en-US" dirty="0"/>
          </a:p>
        </p:txBody>
      </p:sp>
      <p:sp>
        <p:nvSpPr>
          <p:cNvPr id="3" name="Content Placeholder 2"/>
          <p:cNvSpPr>
            <a:spLocks noGrp="1"/>
          </p:cNvSpPr>
          <p:nvPr>
            <p:ph idx="1"/>
          </p:nvPr>
        </p:nvSpPr>
        <p:spPr>
          <a:xfrm>
            <a:off x="286871" y="1147482"/>
            <a:ext cx="8761040" cy="5276519"/>
          </a:xfrm>
        </p:spPr>
        <p:txBody>
          <a:bodyPr>
            <a:normAutofit/>
          </a:bodyPr>
          <a:lstStyle/>
          <a:p>
            <a:pPr marL="0" indent="0">
              <a:buNone/>
            </a:pPr>
            <a:r>
              <a:rPr lang="en-US" altLang="zh-CN" b="1" dirty="0" err="1"/>
              <a:t>elementFromPoint</a:t>
            </a:r>
            <a:r>
              <a:rPr lang="en-US" altLang="zh-CN" b="1" dirty="0" smtClean="0"/>
              <a:t>() </a:t>
            </a:r>
            <a:r>
              <a:rPr lang="zh-CN" altLang="en-US" b="1" dirty="0" smtClean="0"/>
              <a:t>：</a:t>
            </a:r>
            <a:r>
              <a:rPr lang="zh-CN" altLang="en-US" dirty="0" smtClean="0"/>
              <a:t>返回</a:t>
            </a:r>
            <a:r>
              <a:rPr lang="zh-CN" altLang="en-US" dirty="0"/>
              <a:t>当前文档上处于指定坐标位置最顶层的元素</a:t>
            </a:r>
            <a:r>
              <a:rPr lang="en-US" altLang="zh-CN" dirty="0"/>
              <a:t>, </a:t>
            </a:r>
            <a:r>
              <a:rPr lang="zh-CN" altLang="en-US" dirty="0"/>
              <a:t>坐标是相对于包含该</a:t>
            </a:r>
            <a:r>
              <a:rPr lang="zh-CN" altLang="en-US" dirty="0" smtClean="0"/>
              <a:t>文档的</a:t>
            </a:r>
            <a:r>
              <a:rPr lang="zh-CN" altLang="en-US" dirty="0"/>
              <a:t>左上角为原点来计算的</a:t>
            </a:r>
            <a:r>
              <a:rPr lang="en-US" altLang="zh-CN" dirty="0"/>
              <a:t>, </a:t>
            </a:r>
            <a:r>
              <a:rPr lang="zh-CN" altLang="en-US" dirty="0"/>
              <a:t>通常 </a:t>
            </a:r>
            <a:r>
              <a:rPr lang="en-US" altLang="zh-CN" dirty="0"/>
              <a:t>x </a:t>
            </a:r>
            <a:r>
              <a:rPr lang="zh-CN" altLang="en-US" dirty="0"/>
              <a:t>和 </a:t>
            </a:r>
            <a:r>
              <a:rPr lang="en-US" altLang="zh-CN" dirty="0"/>
              <a:t>y </a:t>
            </a:r>
            <a:r>
              <a:rPr lang="zh-CN" altLang="en-US" dirty="0"/>
              <a:t>坐标都应为正数</a:t>
            </a:r>
            <a:r>
              <a:rPr lang="en-US" altLang="zh-CN" dirty="0"/>
              <a:t>.</a:t>
            </a:r>
            <a:endParaRPr lang="en-US" altLang="zh-CN" dirty="0" smtClean="0"/>
          </a:p>
        </p:txBody>
      </p:sp>
      <p:sp>
        <p:nvSpPr>
          <p:cNvPr id="6" name="Rectangle 5"/>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886227" y="2473045"/>
            <a:ext cx="6210032" cy="3875817"/>
          </a:xfrm>
          <a:prstGeom prst="rect">
            <a:avLst/>
          </a:prstGeom>
        </p:spPr>
      </p:pic>
    </p:spTree>
    <p:extLst>
      <p:ext uri="{BB962C8B-B14F-4D97-AF65-F5344CB8AC3E}">
        <p14:creationId xmlns:p14="http://schemas.microsoft.com/office/powerpoint/2010/main" val="522490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a:t>滚动</a:t>
            </a:r>
            <a:endParaRPr lang="en-US" dirty="0"/>
          </a:p>
        </p:txBody>
      </p:sp>
      <p:sp>
        <p:nvSpPr>
          <p:cNvPr id="3" name="Content Placeholder 2"/>
          <p:cNvSpPr>
            <a:spLocks noGrp="1"/>
          </p:cNvSpPr>
          <p:nvPr>
            <p:ph idx="1"/>
          </p:nvPr>
        </p:nvSpPr>
        <p:spPr>
          <a:xfrm>
            <a:off x="286871" y="1147482"/>
            <a:ext cx="8761040" cy="5276519"/>
          </a:xfrm>
        </p:spPr>
        <p:txBody>
          <a:bodyPr>
            <a:normAutofit/>
          </a:bodyPr>
          <a:lstStyle/>
          <a:p>
            <a:pPr marL="0" indent="0">
              <a:buNone/>
            </a:pPr>
            <a:r>
              <a:rPr lang="en-US" altLang="zh-CN" b="1" dirty="0" smtClean="0"/>
              <a:t>Window</a:t>
            </a:r>
            <a:r>
              <a:rPr lang="zh-CN" altLang="en-US" b="1" dirty="0" smtClean="0"/>
              <a:t>的</a:t>
            </a:r>
            <a:r>
              <a:rPr lang="en-US" altLang="zh-CN" b="1" dirty="0" err="1" smtClean="0"/>
              <a:t>scrollTo</a:t>
            </a:r>
            <a:r>
              <a:rPr lang="en-US" altLang="zh-CN" b="1" dirty="0" smtClean="0"/>
              <a:t>()</a:t>
            </a:r>
            <a:r>
              <a:rPr lang="zh-CN" altLang="en-US" b="1" dirty="0" smtClean="0"/>
              <a:t>方法接受一个点的</a:t>
            </a:r>
            <a:r>
              <a:rPr lang="en-US" altLang="zh-CN" b="1" dirty="0" smtClean="0"/>
              <a:t>X</a:t>
            </a:r>
            <a:r>
              <a:rPr lang="zh-CN" altLang="en-US" b="1" dirty="0" smtClean="0"/>
              <a:t>和</a:t>
            </a:r>
            <a:r>
              <a:rPr lang="en-US" altLang="zh-CN" b="1" dirty="0" smtClean="0"/>
              <a:t>Y</a:t>
            </a:r>
            <a:r>
              <a:rPr lang="zh-CN" altLang="en-US" b="1" dirty="0" smtClean="0"/>
              <a:t>坐标，并作为滚动的偏移量。窗口滚动到指定的点出现在视口的左上角。</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r>
              <a:rPr lang="en-US" altLang="zh-CN" b="1" dirty="0" smtClean="0"/>
              <a:t>Window</a:t>
            </a:r>
            <a:r>
              <a:rPr lang="zh-CN" altLang="en-US" b="1" dirty="0" smtClean="0"/>
              <a:t>的</a:t>
            </a:r>
            <a:r>
              <a:rPr lang="en-US" altLang="zh-CN" b="1" dirty="0" err="1" smtClean="0"/>
              <a:t>scrollBy</a:t>
            </a:r>
            <a:r>
              <a:rPr lang="en-US" altLang="zh-CN" b="1" dirty="0" smtClean="0"/>
              <a:t>()</a:t>
            </a:r>
            <a:r>
              <a:rPr lang="zh-CN" altLang="en-US" b="1" dirty="0" smtClean="0"/>
              <a:t>方法和</a:t>
            </a:r>
            <a:r>
              <a:rPr lang="en-US" altLang="zh-CN" b="1" dirty="0" err="1" smtClean="0"/>
              <a:t>scrollTo</a:t>
            </a:r>
            <a:r>
              <a:rPr lang="en-US" altLang="zh-CN" b="1" dirty="0" smtClean="0"/>
              <a:t>()</a:t>
            </a:r>
            <a:r>
              <a:rPr lang="zh-CN" altLang="en-US" b="1" dirty="0" smtClean="0"/>
              <a:t>相似，但它的参数是相对的，并在当前滚动条的偏移量上增加。如下例</a:t>
            </a:r>
            <a:endParaRPr lang="en-US" altLang="zh-CN" dirty="0" smtClean="0"/>
          </a:p>
        </p:txBody>
      </p:sp>
      <p:sp>
        <p:nvSpPr>
          <p:cNvPr id="6" name="Rectangle 5"/>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398587" y="2473045"/>
            <a:ext cx="4812282" cy="1158876"/>
          </a:xfrm>
          <a:prstGeom prst="rect">
            <a:avLst/>
          </a:prstGeom>
        </p:spPr>
      </p:pic>
      <p:pic>
        <p:nvPicPr>
          <p:cNvPr id="9" name="图片 8"/>
          <p:cNvPicPr>
            <a:picLocks noChangeAspect="1"/>
          </p:cNvPicPr>
          <p:nvPr/>
        </p:nvPicPr>
        <p:blipFill>
          <a:blip r:embed="rId6"/>
          <a:stretch>
            <a:fillRect/>
          </a:stretch>
        </p:blipFill>
        <p:spPr>
          <a:xfrm>
            <a:off x="866775" y="5033962"/>
            <a:ext cx="6958046" cy="744538"/>
          </a:xfrm>
          <a:prstGeom prst="rect">
            <a:avLst/>
          </a:prstGeom>
        </p:spPr>
      </p:pic>
    </p:spTree>
    <p:extLst>
      <p:ext uri="{BB962C8B-B14F-4D97-AF65-F5344CB8AC3E}">
        <p14:creationId xmlns:p14="http://schemas.microsoft.com/office/powerpoint/2010/main" val="3255034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1771"/>
            <a:ext cx="7886700" cy="1325563"/>
          </a:xfrm>
        </p:spPr>
        <p:txBody>
          <a:bodyPr/>
          <a:lstStyle/>
          <a:p>
            <a:r>
              <a:rPr lang="zh-CN" altLang="en-US" dirty="0"/>
              <a:t>滚动</a:t>
            </a:r>
            <a:endParaRPr lang="en-US" dirty="0"/>
          </a:p>
        </p:txBody>
      </p:sp>
      <p:sp>
        <p:nvSpPr>
          <p:cNvPr id="3" name="Content Placeholder 2"/>
          <p:cNvSpPr>
            <a:spLocks noGrp="1"/>
          </p:cNvSpPr>
          <p:nvPr>
            <p:ph idx="1"/>
          </p:nvPr>
        </p:nvSpPr>
        <p:spPr>
          <a:xfrm>
            <a:off x="286871" y="1147482"/>
            <a:ext cx="8761040" cy="5276519"/>
          </a:xfrm>
        </p:spPr>
        <p:txBody>
          <a:bodyPr>
            <a:normAutofit/>
          </a:bodyPr>
          <a:lstStyle/>
          <a:p>
            <a:pPr marL="0" indent="0">
              <a:buNone/>
            </a:pPr>
            <a:r>
              <a:rPr lang="zh-CN" altLang="en-US" dirty="0" smtClean="0"/>
              <a:t>除了滚动到文档中用数字表示的位置，</a:t>
            </a:r>
            <a:r>
              <a:rPr lang="en-US" altLang="zh-CN" dirty="0" err="1" smtClean="0"/>
              <a:t>scrollIntoView</a:t>
            </a:r>
            <a:r>
              <a:rPr lang="en-US" altLang="zh-CN" dirty="0" smtClean="0"/>
              <a:t>()</a:t>
            </a:r>
            <a:r>
              <a:rPr lang="zh-CN" altLang="en-US" dirty="0" smtClean="0"/>
              <a:t>方法将</a:t>
            </a:r>
            <a:r>
              <a:rPr lang="zh-CN" altLang="en-US" dirty="0"/>
              <a:t>调用它的元素滚动到浏览器窗口的可见</a:t>
            </a:r>
            <a:r>
              <a:rPr lang="zh-CN" altLang="en-US" dirty="0" smtClean="0"/>
              <a:t>区域。</a:t>
            </a:r>
            <a:endParaRPr lang="en-US" altLang="zh-CN" dirty="0" smtClean="0"/>
          </a:p>
        </p:txBody>
      </p:sp>
      <p:sp>
        <p:nvSpPr>
          <p:cNvPr id="6" name="Rectangle 5"/>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468312" y="2079624"/>
            <a:ext cx="4836215" cy="3964111"/>
          </a:xfrm>
          <a:prstGeom prst="rect">
            <a:avLst/>
          </a:prstGeom>
        </p:spPr>
      </p:pic>
      <p:pic>
        <p:nvPicPr>
          <p:cNvPr id="10" name="图片 9"/>
          <p:cNvPicPr>
            <a:picLocks noChangeAspect="1"/>
          </p:cNvPicPr>
          <p:nvPr/>
        </p:nvPicPr>
        <p:blipFill>
          <a:blip r:embed="rId6"/>
          <a:stretch>
            <a:fillRect/>
          </a:stretch>
        </p:blipFill>
        <p:spPr>
          <a:xfrm>
            <a:off x="6406393" y="2343150"/>
            <a:ext cx="923925" cy="1085850"/>
          </a:xfrm>
          <a:prstGeom prst="rect">
            <a:avLst/>
          </a:prstGeom>
        </p:spPr>
      </p:pic>
      <p:pic>
        <p:nvPicPr>
          <p:cNvPr id="11" name="图片 10"/>
          <p:cNvPicPr>
            <a:picLocks noChangeAspect="1"/>
          </p:cNvPicPr>
          <p:nvPr/>
        </p:nvPicPr>
        <p:blipFill>
          <a:blip r:embed="rId7"/>
          <a:stretch>
            <a:fillRect/>
          </a:stretch>
        </p:blipFill>
        <p:spPr>
          <a:xfrm>
            <a:off x="6315905" y="3785741"/>
            <a:ext cx="1104900" cy="981075"/>
          </a:xfrm>
          <a:prstGeom prst="rect">
            <a:avLst/>
          </a:prstGeom>
        </p:spPr>
      </p:pic>
    </p:spTree>
    <p:extLst>
      <p:ext uri="{BB962C8B-B14F-4D97-AF65-F5344CB8AC3E}">
        <p14:creationId xmlns:p14="http://schemas.microsoft.com/office/powerpoint/2010/main" val="2683140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15.8 HTML</a:t>
            </a:r>
            <a:r>
              <a:rPr lang="zh-CN" altLang="en-US" dirty="0" smtClean="0"/>
              <a:t>表单</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6" name="Picture 5"/>
          <p:cNvPicPr>
            <a:picLocks noChangeAspect="1"/>
          </p:cNvPicPr>
          <p:nvPr/>
        </p:nvPicPr>
        <p:blipFill rotWithShape="1">
          <a:blip r:embed="rId4"/>
          <a:srcRect t="2760" r="80090"/>
          <a:stretch>
            <a:fillRect/>
          </a:stretch>
        </p:blipFill>
        <p:spPr>
          <a:xfrm>
            <a:off x="7374627" y="6549265"/>
            <a:ext cx="338826" cy="308735"/>
          </a:xfrm>
          <a:prstGeom prst="rect">
            <a:avLst/>
          </a:prstGeom>
        </p:spPr>
      </p:pic>
    </p:spTree>
    <p:extLst>
      <p:ext uri="{BB962C8B-B14F-4D97-AF65-F5344CB8AC3E}">
        <p14:creationId xmlns:p14="http://schemas.microsoft.com/office/powerpoint/2010/main" val="4127554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常用</a:t>
            </a:r>
            <a:r>
              <a:rPr lang="en-US" altLang="zh-CN" dirty="0" smtClean="0"/>
              <a:t>HTML</a:t>
            </a:r>
            <a:r>
              <a:rPr lang="zh-CN" altLang="en-US" dirty="0" smtClean="0"/>
              <a:t>表单元素</a:t>
            </a:r>
            <a:endParaRPr lang="en-US" dirty="0"/>
          </a:p>
        </p:txBody>
      </p:sp>
      <p:pic>
        <p:nvPicPr>
          <p:cNvPr id="4" name="内容占位符 3"/>
          <p:cNvPicPr>
            <a:picLocks noGrp="1" noChangeAspect="1"/>
          </p:cNvPicPr>
          <p:nvPr>
            <p:ph idx="1"/>
          </p:nvPr>
        </p:nvPicPr>
        <p:blipFill>
          <a:blip r:embed="rId3"/>
          <a:stretch>
            <a:fillRect/>
          </a:stretch>
        </p:blipFill>
        <p:spPr>
          <a:xfrm>
            <a:off x="147638" y="1195388"/>
            <a:ext cx="7002462" cy="1370792"/>
          </a:xfrm>
          <a:prstGeom prst="rect">
            <a:avLst/>
          </a:prstGeom>
        </p:spPr>
      </p:pic>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5"/>
          <a:srcRect t="2760" r="80090"/>
          <a:stretch>
            <a:fillRect/>
          </a:stretch>
        </p:blipFill>
        <p:spPr>
          <a:xfrm>
            <a:off x="7374627" y="6549265"/>
            <a:ext cx="338826" cy="308735"/>
          </a:xfrm>
          <a:prstGeom prst="rect">
            <a:avLst/>
          </a:prstGeom>
        </p:spPr>
      </p:pic>
      <p:pic>
        <p:nvPicPr>
          <p:cNvPr id="9" name="图片 8"/>
          <p:cNvPicPr>
            <a:picLocks noChangeAspect="1"/>
          </p:cNvPicPr>
          <p:nvPr/>
        </p:nvPicPr>
        <p:blipFill>
          <a:blip r:embed="rId6"/>
          <a:stretch>
            <a:fillRect/>
          </a:stretch>
        </p:blipFill>
        <p:spPr>
          <a:xfrm>
            <a:off x="147638" y="2566180"/>
            <a:ext cx="8221662" cy="4007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常用</a:t>
            </a:r>
            <a:r>
              <a:rPr lang="en-US" altLang="zh-CN" dirty="0" smtClean="0"/>
              <a:t>HTML</a:t>
            </a:r>
            <a:r>
              <a:rPr lang="zh-CN" altLang="en-US" dirty="0" smtClean="0"/>
              <a:t>表单元素</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p:txBody>
          <a:bodyPr/>
          <a:lstStyle/>
          <a:p>
            <a:endParaRPr lang="zh-CN" altLang="en-US" dirty="0"/>
          </a:p>
        </p:txBody>
      </p:sp>
      <p:pic>
        <p:nvPicPr>
          <p:cNvPr id="8" name="图片 7"/>
          <p:cNvPicPr>
            <a:picLocks noChangeAspect="1"/>
          </p:cNvPicPr>
          <p:nvPr/>
        </p:nvPicPr>
        <p:blipFill>
          <a:blip r:embed="rId5"/>
          <a:stretch>
            <a:fillRect/>
          </a:stretch>
        </p:blipFill>
        <p:spPr>
          <a:xfrm>
            <a:off x="268487" y="1400684"/>
            <a:ext cx="8607026" cy="3429466"/>
          </a:xfrm>
          <a:prstGeom prst="rect">
            <a:avLst/>
          </a:prstGeom>
        </p:spPr>
      </p:pic>
    </p:spTree>
    <p:extLst>
      <p:ext uri="{BB962C8B-B14F-4D97-AF65-F5344CB8AC3E}">
        <p14:creationId xmlns:p14="http://schemas.microsoft.com/office/powerpoint/2010/main" val="2755399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选取表单和表单元素</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r>
              <a:rPr lang="zh-CN" altLang="en-US" dirty="0"/>
              <a:t>表</a:t>
            </a:r>
            <a:r>
              <a:rPr lang="zh-CN" altLang="en-US" dirty="0" smtClean="0"/>
              <a:t>单和它们所包含的元素可以用</a:t>
            </a:r>
            <a:r>
              <a:rPr lang="en-US" altLang="zh-CN" dirty="0" err="1" smtClean="0"/>
              <a:t>getElementById</a:t>
            </a:r>
            <a:r>
              <a:rPr lang="en-US" altLang="zh-CN" dirty="0" smtClean="0"/>
              <a:t>()</a:t>
            </a:r>
            <a:r>
              <a:rPr lang="zh-CN" altLang="en-US" dirty="0" smtClean="0"/>
              <a:t>和</a:t>
            </a:r>
            <a:r>
              <a:rPr lang="en-US" altLang="zh-CN" dirty="0" err="1" smtClean="0"/>
              <a:t>getElementByTagName</a:t>
            </a:r>
            <a:r>
              <a:rPr lang="en-US" altLang="zh-CN" dirty="0" smtClean="0"/>
              <a:t>()</a:t>
            </a:r>
            <a:r>
              <a:rPr lang="zh-CN" altLang="en-US" dirty="0" smtClean="0"/>
              <a:t>等标准的方法从文档中来选取：</a:t>
            </a:r>
            <a:endParaRPr lang="en-US" altLang="zh-CN" dirty="0" smtClean="0"/>
          </a:p>
          <a:p>
            <a:endParaRPr lang="en-US" altLang="zh-CN" dirty="0"/>
          </a:p>
          <a:p>
            <a:r>
              <a:rPr lang="zh-CN" altLang="en-US" dirty="0" smtClean="0"/>
              <a:t>从一个表单中选取所有单选按钮和所有同名的元素的代码</a:t>
            </a:r>
            <a:r>
              <a:rPr lang="zh-CN" altLang="en-US" dirty="0"/>
              <a:t>：</a:t>
            </a:r>
            <a:endParaRPr lang="en-US" altLang="zh-CN" dirty="0" smtClean="0"/>
          </a:p>
          <a:p>
            <a:endParaRPr lang="en-US" altLang="zh-CN" dirty="0" smtClean="0"/>
          </a:p>
        </p:txBody>
      </p:sp>
      <p:pic>
        <p:nvPicPr>
          <p:cNvPr id="8" name="图片 7"/>
          <p:cNvPicPr>
            <a:picLocks noChangeAspect="1"/>
          </p:cNvPicPr>
          <p:nvPr/>
        </p:nvPicPr>
        <p:blipFill>
          <a:blip r:embed="rId5"/>
          <a:stretch>
            <a:fillRect/>
          </a:stretch>
        </p:blipFill>
        <p:spPr>
          <a:xfrm>
            <a:off x="368300" y="2478087"/>
            <a:ext cx="8412192" cy="470719"/>
          </a:xfrm>
          <a:prstGeom prst="rect">
            <a:avLst/>
          </a:prstGeom>
        </p:spPr>
      </p:pic>
      <p:pic>
        <p:nvPicPr>
          <p:cNvPr id="10" name="图片 9"/>
          <p:cNvPicPr>
            <a:picLocks noChangeAspect="1"/>
          </p:cNvPicPr>
          <p:nvPr/>
        </p:nvPicPr>
        <p:blipFill>
          <a:blip r:embed="rId6"/>
          <a:stretch>
            <a:fillRect/>
          </a:stretch>
        </p:blipFill>
        <p:spPr>
          <a:xfrm>
            <a:off x="249985" y="4074727"/>
            <a:ext cx="7865315" cy="699518"/>
          </a:xfrm>
          <a:prstGeom prst="rect">
            <a:avLst/>
          </a:prstGeom>
        </p:spPr>
      </p:pic>
      <p:pic>
        <p:nvPicPr>
          <p:cNvPr id="11" name="图片 10"/>
          <p:cNvPicPr>
            <a:picLocks noChangeAspect="1"/>
          </p:cNvPicPr>
          <p:nvPr/>
        </p:nvPicPr>
        <p:blipFill>
          <a:blip r:embed="rId7"/>
          <a:stretch>
            <a:fillRect/>
          </a:stretch>
        </p:blipFill>
        <p:spPr>
          <a:xfrm>
            <a:off x="527050" y="4950061"/>
            <a:ext cx="7836462" cy="765970"/>
          </a:xfrm>
          <a:prstGeom prst="rect">
            <a:avLst/>
          </a:prstGeom>
        </p:spPr>
      </p:pic>
    </p:spTree>
    <p:extLst>
      <p:ext uri="{BB962C8B-B14F-4D97-AF65-F5344CB8AC3E}">
        <p14:creationId xmlns:p14="http://schemas.microsoft.com/office/powerpoint/2010/main" val="2139539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选取表单和表单元素</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r>
              <a:rPr lang="en-US" altLang="zh-CN" dirty="0" err="1" smtClean="0"/>
              <a:t>Document.forms</a:t>
            </a:r>
            <a:r>
              <a:rPr lang="zh-CN" altLang="en-US" dirty="0" smtClean="0"/>
              <a:t>是一个</a:t>
            </a:r>
            <a:r>
              <a:rPr lang="en-US" altLang="zh-CN" dirty="0" err="1" smtClean="0"/>
              <a:t>HTMLCollection</a:t>
            </a:r>
            <a:r>
              <a:rPr lang="zh-CN" altLang="en-US" dirty="0" smtClean="0"/>
              <a:t>对象，可以通过数字序号或</a:t>
            </a:r>
            <a:r>
              <a:rPr lang="en-US" altLang="zh-CN" dirty="0" smtClean="0"/>
              <a:t>name</a:t>
            </a:r>
            <a:r>
              <a:rPr lang="zh-CN" altLang="en-US" dirty="0" smtClean="0"/>
              <a:t>来选取表单元素。如果名为</a:t>
            </a:r>
            <a:r>
              <a:rPr lang="en-US" altLang="zh-CN" dirty="0" smtClean="0"/>
              <a:t>address</a:t>
            </a:r>
            <a:r>
              <a:rPr lang="zh-CN" altLang="en-US" dirty="0" smtClean="0"/>
              <a:t>的表单的一个元素的</a:t>
            </a:r>
            <a:r>
              <a:rPr lang="en-US" altLang="zh-CN" dirty="0" smtClean="0"/>
              <a:t>name</a:t>
            </a:r>
            <a:r>
              <a:rPr lang="zh-CN" altLang="en-US" dirty="0" smtClean="0"/>
              <a:t>是</a:t>
            </a:r>
            <a:r>
              <a:rPr lang="en-US" altLang="zh-CN" dirty="0" smtClean="0"/>
              <a:t>street</a:t>
            </a:r>
            <a:r>
              <a:rPr lang="zh-CN" altLang="en-US"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p:txBody>
      </p:sp>
      <p:pic>
        <p:nvPicPr>
          <p:cNvPr id="4" name="图片 3"/>
          <p:cNvPicPr>
            <a:picLocks noChangeAspect="1"/>
          </p:cNvPicPr>
          <p:nvPr/>
        </p:nvPicPr>
        <p:blipFill>
          <a:blip r:embed="rId5"/>
          <a:stretch>
            <a:fillRect/>
          </a:stretch>
        </p:blipFill>
        <p:spPr>
          <a:xfrm>
            <a:off x="497712" y="2620961"/>
            <a:ext cx="7046328" cy="946150"/>
          </a:xfrm>
          <a:prstGeom prst="rect">
            <a:avLst/>
          </a:prstGeom>
        </p:spPr>
      </p:pic>
    </p:spTree>
    <p:extLst>
      <p:ext uri="{BB962C8B-B14F-4D97-AF65-F5344CB8AC3E}">
        <p14:creationId xmlns:p14="http://schemas.microsoft.com/office/powerpoint/2010/main" val="222277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表单和元素的属性</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pPr marL="0" indent="0">
              <a:buNone/>
            </a:pPr>
            <a:r>
              <a:rPr lang="en-US" altLang="zh-CN" dirty="0" smtClean="0"/>
              <a:t>Form</a:t>
            </a:r>
            <a:r>
              <a:rPr lang="zh-CN" altLang="en-US" dirty="0" smtClean="0"/>
              <a:t>对象的</a:t>
            </a:r>
            <a:r>
              <a:rPr lang="en-US" altLang="zh-CN" dirty="0" err="1" smtClean="0"/>
              <a:t>action,encoding,method</a:t>
            </a:r>
            <a:r>
              <a:rPr lang="zh-CN" altLang="en-US" dirty="0" smtClean="0"/>
              <a:t>和</a:t>
            </a:r>
            <a:r>
              <a:rPr lang="en-US" altLang="zh-CN" dirty="0" smtClean="0"/>
              <a:t>target</a:t>
            </a:r>
            <a:r>
              <a:rPr lang="zh-CN" altLang="en-US" dirty="0" smtClean="0"/>
              <a:t>属性直接对应</a:t>
            </a:r>
            <a:r>
              <a:rPr lang="en-US" altLang="zh-CN" dirty="0" smtClean="0"/>
              <a:t>&lt;form&gt;</a:t>
            </a:r>
            <a:r>
              <a:rPr lang="zh-CN" altLang="en-US" dirty="0" smtClean="0"/>
              <a:t>元素的</a:t>
            </a:r>
            <a:r>
              <a:rPr lang="en-US" altLang="zh-CN" dirty="0" err="1"/>
              <a:t>action,encoding,method</a:t>
            </a:r>
            <a:r>
              <a:rPr lang="zh-CN" altLang="en-US" dirty="0"/>
              <a:t>和</a:t>
            </a:r>
            <a:r>
              <a:rPr lang="en-US" altLang="zh-CN" dirty="0" smtClean="0"/>
              <a:t>target</a:t>
            </a:r>
            <a:r>
              <a:rPr lang="zh-CN" altLang="en-US" dirty="0" smtClean="0"/>
              <a:t>等</a:t>
            </a:r>
            <a:r>
              <a:rPr lang="en-US" altLang="zh-CN" dirty="0" smtClean="0"/>
              <a:t>HTML</a:t>
            </a:r>
            <a:r>
              <a:rPr lang="zh-CN" altLang="en-US" dirty="0" smtClean="0"/>
              <a:t>属性。</a:t>
            </a:r>
            <a:endParaRPr lang="en-US" altLang="zh-CN" dirty="0" smtClean="0"/>
          </a:p>
          <a:p>
            <a:pPr marL="0" indent="0">
              <a:buNone/>
            </a:pPr>
            <a:r>
              <a:rPr lang="zh-CN" altLang="en-US" dirty="0" smtClean="0"/>
              <a:t>在</a:t>
            </a:r>
            <a:r>
              <a:rPr lang="en-US" altLang="zh-CN" dirty="0" smtClean="0"/>
              <a:t>JavaScript</a:t>
            </a:r>
            <a:r>
              <a:rPr lang="zh-CN" altLang="en-US" dirty="0" smtClean="0"/>
              <a:t>产生之前，要用一个专门的提交按钮提交表单，重置按钮重置表单的值。</a:t>
            </a:r>
            <a:r>
              <a:rPr lang="en-US" altLang="zh-CN" dirty="0" smtClean="0"/>
              <a:t>JavaScript</a:t>
            </a:r>
            <a:r>
              <a:rPr lang="zh-CN" altLang="en-US" dirty="0" smtClean="0"/>
              <a:t>的</a:t>
            </a:r>
            <a:r>
              <a:rPr lang="en-US" altLang="zh-CN" dirty="0" smtClean="0"/>
              <a:t>Form</a:t>
            </a:r>
            <a:r>
              <a:rPr lang="zh-CN" altLang="en-US" dirty="0" smtClean="0"/>
              <a:t>对象支持两个方法：</a:t>
            </a:r>
            <a:r>
              <a:rPr lang="en-US" altLang="zh-CN" dirty="0" err="1" smtClean="0"/>
              <a:t>sumbit</a:t>
            </a:r>
            <a:r>
              <a:rPr lang="en-US" altLang="zh-CN" dirty="0" smtClean="0"/>
              <a:t>()</a:t>
            </a:r>
            <a:r>
              <a:rPr lang="zh-CN" altLang="en-US" dirty="0" smtClean="0"/>
              <a:t>和</a:t>
            </a:r>
            <a:r>
              <a:rPr lang="en-US" altLang="zh-CN" dirty="0" smtClean="0"/>
              <a:t>reset()</a:t>
            </a:r>
            <a:r>
              <a:rPr lang="zh-CN" altLang="en-US" dirty="0" smtClean="0"/>
              <a:t>，完成相同目的。</a:t>
            </a:r>
            <a:endParaRPr lang="en-US" altLang="zh-CN" dirty="0" smtClean="0"/>
          </a:p>
          <a:p>
            <a:endParaRPr lang="en-US" altLang="zh-CN" dirty="0" smtClean="0"/>
          </a:p>
        </p:txBody>
      </p:sp>
    </p:spTree>
    <p:extLst>
      <p:ext uri="{BB962C8B-B14F-4D97-AF65-F5344CB8AC3E}">
        <p14:creationId xmlns:p14="http://schemas.microsoft.com/office/powerpoint/2010/main" val="2792893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创建节点</a:t>
            </a:r>
            <a:endParaRPr lang="en-US" dirty="0"/>
          </a:p>
        </p:txBody>
      </p:sp>
      <p:sp>
        <p:nvSpPr>
          <p:cNvPr id="3" name="Content Placeholder 2"/>
          <p:cNvSpPr>
            <a:spLocks noGrp="1"/>
          </p:cNvSpPr>
          <p:nvPr>
            <p:ph idx="1"/>
          </p:nvPr>
        </p:nvSpPr>
        <p:spPr>
          <a:xfrm>
            <a:off x="191480" y="472561"/>
            <a:ext cx="8761040" cy="5276519"/>
          </a:xfrm>
        </p:spPr>
        <p:txBody>
          <a:bodyPr>
            <a:normAutofit/>
          </a:bodyPr>
          <a:lstStyle/>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pPr marL="0" indent="0">
              <a:buNone/>
            </a:pPr>
            <a:r>
              <a:rPr lang="zh-CN" altLang="en-US" dirty="0"/>
              <a:t>创建新的</a:t>
            </a:r>
            <a:r>
              <a:rPr lang="en-US" altLang="zh-CN" dirty="0"/>
              <a:t>Element</a:t>
            </a:r>
            <a:r>
              <a:rPr lang="zh-CN" altLang="en-US" dirty="0"/>
              <a:t>节点可以使用</a:t>
            </a:r>
            <a:r>
              <a:rPr lang="en-US" altLang="zh-CN" dirty="0"/>
              <a:t>Document</a:t>
            </a:r>
            <a:r>
              <a:rPr lang="zh-CN" altLang="en-US" dirty="0"/>
              <a:t>对象的</a:t>
            </a:r>
            <a:r>
              <a:rPr lang="en-US" altLang="zh-CN" dirty="0" err="1"/>
              <a:t>creatElement</a:t>
            </a:r>
            <a:r>
              <a:rPr lang="en-US" altLang="zh-CN" dirty="0"/>
              <a:t>()</a:t>
            </a:r>
            <a:r>
              <a:rPr lang="zh-CN" altLang="en-US" dirty="0"/>
              <a:t>方法。</a:t>
            </a:r>
            <a:r>
              <a:rPr lang="en-US" altLang="zh-CN" dirty="0"/>
              <a:t>Text</a:t>
            </a:r>
            <a:r>
              <a:rPr lang="zh-CN" altLang="en-US" dirty="0"/>
              <a:t>节点用类似的方法创建</a:t>
            </a:r>
            <a:r>
              <a:rPr lang="en-US" altLang="zh-CN" dirty="0"/>
              <a:t>:</a:t>
            </a:r>
          </a:p>
          <a:p>
            <a:pPr marL="0" indent="0">
              <a:buNone/>
            </a:pPr>
            <a:endParaRPr lang="en-US" altLang="zh-CN" b="1"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286870" y="1177624"/>
            <a:ext cx="8228479" cy="1933197"/>
          </a:xfrm>
          <a:prstGeom prst="rect">
            <a:avLst/>
          </a:prstGeom>
        </p:spPr>
      </p:pic>
      <p:pic>
        <p:nvPicPr>
          <p:cNvPr id="8" name="图片 7"/>
          <p:cNvPicPr>
            <a:picLocks noChangeAspect="1"/>
          </p:cNvPicPr>
          <p:nvPr/>
        </p:nvPicPr>
        <p:blipFill>
          <a:blip r:embed="rId6"/>
          <a:stretch>
            <a:fillRect/>
          </a:stretch>
        </p:blipFill>
        <p:spPr>
          <a:xfrm>
            <a:off x="433115" y="4512231"/>
            <a:ext cx="6941512" cy="6666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表单和元素的属性</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pPr marL="0" indent="0">
              <a:buNone/>
            </a:pPr>
            <a:r>
              <a:rPr lang="zh-CN" altLang="en-US" dirty="0"/>
              <a:t>大多</a:t>
            </a:r>
            <a:r>
              <a:rPr lang="zh-CN" altLang="en-US" dirty="0" smtClean="0"/>
              <a:t>数表单元素都有以下属性</a:t>
            </a:r>
            <a:r>
              <a:rPr lang="en-US" altLang="zh-CN" dirty="0" smtClean="0"/>
              <a:t>:</a:t>
            </a:r>
          </a:p>
        </p:txBody>
      </p:sp>
      <p:grpSp>
        <p:nvGrpSpPr>
          <p:cNvPr id="9" name="组合 8"/>
          <p:cNvGrpSpPr/>
          <p:nvPr/>
        </p:nvGrpSpPr>
        <p:grpSpPr>
          <a:xfrm>
            <a:off x="384174" y="1633304"/>
            <a:ext cx="7477126" cy="5349960"/>
            <a:chOff x="384175" y="1633304"/>
            <a:chExt cx="6191250" cy="5207001"/>
          </a:xfrm>
        </p:grpSpPr>
        <p:pic>
          <p:nvPicPr>
            <p:cNvPr id="4" name="图片 3"/>
            <p:cNvPicPr>
              <a:picLocks noChangeAspect="1"/>
            </p:cNvPicPr>
            <p:nvPr/>
          </p:nvPicPr>
          <p:blipFill>
            <a:blip r:embed="rId5"/>
            <a:stretch>
              <a:fillRect/>
            </a:stretch>
          </p:blipFill>
          <p:spPr>
            <a:xfrm>
              <a:off x="384175" y="1633304"/>
              <a:ext cx="6191250" cy="4162425"/>
            </a:xfrm>
            <a:prstGeom prst="rect">
              <a:avLst/>
            </a:prstGeom>
          </p:spPr>
        </p:pic>
        <p:pic>
          <p:nvPicPr>
            <p:cNvPr id="8" name="图片 7"/>
            <p:cNvPicPr>
              <a:picLocks noChangeAspect="1"/>
            </p:cNvPicPr>
            <p:nvPr/>
          </p:nvPicPr>
          <p:blipFill>
            <a:blip r:embed="rId6"/>
            <a:stretch>
              <a:fillRect/>
            </a:stretch>
          </p:blipFill>
          <p:spPr>
            <a:xfrm>
              <a:off x="800100" y="5868755"/>
              <a:ext cx="5775324" cy="971550"/>
            </a:xfrm>
            <a:prstGeom prst="rect">
              <a:avLst/>
            </a:prstGeom>
          </p:spPr>
        </p:pic>
      </p:grpSp>
    </p:spTree>
    <p:extLst>
      <p:ext uri="{BB962C8B-B14F-4D97-AF65-F5344CB8AC3E}">
        <p14:creationId xmlns:p14="http://schemas.microsoft.com/office/powerpoint/2010/main" val="3291031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表单和元素的事件处理程序 </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r>
              <a:rPr lang="zh-CN" altLang="en-US" dirty="0" smtClean="0"/>
              <a:t>每个</a:t>
            </a:r>
            <a:r>
              <a:rPr lang="en-US" altLang="zh-CN" dirty="0" smtClean="0"/>
              <a:t>Form</a:t>
            </a:r>
            <a:r>
              <a:rPr lang="zh-CN" altLang="en-US" dirty="0" smtClean="0"/>
              <a:t>元素都有一个</a:t>
            </a:r>
            <a:r>
              <a:rPr lang="en-US" altLang="zh-CN" dirty="0" err="1" smtClean="0"/>
              <a:t>onsubmit</a:t>
            </a:r>
            <a:r>
              <a:rPr lang="zh-CN" altLang="en-US" dirty="0" smtClean="0"/>
              <a:t>时间处理程序来侦测表单提交，一个</a:t>
            </a:r>
            <a:r>
              <a:rPr lang="en-US" altLang="zh-CN" dirty="0" err="1" smtClean="0"/>
              <a:t>onreset</a:t>
            </a:r>
            <a:r>
              <a:rPr lang="zh-CN" altLang="en-US" dirty="0" smtClean="0"/>
              <a:t>事件处理程序来侦查表单重置。</a:t>
            </a:r>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en-US" dirty="0" smtClean="0"/>
              <a:t>当用户与表单元素交互时往往会触发</a:t>
            </a:r>
            <a:r>
              <a:rPr lang="en-US" altLang="zh-CN" dirty="0" smtClean="0"/>
              <a:t>click</a:t>
            </a:r>
            <a:r>
              <a:rPr lang="zh-CN" altLang="en-US" dirty="0" smtClean="0"/>
              <a:t>或</a:t>
            </a:r>
            <a:r>
              <a:rPr lang="en-US" altLang="zh-CN" dirty="0" smtClean="0"/>
              <a:t>change</a:t>
            </a:r>
            <a:r>
              <a:rPr lang="zh-CN" altLang="en-US" dirty="0" smtClean="0"/>
              <a:t>事件，通过定义</a:t>
            </a:r>
            <a:r>
              <a:rPr lang="en-US" altLang="zh-CN" dirty="0" err="1" smtClean="0"/>
              <a:t>onclick</a:t>
            </a:r>
            <a:r>
              <a:rPr lang="zh-CN" altLang="en-US" dirty="0" smtClean="0"/>
              <a:t>和</a:t>
            </a:r>
            <a:r>
              <a:rPr lang="en-US" altLang="zh-CN" dirty="0" err="1" smtClean="0"/>
              <a:t>onchange</a:t>
            </a:r>
            <a:r>
              <a:rPr lang="zh-CN" altLang="en-US" dirty="0" smtClean="0"/>
              <a:t>事件处理程序可以处理这些事件。</a:t>
            </a:r>
            <a:endParaRPr lang="en-US" altLang="zh-CN" dirty="0" smtClean="0"/>
          </a:p>
        </p:txBody>
      </p:sp>
      <p:pic>
        <p:nvPicPr>
          <p:cNvPr id="4" name="图片 3"/>
          <p:cNvPicPr>
            <a:picLocks noChangeAspect="1"/>
          </p:cNvPicPr>
          <p:nvPr/>
        </p:nvPicPr>
        <p:blipFill>
          <a:blip r:embed="rId5"/>
          <a:stretch>
            <a:fillRect/>
          </a:stretch>
        </p:blipFill>
        <p:spPr>
          <a:xfrm>
            <a:off x="295538" y="2478088"/>
            <a:ext cx="7599100" cy="1441450"/>
          </a:xfrm>
          <a:prstGeom prst="rect">
            <a:avLst/>
          </a:prstGeom>
        </p:spPr>
      </p:pic>
    </p:spTree>
    <p:extLst>
      <p:ext uri="{BB962C8B-B14F-4D97-AF65-F5344CB8AC3E}">
        <p14:creationId xmlns:p14="http://schemas.microsoft.com/office/powerpoint/2010/main" val="1555595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按钮</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4829175"/>
          </a:xfrm>
        </p:spPr>
        <p:txBody>
          <a:bodyPr/>
          <a:lstStyle/>
          <a:p>
            <a:pPr marL="0" indent="0">
              <a:buNone/>
            </a:pPr>
            <a:r>
              <a:rPr lang="zh-CN" altLang="en-US" dirty="0" smtClean="0"/>
              <a:t>按钮是最常用的表单元素之一，以</a:t>
            </a:r>
            <a:r>
              <a:rPr lang="en-US" altLang="zh-CN" dirty="0" smtClean="0"/>
              <a:t>&lt;input&gt;</a:t>
            </a:r>
            <a:r>
              <a:rPr lang="zh-CN" altLang="en-US" dirty="0" smtClean="0"/>
              <a:t>元素定义的按钮会将</a:t>
            </a:r>
            <a:r>
              <a:rPr lang="en-US" altLang="zh-CN" dirty="0" smtClean="0"/>
              <a:t>value</a:t>
            </a:r>
            <a:r>
              <a:rPr lang="zh-CN" altLang="en-US" dirty="0" smtClean="0"/>
              <a:t>属性以纯文本显示，以</a:t>
            </a:r>
            <a:r>
              <a:rPr lang="en-US" altLang="zh-CN" dirty="0" smtClean="0"/>
              <a:t>&lt;button&gt;</a:t>
            </a:r>
            <a:r>
              <a:rPr lang="zh-CN" altLang="en-US" dirty="0" smtClean="0"/>
              <a:t>元素定义的按钮会将元素的一切内容显示出来。</a:t>
            </a:r>
            <a:endParaRPr lang="en-US" altLang="zh-CN" dirty="0" smtClean="0"/>
          </a:p>
          <a:p>
            <a:pPr marL="0" indent="0">
              <a:buNone/>
            </a:pPr>
            <a:r>
              <a:rPr lang="zh-CN" altLang="en-US" dirty="0" smtClean="0"/>
              <a:t>提交和重置元素本就是按钮，不同的时候它们与之关联的默认动作。</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1793412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开关按钮</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5271477"/>
          </a:xfrm>
        </p:spPr>
        <p:txBody>
          <a:bodyPr>
            <a:normAutofit/>
          </a:bodyPr>
          <a:lstStyle/>
          <a:p>
            <a:r>
              <a:rPr lang="zh-CN" altLang="en-US" dirty="0" smtClean="0"/>
              <a:t>复选框和单选元素是开关那按钮，或称有两种视觉状态的按钮</a:t>
            </a:r>
            <a:r>
              <a:rPr lang="en-US" altLang="zh-CN" dirty="0" smtClean="0"/>
              <a:t>:</a:t>
            </a:r>
            <a:r>
              <a:rPr lang="zh-CN" altLang="en-US" dirty="0" smtClean="0"/>
              <a:t>选中或未选中。通过对其</a:t>
            </a:r>
            <a:r>
              <a:rPr lang="zh-CN" altLang="en-US" dirty="0"/>
              <a:t>单击</a:t>
            </a:r>
            <a:r>
              <a:rPr lang="zh-CN" altLang="en-US" dirty="0" smtClean="0"/>
              <a:t>用户可以改变它的开关状态。单选元素为整组有相关性的元素而设计的，组内所有按钮的</a:t>
            </a:r>
            <a:r>
              <a:rPr lang="en-US" altLang="zh-CN" dirty="0" smtClean="0"/>
              <a:t>HTML</a:t>
            </a:r>
            <a:r>
              <a:rPr lang="zh-CN" altLang="en-US" dirty="0" smtClean="0"/>
              <a:t>属性</a:t>
            </a:r>
            <a:r>
              <a:rPr lang="en-US" altLang="zh-CN" dirty="0" smtClean="0"/>
              <a:t>name</a:t>
            </a:r>
            <a:r>
              <a:rPr lang="zh-CN" altLang="en-US" dirty="0" smtClean="0"/>
              <a:t>值都相同。按这种方式创建的单选按钮是互斥的。</a:t>
            </a:r>
            <a:endParaRPr lang="en-US" altLang="zh-CN" dirty="0" smtClean="0"/>
          </a:p>
          <a:p>
            <a:r>
              <a:rPr lang="zh-CN" altLang="en-US" dirty="0" smtClean="0"/>
              <a:t>单选和复选都定义了</a:t>
            </a:r>
            <a:r>
              <a:rPr lang="en-US" altLang="zh-CN" dirty="0" smtClean="0"/>
              <a:t>checked</a:t>
            </a:r>
            <a:r>
              <a:rPr lang="zh-CN" altLang="en-US" dirty="0" smtClean="0"/>
              <a:t>属性，它注定了元素当前是否选中。</a:t>
            </a:r>
            <a:r>
              <a:rPr lang="en-US" altLang="zh-CN" dirty="0" err="1" smtClean="0"/>
              <a:t>defaultChecked</a:t>
            </a:r>
            <a:r>
              <a:rPr lang="zh-CN" altLang="en-US" dirty="0" smtClean="0"/>
              <a:t>属性也是布尔值，它是</a:t>
            </a:r>
            <a:r>
              <a:rPr lang="en-US" altLang="zh-CN" dirty="0" smtClean="0"/>
              <a:t>HTML</a:t>
            </a:r>
            <a:r>
              <a:rPr lang="zh-CN" altLang="en-US" dirty="0" smtClean="0"/>
              <a:t>属性</a:t>
            </a:r>
            <a:r>
              <a:rPr lang="en-US" altLang="zh-CN" dirty="0" smtClean="0"/>
              <a:t>checked</a:t>
            </a:r>
            <a:r>
              <a:rPr lang="zh-CN" altLang="en-US" dirty="0" smtClean="0"/>
              <a:t>的值，它定义了元素在第一次加载页面时是否选中。</a:t>
            </a:r>
            <a:endParaRPr lang="en-US" altLang="zh-CN" dirty="0" smtClean="0"/>
          </a:p>
          <a:p>
            <a:r>
              <a:rPr lang="zh-CN" altLang="en-US" dirty="0" smtClean="0"/>
              <a:t>当用户单击单选或复选开关按钮，触发</a:t>
            </a:r>
            <a:r>
              <a:rPr lang="en-US" altLang="zh-CN" dirty="0" err="1" smtClean="0"/>
              <a:t>onclick</a:t>
            </a:r>
            <a:r>
              <a:rPr lang="zh-CN" altLang="en-US" dirty="0" smtClean="0"/>
              <a:t>事件。如果由于单击改变了它的状态，则也触发</a:t>
            </a:r>
            <a:r>
              <a:rPr lang="en-US" altLang="zh-CN" dirty="0" err="1" smtClean="0"/>
              <a:t>onchange</a:t>
            </a:r>
            <a:r>
              <a:rPr lang="zh-CN" altLang="en-US" dirty="0" smtClean="0"/>
              <a:t>事件。</a:t>
            </a:r>
            <a:endParaRPr lang="en-US" altLang="zh-CN" dirty="0" smtClean="0"/>
          </a:p>
        </p:txBody>
      </p:sp>
    </p:spTree>
    <p:extLst>
      <p:ext uri="{BB962C8B-B14F-4D97-AF65-F5344CB8AC3E}">
        <p14:creationId xmlns:p14="http://schemas.microsoft.com/office/powerpoint/2010/main" val="3513596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a:t>文本域</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5271477"/>
          </a:xfrm>
        </p:spPr>
        <p:txBody>
          <a:bodyPr>
            <a:normAutofit/>
          </a:bodyPr>
          <a:lstStyle/>
          <a:p>
            <a:r>
              <a:rPr lang="zh-CN" altLang="en-US" dirty="0" smtClean="0"/>
              <a:t>文本输入域在</a:t>
            </a:r>
            <a:r>
              <a:rPr lang="en-US" altLang="zh-CN" dirty="0" smtClean="0"/>
              <a:t>HTML</a:t>
            </a:r>
            <a:r>
              <a:rPr lang="zh-CN" altLang="en-US" dirty="0" smtClean="0"/>
              <a:t>表单和</a:t>
            </a:r>
            <a:r>
              <a:rPr lang="en-US" altLang="zh-CN" dirty="0" smtClean="0"/>
              <a:t>JavaScript</a:t>
            </a:r>
            <a:r>
              <a:rPr lang="zh-CN" altLang="en-US" dirty="0" smtClean="0"/>
              <a:t>程序中可能是最常用的元素。</a:t>
            </a:r>
            <a:r>
              <a:rPr lang="en-US" altLang="zh-CN" dirty="0" err="1" smtClean="0"/>
              <a:t>Vlaue</a:t>
            </a:r>
            <a:r>
              <a:rPr lang="zh-CN" altLang="en-US" dirty="0" smtClean="0"/>
              <a:t>属性表示用户输入的文本。</a:t>
            </a:r>
            <a:endParaRPr lang="en-US" altLang="zh-CN" dirty="0" smtClean="0"/>
          </a:p>
          <a:p>
            <a:r>
              <a:rPr lang="en-US" altLang="zh-CN" dirty="0" smtClean="0"/>
              <a:t>Placeholder</a:t>
            </a:r>
            <a:r>
              <a:rPr lang="zh-CN" altLang="en-US" dirty="0" smtClean="0"/>
              <a:t>属性指定了用户输入前在输入域中显示的提示信息</a:t>
            </a:r>
            <a:r>
              <a:rPr lang="en-US" altLang="zh-CN" dirty="0" smtClean="0"/>
              <a:t>:</a:t>
            </a:r>
          </a:p>
          <a:p>
            <a:endParaRPr lang="en-US" altLang="zh-CN" dirty="0"/>
          </a:p>
          <a:p>
            <a:r>
              <a:rPr lang="en-US" altLang="zh-CN" dirty="0" err="1" smtClean="0"/>
              <a:t>Textarea</a:t>
            </a:r>
            <a:r>
              <a:rPr lang="zh-CN" altLang="en-US" dirty="0" smtClean="0"/>
              <a:t>元素类似文本输入域元素，不同的是它允许用户输入多行文本。用</a:t>
            </a:r>
            <a:r>
              <a:rPr lang="en-US" altLang="zh-CN" dirty="0" smtClean="0"/>
              <a:t>&lt;</a:t>
            </a:r>
            <a:r>
              <a:rPr lang="en-US" altLang="zh-CN" dirty="0" err="1" smtClean="0"/>
              <a:t>textarea</a:t>
            </a:r>
            <a:r>
              <a:rPr lang="en-US" altLang="zh-CN" dirty="0" smtClean="0"/>
              <a:t>&gt;</a:t>
            </a:r>
            <a:r>
              <a:rPr lang="zh-CN" altLang="en-US" dirty="0" smtClean="0"/>
              <a:t>创建。</a:t>
            </a:r>
            <a:endParaRPr lang="en-US" altLang="zh-CN" dirty="0" smtClean="0"/>
          </a:p>
          <a:p>
            <a:r>
              <a:rPr lang="en-US" altLang="zh-CN" dirty="0" smtClean="0"/>
              <a:t>&lt;input type=“password”&gt;</a:t>
            </a:r>
            <a:r>
              <a:rPr lang="zh-CN" altLang="en-US" dirty="0" smtClean="0"/>
              <a:t>元素在用户输入时显示为星号。</a:t>
            </a:r>
            <a:endParaRPr lang="en-US" altLang="zh-CN" dirty="0" smtClean="0"/>
          </a:p>
          <a:p>
            <a:r>
              <a:rPr lang="en-US" altLang="zh-CN" dirty="0"/>
              <a:t>&lt;input type</a:t>
            </a:r>
            <a:r>
              <a:rPr lang="en-US" altLang="zh-CN" dirty="0" smtClean="0"/>
              <a:t>=“</a:t>
            </a:r>
            <a:r>
              <a:rPr lang="en-US" altLang="zh-CN" dirty="0"/>
              <a:t>file</a:t>
            </a:r>
            <a:r>
              <a:rPr lang="en-US" altLang="zh-CN" dirty="0" smtClean="0"/>
              <a:t>”&gt;</a:t>
            </a:r>
            <a:r>
              <a:rPr lang="zh-CN" altLang="en-US" dirty="0" smtClean="0"/>
              <a:t>允许用户上传本地文件</a:t>
            </a:r>
            <a:r>
              <a:rPr lang="zh-CN" altLang="en-US" dirty="0"/>
              <a:t>。</a:t>
            </a:r>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5"/>
          <a:stretch>
            <a:fillRect/>
          </a:stretch>
        </p:blipFill>
        <p:spPr>
          <a:xfrm>
            <a:off x="628650" y="2841864"/>
            <a:ext cx="7334249" cy="587136"/>
          </a:xfrm>
          <a:prstGeom prst="rect">
            <a:avLst/>
          </a:prstGeom>
        </p:spPr>
      </p:pic>
    </p:spTree>
    <p:extLst>
      <p:ext uri="{BB962C8B-B14F-4D97-AF65-F5344CB8AC3E}">
        <p14:creationId xmlns:p14="http://schemas.microsoft.com/office/powerpoint/2010/main" val="2695903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选择框和选项元素 </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196850" y="1152524"/>
            <a:ext cx="8451850" cy="5705476"/>
          </a:xfrm>
        </p:spPr>
        <p:txBody>
          <a:bodyPr>
            <a:normAutofit/>
          </a:bodyPr>
          <a:lstStyle/>
          <a:p>
            <a:r>
              <a:rPr lang="en-US" altLang="zh-CN" dirty="0" smtClean="0"/>
              <a:t>Select</a:t>
            </a:r>
            <a:r>
              <a:rPr lang="zh-CN" altLang="en-US" dirty="0" smtClean="0"/>
              <a:t>元素表示用户可以做出选择的一种选项，浏览器通常将其渲染为下拉菜单的形式。支持多选和单选。但是</a:t>
            </a:r>
            <a:r>
              <a:rPr lang="en-US" altLang="zh-CN" dirty="0" smtClean="0"/>
              <a:t>Select</a:t>
            </a:r>
            <a:r>
              <a:rPr lang="zh-CN" altLang="en-US" dirty="0" smtClean="0"/>
              <a:t>元素显示的选项并不是开关按钮，它们由</a:t>
            </a:r>
            <a:r>
              <a:rPr lang="en-US" altLang="zh-CN" dirty="0" smtClean="0"/>
              <a:t>&lt;option&gt;</a:t>
            </a:r>
            <a:r>
              <a:rPr lang="zh-CN" altLang="en-US" dirty="0" smtClean="0"/>
              <a:t>元素定义。</a:t>
            </a:r>
            <a:endParaRPr lang="en-US" altLang="zh-CN" dirty="0" smtClean="0"/>
          </a:p>
          <a:p>
            <a:r>
              <a:rPr lang="zh-CN" altLang="en-US" dirty="0" smtClean="0"/>
              <a:t>当用户选取或取消选取一个选项时，</a:t>
            </a:r>
            <a:r>
              <a:rPr lang="en-US" altLang="zh-CN" dirty="0" smtClean="0"/>
              <a:t>Select</a:t>
            </a:r>
            <a:r>
              <a:rPr lang="zh-CN" altLang="en-US" dirty="0" smtClean="0"/>
              <a:t>元素触发</a:t>
            </a:r>
            <a:r>
              <a:rPr lang="en-US" altLang="zh-CN" dirty="0" err="1" smtClean="0"/>
              <a:t>onchange</a:t>
            </a:r>
            <a:r>
              <a:rPr lang="zh-CN" altLang="en-US" dirty="0" smtClean="0"/>
              <a:t>事件处理程序。针对单</a:t>
            </a:r>
            <a:r>
              <a:rPr lang="en-US" altLang="zh-CN" dirty="0" smtClean="0"/>
              <a:t>”select-</a:t>
            </a:r>
            <a:r>
              <a:rPr lang="en-US" altLang="zh-CN" dirty="0" err="1" smtClean="0"/>
              <a:t>one”Select</a:t>
            </a:r>
            <a:r>
              <a:rPr lang="zh-CN" altLang="en-US" dirty="0" smtClean="0"/>
              <a:t>元素，它的可读写属性</a:t>
            </a:r>
            <a:r>
              <a:rPr lang="en-US" altLang="zh-CN" dirty="0" err="1" smtClean="0"/>
              <a:t>selectedIndex</a:t>
            </a:r>
            <a:r>
              <a:rPr lang="zh-CN" altLang="en-US" dirty="0" smtClean="0"/>
              <a:t>指定了哪个选项当前被选中。针对</a:t>
            </a:r>
            <a:r>
              <a:rPr lang="en-US" altLang="zh-CN" dirty="0"/>
              <a:t>”</a:t>
            </a:r>
            <a:r>
              <a:rPr lang="en-US" altLang="zh-CN" dirty="0" smtClean="0"/>
              <a:t>select-</a:t>
            </a:r>
            <a:r>
              <a:rPr lang="en-US" altLang="zh-CN" dirty="0" err="1" smtClean="0"/>
              <a:t>multiple”Select</a:t>
            </a:r>
            <a:r>
              <a:rPr lang="zh-CN" altLang="en-US" dirty="0" smtClean="0"/>
              <a:t>元素就需要遍历</a:t>
            </a:r>
            <a:r>
              <a:rPr lang="en-US" altLang="zh-CN" dirty="0" smtClean="0"/>
              <a:t>options[]</a:t>
            </a:r>
            <a:r>
              <a:rPr lang="zh-CN" altLang="en-US" dirty="0" smtClean="0"/>
              <a:t>数组的元素，检查每个</a:t>
            </a:r>
            <a:r>
              <a:rPr lang="en-US" altLang="zh-CN" dirty="0" smtClean="0"/>
              <a:t>Option</a:t>
            </a:r>
            <a:r>
              <a:rPr lang="zh-CN" altLang="en-US" dirty="0" smtClean="0"/>
              <a:t>对象的</a:t>
            </a:r>
            <a:r>
              <a:rPr lang="en-US" altLang="zh-CN" dirty="0" err="1" smtClean="0"/>
              <a:t>selectedIndex</a:t>
            </a:r>
            <a:r>
              <a:rPr lang="zh-CN" altLang="en-US" dirty="0" smtClean="0"/>
              <a:t>属性值。</a:t>
            </a:r>
            <a:endParaRPr lang="en-US" altLang="zh-CN" dirty="0" smtClean="0"/>
          </a:p>
          <a:p>
            <a:r>
              <a:rPr lang="zh-CN" altLang="en-US" dirty="0" smtClean="0"/>
              <a:t>每个</a:t>
            </a:r>
            <a:r>
              <a:rPr lang="en-US" altLang="zh-CN" dirty="0" smtClean="0"/>
              <a:t>Option</a:t>
            </a:r>
            <a:r>
              <a:rPr lang="zh-CN" altLang="en-US" dirty="0" smtClean="0"/>
              <a:t>对象有一个</a:t>
            </a:r>
            <a:r>
              <a:rPr lang="en-US" altLang="zh-CN" dirty="0" smtClean="0"/>
              <a:t>text</a:t>
            </a:r>
            <a:r>
              <a:rPr lang="zh-CN" altLang="en-US" dirty="0" smtClean="0"/>
              <a:t>属性，指定了在</a:t>
            </a:r>
            <a:r>
              <a:rPr lang="en-US" altLang="zh-CN" dirty="0" smtClean="0"/>
              <a:t>Select</a:t>
            </a:r>
            <a:r>
              <a:rPr lang="zh-CN" altLang="en-US" dirty="0" smtClean="0"/>
              <a:t>元素中的选项所显示的纯文本字符串。</a:t>
            </a:r>
            <a:r>
              <a:rPr lang="en-US" altLang="zh-CN" dirty="0" smtClean="0"/>
              <a:t>Value</a:t>
            </a:r>
            <a:r>
              <a:rPr lang="zh-CN" altLang="en-US" dirty="0" smtClean="0"/>
              <a:t>属性指定了在提交到</a:t>
            </a:r>
            <a:r>
              <a:rPr lang="en-US" altLang="zh-CN" dirty="0" smtClean="0"/>
              <a:t>web</a:t>
            </a:r>
            <a:r>
              <a:rPr lang="zh-CN" altLang="en-US" dirty="0" smtClean="0"/>
              <a:t>服务器的文本字符串。</a:t>
            </a:r>
            <a:endParaRPr lang="en-US" altLang="zh-CN" dirty="0" smtClean="0"/>
          </a:p>
        </p:txBody>
      </p:sp>
    </p:spTree>
    <p:extLst>
      <p:ext uri="{BB962C8B-B14F-4D97-AF65-F5344CB8AC3E}">
        <p14:creationId xmlns:p14="http://schemas.microsoft.com/office/powerpoint/2010/main" val="3979679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15.9 </a:t>
            </a:r>
            <a:r>
              <a:rPr lang="zh-CN" altLang="en-US" dirty="0" smtClean="0"/>
              <a:t>其他文档特性</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6" name="Picture 5"/>
          <p:cNvPicPr>
            <a:picLocks noChangeAspect="1"/>
          </p:cNvPicPr>
          <p:nvPr/>
        </p:nvPicPr>
        <p:blipFill rotWithShape="1">
          <a:blip r:embed="rId4"/>
          <a:srcRect t="2760" r="80090"/>
          <a:stretch>
            <a:fillRect/>
          </a:stretch>
        </p:blipFill>
        <p:spPr>
          <a:xfrm>
            <a:off x="7374627" y="6549265"/>
            <a:ext cx="338826" cy="308735"/>
          </a:xfrm>
          <a:prstGeom prst="rect">
            <a:avLst/>
          </a:prstGeom>
        </p:spPr>
      </p:pic>
    </p:spTree>
    <p:extLst>
      <p:ext uri="{BB962C8B-B14F-4D97-AF65-F5344CB8AC3E}">
        <p14:creationId xmlns:p14="http://schemas.microsoft.com/office/powerpoint/2010/main" val="238349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en-US" altLang="zh-CN" dirty="0" smtClean="0"/>
              <a:t>Document</a:t>
            </a:r>
            <a:r>
              <a:rPr lang="zh-CN" altLang="en-US" dirty="0" smtClean="0"/>
              <a:t>的属性</a:t>
            </a:r>
            <a:endParaRPr lang="en-US"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4" name="内容占位符 3"/>
          <p:cNvPicPr>
            <a:picLocks noGrp="1" noChangeAspect="1"/>
          </p:cNvPicPr>
          <p:nvPr>
            <p:ph idx="1"/>
          </p:nvPr>
        </p:nvPicPr>
        <p:blipFill>
          <a:blip r:embed="rId5"/>
          <a:stretch>
            <a:fillRect/>
          </a:stretch>
        </p:blipFill>
        <p:spPr>
          <a:xfrm>
            <a:off x="213294" y="1114424"/>
            <a:ext cx="8181406" cy="5687946"/>
          </a:xfrm>
          <a:prstGeom prst="rect">
            <a:avLst/>
          </a:prstGeom>
        </p:spPr>
      </p:pic>
    </p:spTree>
    <p:extLst>
      <p:ext uri="{BB962C8B-B14F-4D97-AF65-F5344CB8AC3E}">
        <p14:creationId xmlns:p14="http://schemas.microsoft.com/office/powerpoint/2010/main" val="18574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05"/>
            <a:ext cx="7886700" cy="1325563"/>
          </a:xfrm>
        </p:spPr>
        <p:txBody>
          <a:bodyPr/>
          <a:lstStyle/>
          <a:p>
            <a:r>
              <a:rPr lang="zh-CN" altLang="en-US" dirty="0" smtClean="0"/>
              <a:t>查询选取的文本</a:t>
            </a:r>
            <a:endParaRPr lang="en-US" dirty="0"/>
          </a:p>
        </p:txBody>
      </p:sp>
      <p:sp>
        <p:nvSpPr>
          <p:cNvPr id="6" name="Rectangle 5"/>
          <p:cNvSpPr/>
          <p:nvPr/>
        </p:nvSpPr>
        <p:spPr>
          <a:xfrm>
            <a:off x="-379563" y="6420249"/>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222608" y="1103968"/>
            <a:ext cx="8292741" cy="5144432"/>
          </a:xfrm>
        </p:spPr>
        <p:txBody>
          <a:bodyPr/>
          <a:lstStyle/>
          <a:p>
            <a:r>
              <a:rPr lang="en-US" altLang="zh-CN" dirty="0" smtClean="0"/>
              <a:t>Window</a:t>
            </a:r>
            <a:r>
              <a:rPr lang="zh-CN" altLang="en-US" dirty="0" smtClean="0"/>
              <a:t>的</a:t>
            </a:r>
            <a:r>
              <a:rPr lang="en-US" altLang="zh-CN" dirty="0" err="1" smtClean="0"/>
              <a:t>getSelection</a:t>
            </a:r>
            <a:r>
              <a:rPr lang="en-US" altLang="zh-CN" dirty="0" smtClean="0"/>
              <a:t>()</a:t>
            </a:r>
            <a:r>
              <a:rPr lang="zh-CN" altLang="en-US" dirty="0" smtClean="0"/>
              <a:t>方法返回一个</a:t>
            </a:r>
            <a:r>
              <a:rPr lang="en-US" altLang="zh-CN" dirty="0" smtClean="0"/>
              <a:t>Selection</a:t>
            </a:r>
            <a:r>
              <a:rPr lang="zh-CN" altLang="en-US" dirty="0" smtClean="0"/>
              <a:t>对象，一</a:t>
            </a:r>
            <a:r>
              <a:rPr lang="zh-CN" altLang="en-US" dirty="0"/>
              <a:t>个用以表示选中文本的</a:t>
            </a:r>
            <a:r>
              <a:rPr lang="zh-CN" altLang="en-US" dirty="0" smtClean="0"/>
              <a:t>对象。</a:t>
            </a:r>
            <a:r>
              <a:rPr lang="en-US" altLang="zh-CN" dirty="0" err="1" smtClean="0"/>
              <a:t>toString</a:t>
            </a:r>
            <a:r>
              <a:rPr lang="en-US" altLang="zh-CN" dirty="0" smtClean="0"/>
              <a:t>()</a:t>
            </a:r>
            <a:r>
              <a:rPr lang="zh-CN" altLang="en-US" dirty="0" smtClean="0"/>
              <a:t>方法返回</a:t>
            </a:r>
            <a:r>
              <a:rPr lang="en-US" altLang="zh-CN" dirty="0" smtClean="0"/>
              <a:t>Selection</a:t>
            </a:r>
            <a:r>
              <a:rPr lang="zh-CN" altLang="en-US" dirty="0" smtClean="0"/>
              <a:t>对象中选取的纯文本内容。但是无法返回</a:t>
            </a:r>
            <a:r>
              <a:rPr lang="en-US" altLang="zh-CN" dirty="0" smtClean="0"/>
              <a:t>&lt;input&gt;</a:t>
            </a:r>
            <a:r>
              <a:rPr lang="zh-CN" altLang="en-US" dirty="0" smtClean="0"/>
              <a:t>或</a:t>
            </a:r>
            <a:r>
              <a:rPr lang="en-US" altLang="zh-CN" dirty="0" smtClean="0"/>
              <a:t>&lt;</a:t>
            </a:r>
            <a:r>
              <a:rPr lang="en-US" altLang="zh-CN" dirty="0" err="1" smtClean="0"/>
              <a:t>textarea</a:t>
            </a:r>
            <a:r>
              <a:rPr lang="en-US" altLang="zh-CN" dirty="0" smtClean="0"/>
              <a:t>&gt;</a:t>
            </a:r>
            <a:r>
              <a:rPr lang="zh-CN" altLang="en-US" dirty="0" smtClean="0"/>
              <a:t>内部选择的文本</a:t>
            </a:r>
            <a:r>
              <a:rPr lang="zh-CN" altLang="en-US" dirty="0"/>
              <a:t>。</a:t>
            </a:r>
            <a:endParaRPr lang="en-US" altLang="zh-CN" dirty="0" smtClean="0"/>
          </a:p>
          <a:p>
            <a:endParaRPr lang="zh-CN" altLang="en-US" dirty="0"/>
          </a:p>
        </p:txBody>
      </p:sp>
      <p:pic>
        <p:nvPicPr>
          <p:cNvPr id="8" name="图片 7"/>
          <p:cNvPicPr>
            <a:picLocks noChangeAspect="1"/>
          </p:cNvPicPr>
          <p:nvPr/>
        </p:nvPicPr>
        <p:blipFill>
          <a:blip r:embed="rId5"/>
          <a:stretch>
            <a:fillRect/>
          </a:stretch>
        </p:blipFill>
        <p:spPr>
          <a:xfrm>
            <a:off x="222607" y="2928257"/>
            <a:ext cx="4876800" cy="2590800"/>
          </a:xfrm>
          <a:prstGeom prst="rect">
            <a:avLst/>
          </a:prstGeom>
        </p:spPr>
      </p:pic>
      <p:pic>
        <p:nvPicPr>
          <p:cNvPr id="9" name="图片 8"/>
          <p:cNvPicPr>
            <a:picLocks noChangeAspect="1"/>
          </p:cNvPicPr>
          <p:nvPr/>
        </p:nvPicPr>
        <p:blipFill>
          <a:blip r:embed="rId6"/>
          <a:stretch>
            <a:fillRect/>
          </a:stretch>
        </p:blipFill>
        <p:spPr>
          <a:xfrm>
            <a:off x="6867495" y="3625583"/>
            <a:ext cx="1724025" cy="552450"/>
          </a:xfrm>
          <a:prstGeom prst="rect">
            <a:avLst/>
          </a:prstGeom>
        </p:spPr>
      </p:pic>
    </p:spTree>
    <p:extLst>
      <p:ext uri="{BB962C8B-B14F-4D97-AF65-F5344CB8AC3E}">
        <p14:creationId xmlns:p14="http://schemas.microsoft.com/office/powerpoint/2010/main" val="1905855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05"/>
            <a:ext cx="7886700" cy="1325563"/>
          </a:xfrm>
        </p:spPr>
        <p:txBody>
          <a:bodyPr/>
          <a:lstStyle/>
          <a:p>
            <a:r>
              <a:rPr lang="zh-CN" altLang="en-US" dirty="0" smtClean="0"/>
              <a:t>可编辑的内容</a:t>
            </a:r>
            <a:endParaRPr lang="en-US" dirty="0"/>
          </a:p>
        </p:txBody>
      </p:sp>
      <p:sp>
        <p:nvSpPr>
          <p:cNvPr id="6" name="Rectangle 5"/>
          <p:cNvSpPr/>
          <p:nvPr/>
        </p:nvSpPr>
        <p:spPr>
          <a:xfrm>
            <a:off x="-379563" y="6420249"/>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3" name="内容占位符 2"/>
          <p:cNvSpPr>
            <a:spLocks noGrp="1"/>
          </p:cNvSpPr>
          <p:nvPr>
            <p:ph idx="1"/>
          </p:nvPr>
        </p:nvSpPr>
        <p:spPr>
          <a:xfrm>
            <a:off x="222608" y="1103968"/>
            <a:ext cx="8292741" cy="5144432"/>
          </a:xfrm>
        </p:spPr>
        <p:txBody>
          <a:bodyPr/>
          <a:lstStyle/>
          <a:p>
            <a:r>
              <a:rPr lang="zh-CN" altLang="en-US" dirty="0" smtClean="0"/>
              <a:t>有两种方法启动编辑功能，其一，设置任何标签的</a:t>
            </a:r>
            <a:r>
              <a:rPr lang="en-US" altLang="zh-CN" dirty="0" err="1" smtClean="0"/>
              <a:t>HTML.contenteditalbe</a:t>
            </a:r>
            <a:r>
              <a:rPr lang="zh-CN" altLang="en-US" dirty="0" smtClean="0"/>
              <a:t>属性。其二，设置对应元素的</a:t>
            </a:r>
            <a:r>
              <a:rPr lang="en-US" altLang="zh-CN" dirty="0" smtClean="0"/>
              <a:t>JavaScript </a:t>
            </a:r>
            <a:r>
              <a:rPr lang="en-US" altLang="zh-CN" dirty="0" err="1" smtClean="0"/>
              <a:t>contenteditalbe</a:t>
            </a:r>
            <a:r>
              <a:rPr lang="zh-CN" altLang="en-US" dirty="0" smtClean="0"/>
              <a:t>属性。</a:t>
            </a:r>
            <a:endParaRPr lang="en-US" altLang="zh-CN" dirty="0" smtClean="0"/>
          </a:p>
          <a:p>
            <a:endParaRPr lang="zh-CN" altLang="en-US" dirty="0"/>
          </a:p>
        </p:txBody>
      </p:sp>
      <p:pic>
        <p:nvPicPr>
          <p:cNvPr id="4" name="图片 3"/>
          <p:cNvPicPr>
            <a:picLocks noChangeAspect="1"/>
          </p:cNvPicPr>
          <p:nvPr/>
        </p:nvPicPr>
        <p:blipFill>
          <a:blip r:embed="rId5"/>
          <a:stretch>
            <a:fillRect/>
          </a:stretch>
        </p:blipFill>
        <p:spPr>
          <a:xfrm>
            <a:off x="5131634" y="5453642"/>
            <a:ext cx="3067055" cy="647700"/>
          </a:xfrm>
          <a:prstGeom prst="rect">
            <a:avLst/>
          </a:prstGeom>
        </p:spPr>
      </p:pic>
      <p:pic>
        <p:nvPicPr>
          <p:cNvPr id="12" name="图片 11"/>
          <p:cNvPicPr>
            <a:picLocks noChangeAspect="1"/>
          </p:cNvPicPr>
          <p:nvPr/>
        </p:nvPicPr>
        <p:blipFill>
          <a:blip r:embed="rId6"/>
          <a:stretch>
            <a:fillRect/>
          </a:stretch>
        </p:blipFill>
        <p:spPr>
          <a:xfrm>
            <a:off x="63075" y="2346028"/>
            <a:ext cx="9228310" cy="2903783"/>
          </a:xfrm>
          <a:prstGeom prst="rect">
            <a:avLst/>
          </a:prstGeom>
        </p:spPr>
      </p:pic>
    </p:spTree>
    <p:extLst>
      <p:ext uri="{BB962C8B-B14F-4D97-AF65-F5344CB8AC3E}">
        <p14:creationId xmlns:p14="http://schemas.microsoft.com/office/powerpoint/2010/main" val="1005428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2" y="-165144"/>
            <a:ext cx="7886700" cy="1325563"/>
          </a:xfrm>
        </p:spPr>
        <p:txBody>
          <a:bodyPr/>
          <a:lstStyle/>
          <a:p>
            <a:r>
              <a:rPr lang="zh-CN" altLang="en-US" dirty="0" smtClean="0"/>
              <a:t>创建节点</a:t>
            </a:r>
            <a:endParaRPr lang="en-US" dirty="0"/>
          </a:p>
        </p:txBody>
      </p:sp>
      <p:sp>
        <p:nvSpPr>
          <p:cNvPr id="3" name="Content Placeholder 2"/>
          <p:cNvSpPr>
            <a:spLocks noGrp="1"/>
          </p:cNvSpPr>
          <p:nvPr>
            <p:ph idx="1"/>
          </p:nvPr>
        </p:nvSpPr>
        <p:spPr>
          <a:xfrm>
            <a:off x="0" y="352689"/>
            <a:ext cx="8761040" cy="5276519"/>
          </a:xfrm>
        </p:spPr>
        <p:txBody>
          <a:bodyPr>
            <a:normAutofit/>
          </a:bodyPr>
          <a:lstStyle/>
          <a:p>
            <a:pPr marL="0" indent="0">
              <a:buNone/>
            </a:pPr>
            <a:endParaRPr lang="en-US" altLang="zh-CN" b="1" dirty="0" smtClean="0"/>
          </a:p>
          <a:p>
            <a:pPr marL="0" indent="0">
              <a:buNone/>
            </a:pPr>
            <a:r>
              <a:rPr lang="zh-CN" altLang="en-US" dirty="0"/>
              <a:t>另一种创建新文档节点的方法是复制已存在的节点。每个节点有一个</a:t>
            </a:r>
            <a:r>
              <a:rPr lang="en-US" altLang="zh-CN" dirty="0" err="1"/>
              <a:t>cloneNode</a:t>
            </a:r>
            <a:r>
              <a:rPr lang="en-US" altLang="zh-CN" dirty="0"/>
              <a:t>()</a:t>
            </a:r>
            <a:r>
              <a:rPr lang="zh-CN" altLang="en-US" dirty="0"/>
              <a:t>方法来返回该节点的一个全新的副本。</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err="1"/>
              <a:t>importNode</a:t>
            </a:r>
            <a:r>
              <a:rPr lang="en-US" altLang="zh-CN" dirty="0"/>
              <a:t>() </a:t>
            </a:r>
            <a:r>
              <a:rPr lang="zh-CN" altLang="en-US" dirty="0"/>
              <a:t>方法把一个节点从另一个文档复制到该文档以便应用。如果 第二个值设置为 </a:t>
            </a:r>
            <a:r>
              <a:rPr lang="en-US" altLang="zh-CN" dirty="0"/>
              <a:t>true</a:t>
            </a:r>
            <a:r>
              <a:rPr lang="zh-CN" altLang="en-US" dirty="0"/>
              <a:t>，那么还要复制该节点的所有子孙节点。</a:t>
            </a:r>
            <a:endParaRPr lang="en-US" altLang="zh-CN" dirty="0"/>
          </a:p>
          <a:p>
            <a:pPr marL="0" indent="0">
              <a:buNone/>
            </a:pPr>
            <a:endParaRPr lang="en-US" altLang="zh-CN" b="1"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149003" y="2347173"/>
            <a:ext cx="8898908" cy="1287550"/>
          </a:xfrm>
          <a:prstGeom prst="rect">
            <a:avLst/>
          </a:prstGeom>
        </p:spPr>
      </p:pic>
      <p:pic>
        <p:nvPicPr>
          <p:cNvPr id="10" name="图片 9"/>
          <p:cNvPicPr>
            <a:picLocks noChangeAspect="1"/>
          </p:cNvPicPr>
          <p:nvPr/>
        </p:nvPicPr>
        <p:blipFill>
          <a:blip r:embed="rId6"/>
          <a:stretch>
            <a:fillRect/>
          </a:stretch>
        </p:blipFill>
        <p:spPr>
          <a:xfrm>
            <a:off x="357066" y="5167570"/>
            <a:ext cx="7774725" cy="1436984"/>
          </a:xfrm>
          <a:prstGeom prst="rect">
            <a:avLst/>
          </a:prstGeom>
        </p:spPr>
      </p:pic>
    </p:spTree>
    <p:extLst>
      <p:ext uri="{BB962C8B-B14F-4D97-AF65-F5344CB8AC3E}">
        <p14:creationId xmlns:p14="http://schemas.microsoft.com/office/powerpoint/2010/main" val="808280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1771"/>
            <a:ext cx="7886700" cy="1325563"/>
          </a:xfrm>
        </p:spPr>
        <p:txBody>
          <a:bodyPr/>
          <a:lstStyle/>
          <a:p>
            <a:r>
              <a:rPr lang="zh-CN" altLang="en-US" dirty="0" smtClean="0"/>
              <a:t>插入节点</a:t>
            </a:r>
            <a:endParaRPr lang="en-US" dirty="0"/>
          </a:p>
        </p:txBody>
      </p:sp>
      <p:sp>
        <p:nvSpPr>
          <p:cNvPr id="3" name="Content Placeholder 2"/>
          <p:cNvSpPr>
            <a:spLocks noGrp="1"/>
          </p:cNvSpPr>
          <p:nvPr>
            <p:ph idx="1"/>
          </p:nvPr>
        </p:nvSpPr>
        <p:spPr>
          <a:xfrm>
            <a:off x="191480" y="472561"/>
            <a:ext cx="8761040" cy="5276519"/>
          </a:xfrm>
        </p:spPr>
        <p:txBody>
          <a:bodyPr>
            <a:normAutofit/>
          </a:bodyPr>
          <a:lstStyle/>
          <a:p>
            <a:pPr marL="0" indent="0">
              <a:buNone/>
            </a:pPr>
            <a:endParaRPr lang="en-US" altLang="zh-CN" b="1" dirty="0" smtClean="0"/>
          </a:p>
          <a:p>
            <a:r>
              <a:rPr lang="zh-CN" altLang="en-US" dirty="0"/>
              <a:t>一旦有了一个新节点，就可以用</a:t>
            </a:r>
            <a:r>
              <a:rPr lang="en-US" altLang="zh-CN" dirty="0"/>
              <a:t>Node</a:t>
            </a:r>
            <a:r>
              <a:rPr lang="zh-CN" altLang="en-US" dirty="0"/>
              <a:t>的方法</a:t>
            </a:r>
            <a:r>
              <a:rPr lang="en-US" altLang="zh-CN" dirty="0"/>
              <a:t>append-Child()</a:t>
            </a:r>
            <a:r>
              <a:rPr lang="zh-CN" altLang="en-US" dirty="0"/>
              <a:t>或</a:t>
            </a:r>
            <a:r>
              <a:rPr lang="en-US" altLang="zh-CN" dirty="0" err="1"/>
              <a:t>InsertBefore</a:t>
            </a:r>
            <a:r>
              <a:rPr lang="en-US" altLang="zh-CN" dirty="0"/>
              <a:t>()</a:t>
            </a:r>
            <a:r>
              <a:rPr lang="zh-CN" altLang="en-US" dirty="0"/>
              <a:t>将它插入到文档中</a:t>
            </a:r>
            <a:r>
              <a:rPr lang="zh-CN" altLang="en-US" dirty="0" smtClean="0"/>
              <a:t>。</a:t>
            </a:r>
            <a:r>
              <a:rPr lang="en-US" altLang="zh-CN" dirty="0"/>
              <a:t>a</a:t>
            </a:r>
            <a:r>
              <a:rPr lang="en-US" altLang="zh-CN" dirty="0" smtClean="0"/>
              <a:t>ppend-Child</a:t>
            </a:r>
            <a:r>
              <a:rPr lang="en-US" altLang="zh-CN" dirty="0"/>
              <a:t>()</a:t>
            </a:r>
            <a:r>
              <a:rPr lang="zh-CN" altLang="en-US" dirty="0"/>
              <a:t>是在需要插入的</a:t>
            </a:r>
            <a:r>
              <a:rPr lang="en-US" altLang="zh-CN" dirty="0"/>
              <a:t>Element</a:t>
            </a:r>
            <a:r>
              <a:rPr lang="zh-CN" altLang="en-US" dirty="0"/>
              <a:t>节点上调用的，它插入指定的节点使其成为那个节点的最后一个子节点。</a:t>
            </a:r>
            <a:endParaRPr lang="en-US" altLang="zh-CN" dirty="0"/>
          </a:p>
          <a:p>
            <a:r>
              <a:rPr lang="en-US" altLang="zh-CN" dirty="0" err="1"/>
              <a:t>insertBefore</a:t>
            </a:r>
            <a:r>
              <a:rPr lang="en-US" altLang="zh-CN" dirty="0"/>
              <a:t>()</a:t>
            </a:r>
            <a:r>
              <a:rPr lang="zh-CN" altLang="en-US" dirty="0"/>
              <a:t>就像</a:t>
            </a:r>
            <a:r>
              <a:rPr lang="en-US" altLang="zh-CN" dirty="0" err="1"/>
              <a:t>appendChild</a:t>
            </a:r>
            <a:r>
              <a:rPr lang="en-US" altLang="zh-CN" dirty="0"/>
              <a:t>()</a:t>
            </a:r>
            <a:r>
              <a:rPr lang="zh-CN" altLang="en-US" dirty="0"/>
              <a:t>一样，除了它接受两个参数，第一个从从参数就是待插入的节点。第二个参数是已存在的节点，新节点将插入该节点的前面。如果传递</a:t>
            </a:r>
            <a:r>
              <a:rPr lang="en-US" altLang="zh-CN" dirty="0"/>
              <a:t>null</a:t>
            </a:r>
            <a:r>
              <a:rPr lang="zh-CN" altLang="en-US" dirty="0"/>
              <a:t>作为第二个参数，</a:t>
            </a:r>
            <a:r>
              <a:rPr lang="en-US" altLang="zh-CN" dirty="0" err="1"/>
              <a:t>insertBefore</a:t>
            </a:r>
            <a:r>
              <a:rPr lang="en-US" altLang="zh-CN" dirty="0"/>
              <a:t>()</a:t>
            </a:r>
            <a:r>
              <a:rPr lang="zh-CN" altLang="en-US" dirty="0"/>
              <a:t>的行为类似</a:t>
            </a:r>
            <a:r>
              <a:rPr lang="en-US" altLang="zh-CN" dirty="0" err="1"/>
              <a:t>appendChild</a:t>
            </a:r>
            <a:r>
              <a:rPr lang="en-US" altLang="zh-CN" dirty="0"/>
              <a:t>(),</a:t>
            </a:r>
            <a:r>
              <a:rPr lang="zh-CN" altLang="en-US" dirty="0"/>
              <a:t>它将节点插在最后。</a:t>
            </a:r>
            <a:endParaRPr lang="en-US" altLang="zh-CN"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191480" y="4605111"/>
            <a:ext cx="8634306" cy="2257901"/>
          </a:xfrm>
          <a:prstGeom prst="rect">
            <a:avLst/>
          </a:prstGeom>
        </p:spPr>
      </p:pic>
    </p:spTree>
    <p:extLst>
      <p:ext uri="{BB962C8B-B14F-4D97-AF65-F5344CB8AC3E}">
        <p14:creationId xmlns:p14="http://schemas.microsoft.com/office/powerpoint/2010/main" val="3257725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09" y="71913"/>
            <a:ext cx="7886700" cy="1325563"/>
          </a:xfrm>
        </p:spPr>
        <p:txBody>
          <a:bodyPr/>
          <a:lstStyle/>
          <a:p>
            <a:r>
              <a:rPr lang="zh-CN" altLang="en-US" dirty="0" smtClean="0"/>
              <a:t>删除和替换节点</a:t>
            </a:r>
            <a:endParaRPr lang="en-US" dirty="0"/>
          </a:p>
        </p:txBody>
      </p:sp>
      <p:sp>
        <p:nvSpPr>
          <p:cNvPr id="3" name="Content Placeholder 2"/>
          <p:cNvSpPr>
            <a:spLocks noGrp="1"/>
          </p:cNvSpPr>
          <p:nvPr>
            <p:ph idx="1"/>
          </p:nvPr>
        </p:nvSpPr>
        <p:spPr>
          <a:xfrm>
            <a:off x="191480" y="612261"/>
            <a:ext cx="8761040" cy="5276519"/>
          </a:xfrm>
        </p:spPr>
        <p:txBody>
          <a:bodyPr>
            <a:normAutofit/>
          </a:bodyPr>
          <a:lstStyle/>
          <a:p>
            <a:pPr marL="0" indent="0">
              <a:buNone/>
            </a:pPr>
            <a:endParaRPr lang="en-US" altLang="zh-CN" b="1" dirty="0" smtClean="0"/>
          </a:p>
          <a:p>
            <a:r>
              <a:rPr lang="en-US" altLang="zh-CN" dirty="0" err="1" smtClean="0"/>
              <a:t>removeChild</a:t>
            </a:r>
            <a:r>
              <a:rPr lang="en-US" altLang="zh-CN" dirty="0" smtClean="0"/>
              <a:t>()</a:t>
            </a:r>
            <a:r>
              <a:rPr lang="zh-CN" altLang="en-US" dirty="0" smtClean="0"/>
              <a:t>方法是从文档树中删除一个节点。但是请小心，该方法不是在待删除的节点上调用，而是在其父节点上调用。在父节点上调用该方法。</a:t>
            </a:r>
            <a:endParaRPr lang="en-US" altLang="zh-CN" dirty="0" smtClean="0"/>
          </a:p>
          <a:p>
            <a:endParaRPr lang="en-US" altLang="zh-CN" dirty="0"/>
          </a:p>
          <a:p>
            <a:endParaRPr lang="en-US" altLang="zh-CN" dirty="0" smtClean="0"/>
          </a:p>
          <a:p>
            <a:r>
              <a:rPr lang="en-US" altLang="zh-CN" dirty="0" err="1" smtClean="0"/>
              <a:t>repalceChild</a:t>
            </a:r>
            <a:r>
              <a:rPr lang="en-US" altLang="zh-CN" dirty="0" smtClean="0"/>
              <a:t>()</a:t>
            </a:r>
            <a:r>
              <a:rPr lang="zh-CN" altLang="en-US" dirty="0" smtClean="0"/>
              <a:t>方法删除一个子节点并用一个新的节点取而代之。在父节点上调用该方法，第一个参数是新节点，第二个是要替代的节点。</a:t>
            </a:r>
            <a:endParaRPr lang="en-US" altLang="zh-CN"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465777" y="2444284"/>
            <a:ext cx="4683294" cy="780549"/>
          </a:xfrm>
          <a:prstGeom prst="rect">
            <a:avLst/>
          </a:prstGeom>
        </p:spPr>
      </p:pic>
      <p:pic>
        <p:nvPicPr>
          <p:cNvPr id="8" name="图片 7"/>
          <p:cNvPicPr>
            <a:picLocks noChangeAspect="1"/>
          </p:cNvPicPr>
          <p:nvPr/>
        </p:nvPicPr>
        <p:blipFill>
          <a:blip r:embed="rId6"/>
          <a:stretch>
            <a:fillRect/>
          </a:stretch>
        </p:blipFill>
        <p:spPr>
          <a:xfrm>
            <a:off x="182843" y="4643169"/>
            <a:ext cx="8865068" cy="830352"/>
          </a:xfrm>
          <a:prstGeom prst="rect">
            <a:avLst/>
          </a:prstGeom>
        </p:spPr>
      </p:pic>
    </p:spTree>
    <p:extLst>
      <p:ext uri="{BB962C8B-B14F-4D97-AF65-F5344CB8AC3E}">
        <p14:creationId xmlns:p14="http://schemas.microsoft.com/office/powerpoint/2010/main" val="3703761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9" y="584375"/>
            <a:ext cx="8761040" cy="5276519"/>
          </a:xfrm>
        </p:spPr>
        <p:txBody>
          <a:bodyPr>
            <a:normAutofit/>
          </a:bodyPr>
          <a:lstStyle/>
          <a:p>
            <a:pPr marL="0" indent="0" algn="ctr">
              <a:buNone/>
            </a:pPr>
            <a:endParaRPr lang="en-US" altLang="zh-CN" b="1" dirty="0" smtClean="0"/>
          </a:p>
          <a:p>
            <a:r>
              <a:rPr lang="en-US" altLang="zh-CN" dirty="0" err="1" smtClean="0"/>
              <a:t>DocumentFragment</a:t>
            </a:r>
            <a:r>
              <a:rPr lang="zh-CN" altLang="en-US" dirty="0" smtClean="0"/>
              <a:t>是一种特殊的</a:t>
            </a:r>
            <a:r>
              <a:rPr lang="en-US" altLang="zh-CN" dirty="0" smtClean="0"/>
              <a:t>Node</a:t>
            </a:r>
            <a:r>
              <a:rPr lang="zh-CN" altLang="en-US" dirty="0" smtClean="0"/>
              <a:t>，它作为其他节点的一个临时的容器。像</a:t>
            </a:r>
            <a:r>
              <a:rPr lang="en-US" altLang="zh-CN" dirty="0" smtClean="0"/>
              <a:t>Document</a:t>
            </a:r>
            <a:r>
              <a:rPr lang="zh-CN" altLang="en-US" dirty="0" smtClean="0"/>
              <a:t>节点一样，</a:t>
            </a:r>
            <a:r>
              <a:rPr lang="en-US" altLang="zh-CN" dirty="0" err="1" smtClean="0"/>
              <a:t>Docu-mentFragment</a:t>
            </a:r>
            <a:r>
              <a:rPr lang="zh-CN" altLang="en-US" dirty="0" smtClean="0"/>
              <a:t>是独立的，而不是任何其他文档的一部分。它的</a:t>
            </a:r>
            <a:r>
              <a:rPr lang="en-US" altLang="zh-CN" dirty="0" err="1" smtClean="0"/>
              <a:t>parentNode</a:t>
            </a:r>
            <a:r>
              <a:rPr lang="zh-CN" altLang="en-US" dirty="0" smtClean="0"/>
              <a:t>总是为</a:t>
            </a:r>
            <a:r>
              <a:rPr lang="en-US" altLang="zh-CN" dirty="0" smtClean="0"/>
              <a:t>null</a:t>
            </a:r>
            <a:r>
              <a:rPr lang="zh-CN" altLang="en-US" dirty="0" smtClean="0"/>
              <a:t>。但类似</a:t>
            </a:r>
            <a:r>
              <a:rPr lang="en-US" altLang="zh-CN" dirty="0" smtClean="0"/>
              <a:t>Element</a:t>
            </a:r>
            <a:r>
              <a:rPr lang="zh-CN" altLang="en-US" dirty="0" smtClean="0"/>
              <a:t>，它可以有任意多的子节点，可以用</a:t>
            </a:r>
            <a:r>
              <a:rPr lang="en-US" altLang="zh-CN" dirty="0" err="1" smtClean="0"/>
              <a:t>appendChild</a:t>
            </a:r>
            <a:r>
              <a:rPr lang="en-US" altLang="zh-CN" dirty="0" smtClean="0"/>
              <a:t>()insert-Before()</a:t>
            </a:r>
            <a:r>
              <a:rPr lang="zh-CN" altLang="en-US" dirty="0" smtClean="0"/>
              <a:t>等方法。</a:t>
            </a:r>
            <a:endParaRPr lang="en-US" altLang="zh-CN" dirty="0" smtClean="0"/>
          </a:p>
          <a:p>
            <a:r>
              <a:rPr lang="en-US" altLang="zh-CN" dirty="0" err="1" smtClean="0"/>
              <a:t>DocumentFragment</a:t>
            </a:r>
            <a:r>
              <a:rPr lang="zh-CN" altLang="en-US" dirty="0" smtClean="0"/>
              <a:t>的特殊之处在于它使得一组节点被当做一个节点看待；如果给</a:t>
            </a:r>
            <a:r>
              <a:rPr lang="en-US" altLang="zh-CN" dirty="0" err="1" smtClean="0"/>
              <a:t>appendChind</a:t>
            </a:r>
            <a:r>
              <a:rPr lang="en-US" altLang="zh-CN" dirty="0" smtClean="0"/>
              <a:t>()</a:t>
            </a:r>
            <a:r>
              <a:rPr lang="zh-CN" altLang="en-US" dirty="0" smtClean="0"/>
              <a:t>传递一个</a:t>
            </a:r>
            <a:r>
              <a:rPr lang="en-US" altLang="zh-CN" dirty="0" err="1" smtClean="0"/>
              <a:t>DocumentFragment</a:t>
            </a:r>
            <a:r>
              <a:rPr lang="en-US" altLang="zh-CN" dirty="0" smtClean="0"/>
              <a:t>,</a:t>
            </a:r>
            <a:r>
              <a:rPr lang="zh-CN" altLang="en-US" dirty="0" smtClean="0"/>
              <a:t>其实就是讲该文档片段的所有子节点插入到文档中。</a:t>
            </a:r>
            <a:endParaRPr lang="en-US" altLang="zh-CN"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5"/>
          <a:srcRect t="2760" r="80090"/>
          <a:stretch>
            <a:fillRect/>
          </a:stretch>
        </p:blipFill>
        <p:spPr>
          <a:xfrm>
            <a:off x="7374627" y="6549265"/>
            <a:ext cx="338826" cy="308735"/>
          </a:xfrm>
          <a:prstGeom prst="rect">
            <a:avLst/>
          </a:prstGeom>
        </p:spPr>
      </p:pic>
      <p:sp>
        <p:nvSpPr>
          <p:cNvPr id="9" name="标题 8"/>
          <p:cNvSpPr>
            <a:spLocks noGrp="1"/>
          </p:cNvSpPr>
          <p:nvPr>
            <p:ph type="title"/>
          </p:nvPr>
        </p:nvSpPr>
        <p:spPr>
          <a:xfrm>
            <a:off x="502009" y="121137"/>
            <a:ext cx="7886700" cy="1325563"/>
          </a:xfrm>
        </p:spPr>
        <p:txBody>
          <a:bodyPr/>
          <a:lstStyle/>
          <a:p>
            <a:r>
              <a:rPr lang="zh-CN" altLang="en-US" dirty="0" smtClean="0"/>
              <a:t>使用</a:t>
            </a:r>
            <a:r>
              <a:rPr lang="en-US" altLang="zh-CN" dirty="0" err="1" smtClean="0"/>
              <a:t>DocumentFragment</a:t>
            </a:r>
            <a:endParaRPr lang="zh-CN" altLang="en-US" dirty="0"/>
          </a:p>
        </p:txBody>
      </p:sp>
      <p:pic>
        <p:nvPicPr>
          <p:cNvPr id="11" name="图片 10"/>
          <p:cNvPicPr>
            <a:picLocks noChangeAspect="1"/>
          </p:cNvPicPr>
          <p:nvPr/>
        </p:nvPicPr>
        <p:blipFill>
          <a:blip r:embed="rId6"/>
          <a:stretch>
            <a:fillRect/>
          </a:stretch>
        </p:blipFill>
        <p:spPr>
          <a:xfrm>
            <a:off x="1181349" y="1474309"/>
            <a:ext cx="6528020" cy="3496650"/>
          </a:xfrm>
          <a:prstGeom prst="rect">
            <a:avLst/>
          </a:prstGeom>
        </p:spPr>
      </p:pic>
    </p:spTree>
    <p:custDataLst>
      <p:tags r:id="rId1"/>
    </p:custDataLst>
    <p:extLst>
      <p:ext uri="{BB962C8B-B14F-4D97-AF65-F5344CB8AC3E}">
        <p14:creationId xmlns:p14="http://schemas.microsoft.com/office/powerpoint/2010/main" val="1411654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15.7</a:t>
            </a:r>
            <a:r>
              <a:rPr lang="zh-CN" altLang="en-US" dirty="0" smtClean="0"/>
              <a:t>文档和元素的几何形状和滚动</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6" name="Picture 5"/>
          <p:cNvPicPr>
            <a:picLocks noChangeAspect="1"/>
          </p:cNvPicPr>
          <p:nvPr/>
        </p:nvPicPr>
        <p:blipFill rotWithShape="1">
          <a:blip r:embed="rId4"/>
          <a:srcRect t="2760" r="80090"/>
          <a:stretch>
            <a:fillRect/>
          </a:stretch>
        </p:blipFill>
        <p:spPr>
          <a:xfrm>
            <a:off x="7374627" y="6549265"/>
            <a:ext cx="338826" cy="308735"/>
          </a:xfrm>
          <a:prstGeom prst="rect">
            <a:avLst/>
          </a:prstGeom>
        </p:spPr>
      </p:pic>
    </p:spTree>
    <p:extLst>
      <p:ext uri="{BB962C8B-B14F-4D97-AF65-F5344CB8AC3E}">
        <p14:creationId xmlns:p14="http://schemas.microsoft.com/office/powerpoint/2010/main" val="1229826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9" y="584375"/>
            <a:ext cx="8761040" cy="5964890"/>
          </a:xfrm>
        </p:spPr>
        <p:txBody>
          <a:bodyPr>
            <a:normAutofit/>
          </a:bodyPr>
          <a:lstStyle/>
          <a:p>
            <a:endParaRPr lang="en-US" altLang="zh-CN" dirty="0" smtClean="0"/>
          </a:p>
          <a:p>
            <a:r>
              <a:rPr lang="zh-CN" altLang="en-US" dirty="0" smtClean="0"/>
              <a:t>文档的位置是以像素来度量的，向右代表</a:t>
            </a:r>
            <a:r>
              <a:rPr lang="en-US" altLang="zh-CN" dirty="0" smtClean="0"/>
              <a:t>X</a:t>
            </a:r>
            <a:r>
              <a:rPr lang="zh-CN" altLang="en-US" dirty="0" smtClean="0"/>
              <a:t>坐标的增加，向下代表</a:t>
            </a:r>
            <a:r>
              <a:rPr lang="en-US" altLang="zh-CN" dirty="0" smtClean="0"/>
              <a:t>Y</a:t>
            </a:r>
            <a:r>
              <a:rPr lang="zh-CN" altLang="en-US" dirty="0" smtClean="0"/>
              <a:t>坐标的增加。但是有两个不同的点作为坐标系的原点：元素的</a:t>
            </a:r>
            <a:r>
              <a:rPr lang="en-US" altLang="zh-CN" dirty="0" smtClean="0"/>
              <a:t>X</a:t>
            </a:r>
            <a:r>
              <a:rPr lang="zh-CN" altLang="en-US" dirty="0" smtClean="0"/>
              <a:t>和</a:t>
            </a:r>
            <a:r>
              <a:rPr lang="en-US" altLang="zh-CN" dirty="0" smtClean="0"/>
              <a:t>Y</a:t>
            </a:r>
            <a:r>
              <a:rPr lang="zh-CN" altLang="en-US" dirty="0" smtClean="0"/>
              <a:t>坐标可以相对于文档的左上角或者相对于其中显示文档视口的左上角。</a:t>
            </a:r>
            <a:endParaRPr lang="en-US" altLang="zh-CN" dirty="0" smtClean="0"/>
          </a:p>
          <a:p>
            <a:r>
              <a:rPr lang="zh-CN" altLang="en-US" dirty="0" smtClean="0"/>
              <a:t>如果文档比视口要小，或者说它还未出现滚动，则文档的左上角就是视口的左上角，文档和视口坐标系统是同一个。但是，一般来说要在两个坐标系之间相互转换，必须加上偏移量。例如在文档坐标中一个元素的</a:t>
            </a:r>
            <a:r>
              <a:rPr lang="en-US" altLang="zh-CN" dirty="0" smtClean="0"/>
              <a:t>Y</a:t>
            </a:r>
            <a:r>
              <a:rPr lang="zh-CN" altLang="en-US" dirty="0" smtClean="0"/>
              <a:t>坐标是</a:t>
            </a:r>
            <a:r>
              <a:rPr lang="en-US" altLang="zh-CN" dirty="0" smtClean="0"/>
              <a:t>200</a:t>
            </a:r>
            <a:r>
              <a:rPr lang="zh-CN" altLang="en-US" dirty="0" smtClean="0"/>
              <a:t>像素，并且用户已经把浏览器向下滚动了</a:t>
            </a:r>
            <a:r>
              <a:rPr lang="en-US" altLang="zh-CN" dirty="0" smtClean="0"/>
              <a:t>75</a:t>
            </a:r>
            <a:r>
              <a:rPr lang="zh-CN" altLang="en-US" dirty="0" smtClean="0"/>
              <a:t>像素，那么视口坐标中元素的</a:t>
            </a:r>
            <a:r>
              <a:rPr lang="en-US" altLang="zh-CN" dirty="0" smtClean="0"/>
              <a:t>Y</a:t>
            </a:r>
            <a:r>
              <a:rPr lang="zh-CN" altLang="en-US" dirty="0" smtClean="0"/>
              <a:t>坐标是</a:t>
            </a:r>
            <a:r>
              <a:rPr lang="en-US" altLang="zh-CN" dirty="0" smtClean="0"/>
              <a:t>125</a:t>
            </a:r>
            <a:r>
              <a:rPr lang="zh-CN" altLang="en-US" dirty="0" smtClean="0"/>
              <a:t>像素。同样，在视口坐标中如果一个元素的</a:t>
            </a:r>
            <a:r>
              <a:rPr lang="en-US" altLang="zh-CN" dirty="0" smtClean="0"/>
              <a:t>X</a:t>
            </a:r>
            <a:r>
              <a:rPr lang="zh-CN" altLang="en-US" dirty="0" smtClean="0"/>
              <a:t>坐标是</a:t>
            </a:r>
            <a:r>
              <a:rPr lang="en-US" altLang="zh-CN" dirty="0" smtClean="0"/>
              <a:t>400</a:t>
            </a:r>
            <a:r>
              <a:rPr lang="zh-CN" altLang="en-US" dirty="0" smtClean="0"/>
              <a:t>像素，并且用户已经水平滚动了视口</a:t>
            </a:r>
            <a:r>
              <a:rPr lang="en-US" altLang="zh-CN" dirty="0" smtClean="0"/>
              <a:t>200</a:t>
            </a:r>
            <a:r>
              <a:rPr lang="zh-CN" altLang="en-US" dirty="0" smtClean="0"/>
              <a:t>像素，那么文档坐标中元素的</a:t>
            </a:r>
            <a:r>
              <a:rPr lang="en-US" altLang="zh-CN" dirty="0" smtClean="0"/>
              <a:t>X</a:t>
            </a:r>
            <a:r>
              <a:rPr lang="zh-CN" altLang="en-US" dirty="0" smtClean="0"/>
              <a:t>坐标是</a:t>
            </a:r>
            <a:r>
              <a:rPr lang="en-US" altLang="zh-CN" dirty="0" smtClean="0"/>
              <a:t>600</a:t>
            </a:r>
            <a:r>
              <a:rPr lang="zh-CN" altLang="en-US" dirty="0" smtClean="0"/>
              <a:t>像素。</a:t>
            </a:r>
            <a:endParaRPr lang="en-US" altLang="zh-CN"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4"/>
          <a:srcRect t="2760" r="80090"/>
          <a:stretch>
            <a:fillRect/>
          </a:stretch>
        </p:blipFill>
        <p:spPr>
          <a:xfrm>
            <a:off x="7374627" y="6549265"/>
            <a:ext cx="338826" cy="308735"/>
          </a:xfrm>
          <a:prstGeom prst="rect">
            <a:avLst/>
          </a:prstGeom>
        </p:spPr>
      </p:pic>
      <p:sp>
        <p:nvSpPr>
          <p:cNvPr id="9" name="标题 8"/>
          <p:cNvSpPr>
            <a:spLocks noGrp="1"/>
          </p:cNvSpPr>
          <p:nvPr>
            <p:ph type="title"/>
          </p:nvPr>
        </p:nvSpPr>
        <p:spPr>
          <a:xfrm>
            <a:off x="502009" y="121137"/>
            <a:ext cx="7886700" cy="1325563"/>
          </a:xfrm>
        </p:spPr>
        <p:txBody>
          <a:bodyPr/>
          <a:lstStyle/>
          <a:p>
            <a:r>
              <a:rPr lang="zh-CN" altLang="en-US" dirty="0" smtClean="0"/>
              <a:t>文档坐标和视口坐标</a:t>
            </a:r>
            <a:endParaRPr lang="zh-CN" altLang="en-US" dirty="0"/>
          </a:p>
        </p:txBody>
      </p:sp>
    </p:spTree>
    <p:extLst>
      <p:ext uri="{BB962C8B-B14F-4D97-AF65-F5344CB8AC3E}">
        <p14:creationId xmlns:p14="http://schemas.microsoft.com/office/powerpoint/2010/main" val="2830588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9" y="584375"/>
            <a:ext cx="8761040" cy="5964890"/>
          </a:xfrm>
        </p:spPr>
        <p:txBody>
          <a:bodyPr>
            <a:normAutofit/>
          </a:bodyPr>
          <a:lstStyle/>
          <a:p>
            <a:endParaRPr lang="en-US" altLang="zh-CN" dirty="0" smtClean="0"/>
          </a:p>
          <a:p>
            <a:r>
              <a:rPr lang="zh-CN" altLang="en-US" dirty="0" smtClean="0"/>
              <a:t>文档坐标比视口坐标更加基础，并且在用户滚动时它们不会发生变化。</a:t>
            </a:r>
            <a:endParaRPr lang="en-US" altLang="zh-CN" dirty="0" smtClean="0"/>
          </a:p>
          <a:p>
            <a:r>
              <a:rPr lang="en-US" altLang="zh-CN" dirty="0" err="1"/>
              <a:t>pageXOffset</a:t>
            </a:r>
            <a:r>
              <a:rPr lang="en-US" altLang="zh-CN" dirty="0"/>
              <a:t> </a:t>
            </a:r>
            <a:r>
              <a:rPr lang="zh-CN" altLang="en-US" dirty="0" smtClean="0"/>
              <a:t>设置或返回当前</a:t>
            </a:r>
            <a:r>
              <a:rPr lang="zh-CN" altLang="en-US" dirty="0"/>
              <a:t>视口</a:t>
            </a:r>
            <a:r>
              <a:rPr lang="zh-CN" altLang="en-US" dirty="0" smtClean="0"/>
              <a:t>相对于文档左</a:t>
            </a:r>
            <a:r>
              <a:rPr lang="zh-CN" altLang="en-US" dirty="0"/>
              <a:t>上角的 </a:t>
            </a:r>
            <a:r>
              <a:rPr lang="en-US" altLang="zh-CN" dirty="0"/>
              <a:t>X </a:t>
            </a:r>
            <a:r>
              <a:rPr lang="zh-CN" altLang="en-US" dirty="0"/>
              <a:t>位置。</a:t>
            </a:r>
            <a:r>
              <a:rPr lang="en-US" altLang="zh-CN" dirty="0" err="1"/>
              <a:t>pageYOffset</a:t>
            </a:r>
            <a:r>
              <a:rPr lang="en-US" altLang="zh-CN" dirty="0"/>
              <a:t> </a:t>
            </a:r>
            <a:r>
              <a:rPr lang="zh-CN" altLang="en-US" dirty="0"/>
              <a:t>设置或返回</a:t>
            </a:r>
            <a:r>
              <a:rPr lang="zh-CN" altLang="en-US" dirty="0" smtClean="0"/>
              <a:t>当前</a:t>
            </a:r>
            <a:r>
              <a:rPr lang="zh-CN" altLang="en-US" dirty="0"/>
              <a:t>视口</a:t>
            </a:r>
            <a:r>
              <a:rPr lang="zh-CN" altLang="en-US" dirty="0" smtClean="0"/>
              <a:t>相对于</a:t>
            </a:r>
            <a:r>
              <a:rPr lang="zh-CN" altLang="en-US" dirty="0"/>
              <a:t>文档</a:t>
            </a:r>
            <a:r>
              <a:rPr lang="zh-CN" altLang="en-US" dirty="0" smtClean="0"/>
              <a:t>显示</a:t>
            </a:r>
            <a:r>
              <a:rPr lang="zh-CN" altLang="en-US" dirty="0"/>
              <a:t>区左上角的 </a:t>
            </a:r>
            <a:r>
              <a:rPr lang="en-US" altLang="zh-CN" dirty="0"/>
              <a:t>Y </a:t>
            </a:r>
            <a:r>
              <a:rPr lang="zh-CN" altLang="en-US" dirty="0"/>
              <a:t>位置</a:t>
            </a:r>
            <a:r>
              <a:rPr lang="zh-CN" altLang="en-US" dirty="0" smtClean="0"/>
              <a:t>。</a:t>
            </a:r>
            <a:endParaRPr lang="en-US" altLang="zh-CN" dirty="0" smtClean="0"/>
          </a:p>
          <a:p>
            <a:r>
              <a:rPr lang="en-US" altLang="zh-CN" dirty="0" err="1"/>
              <a:t>scrollBy</a:t>
            </a:r>
            <a:r>
              <a:rPr lang="en-US" altLang="zh-CN" dirty="0"/>
              <a:t>() </a:t>
            </a:r>
            <a:r>
              <a:rPr lang="zh-CN" altLang="en-US" dirty="0"/>
              <a:t>方法可把内容滚动指定的像素</a:t>
            </a:r>
            <a:r>
              <a:rPr lang="zh-CN" altLang="en-US" dirty="0" smtClean="0"/>
              <a:t>数。</a:t>
            </a:r>
            <a:endParaRPr lang="en-US" altLang="zh-CN" dirty="0"/>
          </a:p>
        </p:txBody>
      </p:sp>
      <p:sp>
        <p:nvSpPr>
          <p:cNvPr id="6" name="Rectangle 5"/>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7729508" y="6540500"/>
            <a:ext cx="1318403" cy="322513"/>
          </a:xfrm>
          <a:prstGeom prst="rect">
            <a:avLst/>
          </a:prstGeom>
        </p:spPr>
      </p:pic>
      <p:pic>
        <p:nvPicPr>
          <p:cNvPr id="7" name="Picture 6"/>
          <p:cNvPicPr>
            <a:picLocks noChangeAspect="1"/>
          </p:cNvPicPr>
          <p:nvPr/>
        </p:nvPicPr>
        <p:blipFill rotWithShape="1">
          <a:blip r:embed="rId5"/>
          <a:srcRect t="2760" r="80090"/>
          <a:stretch>
            <a:fillRect/>
          </a:stretch>
        </p:blipFill>
        <p:spPr>
          <a:xfrm>
            <a:off x="7374627" y="6549265"/>
            <a:ext cx="338826" cy="308735"/>
          </a:xfrm>
          <a:prstGeom prst="rect">
            <a:avLst/>
          </a:prstGeom>
        </p:spPr>
      </p:pic>
      <p:sp>
        <p:nvSpPr>
          <p:cNvPr id="9" name="标题 8"/>
          <p:cNvSpPr>
            <a:spLocks noGrp="1"/>
          </p:cNvSpPr>
          <p:nvPr>
            <p:ph type="title"/>
          </p:nvPr>
        </p:nvSpPr>
        <p:spPr>
          <a:xfrm>
            <a:off x="502009" y="121137"/>
            <a:ext cx="7886700" cy="1325563"/>
          </a:xfrm>
        </p:spPr>
        <p:txBody>
          <a:bodyPr/>
          <a:lstStyle/>
          <a:p>
            <a:r>
              <a:rPr lang="zh-CN" altLang="en-US" dirty="0" smtClean="0"/>
              <a:t>文档坐标和视口坐标</a:t>
            </a:r>
            <a:endParaRPr lang="zh-CN" altLang="en-US" dirty="0"/>
          </a:p>
        </p:txBody>
      </p:sp>
      <p:pic>
        <p:nvPicPr>
          <p:cNvPr id="2" name="图片 1"/>
          <p:cNvPicPr>
            <a:picLocks noChangeAspect="1"/>
          </p:cNvPicPr>
          <p:nvPr/>
        </p:nvPicPr>
        <p:blipFill>
          <a:blip r:embed="rId6"/>
          <a:stretch>
            <a:fillRect/>
          </a:stretch>
        </p:blipFill>
        <p:spPr>
          <a:xfrm>
            <a:off x="357781" y="150376"/>
            <a:ext cx="8175156" cy="6257379"/>
          </a:xfrm>
          <a:prstGeom prst="rect">
            <a:avLst/>
          </a:prstGeom>
        </p:spPr>
      </p:pic>
    </p:spTree>
    <p:custDataLst>
      <p:tags r:id="rId1"/>
    </p:custDataLst>
    <p:extLst>
      <p:ext uri="{BB962C8B-B14F-4D97-AF65-F5344CB8AC3E}">
        <p14:creationId xmlns:p14="http://schemas.microsoft.com/office/powerpoint/2010/main" val="1620483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9"/>
</p:tagLst>
</file>

<file path=ppt/tags/tag2.xml><?xml version="1.0" encoding="utf-8"?>
<p:tagLst xmlns:a="http://schemas.openxmlformats.org/drawingml/2006/main" xmlns:r="http://schemas.openxmlformats.org/officeDocument/2006/relationships" xmlns:p="http://schemas.openxmlformats.org/presentationml/2006/main">
  <p:tag name="TIMING" val="|22.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15454</TotalTime>
  <Words>2069</Words>
  <Application>Microsoft Office PowerPoint</Application>
  <PresentationFormat>全屏显示(4:3)</PresentationFormat>
  <Paragraphs>139</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等线 Light</vt:lpstr>
      <vt:lpstr>Arial</vt:lpstr>
      <vt:lpstr>Calibri</vt:lpstr>
      <vt:lpstr>Calibri Light</vt:lpstr>
      <vt:lpstr>Office Theme</vt:lpstr>
      <vt:lpstr>15.6创建，插入和删除节点</vt:lpstr>
      <vt:lpstr>创建节点</vt:lpstr>
      <vt:lpstr>创建节点</vt:lpstr>
      <vt:lpstr>插入节点</vt:lpstr>
      <vt:lpstr>删除和替换节点</vt:lpstr>
      <vt:lpstr>使用DocumentFragment</vt:lpstr>
      <vt:lpstr>15.7文档和元素的几何形状和滚动</vt:lpstr>
      <vt:lpstr>文档坐标和视口坐标</vt:lpstr>
      <vt:lpstr>文档坐标和视口坐标</vt:lpstr>
      <vt:lpstr>查询元素的几何尺寸</vt:lpstr>
      <vt:lpstr>判定元素在某点</vt:lpstr>
      <vt:lpstr>滚动</vt:lpstr>
      <vt:lpstr>滚动</vt:lpstr>
      <vt:lpstr>15.8 HTML表单</vt:lpstr>
      <vt:lpstr>常用HTML表单元素</vt:lpstr>
      <vt:lpstr>常用HTML表单元素</vt:lpstr>
      <vt:lpstr>选取表单和表单元素</vt:lpstr>
      <vt:lpstr>选取表单和表单元素</vt:lpstr>
      <vt:lpstr>表单和元素的属性</vt:lpstr>
      <vt:lpstr>表单和元素的属性</vt:lpstr>
      <vt:lpstr>表单和元素的事件处理程序 </vt:lpstr>
      <vt:lpstr>按钮</vt:lpstr>
      <vt:lpstr>开关按钮</vt:lpstr>
      <vt:lpstr>文本域</vt:lpstr>
      <vt:lpstr>选择框和选项元素 </vt:lpstr>
      <vt:lpstr>15.9 其他文档特性</vt:lpstr>
      <vt:lpstr>Document的属性</vt:lpstr>
      <vt:lpstr>查询选取的文本</vt:lpstr>
      <vt:lpstr>可编辑的内容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yezi</cp:lastModifiedBy>
  <cp:revision>133</cp:revision>
  <dcterms:created xsi:type="dcterms:W3CDTF">2020-02-13T02:59:00Z</dcterms:created>
  <dcterms:modified xsi:type="dcterms:W3CDTF">2020-05-13T10:16:05Z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