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1.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2.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8"/>
  </p:notesMasterIdLst>
  <p:sldIdLst>
    <p:sldId id="271" r:id="rId2"/>
    <p:sldId id="380" r:id="rId3"/>
    <p:sldId id="381" r:id="rId4"/>
    <p:sldId id="274" r:id="rId5"/>
    <p:sldId id="361" r:id="rId6"/>
    <p:sldId id="344" r:id="rId7"/>
    <p:sldId id="373" r:id="rId8"/>
    <p:sldId id="374" r:id="rId9"/>
    <p:sldId id="362" r:id="rId10"/>
    <p:sldId id="345" r:id="rId11"/>
    <p:sldId id="275" r:id="rId12"/>
    <p:sldId id="346" r:id="rId13"/>
    <p:sldId id="347" r:id="rId14"/>
    <p:sldId id="365" r:id="rId15"/>
    <p:sldId id="366" r:id="rId16"/>
    <p:sldId id="367" r:id="rId17"/>
    <p:sldId id="348" r:id="rId18"/>
    <p:sldId id="349" r:id="rId19"/>
    <p:sldId id="350" r:id="rId20"/>
    <p:sldId id="351" r:id="rId21"/>
    <p:sldId id="368" r:id="rId22"/>
    <p:sldId id="352" r:id="rId23"/>
    <p:sldId id="370" r:id="rId24"/>
    <p:sldId id="369" r:id="rId25"/>
    <p:sldId id="354" r:id="rId26"/>
    <p:sldId id="355" r:id="rId27"/>
    <p:sldId id="375" r:id="rId28"/>
    <p:sldId id="376" r:id="rId29"/>
    <p:sldId id="356" r:id="rId30"/>
    <p:sldId id="377" r:id="rId31"/>
    <p:sldId id="357" r:id="rId32"/>
    <p:sldId id="358" r:id="rId33"/>
    <p:sldId id="378" r:id="rId34"/>
    <p:sldId id="359" r:id="rId35"/>
    <p:sldId id="360" r:id="rId36"/>
    <p:sldId id="379" r:id="rId3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o Ruiqing" initials="GR" lastIdx="1" clrIdx="0">
    <p:extLst>
      <p:ext uri="{19B8F6BF-5375-455C-9EA6-DF929625EA0E}">
        <p15:presenceInfo xmlns:p15="http://schemas.microsoft.com/office/powerpoint/2012/main" userId="5a3770f21e80553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546" autoAdjust="0"/>
    <p:restoredTop sz="73158"/>
  </p:normalViewPr>
  <p:slideViewPr>
    <p:cSldViewPr snapToGrid="0" snapToObjects="1">
      <p:cViewPr varScale="1">
        <p:scale>
          <a:sx n="64" d="100"/>
          <a:sy n="64" d="100"/>
        </p:scale>
        <p:origin x="1546" y="3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8D5FF9-2132-F041-86BB-B6820AAE841B}" type="datetimeFigureOut">
              <a:rPr lang="en-CN" smtClean="0"/>
              <a:t>05/14/2020</a:t>
            </a:fld>
            <a:endParaRPr lang="en-C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C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844585-649C-C542-858E-9B9F855E27C7}" type="slidenum">
              <a:rPr lang="en-CN" smtClean="0"/>
              <a:t>‹#›</a:t>
            </a:fld>
            <a:endParaRPr lang="en-CN"/>
          </a:p>
        </p:txBody>
      </p:sp>
    </p:spTree>
    <p:extLst>
      <p:ext uri="{BB962C8B-B14F-4D97-AF65-F5344CB8AC3E}">
        <p14:creationId xmlns:p14="http://schemas.microsoft.com/office/powerpoint/2010/main" val="2760369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层叠样式表</a:t>
            </a:r>
            <a:r>
              <a:rPr lang="en-US" altLang="zh-CN" dirty="0" smtClean="0"/>
              <a:t>CSS</a:t>
            </a:r>
            <a:r>
              <a:rPr lang="zh-CN" altLang="en-US" dirty="0" smtClean="0"/>
              <a:t>是一种指定的</a:t>
            </a:r>
            <a:r>
              <a:rPr lang="en-US" altLang="zh-CN" dirty="0" smtClean="0"/>
              <a:t>HTML</a:t>
            </a:r>
            <a:r>
              <a:rPr lang="zh-CN" altLang="en-US" dirty="0" smtClean="0"/>
              <a:t>文档视觉表现的标准。而样式也可以通过脚本来编程，接下来会介绍怎么编程。</a:t>
            </a:r>
            <a:endParaRPr lang="en-CN" dirty="0"/>
          </a:p>
        </p:txBody>
      </p:sp>
      <p:sp>
        <p:nvSpPr>
          <p:cNvPr id="4" name="Slide Number Placeholder 3"/>
          <p:cNvSpPr>
            <a:spLocks noGrp="1"/>
          </p:cNvSpPr>
          <p:nvPr>
            <p:ph type="sldNum" sz="quarter" idx="5"/>
          </p:nvPr>
        </p:nvSpPr>
        <p:spPr/>
        <p:txBody>
          <a:bodyPr/>
          <a:lstStyle/>
          <a:p>
            <a:fld id="{23844585-649C-C542-858E-9B9F855E27C7}" type="slidenum">
              <a:rPr lang="en-CN" smtClean="0"/>
              <a:t>1</a:t>
            </a:fld>
            <a:endParaRPr lang="en-CN"/>
          </a:p>
        </p:txBody>
      </p:sp>
    </p:spTree>
    <p:extLst>
      <p:ext uri="{BB962C8B-B14F-4D97-AF65-F5344CB8AC3E}">
        <p14:creationId xmlns:p14="http://schemas.microsoft.com/office/powerpoint/2010/main" val="37205328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23844585-649C-C542-858E-9B9F855E27C7}" type="slidenum">
              <a:rPr lang="en-CN" smtClean="0"/>
              <a:t>10</a:t>
            </a:fld>
            <a:endParaRPr lang="en-CN"/>
          </a:p>
        </p:txBody>
      </p:sp>
    </p:spTree>
    <p:extLst>
      <p:ext uri="{BB962C8B-B14F-4D97-AF65-F5344CB8AC3E}">
        <p14:creationId xmlns:p14="http://schemas.microsoft.com/office/powerpoint/2010/main" val="34875074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11</a:t>
            </a:fld>
            <a:endParaRPr lang="en-CN"/>
          </a:p>
        </p:txBody>
      </p:sp>
    </p:spTree>
    <p:extLst>
      <p:ext uri="{BB962C8B-B14F-4D97-AF65-F5344CB8AC3E}">
        <p14:creationId xmlns:p14="http://schemas.microsoft.com/office/powerpoint/2010/main" val="4177409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12</a:t>
            </a:fld>
            <a:endParaRPr lang="en-CN"/>
          </a:p>
        </p:txBody>
      </p:sp>
    </p:spTree>
    <p:extLst>
      <p:ext uri="{BB962C8B-B14F-4D97-AF65-F5344CB8AC3E}">
        <p14:creationId xmlns:p14="http://schemas.microsoft.com/office/powerpoint/2010/main" val="11800432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如果使用绝对定位，它的</a:t>
            </a:r>
            <a:r>
              <a:rPr lang="en-US" altLang="zh-CN" sz="1200" kern="1200" dirty="0" smtClean="0">
                <a:solidFill>
                  <a:schemeClr val="tx1"/>
                </a:solidFill>
                <a:effectLst/>
                <a:latin typeface="+mn-lt"/>
                <a:ea typeface="+mn-ea"/>
                <a:cs typeface="+mn-cs"/>
              </a:rPr>
              <a:t>top</a:t>
            </a:r>
            <a:r>
              <a:rPr lang="zh-CN" altLang="en-US"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left</a:t>
            </a:r>
            <a:r>
              <a:rPr lang="zh-CN" altLang="en-US" sz="1200" kern="1200" dirty="0" smtClean="0">
                <a:solidFill>
                  <a:schemeClr val="tx1"/>
                </a:solidFill>
                <a:effectLst/>
                <a:latin typeface="+mn-lt"/>
                <a:ea typeface="+mn-ea"/>
                <a:cs typeface="+mn-cs"/>
              </a:rPr>
              <a:t>属性应该解释为它是相对于其</a:t>
            </a:r>
            <a:r>
              <a:rPr lang="en-US" altLang="zh-CN" sz="1200" kern="1200" dirty="0" smtClean="0">
                <a:solidFill>
                  <a:schemeClr val="tx1"/>
                </a:solidFill>
                <a:effectLst/>
                <a:latin typeface="+mn-lt"/>
                <a:ea typeface="+mn-ea"/>
                <a:cs typeface="+mn-cs"/>
              </a:rPr>
              <a:t>position</a:t>
            </a:r>
            <a:r>
              <a:rPr lang="zh-CN" altLang="en-US" sz="1200" kern="1200" dirty="0" smtClean="0">
                <a:solidFill>
                  <a:schemeClr val="tx1"/>
                </a:solidFill>
                <a:effectLst/>
                <a:latin typeface="+mn-lt"/>
                <a:ea typeface="+mn-ea"/>
                <a:cs typeface="+mn-cs"/>
              </a:rPr>
              <a:t>属性设置为除</a:t>
            </a:r>
            <a:r>
              <a:rPr lang="en-US" altLang="zh-CN" sz="1200" kern="1200" dirty="0" smtClean="0">
                <a:solidFill>
                  <a:schemeClr val="tx1"/>
                </a:solidFill>
                <a:effectLst/>
                <a:latin typeface="+mn-lt"/>
                <a:ea typeface="+mn-ea"/>
                <a:cs typeface="+mn-cs"/>
              </a:rPr>
              <a:t>static</a:t>
            </a:r>
            <a:r>
              <a:rPr lang="zh-CN" altLang="en-US" sz="1200" kern="1200" dirty="0" smtClean="0">
                <a:solidFill>
                  <a:schemeClr val="tx1"/>
                </a:solidFill>
                <a:effectLst/>
                <a:latin typeface="+mn-lt"/>
                <a:ea typeface="+mn-ea"/>
                <a:cs typeface="+mn-cs"/>
              </a:rPr>
              <a:t>值以外的祖先元素。如果绝对定位没有定位过祖先，则使用文档坐标进行度量，即相对于文档左上角的偏移量。</a:t>
            </a:r>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13</a:t>
            </a:fld>
            <a:endParaRPr lang="en-CN"/>
          </a:p>
        </p:txBody>
      </p:sp>
    </p:spTree>
    <p:extLst>
      <p:ext uri="{BB962C8B-B14F-4D97-AF65-F5344CB8AC3E}">
        <p14:creationId xmlns:p14="http://schemas.microsoft.com/office/powerpoint/2010/main" val="40717401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14</a:t>
            </a:fld>
            <a:endParaRPr lang="en-CN"/>
          </a:p>
        </p:txBody>
      </p:sp>
    </p:spTree>
    <p:extLst>
      <p:ext uri="{BB962C8B-B14F-4D97-AF65-F5344CB8AC3E}">
        <p14:creationId xmlns:p14="http://schemas.microsoft.com/office/powerpoint/2010/main" val="28183113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15</a:t>
            </a:fld>
            <a:endParaRPr lang="en-CN"/>
          </a:p>
        </p:txBody>
      </p:sp>
    </p:spTree>
    <p:extLst>
      <p:ext uri="{BB962C8B-B14F-4D97-AF65-F5344CB8AC3E}">
        <p14:creationId xmlns:p14="http://schemas.microsoft.com/office/powerpoint/2010/main" val="19662412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16</a:t>
            </a:fld>
            <a:endParaRPr lang="en-CN"/>
          </a:p>
        </p:txBody>
      </p:sp>
    </p:spTree>
    <p:extLst>
      <p:ext uri="{BB962C8B-B14F-4D97-AF65-F5344CB8AC3E}">
        <p14:creationId xmlns:p14="http://schemas.microsoft.com/office/powerpoint/2010/main" val="42797414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a:solidFill>
                  <a:schemeClr val="tx1"/>
                </a:solidFill>
                <a:effectLst/>
                <a:latin typeface="+mn-lt"/>
                <a:ea typeface="+mn-ea"/>
                <a:cs typeface="+mn-cs"/>
              </a:rPr>
              <a:t>读</a:t>
            </a:r>
            <a:r>
              <a:rPr lang="en-US" altLang="zh-CN" sz="1200" kern="1200" dirty="0">
                <a:solidFill>
                  <a:schemeClr val="tx1"/>
                </a:solidFill>
                <a:effectLst/>
                <a:latin typeface="+mn-lt"/>
                <a:ea typeface="+mn-ea"/>
                <a:cs typeface="+mn-cs"/>
              </a:rPr>
              <a:t>ppt</a:t>
            </a:r>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17</a:t>
            </a:fld>
            <a:endParaRPr lang="en-CN"/>
          </a:p>
        </p:txBody>
      </p:sp>
    </p:spTree>
    <p:extLst>
      <p:ext uri="{BB962C8B-B14F-4D97-AF65-F5344CB8AC3E}">
        <p14:creationId xmlns:p14="http://schemas.microsoft.com/office/powerpoint/2010/main" val="25110726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下图显示了一个绝对定位的元素嵌套在一个定位的容器元素中，容器和包含的元素都有边框和内边距。</a:t>
            </a:r>
            <a:r>
              <a:rPr lang="en-US" altLang="zh-CN" sz="1200" kern="1200" dirty="0" smtClean="0">
                <a:solidFill>
                  <a:schemeClr val="tx1"/>
                </a:solidFill>
                <a:effectLst/>
                <a:latin typeface="+mn-lt"/>
                <a:ea typeface="+mn-ea"/>
                <a:cs typeface="+mn-cs"/>
              </a:rPr>
              <a:t>With</a:t>
            </a:r>
            <a:r>
              <a:rPr lang="zh-CN" altLang="en-US"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height</a:t>
            </a:r>
            <a:r>
              <a:rPr lang="zh-CN" altLang="en-US" sz="1200" kern="1200" dirty="0" smtClean="0">
                <a:solidFill>
                  <a:schemeClr val="tx1"/>
                </a:solidFill>
                <a:effectLst/>
                <a:latin typeface="+mn-lt"/>
                <a:ea typeface="+mn-ea"/>
                <a:cs typeface="+mn-cs"/>
              </a:rPr>
              <a:t>只包含了元素内容区域的尺寸，它不包含元素的内边距或边框所需的额外空间。</a:t>
            </a:r>
            <a:r>
              <a:rPr lang="en-US" altLang="zh-CN" sz="1200" kern="1200" dirty="0" smtClean="0">
                <a:solidFill>
                  <a:schemeClr val="tx1"/>
                </a:solidFill>
                <a:effectLst/>
                <a:latin typeface="+mn-lt"/>
                <a:ea typeface="+mn-ea"/>
                <a:cs typeface="+mn-cs"/>
              </a:rPr>
              <a:t>Left</a:t>
            </a:r>
            <a:r>
              <a:rPr lang="zh-CN" altLang="en-US"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top</a:t>
            </a:r>
            <a:r>
              <a:rPr lang="zh-CN" altLang="en-US" sz="1200" kern="1200" dirty="0" smtClean="0">
                <a:solidFill>
                  <a:schemeClr val="tx1"/>
                </a:solidFill>
                <a:effectLst/>
                <a:latin typeface="+mn-lt"/>
                <a:ea typeface="+mn-ea"/>
                <a:cs typeface="+mn-cs"/>
              </a:rPr>
              <a:t>等属性是从容器的内边距的左上角开始的，而不是从容器内容区域的左上角开始的。</a:t>
            </a:r>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18</a:t>
            </a:fld>
            <a:endParaRPr lang="en-CN"/>
          </a:p>
        </p:txBody>
      </p:sp>
    </p:spTree>
    <p:extLst>
      <p:ext uri="{BB962C8B-B14F-4D97-AF65-F5344CB8AC3E}">
        <p14:creationId xmlns:p14="http://schemas.microsoft.com/office/powerpoint/2010/main" val="10109734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19</a:t>
            </a:fld>
            <a:endParaRPr lang="en-CN"/>
          </a:p>
        </p:txBody>
      </p:sp>
    </p:spTree>
    <p:extLst>
      <p:ext uri="{BB962C8B-B14F-4D97-AF65-F5344CB8AC3E}">
        <p14:creationId xmlns:p14="http://schemas.microsoft.com/office/powerpoint/2010/main" val="33941942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2</a:t>
            </a:fld>
            <a:endParaRPr lang="en-CN"/>
          </a:p>
        </p:txBody>
      </p:sp>
    </p:spTree>
    <p:extLst>
      <p:ext uri="{BB962C8B-B14F-4D97-AF65-F5344CB8AC3E}">
        <p14:creationId xmlns:p14="http://schemas.microsoft.com/office/powerpoint/2010/main" val="37683151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a:solidFill>
                  <a:schemeClr val="tx1"/>
                </a:solidFill>
                <a:effectLst/>
                <a:latin typeface="+mn-lt"/>
                <a:ea typeface="+mn-ea"/>
                <a:cs typeface="+mn-cs"/>
              </a:rPr>
              <a:t>读</a:t>
            </a:r>
            <a:r>
              <a:rPr lang="en-US" altLang="zh-CN" sz="1200" kern="1200" dirty="0">
                <a:solidFill>
                  <a:schemeClr val="tx1"/>
                </a:solidFill>
                <a:effectLst/>
                <a:latin typeface="+mn-lt"/>
                <a:ea typeface="+mn-ea"/>
                <a:cs typeface="+mn-cs"/>
              </a:rPr>
              <a:t>ppt</a:t>
            </a:r>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20</a:t>
            </a:fld>
            <a:endParaRPr lang="en-CN"/>
          </a:p>
        </p:txBody>
      </p:sp>
    </p:spTree>
    <p:extLst>
      <p:ext uri="{BB962C8B-B14F-4D97-AF65-F5344CB8AC3E}">
        <p14:creationId xmlns:p14="http://schemas.microsoft.com/office/powerpoint/2010/main" val="35854539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a:solidFill>
                  <a:schemeClr val="tx1"/>
                </a:solidFill>
                <a:effectLst/>
                <a:latin typeface="+mn-lt"/>
                <a:ea typeface="+mn-ea"/>
                <a:cs typeface="+mn-cs"/>
              </a:rPr>
              <a:t>读</a:t>
            </a:r>
            <a:r>
              <a:rPr lang="en-US" altLang="zh-CN" sz="1200" kern="1200" dirty="0">
                <a:solidFill>
                  <a:schemeClr val="tx1"/>
                </a:solidFill>
                <a:effectLst/>
                <a:latin typeface="+mn-lt"/>
                <a:ea typeface="+mn-ea"/>
                <a:cs typeface="+mn-cs"/>
              </a:rPr>
              <a:t>ppt</a:t>
            </a:r>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21</a:t>
            </a:fld>
            <a:endParaRPr lang="en-CN"/>
          </a:p>
        </p:txBody>
      </p:sp>
    </p:spTree>
    <p:extLst>
      <p:ext uri="{BB962C8B-B14F-4D97-AF65-F5344CB8AC3E}">
        <p14:creationId xmlns:p14="http://schemas.microsoft.com/office/powerpoint/2010/main" val="17762026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22</a:t>
            </a:fld>
            <a:endParaRPr lang="en-CN"/>
          </a:p>
        </p:txBody>
      </p:sp>
    </p:spTree>
    <p:extLst>
      <p:ext uri="{BB962C8B-B14F-4D97-AF65-F5344CB8AC3E}">
        <p14:creationId xmlns:p14="http://schemas.microsoft.com/office/powerpoint/2010/main" val="21735537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右边两个例子中蓝色框是规定的元素框大小，上面是</a:t>
            </a:r>
            <a:r>
              <a:rPr lang="en-US" altLang="zh-CN" sz="1200" kern="1200" dirty="0" smtClean="0">
                <a:solidFill>
                  <a:schemeClr val="tx1"/>
                </a:solidFill>
                <a:effectLst/>
                <a:latin typeface="+mn-lt"/>
                <a:ea typeface="+mn-ea"/>
                <a:cs typeface="+mn-cs"/>
              </a:rPr>
              <a:t>visible</a:t>
            </a:r>
            <a:r>
              <a:rPr lang="zh-CN" altLang="en-US" sz="1200" kern="1200" dirty="0" smtClean="0">
                <a:solidFill>
                  <a:schemeClr val="tx1"/>
                </a:solidFill>
                <a:effectLst/>
                <a:latin typeface="+mn-lt"/>
                <a:ea typeface="+mn-ea"/>
                <a:cs typeface="+mn-cs"/>
              </a:rPr>
              <a:t>的显示结果，下面是</a:t>
            </a:r>
            <a:r>
              <a:rPr lang="en-US" altLang="zh-CN" sz="1200" kern="1200" dirty="0" smtClean="0">
                <a:solidFill>
                  <a:schemeClr val="tx1"/>
                </a:solidFill>
                <a:effectLst/>
                <a:latin typeface="+mn-lt"/>
                <a:ea typeface="+mn-ea"/>
                <a:cs typeface="+mn-cs"/>
              </a:rPr>
              <a:t>scroll</a:t>
            </a:r>
            <a:r>
              <a:rPr lang="zh-CN" altLang="en-US" sz="1200" kern="1200" dirty="0" smtClean="0">
                <a:solidFill>
                  <a:schemeClr val="tx1"/>
                </a:solidFill>
                <a:effectLst/>
                <a:latin typeface="+mn-lt"/>
                <a:ea typeface="+mn-ea"/>
                <a:cs typeface="+mn-cs"/>
              </a:rPr>
              <a:t>的显示结果，其他几种课下可以尝试。</a:t>
            </a:r>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23</a:t>
            </a:fld>
            <a:endParaRPr lang="en-CN"/>
          </a:p>
        </p:txBody>
      </p:sp>
    </p:spTree>
    <p:extLst>
      <p:ext uri="{BB962C8B-B14F-4D97-AF65-F5344CB8AC3E}">
        <p14:creationId xmlns:p14="http://schemas.microsoft.com/office/powerpoint/2010/main" val="17685589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24</a:t>
            </a:fld>
            <a:endParaRPr lang="en-CN"/>
          </a:p>
        </p:txBody>
      </p:sp>
    </p:spTree>
    <p:extLst>
      <p:ext uri="{BB962C8B-B14F-4D97-AF65-F5344CB8AC3E}">
        <p14:creationId xmlns:p14="http://schemas.microsoft.com/office/powerpoint/2010/main" val="37263688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25</a:t>
            </a:fld>
            <a:endParaRPr lang="en-CN"/>
          </a:p>
        </p:txBody>
      </p:sp>
    </p:spTree>
    <p:extLst>
      <p:ext uri="{BB962C8B-B14F-4D97-AF65-F5344CB8AC3E}">
        <p14:creationId xmlns:p14="http://schemas.microsoft.com/office/powerpoint/2010/main" val="30771813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上面是一个简单的</a:t>
            </a:r>
            <a:r>
              <a:rPr lang="en-US" altLang="zh-CN" sz="1200" kern="1200" dirty="0" smtClean="0">
                <a:solidFill>
                  <a:schemeClr val="tx1"/>
                </a:solidFill>
                <a:effectLst/>
                <a:latin typeface="+mn-lt"/>
                <a:ea typeface="+mn-ea"/>
                <a:cs typeface="+mn-cs"/>
              </a:rPr>
              <a:t>CSS</a:t>
            </a:r>
            <a:r>
              <a:rPr lang="zh-CN" altLang="en-US" sz="1200" kern="1200" dirty="0" smtClean="0">
                <a:solidFill>
                  <a:schemeClr val="tx1"/>
                </a:solidFill>
                <a:effectLst/>
                <a:latin typeface="+mn-lt"/>
                <a:ea typeface="+mn-ea"/>
                <a:cs typeface="+mn-cs"/>
              </a:rPr>
              <a:t>动画的例子，感兴趣的同学可以上机试试。</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pPr latinLnBrk="1"/>
            <a:r>
              <a:rPr lang="zh-CN" altLang="en-US" dirty="0" smtClean="0"/>
              <a:t>前面介绍过</a:t>
            </a:r>
            <a:r>
              <a:rPr lang="en-US" altLang="zh-CN" dirty="0" err="1" smtClean="0"/>
              <a:t>setInterval</a:t>
            </a:r>
            <a:r>
              <a:rPr lang="en-US" altLang="zh-CN" dirty="0" smtClean="0"/>
              <a:t>() </a:t>
            </a:r>
            <a:r>
              <a:rPr lang="zh-CN" altLang="en-US" dirty="0" smtClean="0"/>
              <a:t>方法可按照指定的周期（以毫秒计）来调用函数或计算表达式。</a:t>
            </a:r>
          </a:p>
          <a:p>
            <a:pPr latinLnBrk="1"/>
            <a:r>
              <a:rPr lang="en-US" altLang="zh-CN" dirty="0" err="1" smtClean="0"/>
              <a:t>setInterval</a:t>
            </a:r>
            <a:r>
              <a:rPr lang="en-US" altLang="zh-CN" dirty="0" smtClean="0"/>
              <a:t>() </a:t>
            </a:r>
            <a:r>
              <a:rPr lang="zh-CN" altLang="en-US" dirty="0" smtClean="0"/>
              <a:t>方法会不停地调用函数，直到 </a:t>
            </a:r>
            <a:r>
              <a:rPr lang="en-US" altLang="zh-CN" dirty="0" err="1" smtClean="0"/>
              <a:t>clearInterval</a:t>
            </a:r>
            <a:r>
              <a:rPr lang="en-US" altLang="zh-CN" dirty="0" smtClean="0"/>
              <a:t>()</a:t>
            </a:r>
            <a:r>
              <a:rPr lang="zh-CN" altLang="en-US" dirty="0" smtClean="0"/>
              <a:t>被调用或窗口被关闭。</a:t>
            </a:r>
          </a:p>
          <a:p>
            <a:pPr marL="0" indent="0">
              <a:buNone/>
            </a:pPr>
            <a:endParaRPr lang="en-US" altLang="zh-CN" dirty="0" smtClean="0"/>
          </a:p>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26</a:t>
            </a:fld>
            <a:endParaRPr lang="en-CN"/>
          </a:p>
        </p:txBody>
      </p:sp>
    </p:spTree>
    <p:extLst>
      <p:ext uri="{BB962C8B-B14F-4D97-AF65-F5344CB8AC3E}">
        <p14:creationId xmlns:p14="http://schemas.microsoft.com/office/powerpoint/2010/main" val="2715589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23844585-649C-C542-858E-9B9F855E27C7}" type="slidenum">
              <a:rPr lang="en-CN" smtClean="0"/>
              <a:t>27</a:t>
            </a:fld>
            <a:endParaRPr lang="en-CN"/>
          </a:p>
        </p:txBody>
      </p:sp>
    </p:spTree>
    <p:extLst>
      <p:ext uri="{BB962C8B-B14F-4D97-AF65-F5344CB8AC3E}">
        <p14:creationId xmlns:p14="http://schemas.microsoft.com/office/powerpoint/2010/main" val="875735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a:solidFill>
                  <a:schemeClr val="tx1"/>
                </a:solidFill>
                <a:effectLst/>
                <a:latin typeface="+mn-lt"/>
                <a:ea typeface="+mn-ea"/>
                <a:cs typeface="+mn-cs"/>
              </a:rPr>
              <a:t>读</a:t>
            </a:r>
            <a:r>
              <a:rPr lang="en-US" altLang="zh-CN" sz="1200" kern="1200" dirty="0">
                <a:solidFill>
                  <a:schemeClr val="tx1"/>
                </a:solidFill>
                <a:effectLst/>
                <a:latin typeface="+mn-lt"/>
                <a:ea typeface="+mn-ea"/>
                <a:cs typeface="+mn-cs"/>
              </a:rPr>
              <a:t>ppt</a:t>
            </a:r>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28</a:t>
            </a:fld>
            <a:endParaRPr lang="en-CN"/>
          </a:p>
        </p:txBody>
      </p:sp>
    </p:spTree>
    <p:extLst>
      <p:ext uri="{BB962C8B-B14F-4D97-AF65-F5344CB8AC3E}">
        <p14:creationId xmlns:p14="http://schemas.microsoft.com/office/powerpoint/2010/main" val="37106980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a:solidFill>
                  <a:schemeClr val="tx1"/>
                </a:solidFill>
                <a:effectLst/>
                <a:latin typeface="+mn-lt"/>
                <a:ea typeface="+mn-ea"/>
                <a:cs typeface="+mn-cs"/>
              </a:rPr>
              <a:t>读</a:t>
            </a:r>
            <a:r>
              <a:rPr lang="en-US" altLang="zh-CN" sz="1200" kern="1200" dirty="0">
                <a:solidFill>
                  <a:schemeClr val="tx1"/>
                </a:solidFill>
                <a:effectLst/>
                <a:latin typeface="+mn-lt"/>
                <a:ea typeface="+mn-ea"/>
                <a:cs typeface="+mn-cs"/>
              </a:rPr>
              <a:t>ppt</a:t>
            </a:r>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29</a:t>
            </a:fld>
            <a:endParaRPr lang="en-CN"/>
          </a:p>
        </p:txBody>
      </p:sp>
    </p:spTree>
    <p:extLst>
      <p:ext uri="{BB962C8B-B14F-4D97-AF65-F5344CB8AC3E}">
        <p14:creationId xmlns:p14="http://schemas.microsoft.com/office/powerpoint/2010/main" val="32855116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23844585-649C-C542-858E-9B9F855E27C7}" type="slidenum">
              <a:rPr lang="en-CN" smtClean="0"/>
              <a:t>3</a:t>
            </a:fld>
            <a:endParaRPr lang="en-CN"/>
          </a:p>
        </p:txBody>
      </p:sp>
    </p:spTree>
    <p:extLst>
      <p:ext uri="{BB962C8B-B14F-4D97-AF65-F5344CB8AC3E}">
        <p14:creationId xmlns:p14="http://schemas.microsoft.com/office/powerpoint/2010/main" val="13135780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23844585-649C-C542-858E-9B9F855E27C7}" type="slidenum">
              <a:rPr lang="en-CN" smtClean="0"/>
              <a:t>30</a:t>
            </a:fld>
            <a:endParaRPr lang="en-CN"/>
          </a:p>
        </p:txBody>
      </p:sp>
    </p:spTree>
    <p:extLst>
      <p:ext uri="{BB962C8B-B14F-4D97-AF65-F5344CB8AC3E}">
        <p14:creationId xmlns:p14="http://schemas.microsoft.com/office/powerpoint/2010/main" val="26431029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这个了例子设置和删除元素的</a:t>
            </a:r>
            <a:r>
              <a:rPr lang="en-US" altLang="zh-CN" sz="1200" kern="1200" dirty="0" err="1" smtClean="0">
                <a:solidFill>
                  <a:schemeClr val="tx1"/>
                </a:solidFill>
                <a:effectLst/>
                <a:latin typeface="+mn-lt"/>
                <a:ea typeface="+mn-ea"/>
                <a:cs typeface="+mn-cs"/>
              </a:rPr>
              <a:t>className</a:t>
            </a:r>
            <a:r>
              <a:rPr lang="zh-CN" altLang="en-US" sz="1200" kern="1200" dirty="0" smtClean="0">
                <a:solidFill>
                  <a:schemeClr val="tx1"/>
                </a:solidFill>
                <a:effectLst/>
                <a:latin typeface="+mn-lt"/>
                <a:ea typeface="+mn-ea"/>
                <a:cs typeface="+mn-cs"/>
              </a:rPr>
              <a:t>属性来为元素添加和移除</a:t>
            </a:r>
            <a:r>
              <a:rPr lang="en-US" altLang="zh-CN" sz="1200" kern="1200" dirty="0" smtClean="0">
                <a:solidFill>
                  <a:schemeClr val="tx1"/>
                </a:solidFill>
                <a:effectLst/>
                <a:latin typeface="+mn-lt"/>
                <a:ea typeface="+mn-ea"/>
                <a:cs typeface="+mn-cs"/>
              </a:rPr>
              <a:t>attention</a:t>
            </a:r>
            <a:r>
              <a:rPr lang="zh-CN" altLang="en-US" sz="1200" kern="1200" dirty="0" smtClean="0">
                <a:solidFill>
                  <a:schemeClr val="tx1"/>
                </a:solidFill>
                <a:effectLst/>
                <a:latin typeface="+mn-lt"/>
                <a:ea typeface="+mn-ea"/>
                <a:cs typeface="+mn-cs"/>
              </a:rPr>
              <a:t>类</a:t>
            </a:r>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31</a:t>
            </a:fld>
            <a:endParaRPr lang="en-CN"/>
          </a:p>
        </p:txBody>
      </p:sp>
    </p:spTree>
    <p:extLst>
      <p:ext uri="{BB962C8B-B14F-4D97-AF65-F5344CB8AC3E}">
        <p14:creationId xmlns:p14="http://schemas.microsoft.com/office/powerpoint/2010/main" val="19553248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a:solidFill>
                  <a:schemeClr val="tx1"/>
                </a:solidFill>
                <a:effectLst/>
                <a:latin typeface="+mn-lt"/>
                <a:ea typeface="+mn-ea"/>
                <a:cs typeface="+mn-cs"/>
              </a:rPr>
              <a:t>读</a:t>
            </a:r>
            <a:r>
              <a:rPr lang="en-US" altLang="zh-CN" sz="1200" kern="1200" dirty="0">
                <a:solidFill>
                  <a:schemeClr val="tx1"/>
                </a:solidFill>
                <a:effectLst/>
                <a:latin typeface="+mn-lt"/>
                <a:ea typeface="+mn-ea"/>
                <a:cs typeface="+mn-cs"/>
              </a:rPr>
              <a:t>ppt</a:t>
            </a:r>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32</a:t>
            </a:fld>
            <a:endParaRPr lang="en-CN"/>
          </a:p>
        </p:txBody>
      </p:sp>
    </p:spTree>
    <p:extLst>
      <p:ext uri="{BB962C8B-B14F-4D97-AF65-F5344CB8AC3E}">
        <p14:creationId xmlns:p14="http://schemas.microsoft.com/office/powerpoint/2010/main" val="34677630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到目前为止我们已经看到如何设置和查询</a:t>
            </a:r>
            <a:r>
              <a:rPr kumimoji="1" lang="en-US" altLang="zh-CN" dirty="0" smtClean="0"/>
              <a:t>CSS</a:t>
            </a:r>
            <a:r>
              <a:rPr kumimoji="1" lang="zh-CN" altLang="en-US" dirty="0" smtClean="0"/>
              <a:t>样式和单个元素的类名。脚本化样式表也是可以的。</a:t>
            </a:r>
            <a:endParaRPr kumimoji="1" lang="zh-CN" altLang="en-US" dirty="0"/>
          </a:p>
        </p:txBody>
      </p:sp>
      <p:sp>
        <p:nvSpPr>
          <p:cNvPr id="4" name="灯片编号占位符 3"/>
          <p:cNvSpPr>
            <a:spLocks noGrp="1"/>
          </p:cNvSpPr>
          <p:nvPr>
            <p:ph type="sldNum" sz="quarter" idx="5"/>
          </p:nvPr>
        </p:nvSpPr>
        <p:spPr/>
        <p:txBody>
          <a:bodyPr/>
          <a:lstStyle/>
          <a:p>
            <a:fld id="{23844585-649C-C542-858E-9B9F855E27C7}" type="slidenum">
              <a:rPr lang="en-CN" smtClean="0"/>
              <a:t>33</a:t>
            </a:fld>
            <a:endParaRPr lang="en-CN"/>
          </a:p>
        </p:txBody>
      </p:sp>
    </p:spTree>
    <p:extLst>
      <p:ext uri="{BB962C8B-B14F-4D97-AF65-F5344CB8AC3E}">
        <p14:creationId xmlns:p14="http://schemas.microsoft.com/office/powerpoint/2010/main" val="30389053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a:solidFill>
                  <a:schemeClr val="tx1"/>
                </a:solidFill>
                <a:effectLst/>
                <a:latin typeface="+mn-lt"/>
                <a:ea typeface="+mn-ea"/>
                <a:cs typeface="+mn-cs"/>
              </a:rPr>
              <a:t>读</a:t>
            </a:r>
            <a:r>
              <a:rPr lang="en-US" altLang="zh-CN" sz="1200" kern="1200" dirty="0">
                <a:solidFill>
                  <a:schemeClr val="tx1"/>
                </a:solidFill>
                <a:effectLst/>
                <a:latin typeface="+mn-lt"/>
                <a:ea typeface="+mn-ea"/>
                <a:cs typeface="+mn-cs"/>
              </a:rPr>
              <a:t>ppt</a:t>
            </a:r>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34</a:t>
            </a:fld>
            <a:endParaRPr lang="en-CN"/>
          </a:p>
        </p:txBody>
      </p:sp>
    </p:spTree>
    <p:extLst>
      <p:ext uri="{BB962C8B-B14F-4D97-AF65-F5344CB8AC3E}">
        <p14:creationId xmlns:p14="http://schemas.microsoft.com/office/powerpoint/2010/main" val="228437372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35</a:t>
            </a:fld>
            <a:endParaRPr lang="en-CN"/>
          </a:p>
        </p:txBody>
      </p:sp>
    </p:spTree>
    <p:extLst>
      <p:ext uri="{BB962C8B-B14F-4D97-AF65-F5344CB8AC3E}">
        <p14:creationId xmlns:p14="http://schemas.microsoft.com/office/powerpoint/2010/main" val="36619427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36</a:t>
            </a:fld>
            <a:endParaRPr lang="en-CN"/>
          </a:p>
        </p:txBody>
      </p:sp>
    </p:spTree>
    <p:extLst>
      <p:ext uri="{BB962C8B-B14F-4D97-AF65-F5344CB8AC3E}">
        <p14:creationId xmlns:p14="http://schemas.microsoft.com/office/powerpoint/2010/main" val="10781442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4</a:t>
            </a:fld>
            <a:endParaRPr lang="en-CN"/>
          </a:p>
        </p:txBody>
      </p:sp>
    </p:spTree>
    <p:extLst>
      <p:ext uri="{BB962C8B-B14F-4D97-AF65-F5344CB8AC3E}">
        <p14:creationId xmlns:p14="http://schemas.microsoft.com/office/powerpoint/2010/main" val="23826005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这里对</a:t>
            </a:r>
            <a:r>
              <a:rPr lang="en-US" altLang="zh-CN" sz="1200" kern="1200" dirty="0" smtClean="0">
                <a:solidFill>
                  <a:schemeClr val="tx1"/>
                </a:solidFill>
                <a:effectLst/>
                <a:latin typeface="+mn-lt"/>
                <a:ea typeface="+mn-ea"/>
                <a:cs typeface="+mn-cs"/>
              </a:rPr>
              <a:t>CSS</a:t>
            </a:r>
            <a:r>
              <a:rPr lang="zh-CN" altLang="en-US" sz="1200" kern="1200" dirty="0" smtClean="0">
                <a:solidFill>
                  <a:schemeClr val="tx1"/>
                </a:solidFill>
                <a:effectLst/>
                <a:latin typeface="+mn-lt"/>
                <a:ea typeface="+mn-ea"/>
                <a:cs typeface="+mn-cs"/>
              </a:rPr>
              <a:t>做简单的介绍。</a:t>
            </a:r>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5</a:t>
            </a:fld>
            <a:endParaRPr lang="en-CN"/>
          </a:p>
        </p:txBody>
      </p:sp>
    </p:spTree>
    <p:extLst>
      <p:ext uri="{BB962C8B-B14F-4D97-AF65-F5344CB8AC3E}">
        <p14:creationId xmlns:p14="http://schemas.microsoft.com/office/powerpoint/2010/main" val="28802061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6</a:t>
            </a:fld>
            <a:endParaRPr lang="en-CN"/>
          </a:p>
        </p:txBody>
      </p:sp>
    </p:spTree>
    <p:extLst>
      <p:ext uri="{BB962C8B-B14F-4D97-AF65-F5344CB8AC3E}">
        <p14:creationId xmlns:p14="http://schemas.microsoft.com/office/powerpoint/2010/main" val="22151796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下面这张图只是部分选择器的截图</a:t>
            </a:r>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7</a:t>
            </a:fld>
            <a:endParaRPr lang="en-CN"/>
          </a:p>
        </p:txBody>
      </p:sp>
    </p:spTree>
    <p:extLst>
      <p:ext uri="{BB962C8B-B14F-4D97-AF65-F5344CB8AC3E}">
        <p14:creationId xmlns:p14="http://schemas.microsoft.com/office/powerpoint/2010/main" val="8945743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下面这个例子</a:t>
            </a:r>
            <a:r>
              <a:rPr lang="zh-CN" altLang="en-US" sz="1200" b="0" i="0" kern="1200" dirty="0" smtClean="0">
                <a:solidFill>
                  <a:schemeClr val="tx1"/>
                </a:solidFill>
                <a:effectLst/>
                <a:latin typeface="+mn-lt"/>
                <a:ea typeface="+mn-ea"/>
                <a:cs typeface="+mn-cs"/>
              </a:rPr>
              <a:t>选择并设置 </a:t>
            </a:r>
            <a:r>
              <a:rPr lang="en-US" altLang="zh-CN" sz="1200" b="0" i="0" kern="1200" dirty="0" smtClean="0">
                <a:solidFill>
                  <a:schemeClr val="tx1"/>
                </a:solidFill>
                <a:effectLst/>
                <a:latin typeface="+mn-lt"/>
                <a:ea typeface="+mn-ea"/>
                <a:cs typeface="+mn-cs"/>
              </a:rPr>
              <a:t>class="intro" </a:t>
            </a:r>
            <a:r>
              <a:rPr lang="zh-CN" altLang="en-US" sz="1200" b="0" i="0" kern="1200" dirty="0" smtClean="0">
                <a:solidFill>
                  <a:schemeClr val="tx1"/>
                </a:solidFill>
                <a:effectLst/>
                <a:latin typeface="+mn-lt"/>
                <a:ea typeface="+mn-ea"/>
                <a:cs typeface="+mn-cs"/>
              </a:rPr>
              <a:t>的元素的样式：</a:t>
            </a:r>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8</a:t>
            </a:fld>
            <a:endParaRPr lang="en-CN"/>
          </a:p>
        </p:txBody>
      </p:sp>
    </p:spTree>
    <p:extLst>
      <p:ext uri="{BB962C8B-B14F-4D97-AF65-F5344CB8AC3E}">
        <p14:creationId xmlns:p14="http://schemas.microsoft.com/office/powerpoint/2010/main" val="8406486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9</a:t>
            </a:fld>
            <a:endParaRPr lang="en-CN"/>
          </a:p>
        </p:txBody>
      </p:sp>
    </p:spTree>
    <p:extLst>
      <p:ext uri="{BB962C8B-B14F-4D97-AF65-F5344CB8AC3E}">
        <p14:creationId xmlns:p14="http://schemas.microsoft.com/office/powerpoint/2010/main" val="41422181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38AB77F-5147-9E49-B0CD-3D0EAD8D46EC}" type="datetimeFigureOut">
              <a:rPr lang="en-CN" smtClean="0"/>
              <a:t>05/14/2020</a:t>
            </a:fld>
            <a:endParaRPr lang="en-CN"/>
          </a:p>
        </p:txBody>
      </p:sp>
      <p:sp>
        <p:nvSpPr>
          <p:cNvPr id="5" name="Footer Placeholder 4"/>
          <p:cNvSpPr>
            <a:spLocks noGrp="1"/>
          </p:cNvSpPr>
          <p:nvPr>
            <p:ph type="ftr" sz="quarter" idx="11"/>
          </p:nvPr>
        </p:nvSpPr>
        <p:spPr/>
        <p:txBody>
          <a:bodyPr/>
          <a:lstStyle/>
          <a:p>
            <a:endParaRPr lang="en-CN"/>
          </a:p>
        </p:txBody>
      </p:sp>
      <p:sp>
        <p:nvSpPr>
          <p:cNvPr id="6" name="Slide Number Placeholder 5"/>
          <p:cNvSpPr>
            <a:spLocks noGrp="1"/>
          </p:cNvSpPr>
          <p:nvPr>
            <p:ph type="sldNum" sz="quarter" idx="12"/>
          </p:nvPr>
        </p:nvSpPr>
        <p:spPr/>
        <p:txBody>
          <a:bodyPr/>
          <a:lstStyle/>
          <a:p>
            <a:fld id="{A5300236-9E92-4C40-BD89-7011200B5A90}" type="slidenum">
              <a:rPr lang="en-CN" smtClean="0"/>
              <a:t>‹#›</a:t>
            </a:fld>
            <a:endParaRPr lang="en-CN"/>
          </a:p>
        </p:txBody>
      </p:sp>
    </p:spTree>
    <p:extLst>
      <p:ext uri="{BB962C8B-B14F-4D97-AF65-F5344CB8AC3E}">
        <p14:creationId xmlns:p14="http://schemas.microsoft.com/office/powerpoint/2010/main" val="22324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8AB77F-5147-9E49-B0CD-3D0EAD8D46EC}" type="datetimeFigureOut">
              <a:rPr lang="en-CN" smtClean="0"/>
              <a:t>05/14/2020</a:t>
            </a:fld>
            <a:endParaRPr lang="en-CN"/>
          </a:p>
        </p:txBody>
      </p:sp>
      <p:sp>
        <p:nvSpPr>
          <p:cNvPr id="5" name="Footer Placeholder 4"/>
          <p:cNvSpPr>
            <a:spLocks noGrp="1"/>
          </p:cNvSpPr>
          <p:nvPr>
            <p:ph type="ftr" sz="quarter" idx="11"/>
          </p:nvPr>
        </p:nvSpPr>
        <p:spPr/>
        <p:txBody>
          <a:bodyPr/>
          <a:lstStyle/>
          <a:p>
            <a:endParaRPr lang="en-CN"/>
          </a:p>
        </p:txBody>
      </p:sp>
      <p:sp>
        <p:nvSpPr>
          <p:cNvPr id="6" name="Slide Number Placeholder 5"/>
          <p:cNvSpPr>
            <a:spLocks noGrp="1"/>
          </p:cNvSpPr>
          <p:nvPr>
            <p:ph type="sldNum" sz="quarter" idx="12"/>
          </p:nvPr>
        </p:nvSpPr>
        <p:spPr/>
        <p:txBody>
          <a:bodyPr/>
          <a:lstStyle/>
          <a:p>
            <a:fld id="{A5300236-9E92-4C40-BD89-7011200B5A90}" type="slidenum">
              <a:rPr lang="en-CN" smtClean="0"/>
              <a:t>‹#›</a:t>
            </a:fld>
            <a:endParaRPr lang="en-CN"/>
          </a:p>
        </p:txBody>
      </p:sp>
    </p:spTree>
    <p:extLst>
      <p:ext uri="{BB962C8B-B14F-4D97-AF65-F5344CB8AC3E}">
        <p14:creationId xmlns:p14="http://schemas.microsoft.com/office/powerpoint/2010/main" val="2240387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8AB77F-5147-9E49-B0CD-3D0EAD8D46EC}" type="datetimeFigureOut">
              <a:rPr lang="en-CN" smtClean="0"/>
              <a:t>05/14/2020</a:t>
            </a:fld>
            <a:endParaRPr lang="en-CN"/>
          </a:p>
        </p:txBody>
      </p:sp>
      <p:sp>
        <p:nvSpPr>
          <p:cNvPr id="5" name="Footer Placeholder 4"/>
          <p:cNvSpPr>
            <a:spLocks noGrp="1"/>
          </p:cNvSpPr>
          <p:nvPr>
            <p:ph type="ftr" sz="quarter" idx="11"/>
          </p:nvPr>
        </p:nvSpPr>
        <p:spPr/>
        <p:txBody>
          <a:bodyPr/>
          <a:lstStyle/>
          <a:p>
            <a:endParaRPr lang="en-CN"/>
          </a:p>
        </p:txBody>
      </p:sp>
      <p:sp>
        <p:nvSpPr>
          <p:cNvPr id="6" name="Slide Number Placeholder 5"/>
          <p:cNvSpPr>
            <a:spLocks noGrp="1"/>
          </p:cNvSpPr>
          <p:nvPr>
            <p:ph type="sldNum" sz="quarter" idx="12"/>
          </p:nvPr>
        </p:nvSpPr>
        <p:spPr/>
        <p:txBody>
          <a:bodyPr/>
          <a:lstStyle/>
          <a:p>
            <a:fld id="{A5300236-9E92-4C40-BD89-7011200B5A90}" type="slidenum">
              <a:rPr lang="en-CN" smtClean="0"/>
              <a:t>‹#›</a:t>
            </a:fld>
            <a:endParaRPr lang="en-CN"/>
          </a:p>
        </p:txBody>
      </p:sp>
    </p:spTree>
    <p:extLst>
      <p:ext uri="{BB962C8B-B14F-4D97-AF65-F5344CB8AC3E}">
        <p14:creationId xmlns:p14="http://schemas.microsoft.com/office/powerpoint/2010/main" val="1908899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8AB77F-5147-9E49-B0CD-3D0EAD8D46EC}" type="datetimeFigureOut">
              <a:rPr lang="en-CN" smtClean="0"/>
              <a:t>05/14/2020</a:t>
            </a:fld>
            <a:endParaRPr lang="en-CN"/>
          </a:p>
        </p:txBody>
      </p:sp>
      <p:sp>
        <p:nvSpPr>
          <p:cNvPr id="5" name="Footer Placeholder 4"/>
          <p:cNvSpPr>
            <a:spLocks noGrp="1"/>
          </p:cNvSpPr>
          <p:nvPr>
            <p:ph type="ftr" sz="quarter" idx="11"/>
          </p:nvPr>
        </p:nvSpPr>
        <p:spPr/>
        <p:txBody>
          <a:bodyPr/>
          <a:lstStyle/>
          <a:p>
            <a:endParaRPr lang="en-CN"/>
          </a:p>
        </p:txBody>
      </p:sp>
      <p:sp>
        <p:nvSpPr>
          <p:cNvPr id="6" name="Slide Number Placeholder 5"/>
          <p:cNvSpPr>
            <a:spLocks noGrp="1"/>
          </p:cNvSpPr>
          <p:nvPr>
            <p:ph type="sldNum" sz="quarter" idx="12"/>
          </p:nvPr>
        </p:nvSpPr>
        <p:spPr/>
        <p:txBody>
          <a:bodyPr/>
          <a:lstStyle/>
          <a:p>
            <a:fld id="{A5300236-9E92-4C40-BD89-7011200B5A90}" type="slidenum">
              <a:rPr lang="en-CN" smtClean="0"/>
              <a:t>‹#›</a:t>
            </a:fld>
            <a:endParaRPr lang="en-CN"/>
          </a:p>
        </p:txBody>
      </p:sp>
    </p:spTree>
    <p:extLst>
      <p:ext uri="{BB962C8B-B14F-4D97-AF65-F5344CB8AC3E}">
        <p14:creationId xmlns:p14="http://schemas.microsoft.com/office/powerpoint/2010/main" val="3844773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8AB77F-5147-9E49-B0CD-3D0EAD8D46EC}" type="datetimeFigureOut">
              <a:rPr lang="en-CN" smtClean="0"/>
              <a:t>05/14/2020</a:t>
            </a:fld>
            <a:endParaRPr lang="en-CN"/>
          </a:p>
        </p:txBody>
      </p:sp>
      <p:sp>
        <p:nvSpPr>
          <p:cNvPr id="5" name="Footer Placeholder 4"/>
          <p:cNvSpPr>
            <a:spLocks noGrp="1"/>
          </p:cNvSpPr>
          <p:nvPr>
            <p:ph type="ftr" sz="quarter" idx="11"/>
          </p:nvPr>
        </p:nvSpPr>
        <p:spPr/>
        <p:txBody>
          <a:bodyPr/>
          <a:lstStyle/>
          <a:p>
            <a:endParaRPr lang="en-CN"/>
          </a:p>
        </p:txBody>
      </p:sp>
      <p:sp>
        <p:nvSpPr>
          <p:cNvPr id="6" name="Slide Number Placeholder 5"/>
          <p:cNvSpPr>
            <a:spLocks noGrp="1"/>
          </p:cNvSpPr>
          <p:nvPr>
            <p:ph type="sldNum" sz="quarter" idx="12"/>
          </p:nvPr>
        </p:nvSpPr>
        <p:spPr/>
        <p:txBody>
          <a:bodyPr/>
          <a:lstStyle/>
          <a:p>
            <a:fld id="{A5300236-9E92-4C40-BD89-7011200B5A90}" type="slidenum">
              <a:rPr lang="en-CN" smtClean="0"/>
              <a:t>‹#›</a:t>
            </a:fld>
            <a:endParaRPr lang="en-CN"/>
          </a:p>
        </p:txBody>
      </p:sp>
    </p:spTree>
    <p:extLst>
      <p:ext uri="{BB962C8B-B14F-4D97-AF65-F5344CB8AC3E}">
        <p14:creationId xmlns:p14="http://schemas.microsoft.com/office/powerpoint/2010/main" val="3353497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38AB77F-5147-9E49-B0CD-3D0EAD8D46EC}" type="datetimeFigureOut">
              <a:rPr lang="en-CN" smtClean="0"/>
              <a:t>05/14/2020</a:t>
            </a:fld>
            <a:endParaRPr lang="en-CN"/>
          </a:p>
        </p:txBody>
      </p:sp>
      <p:sp>
        <p:nvSpPr>
          <p:cNvPr id="6" name="Footer Placeholder 5"/>
          <p:cNvSpPr>
            <a:spLocks noGrp="1"/>
          </p:cNvSpPr>
          <p:nvPr>
            <p:ph type="ftr" sz="quarter" idx="11"/>
          </p:nvPr>
        </p:nvSpPr>
        <p:spPr/>
        <p:txBody>
          <a:bodyPr/>
          <a:lstStyle/>
          <a:p>
            <a:endParaRPr lang="en-CN"/>
          </a:p>
        </p:txBody>
      </p:sp>
      <p:sp>
        <p:nvSpPr>
          <p:cNvPr id="7" name="Slide Number Placeholder 6"/>
          <p:cNvSpPr>
            <a:spLocks noGrp="1"/>
          </p:cNvSpPr>
          <p:nvPr>
            <p:ph type="sldNum" sz="quarter" idx="12"/>
          </p:nvPr>
        </p:nvSpPr>
        <p:spPr/>
        <p:txBody>
          <a:bodyPr/>
          <a:lstStyle/>
          <a:p>
            <a:fld id="{A5300236-9E92-4C40-BD89-7011200B5A90}" type="slidenum">
              <a:rPr lang="en-CN" smtClean="0"/>
              <a:t>‹#›</a:t>
            </a:fld>
            <a:endParaRPr lang="en-CN"/>
          </a:p>
        </p:txBody>
      </p:sp>
    </p:spTree>
    <p:extLst>
      <p:ext uri="{BB962C8B-B14F-4D97-AF65-F5344CB8AC3E}">
        <p14:creationId xmlns:p14="http://schemas.microsoft.com/office/powerpoint/2010/main" val="338082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38AB77F-5147-9E49-B0CD-3D0EAD8D46EC}" type="datetimeFigureOut">
              <a:rPr lang="en-CN" smtClean="0"/>
              <a:t>05/14/2020</a:t>
            </a:fld>
            <a:endParaRPr lang="en-CN"/>
          </a:p>
        </p:txBody>
      </p:sp>
      <p:sp>
        <p:nvSpPr>
          <p:cNvPr id="8" name="Footer Placeholder 7"/>
          <p:cNvSpPr>
            <a:spLocks noGrp="1"/>
          </p:cNvSpPr>
          <p:nvPr>
            <p:ph type="ftr" sz="quarter" idx="11"/>
          </p:nvPr>
        </p:nvSpPr>
        <p:spPr/>
        <p:txBody>
          <a:bodyPr/>
          <a:lstStyle/>
          <a:p>
            <a:endParaRPr lang="en-CN"/>
          </a:p>
        </p:txBody>
      </p:sp>
      <p:sp>
        <p:nvSpPr>
          <p:cNvPr id="9" name="Slide Number Placeholder 8"/>
          <p:cNvSpPr>
            <a:spLocks noGrp="1"/>
          </p:cNvSpPr>
          <p:nvPr>
            <p:ph type="sldNum" sz="quarter" idx="12"/>
          </p:nvPr>
        </p:nvSpPr>
        <p:spPr/>
        <p:txBody>
          <a:bodyPr/>
          <a:lstStyle/>
          <a:p>
            <a:fld id="{A5300236-9E92-4C40-BD89-7011200B5A90}" type="slidenum">
              <a:rPr lang="en-CN" smtClean="0"/>
              <a:t>‹#›</a:t>
            </a:fld>
            <a:endParaRPr lang="en-CN"/>
          </a:p>
        </p:txBody>
      </p:sp>
    </p:spTree>
    <p:extLst>
      <p:ext uri="{BB962C8B-B14F-4D97-AF65-F5344CB8AC3E}">
        <p14:creationId xmlns:p14="http://schemas.microsoft.com/office/powerpoint/2010/main" val="1180479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38AB77F-5147-9E49-B0CD-3D0EAD8D46EC}" type="datetimeFigureOut">
              <a:rPr lang="en-CN" smtClean="0"/>
              <a:t>05/14/2020</a:t>
            </a:fld>
            <a:endParaRPr lang="en-CN"/>
          </a:p>
        </p:txBody>
      </p:sp>
      <p:sp>
        <p:nvSpPr>
          <p:cNvPr id="4" name="Footer Placeholder 3"/>
          <p:cNvSpPr>
            <a:spLocks noGrp="1"/>
          </p:cNvSpPr>
          <p:nvPr>
            <p:ph type="ftr" sz="quarter" idx="11"/>
          </p:nvPr>
        </p:nvSpPr>
        <p:spPr/>
        <p:txBody>
          <a:bodyPr/>
          <a:lstStyle/>
          <a:p>
            <a:endParaRPr lang="en-CN"/>
          </a:p>
        </p:txBody>
      </p:sp>
      <p:sp>
        <p:nvSpPr>
          <p:cNvPr id="5" name="Slide Number Placeholder 4"/>
          <p:cNvSpPr>
            <a:spLocks noGrp="1"/>
          </p:cNvSpPr>
          <p:nvPr>
            <p:ph type="sldNum" sz="quarter" idx="12"/>
          </p:nvPr>
        </p:nvSpPr>
        <p:spPr/>
        <p:txBody>
          <a:bodyPr/>
          <a:lstStyle/>
          <a:p>
            <a:fld id="{A5300236-9E92-4C40-BD89-7011200B5A90}" type="slidenum">
              <a:rPr lang="en-CN" smtClean="0"/>
              <a:t>‹#›</a:t>
            </a:fld>
            <a:endParaRPr lang="en-CN"/>
          </a:p>
        </p:txBody>
      </p:sp>
    </p:spTree>
    <p:extLst>
      <p:ext uri="{BB962C8B-B14F-4D97-AF65-F5344CB8AC3E}">
        <p14:creationId xmlns:p14="http://schemas.microsoft.com/office/powerpoint/2010/main" val="2897400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8AB77F-5147-9E49-B0CD-3D0EAD8D46EC}" type="datetimeFigureOut">
              <a:rPr lang="en-CN" smtClean="0"/>
              <a:t>05/14/2020</a:t>
            </a:fld>
            <a:endParaRPr lang="en-CN"/>
          </a:p>
        </p:txBody>
      </p:sp>
      <p:sp>
        <p:nvSpPr>
          <p:cNvPr id="3" name="Footer Placeholder 2"/>
          <p:cNvSpPr>
            <a:spLocks noGrp="1"/>
          </p:cNvSpPr>
          <p:nvPr>
            <p:ph type="ftr" sz="quarter" idx="11"/>
          </p:nvPr>
        </p:nvSpPr>
        <p:spPr/>
        <p:txBody>
          <a:bodyPr/>
          <a:lstStyle/>
          <a:p>
            <a:endParaRPr lang="en-CN"/>
          </a:p>
        </p:txBody>
      </p:sp>
      <p:sp>
        <p:nvSpPr>
          <p:cNvPr id="4" name="Slide Number Placeholder 3"/>
          <p:cNvSpPr>
            <a:spLocks noGrp="1"/>
          </p:cNvSpPr>
          <p:nvPr>
            <p:ph type="sldNum" sz="quarter" idx="12"/>
          </p:nvPr>
        </p:nvSpPr>
        <p:spPr/>
        <p:txBody>
          <a:bodyPr/>
          <a:lstStyle/>
          <a:p>
            <a:fld id="{A5300236-9E92-4C40-BD89-7011200B5A90}" type="slidenum">
              <a:rPr lang="en-CN" smtClean="0"/>
              <a:t>‹#›</a:t>
            </a:fld>
            <a:endParaRPr lang="en-CN"/>
          </a:p>
        </p:txBody>
      </p:sp>
    </p:spTree>
    <p:extLst>
      <p:ext uri="{BB962C8B-B14F-4D97-AF65-F5344CB8AC3E}">
        <p14:creationId xmlns:p14="http://schemas.microsoft.com/office/powerpoint/2010/main" val="263767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8AB77F-5147-9E49-B0CD-3D0EAD8D46EC}" type="datetimeFigureOut">
              <a:rPr lang="en-CN" smtClean="0"/>
              <a:t>05/14/2020</a:t>
            </a:fld>
            <a:endParaRPr lang="en-CN"/>
          </a:p>
        </p:txBody>
      </p:sp>
      <p:sp>
        <p:nvSpPr>
          <p:cNvPr id="6" name="Footer Placeholder 5"/>
          <p:cNvSpPr>
            <a:spLocks noGrp="1"/>
          </p:cNvSpPr>
          <p:nvPr>
            <p:ph type="ftr" sz="quarter" idx="11"/>
          </p:nvPr>
        </p:nvSpPr>
        <p:spPr/>
        <p:txBody>
          <a:bodyPr/>
          <a:lstStyle/>
          <a:p>
            <a:endParaRPr lang="en-CN"/>
          </a:p>
        </p:txBody>
      </p:sp>
      <p:sp>
        <p:nvSpPr>
          <p:cNvPr id="7" name="Slide Number Placeholder 6"/>
          <p:cNvSpPr>
            <a:spLocks noGrp="1"/>
          </p:cNvSpPr>
          <p:nvPr>
            <p:ph type="sldNum" sz="quarter" idx="12"/>
          </p:nvPr>
        </p:nvSpPr>
        <p:spPr/>
        <p:txBody>
          <a:bodyPr/>
          <a:lstStyle/>
          <a:p>
            <a:fld id="{A5300236-9E92-4C40-BD89-7011200B5A90}" type="slidenum">
              <a:rPr lang="en-CN" smtClean="0"/>
              <a:t>‹#›</a:t>
            </a:fld>
            <a:endParaRPr lang="en-CN"/>
          </a:p>
        </p:txBody>
      </p:sp>
    </p:spTree>
    <p:extLst>
      <p:ext uri="{BB962C8B-B14F-4D97-AF65-F5344CB8AC3E}">
        <p14:creationId xmlns:p14="http://schemas.microsoft.com/office/powerpoint/2010/main" val="2496463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8AB77F-5147-9E49-B0CD-3D0EAD8D46EC}" type="datetimeFigureOut">
              <a:rPr lang="en-CN" smtClean="0"/>
              <a:t>05/14/2020</a:t>
            </a:fld>
            <a:endParaRPr lang="en-CN"/>
          </a:p>
        </p:txBody>
      </p:sp>
      <p:sp>
        <p:nvSpPr>
          <p:cNvPr id="6" name="Footer Placeholder 5"/>
          <p:cNvSpPr>
            <a:spLocks noGrp="1"/>
          </p:cNvSpPr>
          <p:nvPr>
            <p:ph type="ftr" sz="quarter" idx="11"/>
          </p:nvPr>
        </p:nvSpPr>
        <p:spPr/>
        <p:txBody>
          <a:bodyPr/>
          <a:lstStyle/>
          <a:p>
            <a:endParaRPr lang="en-CN"/>
          </a:p>
        </p:txBody>
      </p:sp>
      <p:sp>
        <p:nvSpPr>
          <p:cNvPr id="7" name="Slide Number Placeholder 6"/>
          <p:cNvSpPr>
            <a:spLocks noGrp="1"/>
          </p:cNvSpPr>
          <p:nvPr>
            <p:ph type="sldNum" sz="quarter" idx="12"/>
          </p:nvPr>
        </p:nvSpPr>
        <p:spPr/>
        <p:txBody>
          <a:bodyPr/>
          <a:lstStyle/>
          <a:p>
            <a:fld id="{A5300236-9E92-4C40-BD89-7011200B5A90}" type="slidenum">
              <a:rPr lang="en-CN" smtClean="0"/>
              <a:t>‹#›</a:t>
            </a:fld>
            <a:endParaRPr lang="en-CN"/>
          </a:p>
        </p:txBody>
      </p:sp>
    </p:spTree>
    <p:extLst>
      <p:ext uri="{BB962C8B-B14F-4D97-AF65-F5344CB8AC3E}">
        <p14:creationId xmlns:p14="http://schemas.microsoft.com/office/powerpoint/2010/main" val="1645220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8AB77F-5147-9E49-B0CD-3D0EAD8D46EC}" type="datetimeFigureOut">
              <a:rPr lang="en-CN" smtClean="0"/>
              <a:t>05/14/2020</a:t>
            </a:fld>
            <a:endParaRPr lang="en-C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300236-9E92-4C40-BD89-7011200B5A90}" type="slidenum">
              <a:rPr lang="en-CN" smtClean="0"/>
              <a:t>‹#›</a:t>
            </a:fld>
            <a:endParaRPr lang="en-CN"/>
          </a:p>
        </p:txBody>
      </p:sp>
    </p:spTree>
    <p:extLst>
      <p:ext uri="{BB962C8B-B14F-4D97-AF65-F5344CB8AC3E}">
        <p14:creationId xmlns:p14="http://schemas.microsoft.com/office/powerpoint/2010/main" val="24588737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tiff"/></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tiff"/></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2.tiff"/></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2.tiff"/></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2.tiff"/></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2.tiff"/></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2.tiff"/></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2.tiff"/></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2.tiff"/></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tiff"/></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tiff"/></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21.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6.png"/><Relationship Id="rId7"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tiff"/><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tiff"/></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5.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2.tiff"/></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2.tiff"/></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2.tiff"/></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40.png"/><Relationship Id="rId5" Type="http://schemas.openxmlformats.org/officeDocument/2006/relationships/image" Target="../media/image2.tiff"/><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2.tiff"/></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2.tiff"/></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tiff"/></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2.tiff"/></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2.tiff"/></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44.png"/><Relationship Id="rId5" Type="http://schemas.openxmlformats.org/officeDocument/2006/relationships/image" Target="../media/image2.tiff"/><Relationship Id="rId4" Type="http://schemas.openxmlformats.org/officeDocument/2006/relationships/image" Target="../media/image1.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image" Target="../media/image2.tiff"/></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2.tiff"/></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2.tiff"/></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tiff"/></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2.tiff"/></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2.tiff"/></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2.tiff"/></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2.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FD2AD-247A-6240-85FC-12099FA30FB9}"/>
              </a:ext>
            </a:extLst>
          </p:cNvPr>
          <p:cNvSpPr>
            <a:spLocks noGrp="1"/>
          </p:cNvSpPr>
          <p:nvPr>
            <p:ph type="ctrTitle"/>
          </p:nvPr>
        </p:nvSpPr>
        <p:spPr/>
        <p:txBody>
          <a:bodyPr>
            <a:normAutofit/>
          </a:bodyPr>
          <a:lstStyle/>
          <a:p>
            <a:r>
              <a:rPr lang="zh-CN" altLang="en-US" sz="4000" dirty="0"/>
              <a:t>第</a:t>
            </a:r>
            <a:r>
              <a:rPr lang="en-US" altLang="zh-CN" sz="4000" dirty="0" smtClean="0"/>
              <a:t>16</a:t>
            </a:r>
            <a:r>
              <a:rPr lang="zh-CN" altLang="en-US" sz="4000" dirty="0" smtClean="0"/>
              <a:t>章 脚本化</a:t>
            </a:r>
            <a:r>
              <a:rPr lang="en-US" altLang="zh-CN" sz="4000" dirty="0" smtClean="0"/>
              <a:t>CSS</a:t>
            </a:r>
            <a:endParaRPr lang="en-CN" sz="4000" dirty="0"/>
          </a:p>
        </p:txBody>
      </p:sp>
      <p:sp>
        <p:nvSpPr>
          <p:cNvPr id="3" name="Subtitle 2">
            <a:extLst>
              <a:ext uri="{FF2B5EF4-FFF2-40B4-BE49-F238E27FC236}">
                <a16:creationId xmlns:a16="http://schemas.microsoft.com/office/drawing/2014/main" id="{6C75CFD8-F7DC-7249-8494-B49504DC8D57}"/>
              </a:ext>
            </a:extLst>
          </p:cNvPr>
          <p:cNvSpPr>
            <a:spLocks noGrp="1"/>
          </p:cNvSpPr>
          <p:nvPr>
            <p:ph type="subTitle" idx="1"/>
          </p:nvPr>
        </p:nvSpPr>
        <p:spPr/>
        <p:txBody>
          <a:bodyPr/>
          <a:lstStyle/>
          <a:p>
            <a:endParaRPr lang="en-CN"/>
          </a:p>
        </p:txBody>
      </p:sp>
      <p:sp>
        <p:nvSpPr>
          <p:cNvPr id="4" name="Rectangle 3">
            <a:extLst>
              <a:ext uri="{FF2B5EF4-FFF2-40B4-BE49-F238E27FC236}">
                <a16:creationId xmlns:a16="http://schemas.microsoft.com/office/drawing/2014/main" id="{FAB9FA0F-CAD5-2441-A863-B92F17FC2672}"/>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0A79E092-B408-FB4C-8781-5A2D85077B8B}"/>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6" name="Picture 5">
            <a:extLst>
              <a:ext uri="{FF2B5EF4-FFF2-40B4-BE49-F238E27FC236}">
                <a16:creationId xmlns:a16="http://schemas.microsoft.com/office/drawing/2014/main" id="{B88B67AB-9248-974A-B3C0-14C5C72089C8}"/>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4204820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FD2AD-247A-6240-85FC-12099FA30FB9}"/>
              </a:ext>
            </a:extLst>
          </p:cNvPr>
          <p:cNvSpPr>
            <a:spLocks noGrp="1"/>
          </p:cNvSpPr>
          <p:nvPr>
            <p:ph type="ctrTitle"/>
          </p:nvPr>
        </p:nvSpPr>
        <p:spPr/>
        <p:txBody>
          <a:bodyPr/>
          <a:lstStyle/>
          <a:p>
            <a:r>
              <a:rPr lang="en-US" altLang="zh-CN" dirty="0" smtClean="0"/>
              <a:t>16.2</a:t>
            </a:r>
            <a:r>
              <a:rPr lang="zh-CN" altLang="en-US" dirty="0" smtClean="0"/>
              <a:t>重要的</a:t>
            </a:r>
            <a:r>
              <a:rPr lang="en-US" altLang="zh-CN" dirty="0" smtClean="0"/>
              <a:t>CSS</a:t>
            </a:r>
            <a:r>
              <a:rPr lang="zh-CN" altLang="en-US" dirty="0" smtClean="0"/>
              <a:t>属性</a:t>
            </a:r>
            <a:endParaRPr lang="en-CN" dirty="0"/>
          </a:p>
        </p:txBody>
      </p:sp>
      <p:sp>
        <p:nvSpPr>
          <p:cNvPr id="3" name="Subtitle 2">
            <a:extLst>
              <a:ext uri="{FF2B5EF4-FFF2-40B4-BE49-F238E27FC236}">
                <a16:creationId xmlns:a16="http://schemas.microsoft.com/office/drawing/2014/main" id="{6C75CFD8-F7DC-7249-8494-B49504DC8D57}"/>
              </a:ext>
            </a:extLst>
          </p:cNvPr>
          <p:cNvSpPr>
            <a:spLocks noGrp="1"/>
          </p:cNvSpPr>
          <p:nvPr>
            <p:ph type="subTitle" idx="1"/>
          </p:nvPr>
        </p:nvSpPr>
        <p:spPr/>
        <p:txBody>
          <a:bodyPr/>
          <a:lstStyle/>
          <a:p>
            <a:endParaRPr lang="en-CN" dirty="0"/>
          </a:p>
        </p:txBody>
      </p:sp>
      <p:sp>
        <p:nvSpPr>
          <p:cNvPr id="4" name="Rectangle 3">
            <a:extLst>
              <a:ext uri="{FF2B5EF4-FFF2-40B4-BE49-F238E27FC236}">
                <a16:creationId xmlns:a16="http://schemas.microsoft.com/office/drawing/2014/main" id="{FAB9FA0F-CAD5-2441-A863-B92F17FC2672}"/>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0A79E092-B408-FB4C-8781-5A2D85077B8B}"/>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6" name="Picture 5">
            <a:extLst>
              <a:ext uri="{FF2B5EF4-FFF2-40B4-BE49-F238E27FC236}">
                <a16:creationId xmlns:a16="http://schemas.microsoft.com/office/drawing/2014/main" id="{B88B67AB-9248-974A-B3C0-14C5C72089C8}"/>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26571456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zh-CN" altLang="en-US" dirty="0" smtClean="0"/>
              <a:t>重要的</a:t>
            </a:r>
            <a:r>
              <a:rPr lang="en-US" altLang="zh-CN" dirty="0" smtClean="0"/>
              <a:t>CSS</a:t>
            </a:r>
            <a:r>
              <a:rPr lang="zh-CN" altLang="en-US" dirty="0" smtClean="0"/>
              <a:t>属性</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pPr marL="0" indent="0">
              <a:buNone/>
            </a:pPr>
            <a:r>
              <a:rPr lang="zh-CN" altLang="en-US" dirty="0" smtClean="0"/>
              <a:t>对客户端程序员来说，最重要的</a:t>
            </a:r>
            <a:r>
              <a:rPr lang="en-US" altLang="zh-CN" dirty="0" smtClean="0"/>
              <a:t>CSS</a:t>
            </a:r>
            <a:r>
              <a:rPr lang="zh-CN" altLang="en-US" dirty="0" smtClean="0"/>
              <a:t>特性是那些指定文档中每个元素的可见性，尺寸和精确定位的属性。</a:t>
            </a:r>
            <a:endParaRPr lang="en-US" altLang="zh-CN" dirty="0" smtClean="0"/>
          </a:p>
          <a:p>
            <a:pPr marL="0" indent="0">
              <a:buNone/>
            </a:pP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4" name="图片 3"/>
          <p:cNvPicPr>
            <a:picLocks noChangeAspect="1"/>
          </p:cNvPicPr>
          <p:nvPr/>
        </p:nvPicPr>
        <p:blipFill>
          <a:blip r:embed="rId5"/>
          <a:stretch>
            <a:fillRect/>
          </a:stretch>
        </p:blipFill>
        <p:spPr>
          <a:xfrm>
            <a:off x="1628775" y="2538663"/>
            <a:ext cx="6229350" cy="4324350"/>
          </a:xfrm>
          <a:prstGeom prst="rect">
            <a:avLst/>
          </a:prstGeom>
        </p:spPr>
      </p:pic>
    </p:spTree>
    <p:extLst>
      <p:ext uri="{BB962C8B-B14F-4D97-AF65-F5344CB8AC3E}">
        <p14:creationId xmlns:p14="http://schemas.microsoft.com/office/powerpoint/2010/main" val="40457082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214313" y="-44449"/>
            <a:ext cx="7886700" cy="1325563"/>
          </a:xfrm>
        </p:spPr>
        <p:txBody>
          <a:bodyPr/>
          <a:lstStyle/>
          <a:p>
            <a:r>
              <a:rPr lang="zh-CN" altLang="en-US" dirty="0" smtClean="0"/>
              <a:t>用</a:t>
            </a:r>
            <a:r>
              <a:rPr lang="en-US" altLang="zh-CN" dirty="0" smtClean="0"/>
              <a:t>CSS</a:t>
            </a:r>
            <a:r>
              <a:rPr lang="zh-CN" altLang="en-US" dirty="0" smtClean="0"/>
              <a:t>定位元素</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
        <p:nvSpPr>
          <p:cNvPr id="3" name="内容占位符 2"/>
          <p:cNvSpPr>
            <a:spLocks noGrp="1"/>
          </p:cNvSpPr>
          <p:nvPr>
            <p:ph idx="1"/>
          </p:nvPr>
        </p:nvSpPr>
        <p:spPr>
          <a:xfrm>
            <a:off x="-120770" y="852489"/>
            <a:ext cx="9264770" cy="4351338"/>
          </a:xfrm>
        </p:spPr>
        <p:txBody>
          <a:bodyPr>
            <a:noAutofit/>
          </a:bodyPr>
          <a:lstStyle/>
          <a:p>
            <a:r>
              <a:rPr lang="en-US" altLang="zh-CN" dirty="0"/>
              <a:t>CSS</a:t>
            </a:r>
            <a:r>
              <a:rPr lang="zh-CN" altLang="en-US" dirty="0"/>
              <a:t>的</a:t>
            </a:r>
            <a:r>
              <a:rPr lang="en-US" altLang="zh-CN" dirty="0"/>
              <a:t>position</a:t>
            </a:r>
            <a:r>
              <a:rPr lang="zh-CN" altLang="en-US" dirty="0"/>
              <a:t>属性指定了应用元素上的定位类型</a:t>
            </a:r>
            <a:r>
              <a:rPr lang="zh-CN" altLang="en-US" dirty="0" smtClean="0"/>
              <a:t>。有</a:t>
            </a:r>
            <a:r>
              <a:rPr lang="en-US" altLang="zh-CN" dirty="0" smtClean="0"/>
              <a:t>4</a:t>
            </a:r>
            <a:r>
              <a:rPr lang="zh-CN" altLang="en-US" dirty="0" smtClean="0"/>
              <a:t>种不同类型的定位。</a:t>
            </a:r>
            <a:endParaRPr lang="en-US" altLang="zh-CN" dirty="0"/>
          </a:p>
        </p:txBody>
      </p:sp>
      <p:pic>
        <p:nvPicPr>
          <p:cNvPr id="10" name="图片 9"/>
          <p:cNvPicPr>
            <a:picLocks noChangeAspect="1"/>
          </p:cNvPicPr>
          <p:nvPr/>
        </p:nvPicPr>
        <p:blipFill>
          <a:blip r:embed="rId5"/>
          <a:stretch>
            <a:fillRect/>
          </a:stretch>
        </p:blipFill>
        <p:spPr>
          <a:xfrm>
            <a:off x="457200" y="1628775"/>
            <a:ext cx="7400925" cy="5333718"/>
          </a:xfrm>
          <a:prstGeom prst="rect">
            <a:avLst/>
          </a:prstGeom>
        </p:spPr>
      </p:pic>
    </p:spTree>
    <p:extLst>
      <p:ext uri="{BB962C8B-B14F-4D97-AF65-F5344CB8AC3E}">
        <p14:creationId xmlns:p14="http://schemas.microsoft.com/office/powerpoint/2010/main" val="32677458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zh-CN" altLang="en-US" dirty="0" smtClean="0"/>
              <a:t>用</a:t>
            </a:r>
            <a:r>
              <a:rPr lang="en-US" altLang="zh-CN" dirty="0" smtClean="0"/>
              <a:t>CSS</a:t>
            </a:r>
            <a:r>
              <a:rPr lang="zh-CN" altLang="en-US" dirty="0" smtClean="0"/>
              <a:t>定位</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pPr marL="0" indent="0">
              <a:buNone/>
            </a:pPr>
            <a:r>
              <a:rPr lang="zh-CN" altLang="en-US" dirty="0" smtClean="0"/>
              <a:t>一旦</a:t>
            </a:r>
            <a:r>
              <a:rPr lang="en-US" altLang="zh-CN" dirty="0" smtClean="0"/>
              <a:t>position</a:t>
            </a:r>
            <a:r>
              <a:rPr lang="zh-CN" altLang="en-US" dirty="0" smtClean="0"/>
              <a:t>设置为</a:t>
            </a:r>
            <a:r>
              <a:rPr lang="en-US" altLang="zh-CN" dirty="0" smtClean="0"/>
              <a:t>static</a:t>
            </a:r>
            <a:r>
              <a:rPr lang="zh-CN" altLang="en-US" dirty="0" smtClean="0"/>
              <a:t>以外的值，就可以通过元素的</a:t>
            </a:r>
            <a:r>
              <a:rPr lang="en-US" altLang="zh-CN" dirty="0" smtClean="0"/>
              <a:t>left</a:t>
            </a:r>
            <a:r>
              <a:rPr lang="zh-CN" altLang="en-US" dirty="0" smtClean="0"/>
              <a:t>，</a:t>
            </a:r>
            <a:r>
              <a:rPr lang="en-US" altLang="zh-CN" dirty="0" smtClean="0"/>
              <a:t>top</a:t>
            </a:r>
            <a:r>
              <a:rPr lang="zh-CN" altLang="en-US" dirty="0" smtClean="0"/>
              <a:t>，</a:t>
            </a:r>
            <a:r>
              <a:rPr lang="en-US" altLang="zh-CN" dirty="0" smtClean="0"/>
              <a:t>right</a:t>
            </a:r>
            <a:r>
              <a:rPr lang="zh-CN" altLang="en-US" dirty="0" smtClean="0"/>
              <a:t>，</a:t>
            </a:r>
            <a:r>
              <a:rPr lang="en-US" altLang="zh-CN" dirty="0" smtClean="0"/>
              <a:t>bottom</a:t>
            </a:r>
            <a:r>
              <a:rPr lang="zh-CN" altLang="en-US" dirty="0" smtClean="0"/>
              <a:t>属性的一些组合指定元素位置。如要放置一个距离文档左，上边缘各</a:t>
            </a:r>
            <a:r>
              <a:rPr lang="en-US" altLang="zh-CN" dirty="0" smtClean="0"/>
              <a:t>100</a:t>
            </a:r>
            <a:r>
              <a:rPr lang="zh-CN" altLang="en-US" dirty="0" smtClean="0"/>
              <a:t>像素的元素</a:t>
            </a:r>
            <a:r>
              <a:rPr lang="en-US" altLang="zh-CN" dirty="0" smtClean="0"/>
              <a:t>:</a:t>
            </a:r>
          </a:p>
          <a:p>
            <a:pPr marL="0" indent="0">
              <a:buNone/>
            </a:pPr>
            <a:endParaRPr lang="en-US" altLang="zh-CN" dirty="0"/>
          </a:p>
          <a:p>
            <a:pPr marL="0" indent="0">
              <a:buNone/>
            </a:pPr>
            <a:endParaRPr lang="en-US" altLang="zh-CN" dirty="0" smtClean="0"/>
          </a:p>
          <a:p>
            <a:pPr marL="0" indent="0">
              <a:buNone/>
            </a:pPr>
            <a:endParaRPr lang="en-US" altLang="zh-CN" dirty="0" smtClean="0"/>
          </a:p>
          <a:p>
            <a:pPr marL="0" indent="0">
              <a:buNone/>
            </a:pPr>
            <a:endParaRPr lang="en-US" altLang="zh-CN" dirty="0" smtClean="0"/>
          </a:p>
          <a:p>
            <a:pPr marL="0" indent="0">
              <a:buNone/>
            </a:pPr>
            <a:endParaRPr lang="en-US" dirty="0"/>
          </a:p>
          <a:p>
            <a:pPr marL="0" indent="0">
              <a:buNone/>
            </a:pPr>
            <a:endParaRPr lang="en-US" dirty="0"/>
          </a:p>
          <a:p>
            <a:pPr marL="0" indent="0">
              <a:buNone/>
            </a:pPr>
            <a:endParaRPr lang="en-US" altLang="zh-CN" dirty="0"/>
          </a:p>
          <a:p>
            <a:pPr marL="0" indent="0">
              <a:buNone/>
            </a:pPr>
            <a:endParaRPr lang="en-US"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9" name="图片 8"/>
          <p:cNvPicPr>
            <a:picLocks noChangeAspect="1"/>
          </p:cNvPicPr>
          <p:nvPr/>
        </p:nvPicPr>
        <p:blipFill>
          <a:blip r:embed="rId5"/>
          <a:stretch>
            <a:fillRect/>
          </a:stretch>
        </p:blipFill>
        <p:spPr>
          <a:xfrm>
            <a:off x="1362075" y="3429000"/>
            <a:ext cx="6351378" cy="466254"/>
          </a:xfrm>
          <a:prstGeom prst="rect">
            <a:avLst/>
          </a:prstGeom>
        </p:spPr>
      </p:pic>
      <p:pic>
        <p:nvPicPr>
          <p:cNvPr id="10" name="图片 9"/>
          <p:cNvPicPr>
            <a:picLocks noChangeAspect="1"/>
          </p:cNvPicPr>
          <p:nvPr/>
        </p:nvPicPr>
        <p:blipFill>
          <a:blip r:embed="rId6"/>
          <a:stretch>
            <a:fillRect/>
          </a:stretch>
        </p:blipFill>
        <p:spPr>
          <a:xfrm>
            <a:off x="1238249" y="4608040"/>
            <a:ext cx="5875443" cy="856136"/>
          </a:xfrm>
          <a:prstGeom prst="rect">
            <a:avLst/>
          </a:prstGeom>
        </p:spPr>
      </p:pic>
    </p:spTree>
    <p:extLst>
      <p:ext uri="{BB962C8B-B14F-4D97-AF65-F5344CB8AC3E}">
        <p14:creationId xmlns:p14="http://schemas.microsoft.com/office/powerpoint/2010/main" val="1862396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zh-CN" altLang="en-US" dirty="0" smtClean="0"/>
              <a:t>用</a:t>
            </a:r>
            <a:r>
              <a:rPr lang="en-US" altLang="zh-CN" dirty="0" smtClean="0"/>
              <a:t>CSS</a:t>
            </a:r>
            <a:r>
              <a:rPr lang="zh-CN" altLang="en-US" dirty="0" smtClean="0"/>
              <a:t>定位</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pPr marL="0" indent="0">
              <a:buNone/>
            </a:pPr>
            <a:r>
              <a:rPr lang="zh-CN" altLang="en-US" dirty="0" smtClean="0"/>
              <a:t>定位一个元素，让其右，上边缘相对于窗口右，上边缘各</a:t>
            </a:r>
            <a:r>
              <a:rPr lang="en-US" altLang="zh-CN" dirty="0" smtClean="0"/>
              <a:t>10</a:t>
            </a:r>
            <a:r>
              <a:rPr lang="zh-CN" altLang="en-US" dirty="0" smtClean="0"/>
              <a:t>像素，并且不随文档的滚动而滚动</a:t>
            </a:r>
            <a:r>
              <a:rPr lang="en-US" altLang="zh-CN" dirty="0" smtClean="0"/>
              <a:t>:</a:t>
            </a:r>
          </a:p>
          <a:p>
            <a:pPr marL="0" indent="0">
              <a:buNone/>
            </a:pPr>
            <a:endParaRPr lang="en-US" altLang="zh-CN" dirty="0"/>
          </a:p>
          <a:p>
            <a:pPr marL="0" indent="0">
              <a:buNone/>
            </a:pPr>
            <a:r>
              <a:rPr lang="en-US" altLang="zh-CN" dirty="0" smtClean="0"/>
              <a:t>CSS</a:t>
            </a:r>
            <a:r>
              <a:rPr lang="zh-CN" altLang="en-US" dirty="0" smtClean="0"/>
              <a:t>还允许指定尺寸：</a:t>
            </a:r>
            <a:endParaRPr lang="en-US" altLang="zh-CN" dirty="0" smtClean="0"/>
          </a:p>
          <a:p>
            <a:pPr marL="0" indent="0">
              <a:buNone/>
            </a:pPr>
            <a:endParaRPr lang="en-US" altLang="zh-CN" dirty="0" smtClean="0"/>
          </a:p>
          <a:p>
            <a:pPr marL="0" indent="0">
              <a:buNone/>
            </a:pPr>
            <a:endParaRPr lang="en-US" altLang="zh-CN" dirty="0" smtClean="0"/>
          </a:p>
          <a:p>
            <a:pPr marL="0" indent="0">
              <a:buNone/>
            </a:pPr>
            <a:endParaRPr lang="en-US" altLang="zh-CN" dirty="0" smtClean="0"/>
          </a:p>
          <a:p>
            <a:pPr marL="0" indent="0">
              <a:buNone/>
            </a:pPr>
            <a:endParaRPr lang="en-US" dirty="0"/>
          </a:p>
          <a:p>
            <a:pPr marL="0" indent="0">
              <a:buNone/>
            </a:pPr>
            <a:endParaRPr lang="en-US" dirty="0"/>
          </a:p>
          <a:p>
            <a:pPr marL="0" indent="0">
              <a:buNone/>
            </a:pPr>
            <a:endParaRPr lang="en-US" altLang="zh-CN" dirty="0"/>
          </a:p>
          <a:p>
            <a:pPr marL="0" indent="0">
              <a:buNone/>
            </a:pPr>
            <a:endParaRPr lang="en-US"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4" name="图片 3"/>
          <p:cNvPicPr>
            <a:picLocks noChangeAspect="1"/>
          </p:cNvPicPr>
          <p:nvPr/>
        </p:nvPicPr>
        <p:blipFill>
          <a:blip r:embed="rId5"/>
          <a:stretch>
            <a:fillRect/>
          </a:stretch>
        </p:blipFill>
        <p:spPr>
          <a:xfrm>
            <a:off x="1333499" y="2786062"/>
            <a:ext cx="4938713" cy="485775"/>
          </a:xfrm>
          <a:prstGeom prst="rect">
            <a:avLst/>
          </a:prstGeom>
        </p:spPr>
      </p:pic>
      <p:pic>
        <p:nvPicPr>
          <p:cNvPr id="8" name="图片 7"/>
          <p:cNvPicPr>
            <a:picLocks noChangeAspect="1"/>
          </p:cNvPicPr>
          <p:nvPr/>
        </p:nvPicPr>
        <p:blipFill>
          <a:blip r:embed="rId6"/>
          <a:stretch>
            <a:fillRect/>
          </a:stretch>
        </p:blipFill>
        <p:spPr>
          <a:xfrm>
            <a:off x="287249" y="3855243"/>
            <a:ext cx="8228102" cy="988220"/>
          </a:xfrm>
          <a:prstGeom prst="rect">
            <a:avLst/>
          </a:prstGeom>
        </p:spPr>
      </p:pic>
    </p:spTree>
    <p:extLst>
      <p:ext uri="{BB962C8B-B14F-4D97-AF65-F5344CB8AC3E}">
        <p14:creationId xmlns:p14="http://schemas.microsoft.com/office/powerpoint/2010/main" val="270846879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zh-CN" altLang="en-US" dirty="0" smtClean="0"/>
              <a:t>第三个维度：</a:t>
            </a:r>
            <a:r>
              <a:rPr lang="en-US" altLang="zh-CN" dirty="0" smtClean="0"/>
              <a:t>z-index</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628650" y="1369216"/>
            <a:ext cx="7886700" cy="4351338"/>
          </a:xfrm>
        </p:spPr>
        <p:txBody>
          <a:bodyPr>
            <a:normAutofit/>
          </a:bodyPr>
          <a:lstStyle/>
          <a:p>
            <a:pPr marL="0" indent="0">
              <a:buNone/>
            </a:pPr>
            <a:r>
              <a:rPr lang="en-US" altLang="zh-CN" dirty="0" smtClean="0"/>
              <a:t>Z-index</a:t>
            </a:r>
            <a:r>
              <a:rPr lang="zh-CN" altLang="en-US" dirty="0" smtClean="0"/>
              <a:t>属性定义了第三个维度，它允许指定元素的堆叠次序。当两个或多个元素重叠在一起时，按照从低到高的</a:t>
            </a:r>
            <a:r>
              <a:rPr lang="en-US" altLang="zh-CN" dirty="0" smtClean="0"/>
              <a:t>z-index</a:t>
            </a:r>
            <a:r>
              <a:rPr lang="zh-CN" altLang="en-US" dirty="0" smtClean="0"/>
              <a:t>顺序绘制。如果值相同则按照在文档中出现的顺序绘制。最后一个重叠的元素绘制在最上面。</a:t>
            </a:r>
            <a:endParaRPr lang="en-US" altLang="zh-CN" dirty="0" smtClean="0"/>
          </a:p>
          <a:p>
            <a:pPr marL="0" indent="0">
              <a:buNone/>
            </a:pPr>
            <a:endParaRPr lang="en-US" altLang="zh-CN" dirty="0" smtClean="0"/>
          </a:p>
          <a:p>
            <a:pPr marL="0" indent="0">
              <a:buNone/>
            </a:pPr>
            <a:endParaRPr lang="en-US" altLang="zh-CN" dirty="0" smtClean="0"/>
          </a:p>
          <a:p>
            <a:pPr marL="0" indent="0">
              <a:buNone/>
            </a:pPr>
            <a:endParaRPr lang="en-US" dirty="0"/>
          </a:p>
          <a:p>
            <a:pPr marL="0" indent="0">
              <a:buNone/>
            </a:pPr>
            <a:endParaRPr lang="en-US" dirty="0"/>
          </a:p>
          <a:p>
            <a:pPr marL="0" indent="0">
              <a:buNone/>
            </a:pPr>
            <a:endParaRPr lang="en-US" altLang="zh-CN" dirty="0"/>
          </a:p>
          <a:p>
            <a:pPr marL="0" indent="0">
              <a:buNone/>
            </a:pPr>
            <a:endParaRPr lang="en-US"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9" name="图片 8"/>
          <p:cNvPicPr>
            <a:picLocks noChangeAspect="1"/>
          </p:cNvPicPr>
          <p:nvPr/>
        </p:nvPicPr>
        <p:blipFill>
          <a:blip r:embed="rId5"/>
          <a:stretch>
            <a:fillRect/>
          </a:stretch>
        </p:blipFill>
        <p:spPr>
          <a:xfrm>
            <a:off x="177681" y="3416151"/>
            <a:ext cx="5029200" cy="3838575"/>
          </a:xfrm>
          <a:prstGeom prst="rect">
            <a:avLst/>
          </a:prstGeom>
        </p:spPr>
      </p:pic>
      <p:pic>
        <p:nvPicPr>
          <p:cNvPr id="10" name="图片 9"/>
          <p:cNvPicPr>
            <a:picLocks noChangeAspect="1"/>
          </p:cNvPicPr>
          <p:nvPr/>
        </p:nvPicPr>
        <p:blipFill>
          <a:blip r:embed="rId6"/>
          <a:stretch>
            <a:fillRect/>
          </a:stretch>
        </p:blipFill>
        <p:spPr>
          <a:xfrm>
            <a:off x="3171825" y="4864098"/>
            <a:ext cx="5343525" cy="1200150"/>
          </a:xfrm>
          <a:prstGeom prst="rect">
            <a:avLst/>
          </a:prstGeom>
        </p:spPr>
      </p:pic>
    </p:spTree>
    <p:extLst>
      <p:ext uri="{BB962C8B-B14F-4D97-AF65-F5344CB8AC3E}">
        <p14:creationId xmlns:p14="http://schemas.microsoft.com/office/powerpoint/2010/main" val="140974724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628650" y="278144"/>
            <a:ext cx="7886700" cy="1325563"/>
          </a:xfrm>
        </p:spPr>
        <p:txBody>
          <a:bodyPr/>
          <a:lstStyle/>
          <a:p>
            <a:r>
              <a:rPr lang="zh-CN" altLang="en-US" dirty="0" smtClean="0"/>
              <a:t>文本阴影</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628650" y="1369215"/>
            <a:ext cx="7886700" cy="5614049"/>
          </a:xfrm>
        </p:spPr>
        <p:txBody>
          <a:bodyPr>
            <a:normAutofit/>
          </a:bodyPr>
          <a:lstStyle/>
          <a:p>
            <a:pPr marL="0" indent="0">
              <a:buNone/>
            </a:pPr>
            <a:r>
              <a:rPr lang="zh-CN" altLang="en-US" dirty="0" smtClean="0"/>
              <a:t>下面举个简单的例子，文本阴影。可以用</a:t>
            </a:r>
            <a:r>
              <a:rPr lang="en-US" altLang="zh-CN" dirty="0" smtClean="0"/>
              <a:t>text-shadow</a:t>
            </a:r>
            <a:r>
              <a:rPr lang="zh-CN" altLang="en-US" dirty="0" smtClean="0"/>
              <a:t>直接产生，也可以用前面介绍的定位实现</a:t>
            </a: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r>
              <a:rPr lang="zh-CN" altLang="en-US" dirty="0"/>
              <a:t>需要投影的文本包裹在相对定位的</a:t>
            </a:r>
            <a:r>
              <a:rPr lang="en-US" altLang="zh-CN" dirty="0"/>
              <a:t>&lt;span&gt;</a:t>
            </a:r>
            <a:r>
              <a:rPr lang="zh-CN" altLang="en-US" dirty="0"/>
              <a:t>标签中，不用设置其他属性，所以文本显示在其正常的位置上。阴影位于一个绝对的</a:t>
            </a:r>
            <a:r>
              <a:rPr lang="en-US" altLang="zh-CN" dirty="0"/>
              <a:t>&lt;span&gt;</a:t>
            </a:r>
            <a:r>
              <a:rPr lang="zh-CN" altLang="en-US" dirty="0"/>
              <a:t>中，它包含在上面那个相对定位的</a:t>
            </a:r>
            <a:r>
              <a:rPr lang="en-US" altLang="zh-CN" dirty="0"/>
              <a:t>&lt;span&gt;</a:t>
            </a:r>
            <a:r>
              <a:rPr lang="zh-CN" altLang="en-US" dirty="0"/>
              <a:t>中，这样</a:t>
            </a:r>
            <a:r>
              <a:rPr lang="en-US" altLang="zh-CN" dirty="0"/>
              <a:t>z-index</a:t>
            </a:r>
            <a:r>
              <a:rPr lang="zh-CN" altLang="en-US" dirty="0"/>
              <a:t>属性确保阴影在文本的下面。</a:t>
            </a:r>
            <a:endParaRPr lang="en-CN" altLang="zh-CN" dirty="0"/>
          </a:p>
          <a:p>
            <a:pPr marL="0" indent="0">
              <a:buNone/>
            </a:pPr>
            <a:endParaRPr lang="en-US" altLang="zh-CN" dirty="0" smtClean="0"/>
          </a:p>
          <a:p>
            <a:pPr marL="0" indent="0">
              <a:buNone/>
            </a:pPr>
            <a:endParaRPr lang="en-US" altLang="zh-CN" dirty="0" smtClean="0"/>
          </a:p>
          <a:p>
            <a:pPr marL="0" indent="0">
              <a:buNone/>
            </a:pPr>
            <a:endParaRPr lang="en-US" dirty="0"/>
          </a:p>
          <a:p>
            <a:pPr marL="0" indent="0">
              <a:buNone/>
            </a:pPr>
            <a:endParaRPr lang="en-US" dirty="0"/>
          </a:p>
          <a:p>
            <a:pPr marL="0" indent="0">
              <a:buNone/>
            </a:pPr>
            <a:endParaRPr lang="en-US" altLang="zh-CN" dirty="0"/>
          </a:p>
          <a:p>
            <a:pPr marL="0" indent="0">
              <a:buNone/>
            </a:pPr>
            <a:endParaRPr lang="en-US"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4" name="图片 3"/>
          <p:cNvPicPr>
            <a:picLocks noChangeAspect="1"/>
          </p:cNvPicPr>
          <p:nvPr/>
        </p:nvPicPr>
        <p:blipFill>
          <a:blip r:embed="rId5"/>
          <a:stretch>
            <a:fillRect/>
          </a:stretch>
        </p:blipFill>
        <p:spPr>
          <a:xfrm>
            <a:off x="628650" y="2171700"/>
            <a:ext cx="7560657" cy="2143125"/>
          </a:xfrm>
          <a:prstGeom prst="rect">
            <a:avLst/>
          </a:prstGeom>
        </p:spPr>
      </p:pic>
    </p:spTree>
    <p:extLst>
      <p:ext uri="{BB962C8B-B14F-4D97-AF65-F5344CB8AC3E}">
        <p14:creationId xmlns:p14="http://schemas.microsoft.com/office/powerpoint/2010/main" val="343468967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628650" y="121771"/>
            <a:ext cx="7886700" cy="1325563"/>
          </a:xfrm>
        </p:spPr>
        <p:txBody>
          <a:bodyPr/>
          <a:lstStyle/>
          <a:p>
            <a:r>
              <a:rPr lang="zh-CN" altLang="en-US" dirty="0" smtClean="0"/>
              <a:t>边框，外边距和内边距</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286871" y="1147482"/>
            <a:ext cx="8761040" cy="5276519"/>
          </a:xfrm>
        </p:spPr>
        <p:txBody>
          <a:bodyPr>
            <a:normAutofit/>
          </a:bodyPr>
          <a:lstStyle/>
          <a:p>
            <a:pPr marL="0" indent="0">
              <a:buNone/>
            </a:pPr>
            <a:r>
              <a:rPr lang="zh-CN" altLang="en-US" dirty="0" smtClean="0"/>
              <a:t>元素的边框是一个围绕元素绘制的矩形</a:t>
            </a:r>
            <a:r>
              <a:rPr lang="en-US" altLang="zh-CN" dirty="0" smtClean="0"/>
              <a:t>:</a:t>
            </a:r>
          </a:p>
          <a:p>
            <a:pPr marL="0" indent="0">
              <a:buNone/>
            </a:pPr>
            <a:endParaRPr lang="en-US" altLang="zh-CN" dirty="0"/>
          </a:p>
          <a:p>
            <a:pPr marL="0" indent="0">
              <a:buNone/>
            </a:pPr>
            <a:r>
              <a:rPr lang="zh-CN" altLang="en-US" dirty="0"/>
              <a:t>也</a:t>
            </a:r>
            <a:r>
              <a:rPr lang="zh-CN" altLang="en-US" dirty="0" smtClean="0"/>
              <a:t>可以指定元素的单边，如</a:t>
            </a:r>
            <a:r>
              <a:rPr lang="en-US" altLang="zh-CN" dirty="0" err="1" smtClean="0"/>
              <a:t>boder</a:t>
            </a:r>
            <a:r>
              <a:rPr lang="en-US" altLang="zh-CN" dirty="0" smtClean="0"/>
              <a:t>-bottom</a:t>
            </a:r>
            <a:r>
              <a:rPr lang="zh-CN" altLang="en-US" dirty="0" smtClean="0"/>
              <a:t>绘制下边框</a:t>
            </a:r>
            <a:endParaRPr lang="en-US" altLang="zh-CN" dirty="0" smtClean="0"/>
          </a:p>
          <a:p>
            <a:pPr marL="0" indent="0">
              <a:buNone/>
            </a:pPr>
            <a:r>
              <a:rPr lang="en-US" altLang="zh-CN" dirty="0" smtClean="0"/>
              <a:t>border-radius</a:t>
            </a:r>
            <a:r>
              <a:rPr lang="zh-CN" altLang="en-US" dirty="0" smtClean="0"/>
              <a:t>属性指定圆滑边框的所有角</a:t>
            </a:r>
            <a:endParaRPr lang="en-US" altLang="zh-CN" dirty="0" smtClean="0"/>
          </a:p>
          <a:p>
            <a:pPr marL="0" indent="0">
              <a:buNone/>
            </a:pPr>
            <a:endParaRPr lang="en-US" altLang="zh-CN" dirty="0"/>
          </a:p>
          <a:p>
            <a:pPr marL="0" indent="0">
              <a:buNone/>
            </a:pPr>
            <a:r>
              <a:rPr lang="en-US" altLang="zh-CN" dirty="0" smtClean="0"/>
              <a:t>Margin</a:t>
            </a:r>
            <a:r>
              <a:rPr lang="zh-CN" altLang="en-US" dirty="0" smtClean="0"/>
              <a:t>指定边框和相邻元素的空间，</a:t>
            </a:r>
            <a:r>
              <a:rPr lang="en-US" altLang="zh-CN" dirty="0" smtClean="0"/>
              <a:t>padding</a:t>
            </a:r>
            <a:r>
              <a:rPr lang="zh-CN" altLang="en-US" dirty="0" smtClean="0"/>
              <a:t>指定边框和元素内容之间的空间。</a:t>
            </a:r>
            <a:endParaRPr lang="en-US" altLang="zh-CN" dirty="0" smtClean="0"/>
          </a:p>
          <a:p>
            <a:pPr marL="0" indent="0">
              <a:buNone/>
            </a:pPr>
            <a:endParaRPr lang="en-US" altLang="zh-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4" name="图片 3"/>
          <p:cNvPicPr>
            <a:picLocks noChangeAspect="1"/>
          </p:cNvPicPr>
          <p:nvPr/>
        </p:nvPicPr>
        <p:blipFill>
          <a:blip r:embed="rId5"/>
          <a:stretch>
            <a:fillRect/>
          </a:stretch>
        </p:blipFill>
        <p:spPr>
          <a:xfrm>
            <a:off x="1695449" y="1563833"/>
            <a:ext cx="5148263" cy="578872"/>
          </a:xfrm>
          <a:prstGeom prst="rect">
            <a:avLst/>
          </a:prstGeom>
        </p:spPr>
      </p:pic>
      <p:pic>
        <p:nvPicPr>
          <p:cNvPr id="8" name="图片 7"/>
          <p:cNvPicPr>
            <a:picLocks noChangeAspect="1"/>
          </p:cNvPicPr>
          <p:nvPr/>
        </p:nvPicPr>
        <p:blipFill>
          <a:blip r:embed="rId6"/>
          <a:stretch>
            <a:fillRect/>
          </a:stretch>
        </p:blipFill>
        <p:spPr>
          <a:xfrm>
            <a:off x="2714625" y="3262312"/>
            <a:ext cx="2986087" cy="500062"/>
          </a:xfrm>
          <a:prstGeom prst="rect">
            <a:avLst/>
          </a:prstGeom>
        </p:spPr>
      </p:pic>
      <p:pic>
        <p:nvPicPr>
          <p:cNvPr id="9" name="图片 8"/>
          <p:cNvPicPr>
            <a:picLocks noChangeAspect="1"/>
          </p:cNvPicPr>
          <p:nvPr/>
        </p:nvPicPr>
        <p:blipFill>
          <a:blip r:embed="rId7"/>
          <a:stretch>
            <a:fillRect/>
          </a:stretch>
        </p:blipFill>
        <p:spPr>
          <a:xfrm>
            <a:off x="1557337" y="5072063"/>
            <a:ext cx="5386388" cy="742950"/>
          </a:xfrm>
          <a:prstGeom prst="rect">
            <a:avLst/>
          </a:prstGeom>
        </p:spPr>
      </p:pic>
    </p:spTree>
    <p:extLst>
      <p:ext uri="{BB962C8B-B14F-4D97-AF65-F5344CB8AC3E}">
        <p14:creationId xmlns:p14="http://schemas.microsoft.com/office/powerpoint/2010/main" val="135340237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smtClean="0"/>
              <a:t>CSS</a:t>
            </a:r>
            <a:r>
              <a:rPr lang="zh-CN" altLang="en-US" dirty="0" smtClean="0"/>
              <a:t>盒模型</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zh-CN" altLang="en-US" dirty="0" smtClean="0"/>
              <a:t>前面描述的</a:t>
            </a:r>
            <a:r>
              <a:rPr lang="en-US" altLang="zh-CN" dirty="0" smtClean="0"/>
              <a:t>margin</a:t>
            </a:r>
            <a:r>
              <a:rPr lang="zh-CN" altLang="en-US" dirty="0" smtClean="0"/>
              <a:t>，</a:t>
            </a:r>
            <a:r>
              <a:rPr lang="en-US" altLang="zh-CN" dirty="0" smtClean="0"/>
              <a:t>border</a:t>
            </a:r>
            <a:r>
              <a:rPr lang="zh-CN" altLang="en-US" dirty="0" smtClean="0"/>
              <a:t>，和</a:t>
            </a:r>
            <a:r>
              <a:rPr lang="en-US" altLang="zh-CN" dirty="0" smtClean="0"/>
              <a:t>padding</a:t>
            </a:r>
            <a:r>
              <a:rPr lang="zh-CN" altLang="en-US" dirty="0" smtClean="0"/>
              <a:t>等样式属性是</a:t>
            </a:r>
            <a:r>
              <a:rPr lang="en-US" altLang="zh-CN" dirty="0" smtClean="0"/>
              <a:t>CSS</a:t>
            </a:r>
            <a:r>
              <a:rPr lang="zh-CN" altLang="en-US" dirty="0" smtClean="0"/>
              <a:t>盒模型的一部分。</a:t>
            </a:r>
            <a:endParaRPr lang="en-US" altLang="zh-CN" dirty="0"/>
          </a:p>
          <a:p>
            <a:pPr marL="0" indent="0">
              <a:buNone/>
            </a:pPr>
            <a:endParaRPr lang="en-US"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4" name="图片 3"/>
          <p:cNvPicPr>
            <a:picLocks noChangeAspect="1"/>
          </p:cNvPicPr>
          <p:nvPr/>
        </p:nvPicPr>
        <p:blipFill>
          <a:blip r:embed="rId5"/>
          <a:stretch>
            <a:fillRect/>
          </a:stretch>
        </p:blipFill>
        <p:spPr>
          <a:xfrm>
            <a:off x="1376362" y="2610981"/>
            <a:ext cx="6581746" cy="3700918"/>
          </a:xfrm>
          <a:prstGeom prst="rect">
            <a:avLst/>
          </a:prstGeom>
        </p:spPr>
      </p:pic>
    </p:spTree>
    <p:extLst>
      <p:ext uri="{BB962C8B-B14F-4D97-AF65-F5344CB8AC3E}">
        <p14:creationId xmlns:p14="http://schemas.microsoft.com/office/powerpoint/2010/main" val="15352208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CSS</a:t>
            </a:r>
            <a:r>
              <a:rPr lang="zh-CN" altLang="en-US" dirty="0"/>
              <a:t>盒模型</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8" name="图片 7"/>
          <p:cNvPicPr>
            <a:picLocks noChangeAspect="1"/>
          </p:cNvPicPr>
          <p:nvPr/>
        </p:nvPicPr>
        <p:blipFill>
          <a:blip r:embed="rId5"/>
          <a:stretch>
            <a:fillRect/>
          </a:stretch>
        </p:blipFill>
        <p:spPr>
          <a:xfrm>
            <a:off x="155672" y="2057525"/>
            <a:ext cx="6587632" cy="4644231"/>
          </a:xfrm>
          <a:prstGeom prst="rect">
            <a:avLst/>
          </a:prstGeom>
        </p:spPr>
      </p:pic>
      <p:pic>
        <p:nvPicPr>
          <p:cNvPr id="9" name="内容占位符 8"/>
          <p:cNvPicPr>
            <a:picLocks noGrp="1" noChangeAspect="1"/>
          </p:cNvPicPr>
          <p:nvPr>
            <p:ph idx="1"/>
          </p:nvPr>
        </p:nvPicPr>
        <p:blipFill>
          <a:blip r:embed="rId6"/>
          <a:stretch>
            <a:fillRect/>
          </a:stretch>
        </p:blipFill>
        <p:spPr>
          <a:xfrm>
            <a:off x="2716852" y="1104193"/>
            <a:ext cx="6667500" cy="2324100"/>
          </a:xfrm>
          <a:prstGeom prst="rect">
            <a:avLst/>
          </a:prstGeom>
        </p:spPr>
      </p:pic>
    </p:spTree>
    <p:extLst>
      <p:ext uri="{BB962C8B-B14F-4D97-AF65-F5344CB8AC3E}">
        <p14:creationId xmlns:p14="http://schemas.microsoft.com/office/powerpoint/2010/main" val="95245130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zh-CN" altLang="en-US" dirty="0"/>
              <a:t>概述</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zh-CN" altLang="en-US" dirty="0"/>
              <a:t>本章</a:t>
            </a:r>
            <a:r>
              <a:rPr lang="zh-CN" altLang="en-US" dirty="0" smtClean="0"/>
              <a:t>分为</a:t>
            </a:r>
            <a:r>
              <a:rPr lang="en-US" altLang="zh-CN" dirty="0"/>
              <a:t>5</a:t>
            </a:r>
            <a:r>
              <a:rPr lang="zh-CN" altLang="en-US" dirty="0" smtClean="0"/>
              <a:t>部分</a:t>
            </a:r>
            <a:endParaRPr lang="en-US" altLang="zh-CN" dirty="0"/>
          </a:p>
          <a:p>
            <a:r>
              <a:rPr lang="en-US" altLang="zh-CN" dirty="0" smtClean="0"/>
              <a:t>16.1</a:t>
            </a:r>
            <a:r>
              <a:rPr lang="zh-CN" altLang="en-US" dirty="0" smtClean="0"/>
              <a:t>：</a:t>
            </a:r>
            <a:r>
              <a:rPr lang="en-US" altLang="zh-CN" dirty="0" smtClean="0"/>
              <a:t>CSS</a:t>
            </a:r>
            <a:r>
              <a:rPr lang="zh-CN" altLang="en-US" dirty="0" smtClean="0"/>
              <a:t>概览</a:t>
            </a:r>
            <a:endParaRPr lang="en-US" altLang="zh-CN" dirty="0"/>
          </a:p>
          <a:p>
            <a:r>
              <a:rPr lang="en-US" altLang="zh-CN" dirty="0" smtClean="0"/>
              <a:t>16.2</a:t>
            </a:r>
            <a:r>
              <a:rPr lang="zh-CN" altLang="en-US" dirty="0" smtClean="0"/>
              <a:t>：重要的</a:t>
            </a:r>
            <a:r>
              <a:rPr lang="en-US" altLang="zh-CN" dirty="0" smtClean="0"/>
              <a:t>CSS</a:t>
            </a:r>
            <a:r>
              <a:rPr lang="zh-CN" altLang="en-US" dirty="0" smtClean="0"/>
              <a:t>属性</a:t>
            </a:r>
            <a:endParaRPr lang="en-US" altLang="zh-CN" dirty="0"/>
          </a:p>
          <a:p>
            <a:r>
              <a:rPr lang="en-US" altLang="zh-CN" dirty="0" smtClean="0"/>
              <a:t>16.3</a:t>
            </a:r>
            <a:r>
              <a:rPr lang="zh-CN" altLang="en-US" dirty="0" smtClean="0"/>
              <a:t>：查询计算出的样式</a:t>
            </a:r>
            <a:endParaRPr lang="en-US" altLang="zh-CN" dirty="0" smtClean="0"/>
          </a:p>
          <a:p>
            <a:r>
              <a:rPr lang="en-US" altLang="zh-CN" dirty="0" smtClean="0"/>
              <a:t>16.4</a:t>
            </a:r>
            <a:r>
              <a:rPr lang="zh-CN" altLang="en-US" dirty="0" smtClean="0"/>
              <a:t>：脚本化</a:t>
            </a:r>
            <a:r>
              <a:rPr lang="en-US" altLang="zh-CN" dirty="0" smtClean="0"/>
              <a:t>CSS</a:t>
            </a:r>
            <a:r>
              <a:rPr lang="zh-CN" altLang="en-US" dirty="0" smtClean="0"/>
              <a:t>类</a:t>
            </a:r>
            <a:endParaRPr lang="en-US" altLang="zh-CN" dirty="0" smtClean="0"/>
          </a:p>
          <a:p>
            <a:r>
              <a:rPr lang="en-US" altLang="zh-CN" dirty="0" smtClean="0"/>
              <a:t>16.5</a:t>
            </a:r>
            <a:r>
              <a:rPr lang="zh-CN" altLang="en-US" dirty="0" smtClean="0"/>
              <a:t>：脚本化样式表</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212351111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zh-CN" altLang="en-US" dirty="0" smtClean="0"/>
              <a:t>元素显示和可见性</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128588" y="1485900"/>
            <a:ext cx="8743950" cy="5063365"/>
          </a:xfrm>
        </p:spPr>
        <p:txBody>
          <a:bodyPr>
            <a:normAutofit/>
          </a:bodyPr>
          <a:lstStyle/>
          <a:p>
            <a:pPr marL="0" indent="0">
              <a:buNone/>
            </a:pPr>
            <a:r>
              <a:rPr lang="zh-CN" altLang="en-US" dirty="0" smtClean="0"/>
              <a:t>两个</a:t>
            </a:r>
            <a:r>
              <a:rPr lang="en-US" altLang="zh-CN" dirty="0" smtClean="0"/>
              <a:t>CSS</a:t>
            </a:r>
            <a:r>
              <a:rPr lang="zh-CN" altLang="en-US" dirty="0" smtClean="0"/>
              <a:t>属性影响了文档元素的可见性</a:t>
            </a:r>
            <a:r>
              <a:rPr lang="en-US" altLang="zh-CN" dirty="0" smtClean="0"/>
              <a:t>:</a:t>
            </a:r>
            <a:r>
              <a:rPr lang="en-US" altLang="zh-CN" dirty="0"/>
              <a:t> visibility ,</a:t>
            </a:r>
            <a:r>
              <a:rPr lang="en-US" altLang="zh-CN" dirty="0" smtClean="0"/>
              <a:t>display. </a:t>
            </a:r>
            <a:r>
              <a:rPr lang="en-US" altLang="zh-CN" dirty="0" err="1"/>
              <a:t>display</a:t>
            </a:r>
            <a:r>
              <a:rPr lang="zh-CN" altLang="en-US" dirty="0" smtClean="0"/>
              <a:t>属性</a:t>
            </a:r>
            <a:r>
              <a:rPr lang="zh-CN" altLang="en-US" dirty="0"/>
              <a:t>设置一个元素应如何显示，</a:t>
            </a:r>
            <a:r>
              <a:rPr lang="en-US" altLang="zh-CN" dirty="0"/>
              <a:t>visibility</a:t>
            </a:r>
            <a:r>
              <a:rPr lang="zh-CN" altLang="en-US" dirty="0"/>
              <a:t>属性指定一个元素应可见还是隐藏</a:t>
            </a:r>
            <a:r>
              <a:rPr lang="zh-CN" altLang="en-US" dirty="0" smtClean="0"/>
              <a:t>。</a:t>
            </a:r>
            <a:endParaRPr lang="en-US" altLang="zh-CN" dirty="0" smtClean="0"/>
          </a:p>
          <a:p>
            <a:pPr latinLnBrk="1"/>
            <a:r>
              <a:rPr lang="zh-CN" altLang="en-US" dirty="0"/>
              <a:t>隐藏一个元素可以通过把</a:t>
            </a:r>
            <a:r>
              <a:rPr lang="en-US" altLang="zh-CN" dirty="0"/>
              <a:t>display</a:t>
            </a:r>
            <a:r>
              <a:rPr lang="zh-CN" altLang="en-US" dirty="0"/>
              <a:t>属性设置为</a:t>
            </a:r>
            <a:r>
              <a:rPr lang="en-US" altLang="zh-CN" dirty="0"/>
              <a:t>"none"</a:t>
            </a:r>
            <a:r>
              <a:rPr lang="zh-CN" altLang="en-US" dirty="0"/>
              <a:t>，或把</a:t>
            </a:r>
            <a:r>
              <a:rPr lang="en-US" altLang="zh-CN" dirty="0"/>
              <a:t>visibility</a:t>
            </a:r>
            <a:r>
              <a:rPr lang="zh-CN" altLang="en-US" dirty="0"/>
              <a:t>属性设置为</a:t>
            </a:r>
            <a:r>
              <a:rPr lang="en-US" altLang="zh-CN" dirty="0"/>
              <a:t>"hidden"</a:t>
            </a:r>
            <a:r>
              <a:rPr lang="zh-CN" altLang="en-US" dirty="0"/>
              <a:t>。但是请注意，这两种方法会产生不同的结果。</a:t>
            </a:r>
          </a:p>
          <a:p>
            <a:pPr latinLnBrk="1"/>
            <a:r>
              <a:rPr lang="en-US" altLang="zh-CN" dirty="0" err="1"/>
              <a:t>visibility:hidden</a:t>
            </a:r>
            <a:r>
              <a:rPr lang="zh-CN" altLang="en-US" dirty="0"/>
              <a:t>可以隐藏某个元素，但隐藏的元素仍需占用与未隐藏之前一样的空间。也就是说，该元素虽然被隐藏了，但仍然会影响布局</a:t>
            </a:r>
            <a:r>
              <a:rPr lang="zh-CN" altLang="en-US" dirty="0" smtClean="0"/>
              <a:t>。</a:t>
            </a:r>
            <a:r>
              <a:rPr lang="zh-CN" altLang="en-US" dirty="0"/>
              <a:t> </a:t>
            </a:r>
            <a:r>
              <a:rPr lang="en-US" altLang="zh-CN" dirty="0" err="1"/>
              <a:t>display:none</a:t>
            </a:r>
            <a:r>
              <a:rPr lang="zh-CN" altLang="en-US" dirty="0"/>
              <a:t>可以隐藏某个元素，且隐藏的元素不会占用任何空间。也就是说，该元素不但被隐藏了，而且该元素原本占用的空间也会从页面布局中消失。</a:t>
            </a:r>
          </a:p>
          <a:p>
            <a:pPr marL="0" indent="0">
              <a:buNone/>
            </a:pPr>
            <a:endParaRPr lang="en-US"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188703477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zh-CN" altLang="en-US" dirty="0" smtClean="0"/>
              <a:t>元素显示和可见性</a:t>
            </a:r>
            <a:endParaRPr lang="en-CN" dirty="0"/>
          </a:p>
        </p:txBody>
      </p:sp>
      <p:pic>
        <p:nvPicPr>
          <p:cNvPr id="4" name="内容占位符 3"/>
          <p:cNvPicPr>
            <a:picLocks noGrp="1" noChangeAspect="1"/>
          </p:cNvPicPr>
          <p:nvPr>
            <p:ph idx="1"/>
          </p:nvPr>
        </p:nvPicPr>
        <p:blipFill>
          <a:blip r:embed="rId3"/>
          <a:stretch>
            <a:fillRect/>
          </a:stretch>
        </p:blipFill>
        <p:spPr>
          <a:xfrm>
            <a:off x="171450" y="1690689"/>
            <a:ext cx="3271838" cy="1943666"/>
          </a:xfrm>
          <a:prstGeom prst="rect">
            <a:avLst/>
          </a:prstGeom>
        </p:spPr>
      </p:pic>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4"/>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5"/>
          <a:srcRect t="2760" r="80090"/>
          <a:stretch/>
        </p:blipFill>
        <p:spPr>
          <a:xfrm>
            <a:off x="7374627" y="6549265"/>
            <a:ext cx="338826" cy="308735"/>
          </a:xfrm>
          <a:prstGeom prst="rect">
            <a:avLst/>
          </a:prstGeom>
        </p:spPr>
      </p:pic>
      <p:pic>
        <p:nvPicPr>
          <p:cNvPr id="8" name="图片 7"/>
          <p:cNvPicPr>
            <a:picLocks noChangeAspect="1"/>
          </p:cNvPicPr>
          <p:nvPr/>
        </p:nvPicPr>
        <p:blipFill>
          <a:blip r:embed="rId6"/>
          <a:stretch>
            <a:fillRect/>
          </a:stretch>
        </p:blipFill>
        <p:spPr>
          <a:xfrm>
            <a:off x="4878219" y="1690689"/>
            <a:ext cx="3637131" cy="1247775"/>
          </a:xfrm>
          <a:prstGeom prst="rect">
            <a:avLst/>
          </a:prstGeom>
        </p:spPr>
      </p:pic>
      <p:pic>
        <p:nvPicPr>
          <p:cNvPr id="9" name="图片 8"/>
          <p:cNvPicPr>
            <a:picLocks noChangeAspect="1"/>
          </p:cNvPicPr>
          <p:nvPr/>
        </p:nvPicPr>
        <p:blipFill>
          <a:blip r:embed="rId7"/>
          <a:stretch>
            <a:fillRect/>
          </a:stretch>
        </p:blipFill>
        <p:spPr>
          <a:xfrm>
            <a:off x="171450" y="4007417"/>
            <a:ext cx="3271838" cy="2083973"/>
          </a:xfrm>
          <a:prstGeom prst="rect">
            <a:avLst/>
          </a:prstGeom>
        </p:spPr>
      </p:pic>
      <p:pic>
        <p:nvPicPr>
          <p:cNvPr id="10" name="图片 9"/>
          <p:cNvPicPr>
            <a:picLocks noChangeAspect="1"/>
          </p:cNvPicPr>
          <p:nvPr/>
        </p:nvPicPr>
        <p:blipFill>
          <a:blip r:embed="rId8"/>
          <a:stretch>
            <a:fillRect/>
          </a:stretch>
        </p:blipFill>
        <p:spPr>
          <a:xfrm>
            <a:off x="4878219" y="4134927"/>
            <a:ext cx="3251369" cy="1921813"/>
          </a:xfrm>
          <a:prstGeom prst="rect">
            <a:avLst/>
          </a:prstGeom>
        </p:spPr>
      </p:pic>
    </p:spTree>
    <p:extLst>
      <p:ext uri="{BB962C8B-B14F-4D97-AF65-F5344CB8AC3E}">
        <p14:creationId xmlns:p14="http://schemas.microsoft.com/office/powerpoint/2010/main" val="42590274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zh-CN" altLang="en-US" dirty="0" smtClean="0"/>
              <a:t>颜色，透明度和半透明度</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1" y="1825625"/>
            <a:ext cx="8901113" cy="4351338"/>
          </a:xfrm>
        </p:spPr>
        <p:txBody>
          <a:bodyPr>
            <a:normAutofit/>
          </a:bodyPr>
          <a:lstStyle/>
          <a:p>
            <a:r>
              <a:rPr lang="zh-CN" altLang="en-US" dirty="0" smtClean="0"/>
              <a:t>可以用</a:t>
            </a:r>
            <a:r>
              <a:rPr lang="en-US" altLang="zh-CN" dirty="0" smtClean="0"/>
              <a:t>CSS</a:t>
            </a:r>
            <a:r>
              <a:rPr lang="zh-CN" altLang="en-US" dirty="0" smtClean="0"/>
              <a:t>的</a:t>
            </a:r>
            <a:r>
              <a:rPr lang="en-US" altLang="zh-CN" dirty="0" smtClean="0"/>
              <a:t>color</a:t>
            </a:r>
            <a:r>
              <a:rPr lang="zh-CN" altLang="en-US" dirty="0" smtClean="0"/>
              <a:t>属性指定文本的颜色，</a:t>
            </a:r>
            <a:r>
              <a:rPr lang="en-US" altLang="zh-CN" dirty="0" smtClean="0"/>
              <a:t>background-color</a:t>
            </a:r>
            <a:r>
              <a:rPr lang="zh-CN" altLang="en-US" dirty="0" smtClean="0"/>
              <a:t>指定元素的背景颜色。</a:t>
            </a:r>
            <a:r>
              <a:rPr lang="zh-CN" altLang="en-US" dirty="0"/>
              <a:t>定义透明效果的 </a:t>
            </a:r>
            <a:r>
              <a:rPr lang="en-US" altLang="zh-CN" dirty="0"/>
              <a:t>CSS3 </a:t>
            </a:r>
            <a:r>
              <a:rPr lang="zh-CN" altLang="en-US" dirty="0"/>
              <a:t>属性是 </a:t>
            </a:r>
            <a:r>
              <a:rPr lang="en-US" altLang="zh-CN" b="1" dirty="0"/>
              <a:t>opacity</a:t>
            </a:r>
            <a:r>
              <a:rPr lang="zh-CN" altLang="en-US" dirty="0"/>
              <a:t>。</a:t>
            </a:r>
            <a:endParaRPr lang="en-US" altLang="zh-CN" dirty="0" smtClean="0"/>
          </a:p>
          <a:p>
            <a:endParaRPr lang="en-US"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4" name="图片 3"/>
          <p:cNvPicPr>
            <a:picLocks noChangeAspect="1"/>
          </p:cNvPicPr>
          <p:nvPr/>
        </p:nvPicPr>
        <p:blipFill>
          <a:blip r:embed="rId5"/>
          <a:stretch>
            <a:fillRect/>
          </a:stretch>
        </p:blipFill>
        <p:spPr>
          <a:xfrm>
            <a:off x="6629085" y="3300460"/>
            <a:ext cx="2168736" cy="2661098"/>
          </a:xfrm>
          <a:prstGeom prst="rect">
            <a:avLst/>
          </a:prstGeom>
        </p:spPr>
      </p:pic>
      <p:pic>
        <p:nvPicPr>
          <p:cNvPr id="9" name="图片 8"/>
          <p:cNvPicPr>
            <a:picLocks noChangeAspect="1"/>
          </p:cNvPicPr>
          <p:nvPr/>
        </p:nvPicPr>
        <p:blipFill>
          <a:blip r:embed="rId6"/>
          <a:stretch>
            <a:fillRect/>
          </a:stretch>
        </p:blipFill>
        <p:spPr>
          <a:xfrm>
            <a:off x="166687" y="3443287"/>
            <a:ext cx="2733676" cy="2733676"/>
          </a:xfrm>
          <a:prstGeom prst="rect">
            <a:avLst/>
          </a:prstGeom>
        </p:spPr>
      </p:pic>
      <p:pic>
        <p:nvPicPr>
          <p:cNvPr id="10" name="图片 9"/>
          <p:cNvPicPr>
            <a:picLocks noChangeAspect="1"/>
          </p:cNvPicPr>
          <p:nvPr/>
        </p:nvPicPr>
        <p:blipFill>
          <a:blip r:embed="rId7"/>
          <a:stretch>
            <a:fillRect/>
          </a:stretch>
        </p:blipFill>
        <p:spPr>
          <a:xfrm>
            <a:off x="3621835" y="3663157"/>
            <a:ext cx="2445248" cy="2513806"/>
          </a:xfrm>
          <a:prstGeom prst="rect">
            <a:avLst/>
          </a:prstGeom>
        </p:spPr>
      </p:pic>
    </p:spTree>
    <p:extLst>
      <p:ext uri="{BB962C8B-B14F-4D97-AF65-F5344CB8AC3E}">
        <p14:creationId xmlns:p14="http://schemas.microsoft.com/office/powerpoint/2010/main" val="35644641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zh-CN" altLang="en-US" dirty="0" smtClean="0"/>
              <a:t>部分可见</a:t>
            </a:r>
            <a:r>
              <a:rPr lang="en-US" altLang="zh-CN" dirty="0" smtClean="0"/>
              <a:t>:</a:t>
            </a:r>
            <a:r>
              <a:rPr lang="en-US" altLang="zh-CN" dirty="0" err="1" smtClean="0"/>
              <a:t>overfolw</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1" y="1825625"/>
            <a:ext cx="8901113" cy="4351338"/>
          </a:xfrm>
        </p:spPr>
        <p:txBody>
          <a:bodyPr>
            <a:normAutofit/>
          </a:bodyPr>
          <a:lstStyle/>
          <a:p>
            <a:r>
              <a:rPr lang="en-US" altLang="zh-CN" dirty="0"/>
              <a:t>overflow </a:t>
            </a:r>
            <a:r>
              <a:rPr lang="zh-CN" altLang="en-US" dirty="0"/>
              <a:t>属性规定当内容</a:t>
            </a:r>
            <a:r>
              <a:rPr lang="zh-CN" altLang="en-US" dirty="0" smtClean="0"/>
              <a:t>溢出元素</a:t>
            </a:r>
            <a:r>
              <a:rPr lang="zh-CN" altLang="en-US" dirty="0"/>
              <a:t>框时发生的事情。</a:t>
            </a:r>
            <a:endParaRPr lang="en-US"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8" name="图片 7"/>
          <p:cNvPicPr>
            <a:picLocks noChangeAspect="1"/>
          </p:cNvPicPr>
          <p:nvPr/>
        </p:nvPicPr>
        <p:blipFill>
          <a:blip r:embed="rId5"/>
          <a:stretch>
            <a:fillRect/>
          </a:stretch>
        </p:blipFill>
        <p:spPr>
          <a:xfrm>
            <a:off x="128587" y="2415381"/>
            <a:ext cx="5500688" cy="2756694"/>
          </a:xfrm>
          <a:prstGeom prst="rect">
            <a:avLst/>
          </a:prstGeom>
        </p:spPr>
      </p:pic>
      <p:pic>
        <p:nvPicPr>
          <p:cNvPr id="12" name="图片 11"/>
          <p:cNvPicPr>
            <a:picLocks noChangeAspect="1"/>
          </p:cNvPicPr>
          <p:nvPr/>
        </p:nvPicPr>
        <p:blipFill>
          <a:blip r:embed="rId6"/>
          <a:stretch>
            <a:fillRect/>
          </a:stretch>
        </p:blipFill>
        <p:spPr>
          <a:xfrm>
            <a:off x="6735783" y="4828827"/>
            <a:ext cx="1955340" cy="1894236"/>
          </a:xfrm>
          <a:prstGeom prst="rect">
            <a:avLst/>
          </a:prstGeom>
        </p:spPr>
      </p:pic>
      <p:pic>
        <p:nvPicPr>
          <p:cNvPr id="4" name="图片 3"/>
          <p:cNvPicPr>
            <a:picLocks noChangeAspect="1"/>
          </p:cNvPicPr>
          <p:nvPr/>
        </p:nvPicPr>
        <p:blipFill>
          <a:blip r:embed="rId7"/>
          <a:stretch>
            <a:fillRect/>
          </a:stretch>
        </p:blipFill>
        <p:spPr>
          <a:xfrm>
            <a:off x="6913353" y="2465040"/>
            <a:ext cx="1600200" cy="2000250"/>
          </a:xfrm>
          <a:prstGeom prst="rect">
            <a:avLst/>
          </a:prstGeom>
        </p:spPr>
      </p:pic>
    </p:spTree>
    <p:extLst>
      <p:ext uri="{BB962C8B-B14F-4D97-AF65-F5344CB8AC3E}">
        <p14:creationId xmlns:p14="http://schemas.microsoft.com/office/powerpoint/2010/main" val="41798199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zh-CN" altLang="en-US" dirty="0" smtClean="0"/>
              <a:t>部分可见</a:t>
            </a:r>
            <a:r>
              <a:rPr lang="en-US" altLang="zh-CN" dirty="0" smtClean="0"/>
              <a:t>:clip</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1" y="1825625"/>
            <a:ext cx="8901113" cy="4351338"/>
          </a:xfrm>
        </p:spPr>
        <p:txBody>
          <a:bodyPr>
            <a:normAutofit/>
          </a:bodyPr>
          <a:lstStyle/>
          <a:p>
            <a:r>
              <a:rPr lang="en-US" altLang="zh-CN" dirty="0" err="1"/>
              <a:t>o</a:t>
            </a:r>
            <a:r>
              <a:rPr lang="en-US" altLang="zh-CN" dirty="0" err="1" smtClean="0"/>
              <a:t>verfolw</a:t>
            </a:r>
            <a:r>
              <a:rPr lang="zh-CN" altLang="en-US" dirty="0" smtClean="0"/>
              <a:t>属性允许指定当内容超过元素表框时该如何显示，而</a:t>
            </a:r>
            <a:r>
              <a:rPr lang="en-US" altLang="zh-CN" dirty="0" smtClean="0"/>
              <a:t>clip</a:t>
            </a:r>
            <a:r>
              <a:rPr lang="zh-CN" altLang="en-US" dirty="0" smtClean="0"/>
              <a:t>属性指定了应该显示元素的哪个部分。</a:t>
            </a:r>
            <a:endParaRPr lang="en-US"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13" name="图片 12"/>
          <p:cNvPicPr>
            <a:picLocks noChangeAspect="1"/>
          </p:cNvPicPr>
          <p:nvPr/>
        </p:nvPicPr>
        <p:blipFill>
          <a:blip r:embed="rId5"/>
          <a:stretch>
            <a:fillRect/>
          </a:stretch>
        </p:blipFill>
        <p:spPr>
          <a:xfrm>
            <a:off x="242887" y="3047999"/>
            <a:ext cx="4285896" cy="1724026"/>
          </a:xfrm>
          <a:prstGeom prst="rect">
            <a:avLst/>
          </a:prstGeom>
        </p:spPr>
      </p:pic>
      <p:pic>
        <p:nvPicPr>
          <p:cNvPr id="14" name="图片 13"/>
          <p:cNvPicPr>
            <a:picLocks noChangeAspect="1"/>
          </p:cNvPicPr>
          <p:nvPr/>
        </p:nvPicPr>
        <p:blipFill>
          <a:blip r:embed="rId6"/>
          <a:stretch>
            <a:fillRect/>
          </a:stretch>
        </p:blipFill>
        <p:spPr>
          <a:xfrm>
            <a:off x="5883965" y="3047999"/>
            <a:ext cx="2781808" cy="2690814"/>
          </a:xfrm>
          <a:prstGeom prst="rect">
            <a:avLst/>
          </a:prstGeom>
        </p:spPr>
      </p:pic>
    </p:spTree>
    <p:extLst>
      <p:ext uri="{BB962C8B-B14F-4D97-AF65-F5344CB8AC3E}">
        <p14:creationId xmlns:p14="http://schemas.microsoft.com/office/powerpoint/2010/main" val="12753717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628650" y="121771"/>
            <a:ext cx="7886700" cy="1325563"/>
          </a:xfrm>
        </p:spPr>
        <p:txBody>
          <a:bodyPr/>
          <a:lstStyle/>
          <a:p>
            <a:r>
              <a:rPr lang="zh-CN" altLang="en-US" dirty="0" smtClean="0"/>
              <a:t>脚本化</a:t>
            </a:r>
            <a:r>
              <a:rPr lang="en-US" altLang="zh-CN" dirty="0" smtClean="0"/>
              <a:t>CSS</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260490" y="1306173"/>
            <a:ext cx="8761040" cy="5393018"/>
          </a:xfrm>
        </p:spPr>
        <p:txBody>
          <a:bodyPr>
            <a:normAutofit/>
          </a:bodyPr>
          <a:lstStyle/>
          <a:p>
            <a:r>
              <a:rPr kumimoji="1" lang="zh-CN" altLang="en-US" dirty="0"/>
              <a:t>脚本化</a:t>
            </a:r>
            <a:r>
              <a:rPr kumimoji="1" lang="en-US" altLang="zh-CN" dirty="0"/>
              <a:t>CSS</a:t>
            </a:r>
            <a:r>
              <a:rPr kumimoji="1" lang="zh-CN" altLang="en-US" dirty="0"/>
              <a:t>最直截了当的方法就是更改单独的文档元素的</a:t>
            </a:r>
            <a:r>
              <a:rPr kumimoji="1" lang="en-US" altLang="zh-CN" dirty="0"/>
              <a:t>style</a:t>
            </a:r>
            <a:r>
              <a:rPr kumimoji="1" lang="zh-CN" altLang="en-US" dirty="0"/>
              <a:t>属性。类似大多数</a:t>
            </a:r>
            <a:r>
              <a:rPr kumimoji="1" lang="en-US" altLang="zh-CN" dirty="0"/>
              <a:t>HTML</a:t>
            </a:r>
            <a:r>
              <a:rPr kumimoji="1" lang="zh-CN" altLang="en-US" dirty="0"/>
              <a:t>属性，</a:t>
            </a:r>
            <a:r>
              <a:rPr kumimoji="1" lang="en-US" altLang="zh-CN" dirty="0"/>
              <a:t>style</a:t>
            </a:r>
            <a:r>
              <a:rPr kumimoji="1" lang="zh-CN" altLang="en-US" dirty="0"/>
              <a:t>也是元素对象的属性，是一个</a:t>
            </a:r>
            <a:r>
              <a:rPr kumimoji="1" lang="en-US" altLang="zh-CN" dirty="0" err="1"/>
              <a:t>CSSStyleDeclration</a:t>
            </a:r>
            <a:r>
              <a:rPr kumimoji="1" lang="zh-CN" altLang="en-US" dirty="0"/>
              <a:t>对象。该</a:t>
            </a:r>
            <a:r>
              <a:rPr kumimoji="1" lang="en-US" altLang="zh-CN" dirty="0"/>
              <a:t>style</a:t>
            </a:r>
            <a:r>
              <a:rPr kumimoji="1" lang="zh-CN" altLang="en-US" dirty="0"/>
              <a:t>对象的</a:t>
            </a:r>
            <a:r>
              <a:rPr kumimoji="1" lang="en-US" altLang="zh-CN" dirty="0"/>
              <a:t>JavaScript</a:t>
            </a:r>
            <a:r>
              <a:rPr kumimoji="1" lang="zh-CN" altLang="en-US" dirty="0"/>
              <a:t>属性代表了</a:t>
            </a:r>
            <a:r>
              <a:rPr kumimoji="1" lang="en-US" altLang="zh-CN" dirty="0"/>
              <a:t>HTML</a:t>
            </a:r>
            <a:r>
              <a:rPr kumimoji="1" lang="zh-CN" altLang="en-US" dirty="0"/>
              <a:t>代码中通过</a:t>
            </a:r>
            <a:r>
              <a:rPr kumimoji="1" lang="en-US" altLang="zh-CN" dirty="0"/>
              <a:t>style</a:t>
            </a:r>
            <a:r>
              <a:rPr kumimoji="1" lang="zh-CN" altLang="en-US" dirty="0"/>
              <a:t>指定的</a:t>
            </a:r>
            <a:r>
              <a:rPr kumimoji="1" lang="en-US" altLang="zh-CN" dirty="0"/>
              <a:t>CSS</a:t>
            </a:r>
            <a:r>
              <a:rPr kumimoji="1" lang="zh-CN" altLang="en-US" dirty="0"/>
              <a:t>属性</a:t>
            </a:r>
            <a:r>
              <a:rPr kumimoji="1" lang="zh-CN" altLang="en-US" dirty="0" smtClean="0"/>
              <a:t>。如对元素</a:t>
            </a:r>
            <a:r>
              <a:rPr kumimoji="1" lang="en-US" altLang="zh-CN" dirty="0" smtClean="0"/>
              <a:t>e</a:t>
            </a:r>
            <a:r>
              <a:rPr kumimoji="1" lang="zh-CN" altLang="en-US" dirty="0" smtClean="0"/>
              <a:t>的操作</a:t>
            </a:r>
            <a:endParaRPr kumimoji="1" lang="en-US" altLang="zh-CN" dirty="0" smtClean="0"/>
          </a:p>
          <a:p>
            <a:endParaRPr kumimoji="1" lang="zh-CN" altLang="en-US"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9" name="图片 8"/>
          <p:cNvPicPr>
            <a:picLocks noChangeAspect="1"/>
          </p:cNvPicPr>
          <p:nvPr/>
        </p:nvPicPr>
        <p:blipFill>
          <a:blip r:embed="rId5"/>
          <a:stretch>
            <a:fillRect/>
          </a:stretch>
        </p:blipFill>
        <p:spPr>
          <a:xfrm>
            <a:off x="628650" y="3567825"/>
            <a:ext cx="7862929" cy="531279"/>
          </a:xfrm>
          <a:prstGeom prst="rect">
            <a:avLst/>
          </a:prstGeom>
        </p:spPr>
      </p:pic>
      <p:pic>
        <p:nvPicPr>
          <p:cNvPr id="10" name="图片 9"/>
          <p:cNvPicPr>
            <a:picLocks noChangeAspect="1"/>
          </p:cNvPicPr>
          <p:nvPr/>
        </p:nvPicPr>
        <p:blipFill>
          <a:blip r:embed="rId6"/>
          <a:stretch>
            <a:fillRect/>
          </a:stretch>
        </p:blipFill>
        <p:spPr>
          <a:xfrm>
            <a:off x="1863563" y="4333875"/>
            <a:ext cx="4953000" cy="1066800"/>
          </a:xfrm>
          <a:prstGeom prst="rect">
            <a:avLst/>
          </a:prstGeom>
        </p:spPr>
      </p:pic>
    </p:spTree>
    <p:extLst>
      <p:ext uri="{BB962C8B-B14F-4D97-AF65-F5344CB8AC3E}">
        <p14:creationId xmlns:p14="http://schemas.microsoft.com/office/powerpoint/2010/main" val="11056053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628650" y="121771"/>
            <a:ext cx="7886700" cy="1325563"/>
          </a:xfrm>
        </p:spPr>
        <p:txBody>
          <a:bodyPr/>
          <a:lstStyle/>
          <a:p>
            <a:r>
              <a:rPr lang="en-US" dirty="0" smtClean="0"/>
              <a:t>CSS</a:t>
            </a:r>
            <a:r>
              <a:rPr lang="zh-CN" altLang="en-US" dirty="0" smtClean="0"/>
              <a:t>动画</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286871" y="1147482"/>
            <a:ext cx="8761040" cy="5393018"/>
          </a:xfrm>
        </p:spPr>
        <p:txBody>
          <a:bodyPr>
            <a:normAutofit/>
          </a:bodyPr>
          <a:lstStyle/>
          <a:p>
            <a:pPr marL="0" indent="0">
              <a:buNone/>
            </a:pPr>
            <a:r>
              <a:rPr lang="zh-CN" altLang="en-US" dirty="0" smtClean="0"/>
              <a:t>脚本化</a:t>
            </a:r>
            <a:r>
              <a:rPr lang="en-US" altLang="zh-CN" dirty="0" smtClean="0"/>
              <a:t>CSS</a:t>
            </a:r>
            <a:r>
              <a:rPr lang="zh-CN" altLang="en-US" dirty="0" smtClean="0"/>
              <a:t>最常见的用途之一是视觉动画效果。使用</a:t>
            </a:r>
            <a:r>
              <a:rPr lang="en-US" altLang="zh-CN" dirty="0" smtClean="0"/>
              <a:t>set-Timeout()</a:t>
            </a:r>
            <a:r>
              <a:rPr lang="zh-CN" altLang="en-US" dirty="0" smtClean="0"/>
              <a:t>或</a:t>
            </a:r>
            <a:r>
              <a:rPr lang="en-US" altLang="zh-CN" dirty="0" err="1" smtClean="0"/>
              <a:t>setInterval</a:t>
            </a:r>
            <a:r>
              <a:rPr lang="en-US" altLang="zh-CN" dirty="0" smtClean="0"/>
              <a:t>()</a:t>
            </a:r>
            <a:r>
              <a:rPr lang="zh-CN" altLang="en-US" dirty="0" smtClean="0"/>
              <a:t>重复调用函数来修改元素的内联样式达到目的。</a:t>
            </a:r>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4"/>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5"/>
          <a:srcRect t="2760" r="80090"/>
          <a:stretch/>
        </p:blipFill>
        <p:spPr>
          <a:xfrm>
            <a:off x="7374627" y="6549265"/>
            <a:ext cx="338826" cy="308735"/>
          </a:xfrm>
          <a:prstGeom prst="rect">
            <a:avLst/>
          </a:prstGeom>
        </p:spPr>
      </p:pic>
      <p:pic>
        <p:nvPicPr>
          <p:cNvPr id="4" name="图片 3"/>
          <p:cNvPicPr>
            <a:picLocks noChangeAspect="1"/>
          </p:cNvPicPr>
          <p:nvPr/>
        </p:nvPicPr>
        <p:blipFill>
          <a:blip r:embed="rId6"/>
          <a:stretch>
            <a:fillRect/>
          </a:stretch>
        </p:blipFill>
        <p:spPr>
          <a:xfrm>
            <a:off x="4086696" y="28576"/>
            <a:ext cx="4048125" cy="7239000"/>
          </a:xfrm>
          <a:prstGeom prst="rect">
            <a:avLst/>
          </a:prstGeom>
        </p:spPr>
      </p:pic>
    </p:spTree>
    <p:custDataLst>
      <p:tags r:id="rId1"/>
    </p:custDataLst>
    <p:extLst>
      <p:ext uri="{BB962C8B-B14F-4D97-AF65-F5344CB8AC3E}">
        <p14:creationId xmlns:p14="http://schemas.microsoft.com/office/powerpoint/2010/main" val="132625120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FD2AD-247A-6240-85FC-12099FA30FB9}"/>
              </a:ext>
            </a:extLst>
          </p:cNvPr>
          <p:cNvSpPr>
            <a:spLocks noGrp="1"/>
          </p:cNvSpPr>
          <p:nvPr>
            <p:ph type="ctrTitle"/>
          </p:nvPr>
        </p:nvSpPr>
        <p:spPr>
          <a:xfrm>
            <a:off x="500063" y="1122363"/>
            <a:ext cx="7958137" cy="2387600"/>
          </a:xfrm>
        </p:spPr>
        <p:txBody>
          <a:bodyPr/>
          <a:lstStyle/>
          <a:p>
            <a:r>
              <a:rPr lang="en-US" altLang="zh-CN" dirty="0" smtClean="0"/>
              <a:t>16.3 </a:t>
            </a:r>
            <a:r>
              <a:rPr lang="zh-CN" altLang="en-US" dirty="0" smtClean="0"/>
              <a:t>查询计算出的样式 </a:t>
            </a:r>
            <a:endParaRPr lang="en-CN" dirty="0"/>
          </a:p>
        </p:txBody>
      </p:sp>
      <p:sp>
        <p:nvSpPr>
          <p:cNvPr id="3" name="Subtitle 2">
            <a:extLst>
              <a:ext uri="{FF2B5EF4-FFF2-40B4-BE49-F238E27FC236}">
                <a16:creationId xmlns:a16="http://schemas.microsoft.com/office/drawing/2014/main" id="{6C75CFD8-F7DC-7249-8494-B49504DC8D57}"/>
              </a:ext>
            </a:extLst>
          </p:cNvPr>
          <p:cNvSpPr>
            <a:spLocks noGrp="1"/>
          </p:cNvSpPr>
          <p:nvPr>
            <p:ph type="subTitle" idx="1"/>
          </p:nvPr>
        </p:nvSpPr>
        <p:spPr/>
        <p:txBody>
          <a:bodyPr/>
          <a:lstStyle/>
          <a:p>
            <a:endParaRPr lang="en-CN" dirty="0"/>
          </a:p>
        </p:txBody>
      </p:sp>
      <p:sp>
        <p:nvSpPr>
          <p:cNvPr id="4" name="Rectangle 3">
            <a:extLst>
              <a:ext uri="{FF2B5EF4-FFF2-40B4-BE49-F238E27FC236}">
                <a16:creationId xmlns:a16="http://schemas.microsoft.com/office/drawing/2014/main" id="{FAB9FA0F-CAD5-2441-A863-B92F17FC2672}"/>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0A79E092-B408-FB4C-8781-5A2D85077B8B}"/>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6" name="Picture 5">
            <a:extLst>
              <a:ext uri="{FF2B5EF4-FFF2-40B4-BE49-F238E27FC236}">
                <a16:creationId xmlns:a16="http://schemas.microsoft.com/office/drawing/2014/main" id="{B88B67AB-9248-974A-B3C0-14C5C72089C8}"/>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36918417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628649" y="121771"/>
            <a:ext cx="8228479" cy="1325563"/>
          </a:xfrm>
        </p:spPr>
        <p:txBody>
          <a:bodyPr/>
          <a:lstStyle/>
          <a:p>
            <a:r>
              <a:rPr lang="zh-CN" altLang="en-US" dirty="0" smtClean="0"/>
              <a:t>计算样式</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260490" y="1297408"/>
            <a:ext cx="8761040" cy="5393018"/>
          </a:xfrm>
        </p:spPr>
        <p:txBody>
          <a:bodyPr>
            <a:normAutofit/>
          </a:bodyPr>
          <a:lstStyle/>
          <a:p>
            <a:pPr marL="0" indent="0">
              <a:buNone/>
            </a:pPr>
            <a:r>
              <a:rPr lang="zh-CN" altLang="en-US" dirty="0" smtClean="0"/>
              <a:t>元素的</a:t>
            </a:r>
            <a:r>
              <a:rPr lang="en-US" altLang="zh-CN" dirty="0" smtClean="0"/>
              <a:t>style</a:t>
            </a:r>
            <a:r>
              <a:rPr lang="zh-CN" altLang="en-US" dirty="0" smtClean="0"/>
              <a:t>属性代表了元素的内联样式，它覆盖所有的样式表，它是设置</a:t>
            </a:r>
            <a:r>
              <a:rPr lang="en-US" altLang="zh-CN" dirty="0" smtClean="0"/>
              <a:t>CSS</a:t>
            </a:r>
            <a:r>
              <a:rPr lang="zh-CN" altLang="en-US" dirty="0" smtClean="0"/>
              <a:t>属性值来改变元素的视觉表现的最好的地方。但是它在查询元素实际应用的样式时用处不大。为此要使用计算样式。元素的计算样式是一组属性值，它由浏览器通过把内联样式结合所有的链接样式表中所有可用的规则后得到的。用浏览器的窗口对象的</a:t>
            </a:r>
            <a:r>
              <a:rPr lang="en-US" altLang="zh-CN" dirty="0" err="1" smtClean="0"/>
              <a:t>getComputedSyle</a:t>
            </a:r>
            <a:r>
              <a:rPr lang="en-US" altLang="zh-CN" dirty="0" smtClean="0"/>
              <a:t>()</a:t>
            </a:r>
            <a:r>
              <a:rPr lang="zh-CN" altLang="en-US" dirty="0" smtClean="0"/>
              <a:t>方法获取一个元素的计算样式。</a:t>
            </a:r>
            <a:endParaRPr lang="en-US"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4" name="图片 3"/>
          <p:cNvPicPr>
            <a:picLocks noChangeAspect="1"/>
          </p:cNvPicPr>
          <p:nvPr/>
        </p:nvPicPr>
        <p:blipFill>
          <a:blip r:embed="rId5"/>
          <a:stretch>
            <a:fillRect/>
          </a:stretch>
        </p:blipFill>
        <p:spPr>
          <a:xfrm>
            <a:off x="818097" y="4231978"/>
            <a:ext cx="7570612" cy="1848294"/>
          </a:xfrm>
          <a:prstGeom prst="rect">
            <a:avLst/>
          </a:prstGeom>
        </p:spPr>
      </p:pic>
    </p:spTree>
    <p:extLst>
      <p:ext uri="{BB962C8B-B14F-4D97-AF65-F5344CB8AC3E}">
        <p14:creationId xmlns:p14="http://schemas.microsoft.com/office/powerpoint/2010/main" val="20214227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628649" y="121771"/>
            <a:ext cx="8228479" cy="1325563"/>
          </a:xfrm>
        </p:spPr>
        <p:txBody>
          <a:bodyPr/>
          <a:lstStyle/>
          <a:p>
            <a:r>
              <a:rPr lang="zh-CN" altLang="en-US" dirty="0" smtClean="0"/>
              <a:t>计算样式</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260490" y="1185863"/>
            <a:ext cx="8761040" cy="5667344"/>
          </a:xfrm>
        </p:spPr>
        <p:txBody>
          <a:bodyPr>
            <a:normAutofit/>
          </a:bodyPr>
          <a:lstStyle/>
          <a:p>
            <a:r>
              <a:rPr lang="en-US" altLang="zh-CN" dirty="0" err="1"/>
              <a:t>getComputedStyle</a:t>
            </a:r>
            <a:r>
              <a:rPr lang="en-US" altLang="zh-CN" dirty="0"/>
              <a:t> </a:t>
            </a:r>
            <a:r>
              <a:rPr lang="zh-CN" altLang="en-US" dirty="0"/>
              <a:t>和 </a:t>
            </a:r>
            <a:r>
              <a:rPr lang="en-US" altLang="zh-CN" dirty="0" err="1"/>
              <a:t>element.style</a:t>
            </a:r>
            <a:r>
              <a:rPr lang="en-US" altLang="zh-CN" dirty="0"/>
              <a:t> </a:t>
            </a:r>
            <a:r>
              <a:rPr lang="zh-CN" altLang="en-US" dirty="0"/>
              <a:t>的相同点就是二者返回的都是 </a:t>
            </a:r>
            <a:r>
              <a:rPr lang="en-US" altLang="zh-CN" dirty="0" err="1"/>
              <a:t>CSSStyleDeclaration</a:t>
            </a:r>
            <a:r>
              <a:rPr lang="en-US" altLang="zh-CN" dirty="0"/>
              <a:t> </a:t>
            </a:r>
            <a:r>
              <a:rPr lang="zh-CN" altLang="en-US" dirty="0"/>
              <a:t>对象，取相应属性值得时候都是采用的 </a:t>
            </a:r>
            <a:r>
              <a:rPr lang="en-US" altLang="zh-CN" dirty="0"/>
              <a:t>CSS </a:t>
            </a:r>
            <a:r>
              <a:rPr lang="zh-CN" altLang="en-US" dirty="0"/>
              <a:t>驼峰式写法，均需要注意 </a:t>
            </a:r>
            <a:r>
              <a:rPr lang="en-US" altLang="zh-CN" dirty="0"/>
              <a:t>float </a:t>
            </a:r>
            <a:r>
              <a:rPr lang="zh-CN" altLang="en-US" dirty="0"/>
              <a:t>属性</a:t>
            </a:r>
            <a:r>
              <a:rPr lang="zh-CN" altLang="en-US" dirty="0" smtClean="0"/>
              <a:t>。而</a:t>
            </a:r>
            <a:r>
              <a:rPr lang="zh-CN" altLang="en-US" dirty="0"/>
              <a:t>不同点就是</a:t>
            </a:r>
            <a:r>
              <a:rPr lang="zh-CN" altLang="en-US" dirty="0" smtClean="0"/>
              <a:t>：</a:t>
            </a:r>
            <a:endParaRPr lang="zh-CN" altLang="en-US" dirty="0"/>
          </a:p>
          <a:p>
            <a:r>
              <a:rPr lang="en-US" altLang="zh-CN" dirty="0" err="1"/>
              <a:t>element.style</a:t>
            </a:r>
            <a:r>
              <a:rPr lang="en-US" altLang="zh-CN" dirty="0"/>
              <a:t> </a:t>
            </a:r>
            <a:r>
              <a:rPr lang="zh-CN" altLang="en-US" dirty="0"/>
              <a:t>读取的只是元素的内联样式，即写在元素的 </a:t>
            </a:r>
            <a:r>
              <a:rPr lang="en-US" altLang="zh-CN" dirty="0"/>
              <a:t>style </a:t>
            </a:r>
            <a:r>
              <a:rPr lang="zh-CN" altLang="en-US" dirty="0"/>
              <a:t>属性上的样式；而 </a:t>
            </a:r>
            <a:r>
              <a:rPr lang="en-US" altLang="zh-CN" dirty="0" err="1"/>
              <a:t>getComputedStyle</a:t>
            </a:r>
            <a:r>
              <a:rPr lang="en-US" altLang="zh-CN" dirty="0"/>
              <a:t> </a:t>
            </a:r>
            <a:r>
              <a:rPr lang="zh-CN" altLang="en-US" dirty="0"/>
              <a:t>读取的样式是最终样式，包括了内联样式、嵌入样式和外部样式。</a:t>
            </a:r>
          </a:p>
          <a:p>
            <a:r>
              <a:rPr lang="en-US" altLang="zh-CN" dirty="0" err="1"/>
              <a:t>element.style</a:t>
            </a:r>
            <a:r>
              <a:rPr lang="en-US" altLang="zh-CN" dirty="0"/>
              <a:t> </a:t>
            </a:r>
            <a:r>
              <a:rPr lang="zh-CN" altLang="en-US" dirty="0"/>
              <a:t>既支持读也支持写，我们通过 </a:t>
            </a:r>
            <a:r>
              <a:rPr lang="en-US" altLang="zh-CN" dirty="0" err="1" smtClean="0"/>
              <a:t>elemen-t.style</a:t>
            </a:r>
            <a:r>
              <a:rPr lang="en-US" altLang="zh-CN" dirty="0" smtClean="0"/>
              <a:t> </a:t>
            </a:r>
            <a:r>
              <a:rPr lang="zh-CN" altLang="en-US" dirty="0"/>
              <a:t>即可改写元素的样式。而 </a:t>
            </a:r>
            <a:r>
              <a:rPr lang="en-US" altLang="zh-CN" dirty="0" err="1" smtClean="0"/>
              <a:t>getComputed</a:t>
            </a:r>
            <a:r>
              <a:rPr lang="en-US" altLang="zh-CN" dirty="0" smtClean="0"/>
              <a:t>-Style </a:t>
            </a:r>
            <a:r>
              <a:rPr lang="zh-CN" altLang="en-US" dirty="0"/>
              <a:t>仅支持读并不支持写入。我们可以通过使用 </a:t>
            </a:r>
            <a:r>
              <a:rPr lang="en-US" altLang="zh-CN" dirty="0" err="1"/>
              <a:t>getComputedStyle</a:t>
            </a:r>
            <a:r>
              <a:rPr lang="en-US" altLang="zh-CN" dirty="0"/>
              <a:t> </a:t>
            </a:r>
            <a:r>
              <a:rPr lang="zh-CN" altLang="en-US" dirty="0"/>
              <a:t>读取样式，通过 </a:t>
            </a:r>
            <a:r>
              <a:rPr lang="en-US" altLang="zh-CN" dirty="0" err="1"/>
              <a:t>element.style</a:t>
            </a:r>
            <a:r>
              <a:rPr lang="en-US" altLang="zh-CN" dirty="0"/>
              <a:t> </a:t>
            </a:r>
            <a:r>
              <a:rPr lang="zh-CN" altLang="en-US" dirty="0"/>
              <a:t>修改</a:t>
            </a:r>
            <a:r>
              <a:rPr lang="zh-CN" altLang="en-US" dirty="0" smtClean="0"/>
              <a:t>样式</a:t>
            </a:r>
            <a:endParaRPr lang="en-US"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375299855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FD2AD-247A-6240-85FC-12099FA30FB9}"/>
              </a:ext>
            </a:extLst>
          </p:cNvPr>
          <p:cNvSpPr>
            <a:spLocks noGrp="1"/>
          </p:cNvSpPr>
          <p:nvPr>
            <p:ph type="ctrTitle"/>
          </p:nvPr>
        </p:nvSpPr>
        <p:spPr/>
        <p:txBody>
          <a:bodyPr/>
          <a:lstStyle/>
          <a:p>
            <a:r>
              <a:rPr lang="en-US" altLang="zh-CN" dirty="0" smtClean="0"/>
              <a:t>16.1 CSS</a:t>
            </a:r>
            <a:r>
              <a:rPr lang="zh-CN" altLang="en-US" dirty="0" smtClean="0"/>
              <a:t>概览</a:t>
            </a:r>
            <a:endParaRPr lang="en-CN" dirty="0"/>
          </a:p>
        </p:txBody>
      </p:sp>
      <p:sp>
        <p:nvSpPr>
          <p:cNvPr id="3" name="Subtitle 2">
            <a:extLst>
              <a:ext uri="{FF2B5EF4-FFF2-40B4-BE49-F238E27FC236}">
                <a16:creationId xmlns:a16="http://schemas.microsoft.com/office/drawing/2014/main" id="{6C75CFD8-F7DC-7249-8494-B49504DC8D57}"/>
              </a:ext>
            </a:extLst>
          </p:cNvPr>
          <p:cNvSpPr>
            <a:spLocks noGrp="1"/>
          </p:cNvSpPr>
          <p:nvPr>
            <p:ph type="subTitle" idx="1"/>
          </p:nvPr>
        </p:nvSpPr>
        <p:spPr/>
        <p:txBody>
          <a:bodyPr/>
          <a:lstStyle/>
          <a:p>
            <a:endParaRPr lang="en-CN" dirty="0"/>
          </a:p>
        </p:txBody>
      </p:sp>
      <p:sp>
        <p:nvSpPr>
          <p:cNvPr id="4" name="Rectangle 3">
            <a:extLst>
              <a:ext uri="{FF2B5EF4-FFF2-40B4-BE49-F238E27FC236}">
                <a16:creationId xmlns:a16="http://schemas.microsoft.com/office/drawing/2014/main" id="{FAB9FA0F-CAD5-2441-A863-B92F17FC2672}"/>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0A79E092-B408-FB4C-8781-5A2D85077B8B}"/>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6" name="Picture 5">
            <a:extLst>
              <a:ext uri="{FF2B5EF4-FFF2-40B4-BE49-F238E27FC236}">
                <a16:creationId xmlns:a16="http://schemas.microsoft.com/office/drawing/2014/main" id="{B88B67AB-9248-974A-B3C0-14C5C72089C8}"/>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283065668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FD2AD-247A-6240-85FC-12099FA30FB9}"/>
              </a:ext>
            </a:extLst>
          </p:cNvPr>
          <p:cNvSpPr>
            <a:spLocks noGrp="1"/>
          </p:cNvSpPr>
          <p:nvPr>
            <p:ph type="ctrTitle"/>
          </p:nvPr>
        </p:nvSpPr>
        <p:spPr/>
        <p:txBody>
          <a:bodyPr/>
          <a:lstStyle/>
          <a:p>
            <a:r>
              <a:rPr lang="en-US" altLang="zh-CN" dirty="0" smtClean="0"/>
              <a:t>16.4 </a:t>
            </a:r>
            <a:r>
              <a:rPr lang="zh-CN" altLang="en-US" dirty="0" smtClean="0"/>
              <a:t>脚本化</a:t>
            </a:r>
            <a:r>
              <a:rPr lang="en-US" altLang="zh-CN" dirty="0" smtClean="0"/>
              <a:t>CSS</a:t>
            </a:r>
            <a:r>
              <a:rPr lang="zh-CN" altLang="en-US" dirty="0" smtClean="0"/>
              <a:t>类 </a:t>
            </a:r>
            <a:endParaRPr lang="en-CN" dirty="0"/>
          </a:p>
        </p:txBody>
      </p:sp>
      <p:sp>
        <p:nvSpPr>
          <p:cNvPr id="3" name="Subtitle 2">
            <a:extLst>
              <a:ext uri="{FF2B5EF4-FFF2-40B4-BE49-F238E27FC236}">
                <a16:creationId xmlns:a16="http://schemas.microsoft.com/office/drawing/2014/main" id="{6C75CFD8-F7DC-7249-8494-B49504DC8D57}"/>
              </a:ext>
            </a:extLst>
          </p:cNvPr>
          <p:cNvSpPr>
            <a:spLocks noGrp="1"/>
          </p:cNvSpPr>
          <p:nvPr>
            <p:ph type="subTitle" idx="1"/>
          </p:nvPr>
        </p:nvSpPr>
        <p:spPr/>
        <p:txBody>
          <a:bodyPr/>
          <a:lstStyle/>
          <a:p>
            <a:endParaRPr lang="en-CN" dirty="0"/>
          </a:p>
        </p:txBody>
      </p:sp>
      <p:sp>
        <p:nvSpPr>
          <p:cNvPr id="4" name="Rectangle 3">
            <a:extLst>
              <a:ext uri="{FF2B5EF4-FFF2-40B4-BE49-F238E27FC236}">
                <a16:creationId xmlns:a16="http://schemas.microsoft.com/office/drawing/2014/main" id="{FAB9FA0F-CAD5-2441-A863-B92F17FC2672}"/>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0A79E092-B408-FB4C-8781-5A2D85077B8B}"/>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6" name="Picture 5">
            <a:extLst>
              <a:ext uri="{FF2B5EF4-FFF2-40B4-BE49-F238E27FC236}">
                <a16:creationId xmlns:a16="http://schemas.microsoft.com/office/drawing/2014/main" id="{B88B67AB-9248-974A-B3C0-14C5C72089C8}"/>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141158152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628649" y="121771"/>
            <a:ext cx="8228479" cy="1325563"/>
          </a:xfrm>
        </p:spPr>
        <p:txBody>
          <a:bodyPr/>
          <a:lstStyle/>
          <a:p>
            <a:r>
              <a:rPr lang="zh-CN" altLang="en-US" dirty="0" smtClean="0"/>
              <a:t>脚本化</a:t>
            </a:r>
            <a:r>
              <a:rPr lang="en-US" altLang="zh-CN" dirty="0" smtClean="0"/>
              <a:t>CSS</a:t>
            </a:r>
            <a:r>
              <a:rPr lang="zh-CN" altLang="en-US" dirty="0"/>
              <a:t>类</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286871" y="1147482"/>
            <a:ext cx="8761040" cy="5393018"/>
          </a:xfrm>
        </p:spPr>
        <p:txBody>
          <a:bodyPr>
            <a:normAutofit/>
          </a:bodyPr>
          <a:lstStyle/>
          <a:p>
            <a:r>
              <a:rPr kumimoji="1" lang="zh-CN" altLang="en-US" dirty="0"/>
              <a:t>通过内联</a:t>
            </a:r>
            <a:r>
              <a:rPr kumimoji="1" lang="en-US" altLang="zh-CN" dirty="0"/>
              <a:t>style</a:t>
            </a:r>
            <a:r>
              <a:rPr kumimoji="1" lang="zh-CN" altLang="en-US" dirty="0"/>
              <a:t>属性脚本化</a:t>
            </a:r>
            <a:r>
              <a:rPr kumimoji="1" lang="en-US" altLang="zh-CN" dirty="0"/>
              <a:t>CSS</a:t>
            </a:r>
            <a:r>
              <a:rPr kumimoji="1" lang="zh-CN" altLang="en-US" dirty="0"/>
              <a:t>样式的一</a:t>
            </a:r>
            <a:r>
              <a:rPr kumimoji="1" lang="zh-CN" altLang="en-US" dirty="0" smtClean="0"/>
              <a:t>个可选方案是脚本化</a:t>
            </a:r>
            <a:r>
              <a:rPr kumimoji="1" lang="en-US" altLang="zh-CN" dirty="0" smtClean="0"/>
              <a:t>HTML</a:t>
            </a:r>
            <a:r>
              <a:rPr kumimoji="1" lang="zh-CN" altLang="en-US" dirty="0" smtClean="0"/>
              <a:t>的</a:t>
            </a:r>
            <a:r>
              <a:rPr kumimoji="1" lang="en-US" altLang="zh-CN" dirty="0" smtClean="0"/>
              <a:t>class</a:t>
            </a:r>
            <a:r>
              <a:rPr kumimoji="1" lang="zh-CN" altLang="en-US" dirty="0" smtClean="0"/>
              <a:t>属性。改变元素的</a:t>
            </a:r>
            <a:r>
              <a:rPr kumimoji="1" lang="en-US" altLang="zh-CN" dirty="0" smtClean="0"/>
              <a:t>class</a:t>
            </a:r>
            <a:r>
              <a:rPr kumimoji="1" lang="zh-CN" altLang="en-US" dirty="0" smtClean="0"/>
              <a:t>属性就改变了元素的一组样式表选择器。它能在同一时刻改变多个</a:t>
            </a:r>
            <a:r>
              <a:rPr kumimoji="1" lang="en-US" altLang="zh-CN" dirty="0" smtClean="0"/>
              <a:t>CSS</a:t>
            </a:r>
            <a:r>
              <a:rPr kumimoji="1" lang="zh-CN" altLang="en-US" dirty="0" smtClean="0"/>
              <a:t>属性。假设想让用户对文档中的段落引起注意</a:t>
            </a:r>
            <a:endParaRPr kumimoji="1" lang="zh-CN" altLang="en-US"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4" name="图片 3"/>
          <p:cNvPicPr>
            <a:picLocks noChangeAspect="1"/>
          </p:cNvPicPr>
          <p:nvPr/>
        </p:nvPicPr>
        <p:blipFill>
          <a:blip r:embed="rId5"/>
          <a:stretch>
            <a:fillRect/>
          </a:stretch>
        </p:blipFill>
        <p:spPr>
          <a:xfrm>
            <a:off x="1357310" y="2840688"/>
            <a:ext cx="5369639" cy="1516297"/>
          </a:xfrm>
          <a:prstGeom prst="rect">
            <a:avLst/>
          </a:prstGeom>
        </p:spPr>
      </p:pic>
      <p:pic>
        <p:nvPicPr>
          <p:cNvPr id="8" name="图片 7"/>
          <p:cNvPicPr>
            <a:picLocks noChangeAspect="1"/>
          </p:cNvPicPr>
          <p:nvPr/>
        </p:nvPicPr>
        <p:blipFill>
          <a:blip r:embed="rId6"/>
          <a:stretch>
            <a:fillRect/>
          </a:stretch>
        </p:blipFill>
        <p:spPr>
          <a:xfrm>
            <a:off x="628649" y="4356985"/>
            <a:ext cx="7216293" cy="979354"/>
          </a:xfrm>
          <a:prstGeom prst="rect">
            <a:avLst/>
          </a:prstGeom>
        </p:spPr>
      </p:pic>
    </p:spTree>
    <p:extLst>
      <p:ext uri="{BB962C8B-B14F-4D97-AF65-F5344CB8AC3E}">
        <p14:creationId xmlns:p14="http://schemas.microsoft.com/office/powerpoint/2010/main" val="312589415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628649" y="121771"/>
            <a:ext cx="8228479" cy="1325563"/>
          </a:xfrm>
        </p:spPr>
        <p:txBody>
          <a:bodyPr/>
          <a:lstStyle/>
          <a:p>
            <a:r>
              <a:rPr lang="en-US" altLang="zh-CN" dirty="0" err="1" smtClean="0"/>
              <a:t>classList</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191480" y="1297408"/>
            <a:ext cx="8761040" cy="5393018"/>
          </a:xfrm>
        </p:spPr>
        <p:txBody>
          <a:bodyPr>
            <a:normAutofit/>
          </a:bodyPr>
          <a:lstStyle/>
          <a:p>
            <a:r>
              <a:rPr lang="en-US" altLang="zh-CN" dirty="0" err="1"/>
              <a:t>classList</a:t>
            </a:r>
            <a:r>
              <a:rPr lang="en-US" altLang="zh-CN" dirty="0"/>
              <a:t> </a:t>
            </a:r>
            <a:r>
              <a:rPr lang="zh-CN" altLang="en-US" dirty="0"/>
              <a:t>属性返回元素的类名，作为 </a:t>
            </a:r>
            <a:r>
              <a:rPr lang="en-US" altLang="zh-CN" dirty="0" err="1"/>
              <a:t>DOMTokenList</a:t>
            </a:r>
            <a:r>
              <a:rPr lang="en-US" altLang="zh-CN" dirty="0"/>
              <a:t> </a:t>
            </a:r>
            <a:r>
              <a:rPr lang="zh-CN" altLang="en-US" dirty="0"/>
              <a:t>对象</a:t>
            </a:r>
            <a:r>
              <a:rPr lang="zh-CN" altLang="en-US" dirty="0" smtClean="0"/>
              <a:t>。</a:t>
            </a:r>
            <a:endParaRPr lang="zh-CN" altLang="en-US" dirty="0"/>
          </a:p>
          <a:p>
            <a:r>
              <a:rPr lang="zh-CN" altLang="en-US" dirty="0"/>
              <a:t>该属性用于在元素中添加，移除及切换 </a:t>
            </a:r>
            <a:r>
              <a:rPr lang="en-US" altLang="zh-CN" dirty="0"/>
              <a:t>CSS </a:t>
            </a:r>
            <a:r>
              <a:rPr lang="zh-CN" altLang="en-US" dirty="0"/>
              <a:t>类</a:t>
            </a:r>
            <a:r>
              <a:rPr lang="zh-CN" altLang="en-US" dirty="0" smtClean="0"/>
              <a:t>。</a:t>
            </a:r>
            <a:endParaRPr lang="zh-CN" altLang="en-US" dirty="0"/>
          </a:p>
          <a:p>
            <a:r>
              <a:rPr lang="en-US" altLang="zh-CN" dirty="0" err="1"/>
              <a:t>classList</a:t>
            </a:r>
            <a:r>
              <a:rPr lang="en-US" altLang="zh-CN" dirty="0"/>
              <a:t> </a:t>
            </a:r>
            <a:r>
              <a:rPr lang="zh-CN" altLang="en-US" dirty="0"/>
              <a:t>属性是只读的，但你可以使用 </a:t>
            </a:r>
            <a:r>
              <a:rPr lang="en-US" altLang="zh-CN" dirty="0"/>
              <a:t>add() </a:t>
            </a:r>
            <a:r>
              <a:rPr lang="zh-CN" altLang="en-US" dirty="0"/>
              <a:t>和 </a:t>
            </a:r>
            <a:r>
              <a:rPr lang="en-US" altLang="zh-CN" dirty="0"/>
              <a:t>remove() </a:t>
            </a:r>
            <a:r>
              <a:rPr lang="zh-CN" altLang="en-US" dirty="0"/>
              <a:t>方法修改它。</a:t>
            </a:r>
            <a:endParaRPr lang="en-US" altLang="zh-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4"/>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5"/>
          <a:srcRect t="2760" r="80090"/>
          <a:stretch/>
        </p:blipFill>
        <p:spPr>
          <a:xfrm>
            <a:off x="7374627" y="6549265"/>
            <a:ext cx="338826" cy="308735"/>
          </a:xfrm>
          <a:prstGeom prst="rect">
            <a:avLst/>
          </a:prstGeom>
        </p:spPr>
      </p:pic>
      <p:pic>
        <p:nvPicPr>
          <p:cNvPr id="4" name="图片 3"/>
          <p:cNvPicPr>
            <a:picLocks noChangeAspect="1"/>
          </p:cNvPicPr>
          <p:nvPr/>
        </p:nvPicPr>
        <p:blipFill>
          <a:blip r:embed="rId6"/>
          <a:stretch>
            <a:fillRect/>
          </a:stretch>
        </p:blipFill>
        <p:spPr>
          <a:xfrm>
            <a:off x="3123220" y="529465"/>
            <a:ext cx="5829300" cy="6019800"/>
          </a:xfrm>
          <a:prstGeom prst="rect">
            <a:avLst/>
          </a:prstGeom>
        </p:spPr>
      </p:pic>
    </p:spTree>
    <p:custDataLst>
      <p:tags r:id="rId1"/>
    </p:custDataLst>
    <p:extLst>
      <p:ext uri="{BB962C8B-B14F-4D97-AF65-F5344CB8AC3E}">
        <p14:creationId xmlns:p14="http://schemas.microsoft.com/office/powerpoint/2010/main" val="384902491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FD2AD-247A-6240-85FC-12099FA30FB9}"/>
              </a:ext>
            </a:extLst>
          </p:cNvPr>
          <p:cNvSpPr>
            <a:spLocks noGrp="1"/>
          </p:cNvSpPr>
          <p:nvPr>
            <p:ph type="ctrTitle"/>
          </p:nvPr>
        </p:nvSpPr>
        <p:spPr/>
        <p:txBody>
          <a:bodyPr/>
          <a:lstStyle/>
          <a:p>
            <a:r>
              <a:rPr lang="en-US" altLang="zh-CN" dirty="0" smtClean="0"/>
              <a:t>16.5 </a:t>
            </a:r>
            <a:r>
              <a:rPr lang="zh-CN" altLang="en-US" dirty="0" smtClean="0"/>
              <a:t>脚本化样式表</a:t>
            </a:r>
            <a:endParaRPr lang="en-CN" dirty="0"/>
          </a:p>
        </p:txBody>
      </p:sp>
      <p:sp>
        <p:nvSpPr>
          <p:cNvPr id="3" name="Subtitle 2">
            <a:extLst>
              <a:ext uri="{FF2B5EF4-FFF2-40B4-BE49-F238E27FC236}">
                <a16:creationId xmlns:a16="http://schemas.microsoft.com/office/drawing/2014/main" id="{6C75CFD8-F7DC-7249-8494-B49504DC8D57}"/>
              </a:ext>
            </a:extLst>
          </p:cNvPr>
          <p:cNvSpPr>
            <a:spLocks noGrp="1"/>
          </p:cNvSpPr>
          <p:nvPr>
            <p:ph type="subTitle" idx="1"/>
          </p:nvPr>
        </p:nvSpPr>
        <p:spPr/>
        <p:txBody>
          <a:bodyPr/>
          <a:lstStyle/>
          <a:p>
            <a:endParaRPr lang="en-CN" dirty="0"/>
          </a:p>
        </p:txBody>
      </p:sp>
      <p:sp>
        <p:nvSpPr>
          <p:cNvPr id="4" name="Rectangle 3">
            <a:extLst>
              <a:ext uri="{FF2B5EF4-FFF2-40B4-BE49-F238E27FC236}">
                <a16:creationId xmlns:a16="http://schemas.microsoft.com/office/drawing/2014/main" id="{FAB9FA0F-CAD5-2441-A863-B92F17FC2672}"/>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0A79E092-B408-FB4C-8781-5A2D85077B8B}"/>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6" name="Picture 5">
            <a:extLst>
              <a:ext uri="{FF2B5EF4-FFF2-40B4-BE49-F238E27FC236}">
                <a16:creationId xmlns:a16="http://schemas.microsoft.com/office/drawing/2014/main" id="{B88B67AB-9248-974A-B3C0-14C5C72089C8}"/>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417571933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628649" y="121771"/>
            <a:ext cx="8228479" cy="1325563"/>
          </a:xfrm>
        </p:spPr>
        <p:txBody>
          <a:bodyPr/>
          <a:lstStyle/>
          <a:p>
            <a:r>
              <a:rPr lang="zh-CN" altLang="en-US" dirty="0" smtClean="0"/>
              <a:t>脚本化样式表</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191480" y="1297408"/>
            <a:ext cx="8761040" cy="5393018"/>
          </a:xfrm>
        </p:spPr>
        <p:txBody>
          <a:bodyPr>
            <a:normAutofit/>
          </a:bodyPr>
          <a:lstStyle/>
          <a:p>
            <a:pPr marL="514350" indent="-514350">
              <a:buFont typeface="+mj-lt"/>
              <a:buAutoNum type="arabicPeriod"/>
            </a:pPr>
            <a:r>
              <a:rPr lang="zh-CN" altLang="en-US" dirty="0" smtClean="0"/>
              <a:t>在脚本化样式表时，将会碰到两类需要使用的对象。第一类</a:t>
            </a:r>
            <a:r>
              <a:rPr lang="zh-CN" altLang="en-US" dirty="0"/>
              <a:t>是</a:t>
            </a:r>
            <a:r>
              <a:rPr lang="zh-CN" altLang="en-US" dirty="0" smtClean="0"/>
              <a:t>元素对象。由</a:t>
            </a:r>
            <a:r>
              <a:rPr lang="en-US" altLang="zh-CN" dirty="0" smtClean="0"/>
              <a:t>&lt;style&gt;</a:t>
            </a:r>
            <a:r>
              <a:rPr lang="zh-CN" altLang="en-US" dirty="0" smtClean="0"/>
              <a:t>和</a:t>
            </a:r>
            <a:r>
              <a:rPr lang="en-US" altLang="zh-CN" dirty="0" smtClean="0"/>
              <a:t>&lt;link&gt;</a:t>
            </a:r>
            <a:r>
              <a:rPr lang="zh-CN" altLang="en-US" dirty="0" smtClean="0"/>
              <a:t>元素表示，两种元素包含或引用样式表。第二类是</a:t>
            </a:r>
            <a:r>
              <a:rPr lang="en-US" altLang="zh-CN" dirty="0" err="1" smtClean="0"/>
              <a:t>CSSStyleSheet</a:t>
            </a:r>
            <a:r>
              <a:rPr lang="zh-CN" altLang="en-US" dirty="0" smtClean="0"/>
              <a:t>对象，它表示样式表本身。</a:t>
            </a:r>
            <a:r>
              <a:rPr lang="en-US" altLang="zh-CN" dirty="0" err="1" smtClean="0"/>
              <a:t>document.styleSheets</a:t>
            </a:r>
            <a:r>
              <a:rPr lang="zh-CN" altLang="en-US" dirty="0" smtClean="0"/>
              <a:t>属性</a:t>
            </a:r>
            <a:r>
              <a:rPr lang="zh-CN" altLang="en-US" dirty="0"/>
              <a:t>是</a:t>
            </a:r>
            <a:r>
              <a:rPr lang="zh-CN" altLang="en-US" dirty="0" smtClean="0"/>
              <a:t>一个只读的类数组对象，它包含</a:t>
            </a:r>
            <a:r>
              <a:rPr lang="en-US" altLang="zh-CN" dirty="0" err="1" smtClean="0"/>
              <a:t>CSSStyleSheet</a:t>
            </a:r>
            <a:r>
              <a:rPr lang="zh-CN" altLang="en-US" dirty="0" smtClean="0"/>
              <a:t>对象，表示与文档关联在一起的样式表。</a:t>
            </a:r>
            <a:endParaRPr lang="en-US" altLang="zh-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414481440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628649" y="121771"/>
            <a:ext cx="8228479" cy="1325563"/>
          </a:xfrm>
        </p:spPr>
        <p:txBody>
          <a:bodyPr/>
          <a:lstStyle/>
          <a:p>
            <a:r>
              <a:rPr lang="zh-CN" altLang="en-US" dirty="0" smtClean="0"/>
              <a:t>开启和关闭样式表</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191480" y="1297408"/>
            <a:ext cx="8761040" cy="5393018"/>
          </a:xfrm>
        </p:spPr>
        <p:txBody>
          <a:bodyPr>
            <a:normAutofit/>
          </a:bodyPr>
          <a:lstStyle/>
          <a:p>
            <a:pPr marL="0" indent="0">
              <a:buNone/>
            </a:pPr>
            <a:r>
              <a:rPr lang="zh-CN" altLang="en-US" dirty="0" smtClean="0"/>
              <a:t>最简单的脚本化样式表技术技术关闭和开启。通过操作</a:t>
            </a:r>
            <a:r>
              <a:rPr lang="en-US" altLang="zh-CN" dirty="0" smtClean="0"/>
              <a:t>disable</a:t>
            </a:r>
            <a:r>
              <a:rPr lang="zh-CN" altLang="en-US" dirty="0" smtClean="0"/>
              <a:t>属性。</a:t>
            </a:r>
            <a:endParaRPr lang="en-US" altLang="zh-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8" name="图片 7"/>
          <p:cNvPicPr>
            <a:picLocks noChangeAspect="1"/>
          </p:cNvPicPr>
          <p:nvPr/>
        </p:nvPicPr>
        <p:blipFill>
          <a:blip r:embed="rId5"/>
          <a:stretch>
            <a:fillRect/>
          </a:stretch>
        </p:blipFill>
        <p:spPr>
          <a:xfrm>
            <a:off x="628649" y="2039789"/>
            <a:ext cx="7648575" cy="4943475"/>
          </a:xfrm>
          <a:prstGeom prst="rect">
            <a:avLst/>
          </a:prstGeom>
        </p:spPr>
      </p:pic>
    </p:spTree>
    <p:extLst>
      <p:ext uri="{BB962C8B-B14F-4D97-AF65-F5344CB8AC3E}">
        <p14:creationId xmlns:p14="http://schemas.microsoft.com/office/powerpoint/2010/main" val="29364415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628649" y="121771"/>
            <a:ext cx="8228479" cy="1325563"/>
          </a:xfrm>
        </p:spPr>
        <p:txBody>
          <a:bodyPr/>
          <a:lstStyle/>
          <a:p>
            <a:r>
              <a:rPr lang="zh-CN" altLang="en-US" dirty="0" smtClean="0"/>
              <a:t>查询，插入和删除样式表规则</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191480" y="1297408"/>
            <a:ext cx="8761040" cy="5393018"/>
          </a:xfrm>
        </p:spPr>
        <p:txBody>
          <a:bodyPr>
            <a:normAutofit/>
          </a:bodyPr>
          <a:lstStyle/>
          <a:p>
            <a:pPr marL="0" indent="0">
              <a:buNone/>
            </a:pPr>
            <a:r>
              <a:rPr lang="en-US" altLang="zh-CN" dirty="0" err="1"/>
              <a:t>CSSStyleSheet</a:t>
            </a:r>
            <a:r>
              <a:rPr lang="zh-CN" altLang="en-US" dirty="0" smtClean="0"/>
              <a:t>对象有一个</a:t>
            </a:r>
            <a:r>
              <a:rPr lang="en-US" altLang="zh-CN" dirty="0" err="1" smtClean="0"/>
              <a:t>cssRules</a:t>
            </a:r>
            <a:r>
              <a:rPr lang="en-US" altLang="zh-CN" dirty="0" smtClean="0"/>
              <a:t>[]</a:t>
            </a:r>
            <a:r>
              <a:rPr lang="zh-CN" altLang="en-US" dirty="0" smtClean="0"/>
              <a:t>数组，它包含样式表的所有规则</a:t>
            </a:r>
            <a:endParaRPr lang="en-US" altLang="zh-CN" dirty="0" smtClean="0"/>
          </a:p>
          <a:p>
            <a:pPr marL="0" indent="0">
              <a:buNone/>
            </a:pPr>
            <a:endParaRPr lang="en-US" altLang="zh-CN" dirty="0"/>
          </a:p>
          <a:p>
            <a:pPr marL="0" indent="0">
              <a:buNone/>
            </a:pPr>
            <a:endParaRPr lang="en-US" altLang="zh-CN" dirty="0" smtClean="0"/>
          </a:p>
          <a:p>
            <a:pPr marL="0" indent="0">
              <a:buNone/>
            </a:pPr>
            <a:r>
              <a:rPr lang="zh-CN" altLang="en-US" dirty="0" smtClean="0"/>
              <a:t>用</a:t>
            </a:r>
            <a:r>
              <a:rPr lang="en-US" altLang="zh-CN" dirty="0" err="1" smtClean="0"/>
              <a:t>insertRule</a:t>
            </a:r>
            <a:r>
              <a:rPr lang="en-US" altLang="zh-CN" dirty="0" smtClean="0"/>
              <a:t>()</a:t>
            </a:r>
            <a:r>
              <a:rPr lang="zh-CN" altLang="en-US" dirty="0" smtClean="0"/>
              <a:t>和</a:t>
            </a:r>
            <a:r>
              <a:rPr lang="en-US" altLang="zh-CN" dirty="0" err="1" smtClean="0"/>
              <a:t>deleteRule</a:t>
            </a:r>
            <a:r>
              <a:rPr lang="en-US" altLang="zh-CN" dirty="0" smtClean="0"/>
              <a:t>()</a:t>
            </a:r>
            <a:r>
              <a:rPr lang="zh-CN" altLang="en-US" dirty="0" smtClean="0"/>
              <a:t>来添加和阐述规则。</a:t>
            </a:r>
            <a:endParaRPr lang="en-US" altLang="zh-CN" dirty="0" smtClean="0"/>
          </a:p>
          <a:p>
            <a:pPr marL="0" indent="0">
              <a:buNone/>
            </a:pPr>
            <a:endParaRPr lang="en-US" altLang="zh-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8" name="图片 7"/>
          <p:cNvPicPr>
            <a:picLocks noChangeAspect="1"/>
          </p:cNvPicPr>
          <p:nvPr/>
        </p:nvPicPr>
        <p:blipFill>
          <a:blip r:embed="rId5"/>
          <a:stretch>
            <a:fillRect/>
          </a:stretch>
        </p:blipFill>
        <p:spPr>
          <a:xfrm>
            <a:off x="2157412" y="2299120"/>
            <a:ext cx="5217215" cy="480719"/>
          </a:xfrm>
          <a:prstGeom prst="rect">
            <a:avLst/>
          </a:prstGeom>
        </p:spPr>
      </p:pic>
      <p:pic>
        <p:nvPicPr>
          <p:cNvPr id="4" name="图片 3"/>
          <p:cNvPicPr>
            <a:picLocks noChangeAspect="1"/>
          </p:cNvPicPr>
          <p:nvPr/>
        </p:nvPicPr>
        <p:blipFill>
          <a:blip r:embed="rId6"/>
          <a:stretch>
            <a:fillRect/>
          </a:stretch>
        </p:blipFill>
        <p:spPr>
          <a:xfrm>
            <a:off x="628649" y="4245292"/>
            <a:ext cx="7360921" cy="381677"/>
          </a:xfrm>
          <a:prstGeom prst="rect">
            <a:avLst/>
          </a:prstGeom>
        </p:spPr>
      </p:pic>
    </p:spTree>
    <p:extLst>
      <p:ext uri="{BB962C8B-B14F-4D97-AF65-F5344CB8AC3E}">
        <p14:creationId xmlns:p14="http://schemas.microsoft.com/office/powerpoint/2010/main" val="120409419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smtClean="0"/>
              <a:t>CSS</a:t>
            </a:r>
            <a:r>
              <a:rPr lang="zh-CN" altLang="en-US" dirty="0" smtClean="0"/>
              <a:t>概览</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628650" y="1362269"/>
            <a:ext cx="7886700" cy="4814694"/>
          </a:xfrm>
        </p:spPr>
        <p:txBody>
          <a:bodyPr>
            <a:normAutofit/>
          </a:bodyPr>
          <a:lstStyle/>
          <a:p>
            <a:r>
              <a:rPr lang="en-US" dirty="0" smtClean="0"/>
              <a:t>HTML</a:t>
            </a:r>
            <a:r>
              <a:rPr lang="zh-CN" altLang="en-US" dirty="0" smtClean="0"/>
              <a:t>文档的视觉显示包括很多变量</a:t>
            </a:r>
            <a:r>
              <a:rPr lang="en-US" altLang="zh-CN" dirty="0" smtClean="0"/>
              <a:t>;</a:t>
            </a:r>
            <a:r>
              <a:rPr lang="zh-CN" altLang="en-US" dirty="0" smtClean="0"/>
              <a:t>字体，颜色，间距等。</a:t>
            </a:r>
            <a:r>
              <a:rPr lang="en-US" altLang="zh-CN" dirty="0" smtClean="0"/>
              <a:t>CSS</a:t>
            </a:r>
            <a:r>
              <a:rPr lang="zh-CN" altLang="en-US" dirty="0" smtClean="0"/>
              <a:t>标准列举了这些变量，我们称之为样式属性。</a:t>
            </a:r>
            <a:endParaRPr lang="en-US" altLang="zh-CN" dirty="0" smtClean="0"/>
          </a:p>
          <a:p>
            <a:endParaRPr lang="en-US" dirty="0"/>
          </a:p>
          <a:p>
            <a:endParaRPr lang="en-US" dirty="0" smtClean="0"/>
          </a:p>
          <a:p>
            <a:endParaRPr lang="en-US" dirty="0" smtClean="0"/>
          </a:p>
          <a:p>
            <a:r>
              <a:rPr lang="zh-CN" altLang="en-US" dirty="0" smtClean="0"/>
              <a:t>将一组定义视觉表现的</a:t>
            </a:r>
            <a:r>
              <a:rPr lang="en-US" altLang="zh-CN" dirty="0" smtClean="0"/>
              <a:t>CSS</a:t>
            </a:r>
            <a:r>
              <a:rPr lang="zh-CN" altLang="en-US" dirty="0" smtClean="0"/>
              <a:t>属性和</a:t>
            </a:r>
            <a:r>
              <a:rPr lang="en-US" altLang="zh-CN" dirty="0" smtClean="0"/>
              <a:t>HTML</a:t>
            </a:r>
            <a:r>
              <a:rPr lang="zh-CN" altLang="en-US" dirty="0" smtClean="0"/>
              <a:t>元素关联在一起，通过给每个单独的</a:t>
            </a:r>
            <a:r>
              <a:rPr lang="en-US" altLang="zh-CN" dirty="0" smtClean="0"/>
              <a:t>HTML</a:t>
            </a:r>
            <a:r>
              <a:rPr lang="zh-CN" altLang="en-US" dirty="0" smtClean="0"/>
              <a:t>元素设施</a:t>
            </a:r>
            <a:r>
              <a:rPr lang="en-US" altLang="zh-CN" dirty="0" smtClean="0"/>
              <a:t>style</a:t>
            </a:r>
            <a:r>
              <a:rPr lang="zh-CN" altLang="en-US" dirty="0" smtClean="0"/>
              <a:t>属性值，称为内联模式</a:t>
            </a:r>
            <a:r>
              <a:rPr lang="en-US" altLang="zh-CN" dirty="0" smtClean="0"/>
              <a:t>:</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4" name="图片 3"/>
          <p:cNvPicPr>
            <a:picLocks noChangeAspect="1"/>
          </p:cNvPicPr>
          <p:nvPr/>
        </p:nvPicPr>
        <p:blipFill>
          <a:blip r:embed="rId5"/>
          <a:stretch>
            <a:fillRect/>
          </a:stretch>
        </p:blipFill>
        <p:spPr>
          <a:xfrm>
            <a:off x="943188" y="2687832"/>
            <a:ext cx="6770265" cy="1390649"/>
          </a:xfrm>
          <a:prstGeom prst="rect">
            <a:avLst/>
          </a:prstGeom>
        </p:spPr>
      </p:pic>
      <p:pic>
        <p:nvPicPr>
          <p:cNvPr id="8" name="图片 7"/>
          <p:cNvPicPr>
            <a:picLocks noChangeAspect="1"/>
          </p:cNvPicPr>
          <p:nvPr/>
        </p:nvPicPr>
        <p:blipFill>
          <a:blip r:embed="rId6"/>
          <a:stretch>
            <a:fillRect/>
          </a:stretch>
        </p:blipFill>
        <p:spPr>
          <a:xfrm>
            <a:off x="728663" y="5472907"/>
            <a:ext cx="7786687" cy="951094"/>
          </a:xfrm>
          <a:prstGeom prst="rect">
            <a:avLst/>
          </a:prstGeom>
        </p:spPr>
      </p:pic>
    </p:spTree>
    <p:extLst>
      <p:ext uri="{BB962C8B-B14F-4D97-AF65-F5344CB8AC3E}">
        <p14:creationId xmlns:p14="http://schemas.microsoft.com/office/powerpoint/2010/main" val="291280874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smtClean="0"/>
              <a:t>CSS</a:t>
            </a:r>
            <a:r>
              <a:rPr lang="zh-CN" altLang="en-US" dirty="0" smtClean="0"/>
              <a:t>概览</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628650" y="1362269"/>
            <a:ext cx="7886700" cy="4814694"/>
          </a:xfrm>
        </p:spPr>
        <p:txBody>
          <a:bodyPr>
            <a:normAutofit/>
          </a:bodyPr>
          <a:lstStyle/>
          <a:p>
            <a:pPr marL="0" indent="0">
              <a:buNone/>
            </a:pPr>
            <a:r>
              <a:rPr lang="zh-CN" altLang="en-US" dirty="0" smtClean="0"/>
              <a:t>用</a:t>
            </a:r>
            <a:r>
              <a:rPr lang="en-US" altLang="zh-CN" dirty="0" smtClean="0"/>
              <a:t>&lt;style&gt;</a:t>
            </a:r>
            <a:r>
              <a:rPr lang="zh-CN" altLang="en-US" dirty="0" smtClean="0"/>
              <a:t>和</a:t>
            </a:r>
            <a:r>
              <a:rPr lang="en-US" altLang="zh-CN" dirty="0" smtClean="0"/>
              <a:t>&lt;/style&gt;</a:t>
            </a:r>
            <a:r>
              <a:rPr lang="zh-CN" altLang="en-US" dirty="0" smtClean="0"/>
              <a:t>标签把一个</a:t>
            </a:r>
            <a:r>
              <a:rPr lang="en-US" altLang="zh-CN" dirty="0" smtClean="0"/>
              <a:t>CSS</a:t>
            </a:r>
            <a:r>
              <a:rPr lang="zh-CN" altLang="en-US" dirty="0" smtClean="0"/>
              <a:t>样式表包起来放在</a:t>
            </a:r>
            <a:r>
              <a:rPr lang="en-US" altLang="zh-CN" dirty="0" smtClean="0"/>
              <a:t>&lt;head&gt;</a:t>
            </a:r>
            <a:r>
              <a:rPr lang="zh-CN" altLang="en-US" dirty="0" smtClean="0"/>
              <a:t>标签里，它就和</a:t>
            </a:r>
            <a:r>
              <a:rPr lang="en-US" altLang="zh-CN" dirty="0" smtClean="0"/>
              <a:t>HTML</a:t>
            </a:r>
            <a:r>
              <a:rPr lang="zh-CN" altLang="en-US" dirty="0" smtClean="0"/>
              <a:t>文档关联在一起了。</a:t>
            </a:r>
            <a:endParaRPr lang="en-US" altLang="zh-CN"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zh-CN" altLang="en-US" dirty="0" smtClean="0"/>
              <a:t>当一个样式表需要在网站的多个页面中使用时，通常将其保存在自己的文件中，在调用它。</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9" name="图片 8"/>
          <p:cNvPicPr>
            <a:picLocks noChangeAspect="1"/>
          </p:cNvPicPr>
          <p:nvPr/>
        </p:nvPicPr>
        <p:blipFill>
          <a:blip r:embed="rId5"/>
          <a:stretch>
            <a:fillRect/>
          </a:stretch>
        </p:blipFill>
        <p:spPr>
          <a:xfrm>
            <a:off x="572201" y="2562226"/>
            <a:ext cx="8475710" cy="1652588"/>
          </a:xfrm>
          <a:prstGeom prst="rect">
            <a:avLst/>
          </a:prstGeom>
        </p:spPr>
      </p:pic>
      <p:pic>
        <p:nvPicPr>
          <p:cNvPr id="10" name="图片 9"/>
          <p:cNvPicPr>
            <a:picLocks noChangeAspect="1"/>
          </p:cNvPicPr>
          <p:nvPr/>
        </p:nvPicPr>
        <p:blipFill>
          <a:blip r:embed="rId6"/>
          <a:stretch>
            <a:fillRect/>
          </a:stretch>
        </p:blipFill>
        <p:spPr>
          <a:xfrm>
            <a:off x="199919" y="5692034"/>
            <a:ext cx="9202873" cy="1165965"/>
          </a:xfrm>
          <a:prstGeom prst="rect">
            <a:avLst/>
          </a:prstGeom>
        </p:spPr>
      </p:pic>
    </p:spTree>
    <p:extLst>
      <p:ext uri="{BB962C8B-B14F-4D97-AF65-F5344CB8AC3E}">
        <p14:creationId xmlns:p14="http://schemas.microsoft.com/office/powerpoint/2010/main" val="131325123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zh-CN" altLang="en-US" dirty="0" smtClean="0"/>
              <a:t>层叠</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628650" y="1362269"/>
            <a:ext cx="7886700" cy="4814694"/>
          </a:xfrm>
        </p:spPr>
        <p:txBody>
          <a:bodyPr>
            <a:normAutofit/>
          </a:bodyPr>
          <a:lstStyle/>
          <a:p>
            <a:endParaRPr lang="zh-CN" altLang="en-US" dirty="0"/>
          </a:p>
          <a:p>
            <a:r>
              <a:rPr lang="en-US" dirty="0" smtClean="0"/>
              <a:t>CSS</a:t>
            </a:r>
            <a:r>
              <a:rPr lang="zh-CN" altLang="en-US" dirty="0" smtClean="0"/>
              <a:t>中的</a:t>
            </a:r>
            <a:r>
              <a:rPr lang="en-US" altLang="zh-CN" dirty="0" smtClean="0"/>
              <a:t>C</a:t>
            </a:r>
            <a:r>
              <a:rPr lang="zh-CN" altLang="en-US" dirty="0" smtClean="0"/>
              <a:t>代表层叠，该术语指示了应用于文档中任何给定元素的样式规则是各个</a:t>
            </a:r>
            <a:r>
              <a:rPr lang="en-US" altLang="zh-CN" dirty="0" smtClean="0"/>
              <a:t>”</a:t>
            </a:r>
            <a:r>
              <a:rPr lang="zh-CN" altLang="en-US" dirty="0" smtClean="0"/>
              <a:t>源</a:t>
            </a:r>
            <a:r>
              <a:rPr lang="en-US" altLang="zh-CN" dirty="0" smtClean="0"/>
              <a:t>”</a:t>
            </a:r>
            <a:r>
              <a:rPr lang="zh-CN" altLang="en-US" dirty="0" smtClean="0"/>
              <a:t>的</a:t>
            </a:r>
            <a:r>
              <a:rPr lang="en-US" altLang="zh-CN" dirty="0" smtClean="0"/>
              <a:t>”</a:t>
            </a:r>
            <a:r>
              <a:rPr lang="zh-CN" altLang="en-US" dirty="0" smtClean="0"/>
              <a:t>层叠</a:t>
            </a:r>
            <a:r>
              <a:rPr lang="en-US" altLang="zh-CN" dirty="0" smtClean="0"/>
              <a:t>”</a:t>
            </a:r>
            <a:r>
              <a:rPr lang="zh-CN" altLang="en-US" dirty="0" smtClean="0"/>
              <a:t>效果：</a:t>
            </a:r>
            <a:endParaRPr lang="en-US" altLang="zh-CN" dirty="0" smtClean="0"/>
          </a:p>
          <a:p>
            <a:r>
              <a:rPr lang="en-US" dirty="0" smtClean="0"/>
              <a:t>Web</a:t>
            </a:r>
            <a:r>
              <a:rPr lang="zh-CN" altLang="en-US" dirty="0" smtClean="0"/>
              <a:t>浏览器的默认样式表</a:t>
            </a:r>
            <a:endParaRPr lang="en-US" altLang="zh-CN" dirty="0" smtClean="0"/>
          </a:p>
          <a:p>
            <a:r>
              <a:rPr lang="zh-CN" altLang="en-US" dirty="0" smtClean="0"/>
              <a:t>文档的样式表</a:t>
            </a:r>
            <a:endParaRPr lang="en-US" altLang="zh-CN" dirty="0" smtClean="0"/>
          </a:p>
          <a:p>
            <a:r>
              <a:rPr lang="zh-CN" altLang="en-US" dirty="0" smtClean="0"/>
              <a:t>每个独立的</a:t>
            </a:r>
            <a:r>
              <a:rPr lang="en-US" altLang="zh-CN" dirty="0" smtClean="0"/>
              <a:t>HTML</a:t>
            </a:r>
            <a:r>
              <a:rPr lang="zh-CN" altLang="en-US" dirty="0" smtClean="0"/>
              <a:t>元素的</a:t>
            </a:r>
            <a:r>
              <a:rPr lang="en-US" altLang="zh-CN" dirty="0" smtClean="0"/>
              <a:t>style</a:t>
            </a:r>
            <a:r>
              <a:rPr lang="zh-CN" altLang="en-US" dirty="0" smtClean="0"/>
              <a:t>属性</a:t>
            </a:r>
            <a:endParaRPr lang="en-US" altLang="zh-CN" dirty="0" smtClean="0"/>
          </a:p>
          <a:p>
            <a:r>
              <a:rPr lang="zh-CN" altLang="en-US" dirty="0" smtClean="0"/>
              <a:t>任意给定元素的视觉表现可能是</a:t>
            </a:r>
            <a:r>
              <a:rPr lang="en-US" altLang="zh-CN" dirty="0" smtClean="0"/>
              <a:t>3</a:t>
            </a:r>
            <a:r>
              <a:rPr lang="zh-CN" altLang="en-US" dirty="0" smtClean="0"/>
              <a:t>个来源的一个样式组合。</a:t>
            </a:r>
            <a:endParaRPr lang="en-US" dirty="0" smtClean="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79665692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smtClean="0"/>
              <a:t>CSS</a:t>
            </a:r>
            <a:r>
              <a:rPr lang="zh-CN" altLang="en-US" dirty="0" smtClean="0"/>
              <a:t>选择器</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628650" y="1362269"/>
            <a:ext cx="7886700" cy="4814694"/>
          </a:xfrm>
        </p:spPr>
        <p:txBody>
          <a:bodyPr>
            <a:normAutofit/>
          </a:bodyPr>
          <a:lstStyle/>
          <a:p>
            <a:r>
              <a:rPr lang="zh-CN" altLang="en-US" dirty="0"/>
              <a:t>在 </a:t>
            </a:r>
            <a:r>
              <a:rPr lang="en-US" altLang="zh-CN" dirty="0"/>
              <a:t>CSS </a:t>
            </a:r>
            <a:r>
              <a:rPr lang="zh-CN" altLang="en-US" dirty="0"/>
              <a:t>中，选择器是一种模式，用于选择需要添加样式的元素。</a:t>
            </a:r>
            <a:endParaRPr lang="en-US" dirty="0" smtClean="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4" name="图片 3"/>
          <p:cNvPicPr>
            <a:picLocks noChangeAspect="1"/>
          </p:cNvPicPr>
          <p:nvPr/>
        </p:nvPicPr>
        <p:blipFill>
          <a:blip r:embed="rId5"/>
          <a:stretch>
            <a:fillRect/>
          </a:stretch>
        </p:blipFill>
        <p:spPr>
          <a:xfrm>
            <a:off x="790546" y="2305845"/>
            <a:ext cx="7210425" cy="3619500"/>
          </a:xfrm>
          <a:prstGeom prst="rect">
            <a:avLst/>
          </a:prstGeom>
        </p:spPr>
      </p:pic>
    </p:spTree>
    <p:extLst>
      <p:ext uri="{BB962C8B-B14F-4D97-AF65-F5344CB8AC3E}">
        <p14:creationId xmlns:p14="http://schemas.microsoft.com/office/powerpoint/2010/main" val="129646656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smtClean="0"/>
              <a:t>CSS</a:t>
            </a:r>
            <a:r>
              <a:rPr lang="zh-CN" altLang="en-US" dirty="0" smtClean="0"/>
              <a:t>选择器</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628650" y="1362269"/>
            <a:ext cx="7886700" cy="4814694"/>
          </a:xfrm>
        </p:spPr>
        <p:txBody>
          <a:bodyPr>
            <a:normAutofit/>
          </a:bodyPr>
          <a:lstStyle/>
          <a:p>
            <a:r>
              <a:rPr lang="zh-CN" altLang="en-US" dirty="0"/>
              <a:t>在 </a:t>
            </a:r>
            <a:r>
              <a:rPr lang="en-US" altLang="zh-CN" dirty="0"/>
              <a:t>CSS </a:t>
            </a:r>
            <a:r>
              <a:rPr lang="zh-CN" altLang="en-US" dirty="0"/>
              <a:t>中，选择器是一种模式，用于选择需要添加样式的元素。</a:t>
            </a:r>
            <a:endParaRPr lang="en-US" dirty="0" smtClean="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8" name="图片 7"/>
          <p:cNvPicPr>
            <a:picLocks noChangeAspect="1"/>
          </p:cNvPicPr>
          <p:nvPr/>
        </p:nvPicPr>
        <p:blipFill>
          <a:blip r:embed="rId5"/>
          <a:stretch>
            <a:fillRect/>
          </a:stretch>
        </p:blipFill>
        <p:spPr>
          <a:xfrm>
            <a:off x="628650" y="2271713"/>
            <a:ext cx="3343275" cy="3901505"/>
          </a:xfrm>
          <a:prstGeom prst="rect">
            <a:avLst/>
          </a:prstGeom>
        </p:spPr>
      </p:pic>
      <p:pic>
        <p:nvPicPr>
          <p:cNvPr id="9" name="图片 8"/>
          <p:cNvPicPr>
            <a:picLocks noChangeAspect="1"/>
          </p:cNvPicPr>
          <p:nvPr/>
        </p:nvPicPr>
        <p:blipFill>
          <a:blip r:embed="rId6"/>
          <a:stretch>
            <a:fillRect/>
          </a:stretch>
        </p:blipFill>
        <p:spPr>
          <a:xfrm>
            <a:off x="4876799" y="2893316"/>
            <a:ext cx="3576551" cy="1964434"/>
          </a:xfrm>
          <a:prstGeom prst="rect">
            <a:avLst/>
          </a:prstGeom>
        </p:spPr>
      </p:pic>
    </p:spTree>
    <p:extLst>
      <p:ext uri="{BB962C8B-B14F-4D97-AF65-F5344CB8AC3E}">
        <p14:creationId xmlns:p14="http://schemas.microsoft.com/office/powerpoint/2010/main" val="63267739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zh-CN" altLang="en-US" dirty="0" smtClean="0"/>
              <a:t>复合属性</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628650" y="1362269"/>
            <a:ext cx="7886700" cy="4814694"/>
          </a:xfrm>
        </p:spPr>
        <p:txBody>
          <a:bodyPr>
            <a:normAutofit/>
          </a:bodyPr>
          <a:lstStyle/>
          <a:p>
            <a:pPr marL="0" indent="0">
              <a:buNone/>
            </a:pPr>
            <a:r>
              <a:rPr lang="zh-CN" altLang="en-US" dirty="0" smtClean="0"/>
              <a:t>某些经常在一起使用的样式属性可以组合起来使用一个特殊的复合属性。例如</a:t>
            </a:r>
            <a:r>
              <a:rPr lang="en-US" altLang="zh-CN" dirty="0" smtClean="0"/>
              <a:t>font-</a:t>
            </a:r>
            <a:r>
              <a:rPr lang="en-US" altLang="zh-CN" dirty="0" err="1" smtClean="0"/>
              <a:t>family,font</a:t>
            </a:r>
            <a:r>
              <a:rPr lang="en-US" altLang="zh-CN" dirty="0" smtClean="0"/>
              <a:t>-</a:t>
            </a:r>
            <a:r>
              <a:rPr lang="en-US" altLang="zh-CN" dirty="0" err="1" smtClean="0"/>
              <a:t>size,font</a:t>
            </a:r>
            <a:r>
              <a:rPr lang="en-US" altLang="zh-CN" dirty="0" smtClean="0"/>
              <a:t>-weight</a:t>
            </a:r>
            <a:r>
              <a:rPr lang="zh-CN" altLang="en-US" dirty="0" smtClean="0"/>
              <a:t>属性可以用</a:t>
            </a:r>
            <a:r>
              <a:rPr lang="en-US" altLang="zh-CN" dirty="0" smtClean="0"/>
              <a:t>font</a:t>
            </a:r>
            <a:r>
              <a:rPr lang="zh-CN" altLang="en-US" dirty="0" smtClean="0"/>
              <a:t>复合属性一次设置</a:t>
            </a:r>
            <a:endParaRPr lang="en-US" altLang="zh-CN" dirty="0" smtClean="0"/>
          </a:p>
          <a:p>
            <a:pPr marL="0" indent="0">
              <a:buNone/>
            </a:pPr>
            <a:endParaRPr lang="en-US" altLang="zh-CN" dirty="0"/>
          </a:p>
          <a:p>
            <a:pPr marL="0" indent="0">
              <a:buNone/>
            </a:pPr>
            <a:endParaRPr lang="en-US" altLang="zh-CN" dirty="0" smtClean="0"/>
          </a:p>
          <a:p>
            <a:pPr marL="0" indent="0">
              <a:buNone/>
            </a:pPr>
            <a:endParaRPr lang="zh-CN" altLang="en-US"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4" name="图片 3"/>
          <p:cNvPicPr>
            <a:picLocks noChangeAspect="1"/>
          </p:cNvPicPr>
          <p:nvPr/>
        </p:nvPicPr>
        <p:blipFill>
          <a:blip r:embed="rId5"/>
          <a:stretch>
            <a:fillRect/>
          </a:stretch>
        </p:blipFill>
        <p:spPr>
          <a:xfrm>
            <a:off x="1500186" y="2687832"/>
            <a:ext cx="5177123" cy="1000126"/>
          </a:xfrm>
          <a:prstGeom prst="rect">
            <a:avLst/>
          </a:prstGeom>
        </p:spPr>
      </p:pic>
    </p:spTree>
    <p:extLst>
      <p:ext uri="{BB962C8B-B14F-4D97-AF65-F5344CB8AC3E}">
        <p14:creationId xmlns:p14="http://schemas.microsoft.com/office/powerpoint/2010/main" val="320187013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1.1"/>
</p:tagLst>
</file>

<file path=ppt/tags/tag2.xml><?xml version="1.0" encoding="utf-8"?>
<p:tagLst xmlns:a="http://schemas.openxmlformats.org/drawingml/2006/main" xmlns:r="http://schemas.openxmlformats.org/officeDocument/2006/relationships" xmlns:p="http://schemas.openxmlformats.org/presentationml/2006/main">
  <p:tag name="TIMING" val="|16.1"/>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9403</TotalTime>
  <Words>1938</Words>
  <Application>Microsoft Office PowerPoint</Application>
  <PresentationFormat>全屏显示(4:3)</PresentationFormat>
  <Paragraphs>180</Paragraphs>
  <Slides>36</Slides>
  <Notes>36</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36</vt:i4>
      </vt:variant>
    </vt:vector>
  </HeadingPairs>
  <TitlesOfParts>
    <vt:vector size="42" baseType="lpstr">
      <vt:lpstr>等线</vt:lpstr>
      <vt:lpstr>等线 Light</vt:lpstr>
      <vt:lpstr>Arial</vt:lpstr>
      <vt:lpstr>Calibri</vt:lpstr>
      <vt:lpstr>Calibri Light</vt:lpstr>
      <vt:lpstr>Office Theme</vt:lpstr>
      <vt:lpstr>第16章 脚本化CSS</vt:lpstr>
      <vt:lpstr>概述</vt:lpstr>
      <vt:lpstr>16.1 CSS概览</vt:lpstr>
      <vt:lpstr>CSS概览</vt:lpstr>
      <vt:lpstr>CSS概览</vt:lpstr>
      <vt:lpstr>层叠</vt:lpstr>
      <vt:lpstr>CSS选择器</vt:lpstr>
      <vt:lpstr>CSS选择器</vt:lpstr>
      <vt:lpstr>复合属性</vt:lpstr>
      <vt:lpstr>16.2重要的CSS属性</vt:lpstr>
      <vt:lpstr>重要的CSS属性</vt:lpstr>
      <vt:lpstr>用CSS定位元素</vt:lpstr>
      <vt:lpstr>用CSS定位</vt:lpstr>
      <vt:lpstr>用CSS定位</vt:lpstr>
      <vt:lpstr>第三个维度：z-index</vt:lpstr>
      <vt:lpstr>文本阴影</vt:lpstr>
      <vt:lpstr>边框，外边距和内边距</vt:lpstr>
      <vt:lpstr>CSS盒模型</vt:lpstr>
      <vt:lpstr>CSS盒模型</vt:lpstr>
      <vt:lpstr>元素显示和可见性</vt:lpstr>
      <vt:lpstr>元素显示和可见性</vt:lpstr>
      <vt:lpstr>颜色，透明度和半透明度</vt:lpstr>
      <vt:lpstr>部分可见:overfolw</vt:lpstr>
      <vt:lpstr>部分可见:clip</vt:lpstr>
      <vt:lpstr>脚本化CSS</vt:lpstr>
      <vt:lpstr>CSS动画</vt:lpstr>
      <vt:lpstr>16.3 查询计算出的样式 </vt:lpstr>
      <vt:lpstr>计算样式</vt:lpstr>
      <vt:lpstr>计算样式</vt:lpstr>
      <vt:lpstr>16.4 脚本化CSS类 </vt:lpstr>
      <vt:lpstr>脚本化CSS类</vt:lpstr>
      <vt:lpstr>classList</vt:lpstr>
      <vt:lpstr>16.5 脚本化样式表</vt:lpstr>
      <vt:lpstr>脚本化样式表</vt:lpstr>
      <vt:lpstr>开启和关闭样式表</vt:lpstr>
      <vt:lpstr>查询，插入和删除样式表规则</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第13章 web阅览器中的JavaScript</dc:title>
  <dc:creator>Zhang, Roger</dc:creator>
  <cp:lastModifiedBy>yezi</cp:lastModifiedBy>
  <cp:revision>62</cp:revision>
  <dcterms:created xsi:type="dcterms:W3CDTF">2020-02-13T02:59:45Z</dcterms:created>
  <dcterms:modified xsi:type="dcterms:W3CDTF">2020-05-14T06:52:50Z</dcterms:modified>
</cp:coreProperties>
</file>