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71" r:id="rId2"/>
    <p:sldId id="272" r:id="rId3"/>
    <p:sldId id="273" r:id="rId4"/>
    <p:sldId id="274" r:id="rId5"/>
    <p:sldId id="365" r:id="rId6"/>
    <p:sldId id="344" r:id="rId7"/>
    <p:sldId id="361" r:id="rId8"/>
    <p:sldId id="362" r:id="rId9"/>
    <p:sldId id="363" r:id="rId10"/>
    <p:sldId id="364" r:id="rId11"/>
    <p:sldId id="345" r:id="rId12"/>
    <p:sldId id="275" r:id="rId13"/>
    <p:sldId id="366" r:id="rId14"/>
    <p:sldId id="367" r:id="rId15"/>
    <p:sldId id="370" r:id="rId16"/>
    <p:sldId id="368" r:id="rId17"/>
    <p:sldId id="371" r:id="rId18"/>
    <p:sldId id="369" r:id="rId19"/>
    <p:sldId id="347" r:id="rId20"/>
    <p:sldId id="372" r:id="rId21"/>
    <p:sldId id="373" r:id="rId22"/>
    <p:sldId id="374" r:id="rId23"/>
    <p:sldId id="375" r:id="rId24"/>
    <p:sldId id="376" r:id="rId25"/>
    <p:sldId id="377" r:id="rId26"/>
    <p:sldId id="378" r:id="rId27"/>
    <p:sldId id="379" r:id="rId28"/>
    <p:sldId id="380" r:id="rId29"/>
    <p:sldId id="38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21"/>
    <p:restoredTop sz="73158"/>
  </p:normalViewPr>
  <p:slideViewPr>
    <p:cSldViewPr snapToGrid="0" snapToObjects="1">
      <p:cViewPr varScale="1">
        <p:scale>
          <a:sx n="64" d="100"/>
          <a:sy n="64" d="100"/>
        </p:scale>
        <p:origin x="1526"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客户端</a:t>
            </a:r>
            <a:r>
              <a:rPr lang="en-US" altLang="zh-CN" sz="1200" kern="1200" dirty="0" smtClean="0">
                <a:solidFill>
                  <a:schemeClr val="tx1"/>
                </a:solidFill>
                <a:effectLst/>
                <a:latin typeface="+mn-lt"/>
                <a:ea typeface="+mn-ea"/>
                <a:cs typeface="+mn-cs"/>
              </a:rPr>
              <a:t>JavaScript</a:t>
            </a:r>
            <a:r>
              <a:rPr lang="zh-CN" altLang="en-US" sz="1200" kern="1200" dirty="0" smtClean="0">
                <a:solidFill>
                  <a:schemeClr val="tx1"/>
                </a:solidFill>
                <a:effectLst/>
                <a:latin typeface="+mn-lt"/>
                <a:ea typeface="+mn-ea"/>
                <a:cs typeface="+mn-cs"/>
              </a:rPr>
              <a:t>程序采用了异步事件驱动编程模型。鼠标点击，键盘输入等等都是事件。</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移动设备的广泛应用需要建立新的事件类别。这边介绍一下苹果的</a:t>
            </a:r>
            <a:r>
              <a:rPr lang="en-US" altLang="zh-CN" sz="1200" kern="1200" dirty="0" smtClean="0">
                <a:solidFill>
                  <a:schemeClr val="tx1"/>
                </a:solidFill>
                <a:effectLst/>
                <a:latin typeface="+mn-lt"/>
                <a:ea typeface="+mn-ea"/>
                <a:cs typeface="+mn-cs"/>
              </a:rPr>
              <a:t>safari</a:t>
            </a:r>
            <a:r>
              <a:rPr lang="zh-CN" altLang="en-US" sz="1200" kern="1200" dirty="0" smtClean="0">
                <a:solidFill>
                  <a:schemeClr val="tx1"/>
                </a:solidFill>
                <a:effectLst/>
                <a:latin typeface="+mn-lt"/>
                <a:ea typeface="+mn-ea"/>
                <a:cs typeface="+mn-cs"/>
              </a:rPr>
              <a:t>产生的手势事件。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62870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注册事件处理程序有两种方式，第一种给事件目标对象或文档元素设置属性，第二种是将事件处理程序传递给对象或者一个方法。第二种比较通用</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487507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事件处理程序属性的缺点是其设计都是围绕着假设每个事件目标对于每种事件类型最多至只有一个处理程序。如果想编写能够在任意文档中都能使用的脚本代码，更好的方式是使用一种不修改或覆盖任何已有注册处理程序的技术</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如</a:t>
            </a:r>
            <a:r>
              <a:rPr lang="en-US" altLang="zh-CN" sz="1200" kern="1200" dirty="0" err="1" smtClean="0">
                <a:solidFill>
                  <a:schemeClr val="tx1"/>
                </a:solidFill>
                <a:effectLst/>
                <a:latin typeface="+mn-lt"/>
                <a:ea typeface="+mn-ea"/>
                <a:cs typeface="+mn-cs"/>
              </a:rPr>
              <a:t>addeventlistener</a:t>
            </a:r>
            <a:r>
              <a:rPr lang="en-US" altLang="zh-CN" sz="1200" kern="1200" dirty="0" smtClean="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1774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3855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上面这个例子会同时执行添加的两个点击事件。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3562647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感兴趣的同学可以去测试一个这个代码，当你点击</a:t>
            </a:r>
            <a:r>
              <a:rPr lang="en-US" altLang="zh-CN" sz="1200" kern="1200" dirty="0" smtClean="0">
                <a:solidFill>
                  <a:schemeClr val="tx1"/>
                </a:solidFill>
                <a:effectLst/>
                <a:latin typeface="+mn-lt"/>
                <a:ea typeface="+mn-ea"/>
                <a:cs typeface="+mn-cs"/>
              </a:rPr>
              <a:t>id</a:t>
            </a:r>
            <a:r>
              <a:rPr lang="zh-CN" altLang="en-US" sz="1200" kern="1200" dirty="0" smtClean="0">
                <a:solidFill>
                  <a:schemeClr val="tx1"/>
                </a:solidFill>
                <a:effectLst/>
                <a:latin typeface="+mn-lt"/>
                <a:ea typeface="+mn-ea"/>
                <a:cs typeface="+mn-cs"/>
              </a:rPr>
              <a:t>为</a:t>
            </a:r>
            <a:r>
              <a:rPr lang="en-US" altLang="zh-CN" sz="1200" kern="1200" dirty="0" err="1" smtClean="0">
                <a:solidFill>
                  <a:schemeClr val="tx1"/>
                </a:solidFill>
                <a:effectLst/>
                <a:latin typeface="+mn-lt"/>
                <a:ea typeface="+mn-ea"/>
                <a:cs typeface="+mn-cs"/>
              </a:rPr>
              <a:t>myP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&lt;p&gt;</a:t>
            </a:r>
            <a:r>
              <a:rPr lang="zh-CN" altLang="en-US" sz="1200" kern="1200" dirty="0" smtClean="0">
                <a:solidFill>
                  <a:schemeClr val="tx1"/>
                </a:solidFill>
                <a:effectLst/>
                <a:latin typeface="+mn-lt"/>
                <a:ea typeface="+mn-ea"/>
                <a:cs typeface="+mn-cs"/>
              </a:rPr>
              <a:t>元素时，会先触发内部，在触发外部，而</a:t>
            </a:r>
            <a:r>
              <a:rPr lang="en-US" altLang="zh-CN" sz="1200" kern="1200" dirty="0" smtClean="0">
                <a:solidFill>
                  <a:schemeClr val="tx1"/>
                </a:solidFill>
                <a:effectLst/>
                <a:latin typeface="+mn-lt"/>
                <a:ea typeface="+mn-ea"/>
                <a:cs typeface="+mn-cs"/>
              </a:rPr>
              <a:t>myP2</a:t>
            </a:r>
            <a:r>
              <a:rPr lang="zh-CN" altLang="en-US" sz="1200" kern="1200" dirty="0" smtClean="0">
                <a:solidFill>
                  <a:schemeClr val="tx1"/>
                </a:solidFill>
                <a:effectLst/>
                <a:latin typeface="+mn-lt"/>
                <a:ea typeface="+mn-ea"/>
                <a:cs typeface="+mn-cs"/>
              </a:rPr>
              <a:t>会先触发外部再触发内部</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61967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一旦注册了事件处理程序，浏览器就会在指定对象上发生指定类型事件时自动调用它。本节会详细介绍事件处理程序的调用，说明事件处理程序的参数，调用上下文，调用作用域和事件处理程序返回值的意义。</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2032443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3832510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177472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407174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403889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前面在讲解</a:t>
            </a:r>
            <a:r>
              <a:rPr lang="en-US" altLang="zh-CN" sz="1200" kern="1200" dirty="0" err="1" smtClean="0">
                <a:solidFill>
                  <a:schemeClr val="tx1"/>
                </a:solidFill>
                <a:effectLst/>
                <a:latin typeface="+mn-lt"/>
                <a:ea typeface="+mn-ea"/>
                <a:cs typeface="+mn-cs"/>
              </a:rPr>
              <a:t>addeventlistener</a:t>
            </a:r>
            <a:r>
              <a:rPr lang="zh-CN" altLang="en-US" sz="1200" kern="1200" dirty="0" smtClean="0">
                <a:solidFill>
                  <a:schemeClr val="tx1"/>
                </a:solidFill>
                <a:effectLst/>
                <a:latin typeface="+mn-lt"/>
                <a:ea typeface="+mn-ea"/>
                <a:cs typeface="+mn-cs"/>
              </a:rPr>
              <a:t>的第三个参数时讲过这个概念，这边再巩固一下。</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前面提到的例子，如果把</a:t>
            </a:r>
            <a:r>
              <a:rPr lang="en-US" altLang="zh-CN" sz="1200" kern="1200" dirty="0" err="1" smtClean="0">
                <a:solidFill>
                  <a:schemeClr val="tx1"/>
                </a:solidFill>
                <a:effectLst/>
                <a:latin typeface="+mn-lt"/>
                <a:ea typeface="+mn-ea"/>
                <a:cs typeface="+mn-cs"/>
              </a:rPr>
              <a:t>addeventlistener</a:t>
            </a:r>
            <a:r>
              <a:rPr lang="zh-CN" altLang="en-US" sz="1200" kern="1200" dirty="0" smtClean="0">
                <a:solidFill>
                  <a:schemeClr val="tx1"/>
                </a:solidFill>
                <a:effectLst/>
                <a:latin typeface="+mn-lt"/>
                <a:ea typeface="+mn-ea"/>
                <a:cs typeface="+mn-cs"/>
              </a:rPr>
              <a:t>的第三个参数设置为</a:t>
            </a:r>
            <a:r>
              <a:rPr lang="en-US" altLang="zh-CN" sz="1200" kern="1200" dirty="0" smtClean="0">
                <a:solidFill>
                  <a:schemeClr val="tx1"/>
                </a:solidFill>
                <a:effectLst/>
                <a:latin typeface="+mn-lt"/>
                <a:ea typeface="+mn-ea"/>
                <a:cs typeface="+mn-cs"/>
              </a:rPr>
              <a:t>true</a:t>
            </a:r>
            <a:r>
              <a:rPr lang="zh-CN" altLang="en-US" sz="1200" kern="1200" dirty="0" smtClean="0">
                <a:solidFill>
                  <a:schemeClr val="tx1"/>
                </a:solidFill>
                <a:effectLst/>
                <a:latin typeface="+mn-lt"/>
                <a:ea typeface="+mn-ea"/>
                <a:cs typeface="+mn-cs"/>
              </a:rPr>
              <a:t>，它就会注册为捕获事件处理程序。主要用来程序调试。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22744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209723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大部分</a:t>
            </a:r>
            <a:r>
              <a:rPr kumimoji="1" lang="en-US" altLang="zh-CN" dirty="0" smtClean="0"/>
              <a:t>Web</a:t>
            </a:r>
            <a:r>
              <a:rPr kumimoji="1" lang="zh-CN" altLang="en-US" dirty="0" smtClean="0"/>
              <a:t>应用都需要</a:t>
            </a:r>
            <a:r>
              <a:rPr kumimoji="1" lang="en-US" altLang="zh-CN" dirty="0" smtClean="0"/>
              <a:t>Web</a:t>
            </a:r>
            <a:r>
              <a:rPr kumimoji="1" lang="zh-CN" altLang="en-US" dirty="0" smtClean="0"/>
              <a:t>浏览器通知他们文档加载完毕和为操作准备的时间。</a:t>
            </a:r>
            <a:r>
              <a:rPr kumimoji="1" lang="en-US" altLang="zh-CN" dirty="0" smtClean="0"/>
              <a:t>Window</a:t>
            </a:r>
            <a:r>
              <a:rPr kumimoji="1" lang="zh-CN" altLang="en-US" dirty="0" smtClean="0"/>
              <a:t>对象的</a:t>
            </a:r>
            <a:r>
              <a:rPr kumimoji="1" lang="en-US" altLang="zh-CN" dirty="0" smtClean="0"/>
              <a:t>load</a:t>
            </a:r>
            <a:r>
              <a:rPr kumimoji="1" lang="zh-CN" altLang="en-US" dirty="0" smtClean="0"/>
              <a:t>属性就是为了这个目的。</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1305255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意思是页面的</a:t>
            </a:r>
            <a:r>
              <a:rPr lang="en-US" altLang="zh-CN" sz="1200" kern="1200" dirty="0" smtClean="0">
                <a:solidFill>
                  <a:schemeClr val="tx1"/>
                </a:solidFill>
                <a:effectLst/>
                <a:latin typeface="+mn-lt"/>
                <a:ea typeface="+mn-ea"/>
                <a:cs typeface="+mn-cs"/>
              </a:rPr>
              <a:t>html</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css</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js</a:t>
            </a:r>
            <a:r>
              <a:rPr lang="zh-CN" altLang="en-US" sz="1200" kern="1200" dirty="0" smtClean="0">
                <a:solidFill>
                  <a:schemeClr val="tx1"/>
                </a:solidFill>
                <a:effectLst/>
                <a:latin typeface="+mn-lt"/>
                <a:ea typeface="+mn-ea"/>
                <a:cs typeface="+mn-cs"/>
              </a:rPr>
              <a:t>、图片等资源都已经加载完之后才会触发 </a:t>
            </a:r>
            <a:r>
              <a:rPr lang="en-US" altLang="zh-CN" sz="1200" kern="1200" dirty="0" smtClean="0">
                <a:solidFill>
                  <a:schemeClr val="tx1"/>
                </a:solidFill>
                <a:effectLst/>
                <a:latin typeface="+mn-lt"/>
                <a:ea typeface="+mn-ea"/>
                <a:cs typeface="+mn-cs"/>
              </a:rPr>
              <a:t>load </a:t>
            </a:r>
            <a:r>
              <a:rPr lang="zh-CN" altLang="en-US" sz="1200" kern="1200" dirty="0" smtClean="0">
                <a:solidFill>
                  <a:schemeClr val="tx1"/>
                </a:solidFill>
                <a:effectLst/>
                <a:latin typeface="+mn-lt"/>
                <a:ea typeface="+mn-ea"/>
                <a:cs typeface="+mn-cs"/>
              </a:rPr>
              <a:t>事件。</a:t>
            </a:r>
          </a:p>
          <a:p>
            <a:r>
              <a:rPr lang="zh-CN" altLang="en-US" sz="1200" kern="1200" dirty="0" smtClean="0">
                <a:solidFill>
                  <a:schemeClr val="tx1"/>
                </a:solidFill>
                <a:effectLst/>
                <a:latin typeface="+mn-lt"/>
                <a:ea typeface="+mn-ea"/>
                <a:cs typeface="+mn-cs"/>
              </a:rPr>
              <a:t>意思是</a:t>
            </a:r>
            <a:r>
              <a:rPr lang="en-US" altLang="zh-CN" sz="1200" kern="1200" dirty="0" smtClean="0">
                <a:solidFill>
                  <a:schemeClr val="tx1"/>
                </a:solidFill>
                <a:effectLst/>
                <a:latin typeface="+mn-lt"/>
                <a:ea typeface="+mn-ea"/>
                <a:cs typeface="+mn-cs"/>
              </a:rPr>
              <a:t>HTML</a:t>
            </a:r>
            <a:r>
              <a:rPr lang="zh-CN" altLang="en-US" sz="1200" kern="1200" dirty="0" smtClean="0">
                <a:solidFill>
                  <a:schemeClr val="tx1"/>
                </a:solidFill>
                <a:effectLst/>
                <a:latin typeface="+mn-lt"/>
                <a:ea typeface="+mn-ea"/>
                <a:cs typeface="+mn-cs"/>
              </a:rPr>
              <a:t>下载、解析完毕之后就触发。</a:t>
            </a:r>
            <a:endParaRPr lang="en-US" altLang="zh-CN" sz="120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页面上所有的资源（图片，音频，视频等）被加载以后才会触发</a:t>
            </a:r>
            <a:r>
              <a:rPr lang="en-US" altLang="zh-CN" sz="1200" b="0"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事件，一般来说，页面的</a:t>
            </a:r>
            <a:r>
              <a:rPr lang="en-US" altLang="zh-CN" sz="1200" b="0"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事件会在</a:t>
            </a:r>
            <a:r>
              <a:rPr lang="en-US" altLang="zh-CN" sz="1200" b="0" i="0" kern="1200" dirty="0" err="1" smtClean="0">
                <a:solidFill>
                  <a:schemeClr val="tx1"/>
                </a:solidFill>
                <a:effectLst/>
                <a:latin typeface="+mn-lt"/>
                <a:ea typeface="+mn-ea"/>
                <a:cs typeface="+mn-cs"/>
              </a:rPr>
              <a:t>DOMContentLoaded</a:t>
            </a:r>
            <a:r>
              <a:rPr lang="zh-CN" altLang="en-US" sz="1200" b="0" i="0" kern="1200" dirty="0" smtClean="0">
                <a:solidFill>
                  <a:schemeClr val="tx1"/>
                </a:solidFill>
                <a:effectLst/>
                <a:latin typeface="+mn-lt"/>
                <a:ea typeface="+mn-ea"/>
                <a:cs typeface="+mn-cs"/>
              </a:rPr>
              <a:t>被触发之后才触发。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这张图的底部可以看到</a:t>
            </a:r>
            <a:r>
              <a:rPr lang="en-US" altLang="zh-CN" sz="1200" b="0" i="0" kern="1200" dirty="0" err="1" smtClean="0">
                <a:solidFill>
                  <a:schemeClr val="tx1"/>
                </a:solidFill>
                <a:effectLst/>
                <a:latin typeface="+mn-lt"/>
                <a:ea typeface="+mn-ea"/>
                <a:cs typeface="+mn-cs"/>
              </a:rPr>
              <a:t>DOMContentLoaded</a:t>
            </a:r>
            <a:r>
              <a:rPr lang="zh-CN" altLang="en-US" sz="1200" b="0" i="0" kern="1200" dirty="0" smtClean="0">
                <a:solidFill>
                  <a:schemeClr val="tx1"/>
                </a:solidFill>
                <a:effectLst/>
                <a:latin typeface="+mn-lt"/>
                <a:ea typeface="+mn-ea"/>
                <a:cs typeface="+mn-cs"/>
              </a:rPr>
              <a:t>事件比</a:t>
            </a:r>
            <a:r>
              <a:rPr lang="en-US" altLang="zh-CN" sz="1200" b="0"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事件要早触发。</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162831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其他的一些事件下面会用几张图带过，太多就不做详细介绍了，使用时可以上</a:t>
            </a:r>
            <a:r>
              <a:rPr kumimoji="1" lang="en-US" altLang="zh-CN" dirty="0" smtClean="0"/>
              <a:t>w3cschoo</a:t>
            </a:r>
            <a:r>
              <a:rPr kumimoji="1" lang="zh-CN" altLang="en-US" dirty="0" smtClean="0"/>
              <a:t>或者菜鸟教程查看能够完成自己需求的事件。</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3173924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3604945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4018755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2822360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315355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99716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对于单个对象的特定事件</a:t>
            </a:r>
            <a:r>
              <a:rPr lang="en-US" altLang="zh-CN" dirty="0" smtClean="0"/>
              <a:t>(</a:t>
            </a:r>
            <a:r>
              <a:rPr lang="zh-CN" altLang="en-US" dirty="0" smtClean="0"/>
              <a:t>如</a:t>
            </a:r>
            <a:r>
              <a:rPr lang="en-US" altLang="zh-CN" dirty="0" smtClean="0"/>
              <a:t>window</a:t>
            </a:r>
            <a:r>
              <a:rPr lang="zh-CN" altLang="en-US" dirty="0" smtClean="0"/>
              <a:t>对象的</a:t>
            </a:r>
            <a:r>
              <a:rPr lang="en-US" altLang="zh-CN" dirty="0" smtClean="0"/>
              <a:t>load</a:t>
            </a:r>
            <a:r>
              <a:rPr lang="zh-CN" altLang="en-US" dirty="0" smtClean="0"/>
              <a:t>事件</a:t>
            </a:r>
            <a:r>
              <a:rPr lang="en-US" altLang="zh-CN" dirty="0" smtClean="0"/>
              <a:t>)</a:t>
            </a:r>
            <a:endParaRPr lang="en-CN" altLang="zh-CN" dirty="0" smtClean="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3502820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稍微举两个表单事件的例子。</a:t>
            </a:r>
            <a:r>
              <a:rPr lang="zh-CN" altLang="en-US" sz="1200" b="0" i="0" kern="1200" dirty="0" smtClean="0">
                <a:solidFill>
                  <a:schemeClr val="tx1"/>
                </a:solidFill>
                <a:effectLst/>
                <a:latin typeface="+mn-lt"/>
                <a:ea typeface="+mn-ea"/>
                <a:cs typeface="+mn-cs"/>
              </a:rPr>
              <a:t>焦点就是使浏览器能够区分用户输入的对象，当一个元素有焦点的时候，那么他就可以接收用户的输入</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Window</a:t>
            </a:r>
            <a:r>
              <a:rPr lang="zh-CN" altLang="en-US" sz="1200" kern="1200" dirty="0" smtClean="0">
                <a:solidFill>
                  <a:schemeClr val="tx1"/>
                </a:solidFill>
                <a:effectLst/>
                <a:latin typeface="+mn-lt"/>
                <a:ea typeface="+mn-ea"/>
                <a:cs typeface="+mn-cs"/>
              </a:rPr>
              <a:t>是指事件的发生与浏览器窗口本身而非窗口中显示的任何特定文档内容相关。</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85623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当用户在文档上移动或单击鼠标时都会产生鼠标事件。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033733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94615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2.tif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gif"/><Relationship Id="rId5" Type="http://schemas.openxmlformats.org/officeDocument/2006/relationships/image" Target="../media/image2.tif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tiff"/><Relationship Id="rId5" Type="http://schemas.openxmlformats.org/officeDocument/2006/relationships/image" Target="../media/image1.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smtClean="0"/>
              <a:t>17</a:t>
            </a:r>
            <a:r>
              <a:rPr lang="zh-CN" altLang="en-US" sz="4000" dirty="0" smtClean="0"/>
              <a:t>章 事件处理</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335950"/>
            <a:ext cx="7886700" cy="1325563"/>
          </a:xfrm>
        </p:spPr>
        <p:txBody>
          <a:bodyPr/>
          <a:lstStyle/>
          <a:p>
            <a:r>
              <a:rPr lang="zh-CN" altLang="en-US" dirty="0" smtClean="0"/>
              <a:t>触摸屏和移动设备事件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en-US" dirty="0" smtClean="0"/>
              <a:t>S</a:t>
            </a:r>
            <a:r>
              <a:rPr lang="en-US" altLang="zh-CN" dirty="0" smtClean="0"/>
              <a:t>afari</a:t>
            </a:r>
            <a:r>
              <a:rPr lang="zh-CN" altLang="en-US" dirty="0" smtClean="0"/>
              <a:t>产生的手势事件用于两个手指的缩放和旋转手势，当手势开始时生成</a:t>
            </a:r>
            <a:r>
              <a:rPr lang="en-US" altLang="zh-CN" dirty="0" err="1" smtClean="0"/>
              <a:t>gesturestart</a:t>
            </a:r>
            <a:r>
              <a:rPr lang="zh-CN" altLang="en-US" dirty="0" smtClean="0"/>
              <a:t>事件，结束时产生</a:t>
            </a:r>
            <a:r>
              <a:rPr lang="en-US" altLang="zh-CN" dirty="0" err="1" smtClean="0"/>
              <a:t>gestureed</a:t>
            </a:r>
            <a:r>
              <a:rPr lang="zh-CN" altLang="en-US" dirty="0" smtClean="0"/>
              <a:t>事件。</a:t>
            </a:r>
            <a:endParaRPr lang="en-US" altLang="zh-CN" dirty="0" smtClean="0"/>
          </a:p>
          <a:p>
            <a:r>
              <a:rPr lang="zh-CN" altLang="en-US" dirty="0" smtClean="0"/>
              <a:t>在这两个之间是跟踪手势过程的</a:t>
            </a:r>
            <a:r>
              <a:rPr lang="en-US" altLang="zh-CN" dirty="0" err="1" smtClean="0"/>
              <a:t>gesturechange</a:t>
            </a:r>
            <a:r>
              <a:rPr lang="zh-CN" altLang="en-US" dirty="0" smtClean="0"/>
              <a:t>事件队列。这些事件传递的事件对象有数字属性</a:t>
            </a:r>
            <a:r>
              <a:rPr lang="en-US" altLang="zh-CN" dirty="0" smtClean="0"/>
              <a:t>scale</a:t>
            </a:r>
            <a:r>
              <a:rPr lang="zh-CN" altLang="en-US" dirty="0" smtClean="0"/>
              <a:t>和</a:t>
            </a:r>
            <a:r>
              <a:rPr lang="en-US" altLang="zh-CN" dirty="0" smtClean="0"/>
              <a:t>rotation</a:t>
            </a:r>
            <a:r>
              <a:rPr lang="zh-CN" altLang="en-US" dirty="0" smtClean="0"/>
              <a:t>。</a:t>
            </a:r>
            <a:endParaRPr lang="en-US" altLang="zh-CN" dirty="0" smtClean="0"/>
          </a:p>
          <a:p>
            <a:r>
              <a:rPr lang="en-US" altLang="zh-CN" dirty="0" smtClean="0"/>
              <a:t>Scale</a:t>
            </a:r>
            <a:r>
              <a:rPr lang="zh-CN" altLang="en-US" dirty="0" smtClean="0"/>
              <a:t>属性两个手指之间当前距离和初始距离比，捏紧的手势的</a:t>
            </a:r>
            <a:r>
              <a:rPr lang="en-US" altLang="zh-CN" dirty="0" smtClean="0"/>
              <a:t>scale</a:t>
            </a:r>
            <a:r>
              <a:rPr lang="zh-CN" altLang="en-US" dirty="0" smtClean="0"/>
              <a:t>值小于</a:t>
            </a:r>
            <a:r>
              <a:rPr lang="en-US" altLang="zh-CN" dirty="0" smtClean="0"/>
              <a:t>1</a:t>
            </a:r>
            <a:r>
              <a:rPr lang="zh-CN" altLang="en-US" dirty="0" smtClean="0"/>
              <a:t>。</a:t>
            </a:r>
            <a:r>
              <a:rPr lang="en-US" altLang="zh-CN" dirty="0" smtClean="0"/>
              <a:t>Rotation</a:t>
            </a:r>
            <a:r>
              <a:rPr lang="zh-CN" altLang="en-US" dirty="0" smtClean="0"/>
              <a:t>属性是指从事件开始手指旋转的角度。</a:t>
            </a:r>
            <a:endParaRPr lang="en-US" altLang="zh-CN" dirty="0" smtClean="0"/>
          </a:p>
          <a:p>
            <a:r>
              <a:rPr lang="zh-CN" altLang="en-US" dirty="0" smtClean="0"/>
              <a:t>当设备横竖屏旋转时在</a:t>
            </a:r>
            <a:r>
              <a:rPr lang="en-US" altLang="zh-CN" dirty="0" smtClean="0"/>
              <a:t>window</a:t>
            </a:r>
            <a:r>
              <a:rPr lang="zh-CN" altLang="en-US" dirty="0" smtClean="0"/>
              <a:t>对象上会触发</a:t>
            </a:r>
            <a:r>
              <a:rPr lang="en-US" altLang="zh-CN" dirty="0" err="1" smtClean="0"/>
              <a:t>orientationchanged</a:t>
            </a:r>
            <a:r>
              <a:rPr lang="zh-CN" altLang="en-US" dirty="0" smtClean="0"/>
              <a:t>事件。</a:t>
            </a:r>
            <a:endParaRPr lang="en-US" altLang="zh-CN"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555285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a:xfrm>
            <a:off x="371475" y="1122363"/>
            <a:ext cx="8086725" cy="2387600"/>
          </a:xfrm>
        </p:spPr>
        <p:txBody>
          <a:bodyPr/>
          <a:lstStyle/>
          <a:p>
            <a:r>
              <a:rPr lang="en-US" altLang="zh-CN" dirty="0" smtClean="0"/>
              <a:t>17.2 </a:t>
            </a:r>
            <a:r>
              <a:rPr lang="zh-CN" altLang="en-US" dirty="0" smtClean="0"/>
              <a:t>注册事件处理程序</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65714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设置</a:t>
            </a:r>
            <a:r>
              <a:rPr lang="en-US" altLang="zh-CN" dirty="0" smtClean="0"/>
              <a:t>JavaScript</a:t>
            </a:r>
            <a:r>
              <a:rPr lang="zh-CN" altLang="en-US" dirty="0" smtClean="0"/>
              <a:t>对象属性为事件处理程序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通过设置事件目标的属性为所需事件处理程序函数。事件处理程序属性的名字由</a:t>
            </a:r>
            <a:r>
              <a:rPr lang="en-US" altLang="zh-CN" dirty="0" smtClean="0"/>
              <a:t>”on”</a:t>
            </a:r>
            <a:r>
              <a:rPr lang="zh-CN" altLang="en-US" dirty="0" smtClean="0"/>
              <a:t>后面跟着事件名组成。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038235" y="3338288"/>
            <a:ext cx="6898570" cy="2691037"/>
          </a:xfrm>
          <a:prstGeom prst="rect">
            <a:avLst/>
          </a:prstGeom>
        </p:spPr>
      </p:pic>
    </p:spTree>
    <p:extLst>
      <p:ext uri="{BB962C8B-B14F-4D97-AF65-F5344CB8AC3E}">
        <p14:creationId xmlns:p14="http://schemas.microsoft.com/office/powerpoint/2010/main" val="4045708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设置</a:t>
            </a:r>
            <a:r>
              <a:rPr lang="en-US" altLang="zh-CN" dirty="0" smtClean="0"/>
              <a:t>HTML</a:t>
            </a:r>
            <a:r>
              <a:rPr lang="zh-CN" altLang="en-US" dirty="0" smtClean="0"/>
              <a:t>标签属性为事件处理程序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HTML </a:t>
            </a:r>
            <a:r>
              <a:rPr lang="zh-CN" altLang="en-US" dirty="0"/>
              <a:t>元素中可以添加事件属性，使用 </a:t>
            </a:r>
            <a:r>
              <a:rPr lang="en-US" altLang="zh-CN" dirty="0"/>
              <a:t>JavaScript </a:t>
            </a:r>
            <a:r>
              <a:rPr lang="zh-CN" altLang="en-US" dirty="0"/>
              <a:t>代码来添加 </a:t>
            </a:r>
            <a:r>
              <a:rPr lang="en-US" altLang="zh-CN" dirty="0"/>
              <a:t>HTML </a:t>
            </a:r>
            <a:r>
              <a:rPr lang="zh-CN" altLang="en-US" dirty="0"/>
              <a:t>元素</a:t>
            </a:r>
            <a:r>
              <a:rPr lang="zh-CN" altLang="en-US" dirty="0" smtClean="0"/>
              <a:t>。</a:t>
            </a:r>
            <a:endParaRPr lang="en-US" altLang="zh-CN" dirty="0" smtClean="0"/>
          </a:p>
          <a:p>
            <a:endParaRPr lang="en-US" altLang="zh-CN" dirty="0"/>
          </a:p>
          <a:p>
            <a:endParaRPr lang="en-US" altLang="zh-CN" dirty="0" smtClean="0"/>
          </a:p>
          <a:p>
            <a:r>
              <a:rPr lang="zh-CN" altLang="en-US" dirty="0" smtClean="0"/>
              <a:t>客户端编程的风格是保持</a:t>
            </a:r>
            <a:r>
              <a:rPr lang="en-US" altLang="zh-CN" dirty="0" smtClean="0"/>
              <a:t>HTML</a:t>
            </a:r>
            <a:r>
              <a:rPr lang="zh-CN" altLang="en-US" dirty="0" smtClean="0"/>
              <a:t>内容和</a:t>
            </a:r>
            <a:r>
              <a:rPr lang="en-US" altLang="zh-CN" dirty="0" smtClean="0"/>
              <a:t>JavaScript</a:t>
            </a:r>
            <a:r>
              <a:rPr lang="zh-CN" altLang="en-US" dirty="0" smtClean="0"/>
              <a:t>行为分离，应尽量避免使用。</a:t>
            </a:r>
            <a:endParaRPr lang="en-US" altLang="zh-CN" dirty="0" smtClean="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603842" y="2771774"/>
            <a:ext cx="7784867" cy="714376"/>
          </a:xfrm>
          <a:prstGeom prst="rect">
            <a:avLst/>
          </a:prstGeom>
        </p:spPr>
      </p:pic>
    </p:spTree>
    <p:extLst>
      <p:ext uri="{BB962C8B-B14F-4D97-AF65-F5344CB8AC3E}">
        <p14:creationId xmlns:p14="http://schemas.microsoft.com/office/powerpoint/2010/main" val="912928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err="1" smtClean="0"/>
              <a:t>addEventListener</a:t>
            </a:r>
            <a:r>
              <a:rPr lang="en-US" altLang="zh-CN" dirty="0" smtClean="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latinLnBrk="1"/>
            <a:r>
              <a:rPr lang="en-US" altLang="zh-CN" dirty="0" err="1"/>
              <a:t>addEventListener</a:t>
            </a:r>
            <a:r>
              <a:rPr lang="en-US" altLang="zh-CN" dirty="0"/>
              <a:t>() </a:t>
            </a:r>
            <a:r>
              <a:rPr lang="zh-CN" altLang="en-US" dirty="0"/>
              <a:t>方法用于向指定元素添加</a:t>
            </a:r>
            <a:r>
              <a:rPr lang="zh-CN" altLang="en-US" dirty="0" smtClean="0"/>
              <a:t>事件。</a:t>
            </a:r>
            <a:endParaRPr lang="zh-CN" altLang="en-US" dirty="0"/>
          </a:p>
          <a:p>
            <a:pPr latinLnBrk="1"/>
            <a:r>
              <a:rPr lang="zh-CN" altLang="en-US" dirty="0" smtClean="0"/>
              <a:t>使用 </a:t>
            </a:r>
            <a:r>
              <a:rPr lang="en-US" altLang="zh-CN" dirty="0" smtClean="0"/>
              <a:t> </a:t>
            </a:r>
            <a:r>
              <a:rPr lang="en-US" altLang="zh-CN" dirty="0" err="1" smtClean="0"/>
              <a:t>removeEventListener</a:t>
            </a:r>
            <a:r>
              <a:rPr lang="en-US" altLang="zh-CN" dirty="0" smtClean="0"/>
              <a:t>()</a:t>
            </a:r>
            <a:r>
              <a:rPr lang="zh-CN" altLang="en-US" dirty="0" smtClean="0"/>
              <a:t>方法</a:t>
            </a:r>
            <a:r>
              <a:rPr lang="zh-CN" altLang="en-US" dirty="0"/>
              <a:t>来移除 </a:t>
            </a:r>
            <a:r>
              <a:rPr lang="en-US" altLang="zh-CN" dirty="0" err="1"/>
              <a:t>addEventListener</a:t>
            </a:r>
            <a:r>
              <a:rPr lang="en-US" altLang="zh-CN" dirty="0"/>
              <a:t>() </a:t>
            </a:r>
            <a:r>
              <a:rPr lang="zh-CN" altLang="en-US" dirty="0"/>
              <a:t>方法添加的</a:t>
            </a:r>
            <a:r>
              <a:rPr lang="zh-CN" altLang="en-US" dirty="0" smtClean="0"/>
              <a:t>事件。</a:t>
            </a:r>
            <a:endParaRPr lang="en-US" altLang="zh-CN" dirty="0" smtClean="0"/>
          </a:p>
          <a:p>
            <a:pPr latinLnBrk="1"/>
            <a:r>
              <a:rPr lang="en-US" altLang="zh-CN" i="1" dirty="0" err="1"/>
              <a:t>element</a:t>
            </a:r>
            <a:r>
              <a:rPr lang="en-US" altLang="zh-CN" dirty="0" err="1"/>
              <a:t>.addEventListener</a:t>
            </a:r>
            <a:r>
              <a:rPr lang="en-US" altLang="zh-CN" dirty="0"/>
              <a:t>(</a:t>
            </a:r>
            <a:r>
              <a:rPr lang="en-US" altLang="zh-CN" i="1" dirty="0"/>
              <a:t>event</a:t>
            </a:r>
            <a:r>
              <a:rPr lang="en-US" altLang="zh-CN" dirty="0"/>
              <a:t>, </a:t>
            </a:r>
            <a:r>
              <a:rPr lang="en-US" altLang="zh-CN" i="1" dirty="0"/>
              <a:t>function</a:t>
            </a:r>
            <a:r>
              <a:rPr lang="en-US" altLang="zh-CN" dirty="0"/>
              <a:t>, </a:t>
            </a:r>
            <a:r>
              <a:rPr lang="en-US" altLang="zh-CN" i="1" dirty="0" err="1"/>
              <a:t>useCapture</a:t>
            </a:r>
            <a:r>
              <a:rPr lang="en-US" altLang="zh-CN" dirty="0" smtClean="0"/>
              <a:t>) </a:t>
            </a:r>
            <a:r>
              <a:rPr lang="zh-CN" altLang="en-US" dirty="0" smtClean="0"/>
              <a:t>前连个参数是必须的，最后一个参数是可选的。第一个参数指定事件名，</a:t>
            </a:r>
            <a:r>
              <a:rPr lang="zh-CN" altLang="en-US" dirty="0"/>
              <a:t>不要使用 </a:t>
            </a:r>
            <a:r>
              <a:rPr lang="en-US" altLang="zh-CN" dirty="0" smtClean="0"/>
              <a:t>“on” </a:t>
            </a:r>
            <a:r>
              <a:rPr lang="zh-CN" altLang="en-US" dirty="0"/>
              <a:t>前缀。 例如，使用 </a:t>
            </a:r>
            <a:r>
              <a:rPr lang="en-US" altLang="zh-CN" dirty="0" smtClean="0"/>
              <a:t>“click” </a:t>
            </a:r>
            <a:r>
              <a:rPr lang="en-US" altLang="zh-CN" dirty="0"/>
              <a:t>,</a:t>
            </a:r>
            <a:r>
              <a:rPr lang="zh-CN" altLang="en-US" dirty="0"/>
              <a:t>而不是使用 </a:t>
            </a:r>
            <a:r>
              <a:rPr lang="en-US" altLang="zh-CN" dirty="0" smtClean="0"/>
              <a:t>“</a:t>
            </a:r>
            <a:r>
              <a:rPr lang="en-US" altLang="zh-CN" dirty="0" err="1" smtClean="0"/>
              <a:t>onclick</a:t>
            </a:r>
            <a:r>
              <a:rPr lang="en-US" altLang="zh-CN" dirty="0" smtClean="0"/>
              <a:t>”</a:t>
            </a:r>
            <a:r>
              <a:rPr lang="zh-CN" altLang="en-US" dirty="0" smtClean="0"/>
              <a:t>。第二个参数指定事件发生时触发的函数。</a:t>
            </a:r>
            <a:endParaRPr lang="zh-CN" altLang="en-US"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p:cNvPicPr>
            <a:picLocks noChangeAspect="1"/>
          </p:cNvPicPr>
          <p:nvPr/>
        </p:nvPicPr>
        <p:blipFill>
          <a:blip r:embed="rId6"/>
          <a:stretch>
            <a:fillRect/>
          </a:stretch>
        </p:blipFill>
        <p:spPr>
          <a:xfrm>
            <a:off x="1297916" y="1880964"/>
            <a:ext cx="6386962" cy="3443288"/>
          </a:xfrm>
          <a:prstGeom prst="rect">
            <a:avLst/>
          </a:prstGeom>
        </p:spPr>
      </p:pic>
    </p:spTree>
    <p:custDataLst>
      <p:tags r:id="rId1"/>
    </p:custDataLst>
    <p:extLst>
      <p:ext uri="{BB962C8B-B14F-4D97-AF65-F5344CB8AC3E}">
        <p14:creationId xmlns:p14="http://schemas.microsoft.com/office/powerpoint/2010/main" val="2761832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14337" y="139701"/>
            <a:ext cx="7886700" cy="1325563"/>
          </a:xfrm>
        </p:spPr>
        <p:txBody>
          <a:bodyPr/>
          <a:lstStyle/>
          <a:p>
            <a:r>
              <a:rPr lang="zh-CN" altLang="en-US" dirty="0" smtClean="0"/>
              <a:t>事件传播</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00025" y="1157288"/>
            <a:ext cx="8315325" cy="5019675"/>
          </a:xfrm>
        </p:spPr>
        <p:txBody>
          <a:bodyPr>
            <a:normAutofit/>
          </a:bodyPr>
          <a:lstStyle/>
          <a:p>
            <a:pPr latinLnBrk="1"/>
            <a:r>
              <a:rPr lang="zh-CN" altLang="en-US" dirty="0" smtClean="0"/>
              <a:t>事件</a:t>
            </a:r>
            <a:r>
              <a:rPr lang="zh-CN" altLang="en-US" dirty="0"/>
              <a:t>传播</a:t>
            </a:r>
            <a:r>
              <a:rPr lang="zh-CN" altLang="en-US" dirty="0" smtClean="0"/>
              <a:t>有</a:t>
            </a:r>
            <a:r>
              <a:rPr lang="zh-CN" altLang="en-US" dirty="0"/>
              <a:t>两种方式：冒泡与捕获。</a:t>
            </a:r>
          </a:p>
          <a:p>
            <a:pPr latinLnBrk="1"/>
            <a:r>
              <a:rPr lang="zh-CN" altLang="en-US" dirty="0"/>
              <a:t>在 冒泡 中，内部元素的事件会先被触发，然后再触发外部元素。在 捕获 中，外部元素的事件会先被触发，然后才会触发内部元素的事件。</a:t>
            </a:r>
            <a:endParaRPr lang="en-US" altLang="zh-CN" dirty="0"/>
          </a:p>
          <a:p>
            <a:pPr latinLnBrk="1"/>
            <a:r>
              <a:rPr lang="en-US" altLang="zh-CN" dirty="0" err="1"/>
              <a:t>addEventListener</a:t>
            </a:r>
            <a:r>
              <a:rPr lang="en-US" altLang="zh-CN" dirty="0"/>
              <a:t>() </a:t>
            </a:r>
            <a:r>
              <a:rPr lang="zh-CN" altLang="en-US" dirty="0"/>
              <a:t>方法可以指定 </a:t>
            </a:r>
            <a:r>
              <a:rPr lang="en-US" altLang="zh-CN" dirty="0"/>
              <a:t>"</a:t>
            </a:r>
            <a:r>
              <a:rPr lang="en-US" altLang="zh-CN" dirty="0" err="1"/>
              <a:t>useCapture</a:t>
            </a:r>
            <a:r>
              <a:rPr lang="en-US" altLang="zh-CN" dirty="0"/>
              <a:t>" </a:t>
            </a:r>
            <a:r>
              <a:rPr lang="zh-CN" altLang="en-US" dirty="0"/>
              <a:t>参数来设置传递类型：</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p:cNvPicPr>
            <a:picLocks noChangeAspect="1"/>
          </p:cNvPicPr>
          <p:nvPr/>
        </p:nvPicPr>
        <p:blipFill>
          <a:blip r:embed="rId6"/>
          <a:stretch>
            <a:fillRect/>
          </a:stretch>
        </p:blipFill>
        <p:spPr>
          <a:xfrm>
            <a:off x="1113129" y="685799"/>
            <a:ext cx="6970036" cy="5243513"/>
          </a:xfrm>
          <a:prstGeom prst="rect">
            <a:avLst/>
          </a:prstGeom>
        </p:spPr>
      </p:pic>
    </p:spTree>
    <p:custDataLst>
      <p:tags r:id="rId1"/>
    </p:custDataLst>
    <p:extLst>
      <p:ext uri="{BB962C8B-B14F-4D97-AF65-F5344CB8AC3E}">
        <p14:creationId xmlns:p14="http://schemas.microsoft.com/office/powerpoint/2010/main" val="447772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a:xfrm>
            <a:off x="371475" y="1122363"/>
            <a:ext cx="8676436" cy="2387600"/>
          </a:xfrm>
        </p:spPr>
        <p:txBody>
          <a:bodyPr/>
          <a:lstStyle/>
          <a:p>
            <a:r>
              <a:rPr lang="en-US" altLang="zh-CN" dirty="0" smtClean="0"/>
              <a:t>17.3 </a:t>
            </a:r>
            <a:r>
              <a:rPr lang="zh-CN" altLang="en-US" dirty="0" smtClean="0"/>
              <a:t>事件处理程序的调用</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46745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事件处理程序的参数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通常调用事件处理程序时把事件对象作为它们的一个参数。事件对象的属性提供了有关事件的详细信息。例如</a:t>
            </a:r>
            <a:r>
              <a:rPr lang="en-US" altLang="zh-CN" dirty="0" smtClean="0"/>
              <a:t>type</a:t>
            </a:r>
            <a:r>
              <a:rPr lang="zh-CN" altLang="en-US" dirty="0" smtClean="0"/>
              <a:t>属性指定了发生的事件类型。</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04156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事件处理程序的运行环境</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当通过设置属性注册事件处理程序时，看起来像是在文档元素上定义了新方法</a:t>
            </a:r>
            <a:r>
              <a:rPr lang="en-US" altLang="zh-CN" dirty="0" smtClean="0"/>
              <a:t>:</a:t>
            </a:r>
            <a:endParaRPr lang="en-US" altLang="zh-CN" dirty="0"/>
          </a:p>
          <a:p>
            <a:pPr marL="0" indent="0">
              <a:buNone/>
            </a:pPr>
            <a:endParaRPr lang="en-US" dirty="0" smtClean="0"/>
          </a:p>
          <a:p>
            <a:pPr marL="0" indent="0">
              <a:buNone/>
            </a:pPr>
            <a:endParaRPr lang="en-US" altLang="zh-CN" dirty="0" smtClean="0"/>
          </a:p>
          <a:p>
            <a:pPr marL="0" indent="0">
              <a:buNone/>
            </a:pPr>
            <a:r>
              <a:rPr lang="zh-CN" altLang="en-US" dirty="0" smtClean="0"/>
              <a:t>事件处理程序在事件目标上定义，所以它作为这个对象的方法来调用。在事件处理程序内，</a:t>
            </a:r>
            <a:r>
              <a:rPr lang="en-US" altLang="zh-CN" dirty="0" smtClean="0"/>
              <a:t>this</a:t>
            </a:r>
            <a:r>
              <a:rPr lang="zh-CN" altLang="en-US" dirty="0" smtClean="0"/>
              <a:t>关键字指的是事件目标。当使用</a:t>
            </a:r>
            <a:r>
              <a:rPr lang="en-US" altLang="zh-CN" dirty="0" err="1" smtClean="0"/>
              <a:t>addEventListener</a:t>
            </a:r>
            <a:r>
              <a:rPr lang="en-US" altLang="zh-CN" dirty="0" smtClean="0"/>
              <a:t>()</a:t>
            </a:r>
            <a:r>
              <a:rPr lang="zh-CN" altLang="en-US" dirty="0" smtClean="0"/>
              <a:t>注册时，调用的处理程序使用事件目标作为它们的</a:t>
            </a:r>
            <a:r>
              <a:rPr lang="en-US" altLang="zh-CN" dirty="0" smtClean="0"/>
              <a:t>this</a:t>
            </a:r>
            <a:r>
              <a:rPr lang="zh-CN" altLang="en-US" dirty="0" smtClean="0"/>
              <a:t>值。</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2062162" y="2750751"/>
            <a:ext cx="4752946" cy="794522"/>
          </a:xfrm>
          <a:prstGeom prst="rect">
            <a:avLst/>
          </a:prstGeom>
        </p:spPr>
      </p:pic>
    </p:spTree>
    <p:extLst>
      <p:ext uri="{BB962C8B-B14F-4D97-AF65-F5344CB8AC3E}">
        <p14:creationId xmlns:p14="http://schemas.microsoft.com/office/powerpoint/2010/main" val="4261968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事件处理程序的返回值</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通过设置对象属性或</a:t>
            </a:r>
            <a:r>
              <a:rPr lang="en-US" altLang="zh-CN" dirty="0" smtClean="0"/>
              <a:t>HTML</a:t>
            </a:r>
            <a:r>
              <a:rPr lang="zh-CN" altLang="en-US" dirty="0" smtClean="0"/>
              <a:t>属性注册事件处理程序的返回值有时是很有意义的。通常返回</a:t>
            </a:r>
            <a:r>
              <a:rPr lang="en-US" altLang="zh-CN" dirty="0" smtClean="0"/>
              <a:t>false</a:t>
            </a:r>
            <a:r>
              <a:rPr lang="zh-CN" altLang="en-US" dirty="0" smtClean="0"/>
              <a:t>就是告诉浏览器不要执行这个事件的相关的默认操作。例如表单提交按钮的</a:t>
            </a:r>
            <a:r>
              <a:rPr lang="en-US" altLang="zh-CN" dirty="0" err="1" smtClean="0"/>
              <a:t>onclick</a:t>
            </a:r>
            <a:r>
              <a:rPr lang="zh-CN" altLang="en-US" dirty="0" smtClean="0"/>
              <a:t>事件处理程序返回</a:t>
            </a:r>
            <a:r>
              <a:rPr lang="en-US" altLang="zh-CN" dirty="0" smtClean="0"/>
              <a:t>false</a:t>
            </a:r>
            <a:r>
              <a:rPr lang="zh-CN" altLang="en-US" dirty="0" smtClean="0"/>
              <a:t>阻止浏览器提交表单。</a:t>
            </a:r>
            <a:endParaRPr lang="en-US" altLang="zh-CN" dirty="0"/>
          </a:p>
          <a:p>
            <a:r>
              <a:rPr lang="en-US" altLang="zh-CN" dirty="0" smtClean="0"/>
              <a:t>Window</a:t>
            </a:r>
            <a:r>
              <a:rPr lang="zh-CN" altLang="en-US" dirty="0" smtClean="0"/>
              <a:t>对象的</a:t>
            </a:r>
            <a:r>
              <a:rPr lang="en-US" altLang="zh-CN" dirty="0" err="1" smtClean="0"/>
              <a:t>onbeforeupload</a:t>
            </a:r>
            <a:r>
              <a:rPr lang="zh-CN" altLang="en-US" dirty="0" smtClean="0"/>
              <a:t>事件处理程序的返回值也非常有意义。当浏览器要跳转到新页面时触发这个事件。如果事件处理程序返回一个字符串，那么它将出现在询问用户是否想离开当前页面的标准对话框中。</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6239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a:t>
            </a:r>
            <a:r>
              <a:rPr lang="zh-CN" altLang="en-US" dirty="0" smtClean="0"/>
              <a:t>分为</a:t>
            </a:r>
            <a:r>
              <a:rPr lang="en-US" altLang="zh-CN" dirty="0"/>
              <a:t>5</a:t>
            </a:r>
            <a:r>
              <a:rPr lang="zh-CN" altLang="en-US" dirty="0" smtClean="0"/>
              <a:t>部分</a:t>
            </a:r>
            <a:endParaRPr lang="en-US" altLang="zh-CN" dirty="0"/>
          </a:p>
          <a:p>
            <a:r>
              <a:rPr lang="en-US" altLang="zh-CN" dirty="0" smtClean="0"/>
              <a:t>17.1</a:t>
            </a:r>
            <a:r>
              <a:rPr lang="zh-CN" altLang="en-US" dirty="0" smtClean="0"/>
              <a:t>：事件类型</a:t>
            </a:r>
            <a:endParaRPr lang="en-US" altLang="zh-CN" dirty="0"/>
          </a:p>
          <a:p>
            <a:r>
              <a:rPr lang="en-US" altLang="zh-CN" dirty="0" smtClean="0"/>
              <a:t>17.2</a:t>
            </a:r>
            <a:r>
              <a:rPr lang="zh-CN" altLang="en-US" dirty="0" smtClean="0"/>
              <a:t>：注册事件处理程序</a:t>
            </a:r>
            <a:endParaRPr lang="en-US" altLang="zh-CN" dirty="0" smtClean="0"/>
          </a:p>
          <a:p>
            <a:r>
              <a:rPr lang="en-US" altLang="zh-CN" dirty="0" smtClean="0"/>
              <a:t>17.3</a:t>
            </a:r>
            <a:r>
              <a:rPr lang="zh-CN" altLang="en-US" dirty="0" smtClean="0"/>
              <a:t>：事件处理的程序的调用</a:t>
            </a:r>
            <a:endParaRPr lang="en-US" altLang="zh-CN" dirty="0" smtClean="0"/>
          </a:p>
          <a:p>
            <a:r>
              <a:rPr lang="en-US" altLang="zh-CN" dirty="0" smtClean="0"/>
              <a:t>17.4</a:t>
            </a:r>
            <a:r>
              <a:rPr lang="zh-CN" altLang="en-US" dirty="0" smtClean="0"/>
              <a:t>：文档加载事件</a:t>
            </a:r>
            <a:endParaRPr lang="en-US" altLang="zh-CN" dirty="0" smtClean="0"/>
          </a:p>
          <a:p>
            <a:r>
              <a:rPr lang="en-US" dirty="0" smtClean="0"/>
              <a:t>17.5</a:t>
            </a:r>
            <a:r>
              <a:rPr lang="zh-CN" altLang="en-US" dirty="0" smtClean="0"/>
              <a:t>：事件列举</a:t>
            </a:r>
            <a:endParaRPr lang="en-US" altLang="zh-CN"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调用顺序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文档元素或其他对象可以为指定事件类型注册多个事件处理程序，当适当的事件发生时，浏览器按照如下规则调用</a:t>
            </a:r>
            <a:r>
              <a:rPr lang="en-US" altLang="zh-CN" dirty="0" smtClean="0"/>
              <a:t>:</a:t>
            </a:r>
          </a:p>
          <a:p>
            <a:r>
              <a:rPr lang="zh-CN" altLang="en-US" dirty="0" smtClean="0"/>
              <a:t>通过设置对象属性或</a:t>
            </a:r>
            <a:r>
              <a:rPr lang="en-US" altLang="zh-CN" dirty="0" smtClean="0"/>
              <a:t>HTML</a:t>
            </a:r>
            <a:r>
              <a:rPr lang="zh-CN" altLang="en-US" dirty="0" smtClean="0"/>
              <a:t>属性注册的处理程序一直优先调用。</a:t>
            </a:r>
            <a:endParaRPr lang="en-US" altLang="zh-CN" dirty="0" smtClean="0"/>
          </a:p>
          <a:p>
            <a:r>
              <a:rPr lang="zh-CN" altLang="en-US" dirty="0" smtClean="0"/>
              <a:t>使用</a:t>
            </a:r>
            <a:r>
              <a:rPr lang="en-US" altLang="zh-CN" dirty="0" err="1" smtClean="0"/>
              <a:t>addEventListener</a:t>
            </a:r>
            <a:r>
              <a:rPr lang="en-US" altLang="zh-CN" dirty="0" smtClean="0"/>
              <a:t>()</a:t>
            </a:r>
            <a:r>
              <a:rPr lang="zh-CN" altLang="en-US" dirty="0" smtClean="0"/>
              <a:t>注册的处理程序按照他们的注册顺序调用。</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384695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事件传播</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545111" y="1752020"/>
            <a:ext cx="7886700" cy="4351338"/>
          </a:xfrm>
        </p:spPr>
        <p:txBody>
          <a:bodyPr>
            <a:normAutofit/>
          </a:bodyPr>
          <a:lstStyle/>
          <a:p>
            <a:r>
              <a:rPr lang="zh-CN" altLang="en-US" dirty="0" smtClean="0"/>
              <a:t>在调用目标元素上注册的事件处理程序后，大部分事件会冒泡待</a:t>
            </a:r>
            <a:r>
              <a:rPr lang="en-US" altLang="zh-CN" dirty="0" smtClean="0"/>
              <a:t>DOM</a:t>
            </a:r>
            <a:r>
              <a:rPr lang="zh-CN" altLang="en-US" dirty="0" smtClean="0"/>
              <a:t>树根，调用目标的父元素的事件处理程序。事件冒泡为在大量单独文档元素上注册处理程序提供了替代方案，即在共同的祖先元素上注册一个处理程序来处理所有的事件。例如可以在</a:t>
            </a:r>
            <a:r>
              <a:rPr lang="en-US" altLang="zh-CN" dirty="0" smtClean="0"/>
              <a:t>&lt;form&gt;</a:t>
            </a:r>
            <a:r>
              <a:rPr lang="zh-CN" altLang="en-US" dirty="0" smtClean="0"/>
              <a:t>元素上注册</a:t>
            </a:r>
            <a:r>
              <a:rPr lang="en-US" altLang="zh-CN" dirty="0" smtClean="0"/>
              <a:t>change</a:t>
            </a:r>
            <a:r>
              <a:rPr lang="zh-CN" altLang="en-US" dirty="0" smtClean="0"/>
              <a:t>事件来取代在表单的每个元素上注册</a:t>
            </a:r>
            <a:r>
              <a:rPr lang="en-US" altLang="zh-CN" dirty="0" smtClean="0"/>
              <a:t>change</a:t>
            </a:r>
            <a:r>
              <a:rPr lang="zh-CN" altLang="en-US" dirty="0" smtClean="0"/>
              <a:t>事件。</a:t>
            </a:r>
            <a:endParaRPr lang="en-US" altLang="zh-CN" dirty="0" smtClean="0"/>
          </a:p>
          <a:p>
            <a:r>
              <a:rPr lang="zh-CN" altLang="en-US" dirty="0" smtClean="0"/>
              <a:t>事件传播的第一个阶段是捕获，第二个阶段是事件处理程序调用，第三个阶段是冒泡。</a:t>
            </a:r>
            <a:endParaRPr lang="en-US" altLang="zh-CN" dirty="0" smtClean="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6730" y="618711"/>
            <a:ext cx="4931181" cy="3248852"/>
          </a:xfrm>
          <a:prstGeom prst="rect">
            <a:avLst/>
          </a:prstGeom>
        </p:spPr>
      </p:pic>
      <p:pic>
        <p:nvPicPr>
          <p:cNvPr id="9" name="图片 8"/>
          <p:cNvPicPr>
            <a:picLocks noChangeAspect="1"/>
          </p:cNvPicPr>
          <p:nvPr/>
        </p:nvPicPr>
        <p:blipFill>
          <a:blip r:embed="rId7"/>
          <a:stretch>
            <a:fillRect/>
          </a:stretch>
        </p:blipFill>
        <p:spPr>
          <a:xfrm>
            <a:off x="1003443" y="1245806"/>
            <a:ext cx="6970036" cy="5243513"/>
          </a:xfrm>
          <a:prstGeom prst="rect">
            <a:avLst/>
          </a:prstGeom>
        </p:spPr>
      </p:pic>
    </p:spTree>
    <p:custDataLst>
      <p:tags r:id="rId1"/>
    </p:custDataLst>
    <p:extLst>
      <p:ext uri="{BB962C8B-B14F-4D97-AF65-F5344CB8AC3E}">
        <p14:creationId xmlns:p14="http://schemas.microsoft.com/office/powerpoint/2010/main" val="532820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事件取消</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前面介绍了通过返回值来取消事件的浏览器操作，还可以用</a:t>
            </a:r>
            <a:r>
              <a:rPr lang="en-US" altLang="zh-CN" dirty="0" err="1" smtClean="0"/>
              <a:t>preventDefault</a:t>
            </a:r>
            <a:r>
              <a:rPr lang="en-US" altLang="zh-CN" dirty="0" smtClean="0"/>
              <a:t>()</a:t>
            </a:r>
            <a:r>
              <a:rPr lang="zh-CN" altLang="en-US" dirty="0" smtClean="0"/>
              <a:t>方法取消事件操作。</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202360" y="2927274"/>
            <a:ext cx="8618618" cy="2887739"/>
          </a:xfrm>
          <a:prstGeom prst="rect">
            <a:avLst/>
          </a:prstGeom>
        </p:spPr>
      </p:pic>
    </p:spTree>
    <p:extLst>
      <p:ext uri="{BB962C8B-B14F-4D97-AF65-F5344CB8AC3E}">
        <p14:creationId xmlns:p14="http://schemas.microsoft.com/office/powerpoint/2010/main" val="596458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a:xfrm>
            <a:off x="371475" y="1122363"/>
            <a:ext cx="8676436" cy="2387600"/>
          </a:xfrm>
        </p:spPr>
        <p:txBody>
          <a:bodyPr/>
          <a:lstStyle/>
          <a:p>
            <a:r>
              <a:rPr lang="en-US" altLang="zh-CN" dirty="0" smtClean="0"/>
              <a:t>17.4 </a:t>
            </a:r>
            <a:r>
              <a:rPr lang="zh-CN" altLang="en-US" dirty="0" smtClean="0"/>
              <a:t>文档加载事件</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018109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Load</a:t>
            </a:r>
            <a:r>
              <a:rPr lang="zh-CN" altLang="en-US" dirty="0" smtClean="0"/>
              <a:t>和</a:t>
            </a:r>
            <a:r>
              <a:rPr lang="en-US" altLang="zh-CN" dirty="0" err="1"/>
              <a:t>DOMContentLoaded</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smtClean="0"/>
              <a:t>load </a:t>
            </a:r>
            <a:r>
              <a:rPr lang="zh-CN" altLang="en-US" dirty="0"/>
              <a:t>应该仅用于检测一个完全加载的页面 当一个资源及其依赖资源已完成加载时，将触发</a:t>
            </a:r>
            <a:r>
              <a:rPr lang="en-US" altLang="zh-CN" dirty="0"/>
              <a:t>load</a:t>
            </a:r>
            <a:r>
              <a:rPr lang="zh-CN" altLang="en-US" dirty="0"/>
              <a:t>事件</a:t>
            </a:r>
            <a:r>
              <a:rPr lang="zh-CN" altLang="en-US" dirty="0" smtClean="0"/>
              <a:t>。</a:t>
            </a:r>
            <a:endParaRPr lang="en-US" altLang="zh-CN" dirty="0" smtClean="0"/>
          </a:p>
          <a:p>
            <a:r>
              <a:rPr lang="zh-CN" altLang="en-US" dirty="0"/>
              <a:t>当初始的 </a:t>
            </a:r>
            <a:r>
              <a:rPr lang="en-US" altLang="zh-CN" dirty="0"/>
              <a:t>HTML </a:t>
            </a:r>
            <a:r>
              <a:rPr lang="zh-CN" altLang="en-US" dirty="0"/>
              <a:t>文档被完全加载和解析完成之后，</a:t>
            </a:r>
            <a:r>
              <a:rPr lang="en-US" altLang="zh-CN" dirty="0" err="1"/>
              <a:t>DOMContentLoaded</a:t>
            </a:r>
            <a:r>
              <a:rPr lang="en-US" altLang="zh-CN" dirty="0"/>
              <a:t> </a:t>
            </a:r>
            <a:r>
              <a:rPr lang="zh-CN" altLang="en-US" dirty="0"/>
              <a:t>事件被触发，而无需等待样式表、图像和子框架的完成加载</a:t>
            </a:r>
            <a:r>
              <a:rPr lang="zh-CN" altLang="en-US" dirty="0" smtClean="0"/>
              <a:t>。</a:t>
            </a: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0" name="图片 9"/>
          <p:cNvPicPr>
            <a:picLocks noChangeAspect="1"/>
          </p:cNvPicPr>
          <p:nvPr/>
        </p:nvPicPr>
        <p:blipFill>
          <a:blip r:embed="rId6"/>
          <a:stretch>
            <a:fillRect/>
          </a:stretch>
        </p:blipFill>
        <p:spPr>
          <a:xfrm>
            <a:off x="0" y="823912"/>
            <a:ext cx="9715500" cy="5210175"/>
          </a:xfrm>
          <a:prstGeom prst="rect">
            <a:avLst/>
          </a:prstGeom>
        </p:spPr>
      </p:pic>
    </p:spTree>
    <p:custDataLst>
      <p:tags r:id="rId1"/>
    </p:custDataLst>
    <p:extLst>
      <p:ext uri="{BB962C8B-B14F-4D97-AF65-F5344CB8AC3E}">
        <p14:creationId xmlns:p14="http://schemas.microsoft.com/office/powerpoint/2010/main" val="79289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a:xfrm>
            <a:off x="371475" y="1122363"/>
            <a:ext cx="8676436" cy="2387600"/>
          </a:xfrm>
        </p:spPr>
        <p:txBody>
          <a:bodyPr/>
          <a:lstStyle/>
          <a:p>
            <a:r>
              <a:rPr lang="en-US" altLang="zh-CN" dirty="0" smtClean="0"/>
              <a:t>17.5 </a:t>
            </a:r>
            <a:r>
              <a:rPr lang="zh-CN" altLang="en-US" dirty="0" smtClean="0"/>
              <a:t>事件列举</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623800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鼠标事件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152400" y="-385763"/>
            <a:ext cx="8582025" cy="7629525"/>
          </a:xfrm>
          <a:prstGeom prst="rect">
            <a:avLst/>
          </a:prstGeom>
        </p:spPr>
      </p:pic>
    </p:spTree>
    <p:extLst>
      <p:ext uri="{BB962C8B-B14F-4D97-AF65-F5344CB8AC3E}">
        <p14:creationId xmlns:p14="http://schemas.microsoft.com/office/powerpoint/2010/main" val="1006776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鼠标事件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628650" y="365126"/>
            <a:ext cx="7358063" cy="5976464"/>
          </a:xfrm>
          <a:prstGeom prst="rect">
            <a:avLst/>
          </a:prstGeom>
        </p:spPr>
      </p:pic>
    </p:spTree>
    <p:extLst>
      <p:ext uri="{BB962C8B-B14F-4D97-AF65-F5344CB8AC3E}">
        <p14:creationId xmlns:p14="http://schemas.microsoft.com/office/powerpoint/2010/main" val="4134115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鼠标事件</a:t>
            </a:r>
            <a:endParaRPr lang="en-CN" dirty="0"/>
          </a:p>
        </p:txBody>
      </p:sp>
      <p:pic>
        <p:nvPicPr>
          <p:cNvPr id="4" name="图片 3"/>
          <p:cNvPicPr>
            <a:picLocks noChangeAspect="1"/>
          </p:cNvPicPr>
          <p:nvPr/>
        </p:nvPicPr>
        <p:blipFill>
          <a:blip r:embed="rId4"/>
          <a:stretch>
            <a:fillRect/>
          </a:stretch>
        </p:blipFill>
        <p:spPr>
          <a:xfrm>
            <a:off x="271995" y="252412"/>
            <a:ext cx="8243355" cy="3248026"/>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5"/>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6"/>
          <a:srcRect t="2760" r="80090"/>
          <a:stretch/>
        </p:blipFill>
        <p:spPr>
          <a:xfrm>
            <a:off x="7374627" y="6549265"/>
            <a:ext cx="338826" cy="308735"/>
          </a:xfrm>
          <a:prstGeom prst="rect">
            <a:avLst/>
          </a:prstGeom>
        </p:spPr>
      </p:pic>
      <p:sp>
        <p:nvSpPr>
          <p:cNvPr id="13" name="内容占位符 12"/>
          <p:cNvSpPr>
            <a:spLocks noGrp="1"/>
          </p:cNvSpPr>
          <p:nvPr>
            <p:ph idx="1"/>
          </p:nvPr>
        </p:nvSpPr>
        <p:spPr/>
        <p:txBody>
          <a:bodyPr/>
          <a:lstStyle/>
          <a:p>
            <a:endParaRPr lang="zh-CN" altLang="en-US"/>
          </a:p>
        </p:txBody>
      </p:sp>
    </p:spTree>
    <p:custDataLst>
      <p:tags r:id="rId1"/>
    </p:custDataLst>
    <p:extLst>
      <p:ext uri="{BB962C8B-B14F-4D97-AF65-F5344CB8AC3E}">
        <p14:creationId xmlns:p14="http://schemas.microsoft.com/office/powerpoint/2010/main" val="2888441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鼠标事件</a:t>
            </a:r>
            <a:endParaRPr lang="en-CN" dirty="0"/>
          </a:p>
        </p:txBody>
      </p:sp>
      <p:pic>
        <p:nvPicPr>
          <p:cNvPr id="8" name="内容占位符 7"/>
          <p:cNvPicPr>
            <a:picLocks noGrp="1" noChangeAspect="1"/>
          </p:cNvPicPr>
          <p:nvPr>
            <p:ph idx="1"/>
          </p:nvPr>
        </p:nvPicPr>
        <p:blipFill>
          <a:blip r:embed="rId3"/>
          <a:stretch>
            <a:fillRect/>
          </a:stretch>
        </p:blipFill>
        <p:spPr>
          <a:xfrm>
            <a:off x="114300" y="-76106"/>
            <a:ext cx="9288492" cy="7248431"/>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24417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dirty="0" smtClean="0"/>
              <a:t>17.1 </a:t>
            </a:r>
            <a:r>
              <a:rPr lang="zh-CN" altLang="en-US" dirty="0" smtClean="0"/>
              <a:t>事件类型</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13226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zh-CN" altLang="en-US" b="1" dirty="0" smtClean="0"/>
              <a:t>事件类型</a:t>
            </a:r>
            <a:r>
              <a:rPr lang="zh-CN" altLang="en-US" dirty="0" smtClean="0"/>
              <a:t>用来说明发生什么类型事件的字符串，如“</a:t>
            </a:r>
            <a:r>
              <a:rPr lang="en-US" altLang="zh-CN" dirty="0" err="1" smtClean="0"/>
              <a:t>mousemove</a:t>
            </a:r>
            <a:r>
              <a:rPr lang="zh-CN" altLang="en-US" dirty="0" smtClean="0"/>
              <a:t>”表示用户鼠标移动，“</a:t>
            </a:r>
            <a:r>
              <a:rPr lang="en-US" altLang="zh-CN" dirty="0" smtClean="0"/>
              <a:t>key-down</a:t>
            </a:r>
            <a:r>
              <a:rPr lang="zh-CN" altLang="en-US" dirty="0" smtClean="0"/>
              <a:t>”表示键盘上某个按键被按下等等。</a:t>
            </a:r>
            <a:endParaRPr lang="en-US" altLang="zh-CN" dirty="0" smtClean="0"/>
          </a:p>
          <a:p>
            <a:r>
              <a:rPr lang="zh-CN" altLang="en-US" b="1" dirty="0" smtClean="0"/>
              <a:t>事件目标</a:t>
            </a:r>
            <a:r>
              <a:rPr lang="zh-CN" altLang="en-US" dirty="0" smtClean="0"/>
              <a:t>是发生的</a:t>
            </a:r>
            <a:r>
              <a:rPr lang="zh-CN" altLang="en-US" dirty="0"/>
              <a:t>事件</a:t>
            </a:r>
            <a:r>
              <a:rPr lang="zh-CN" altLang="en-US" dirty="0" smtClean="0"/>
              <a:t>与之相关的对象。当讲事件时，我们必须同时指明类型和目标。例如</a:t>
            </a:r>
            <a:r>
              <a:rPr lang="en-US" altLang="zh-CN" dirty="0" smtClean="0"/>
              <a:t>window</a:t>
            </a:r>
            <a:r>
              <a:rPr lang="zh-CN" altLang="en-US" dirty="0" smtClean="0"/>
              <a:t>上的</a:t>
            </a:r>
            <a:r>
              <a:rPr lang="en-US" altLang="zh-CN" dirty="0" smtClean="0"/>
              <a:t>load</a:t>
            </a:r>
            <a:r>
              <a:rPr lang="zh-CN" altLang="en-US" dirty="0" smtClean="0"/>
              <a:t>事件或</a:t>
            </a:r>
            <a:r>
              <a:rPr lang="en-US" altLang="zh-CN" dirty="0" smtClean="0"/>
              <a:t>&lt;button&gt;</a:t>
            </a:r>
            <a:r>
              <a:rPr lang="zh-CN" altLang="en-US" dirty="0" smtClean="0"/>
              <a:t>元素的从</a:t>
            </a:r>
            <a:r>
              <a:rPr lang="en-US" altLang="zh-CN" dirty="0" smtClean="0"/>
              <a:t>click</a:t>
            </a:r>
            <a:r>
              <a:rPr lang="zh-CN" altLang="en-US" dirty="0" smtClean="0"/>
              <a:t>事件。</a:t>
            </a:r>
            <a:endParaRPr lang="en-US" altLang="zh-CN" dirty="0" smtClean="0"/>
          </a:p>
          <a:p>
            <a:r>
              <a:rPr lang="zh-CN" altLang="en-US" b="1" dirty="0" smtClean="0"/>
              <a:t>事件处理程序</a:t>
            </a:r>
            <a:r>
              <a:rPr lang="zh-CN" altLang="en-US" dirty="0" smtClean="0"/>
              <a:t>或事件监听程序是处理或响应事件的函数。应用程序通过指明事件类型和事件目标，在</a:t>
            </a:r>
            <a:r>
              <a:rPr lang="en-US" altLang="zh-CN" dirty="0" smtClean="0"/>
              <a:t>web</a:t>
            </a:r>
            <a:r>
              <a:rPr lang="zh-CN" altLang="en-US" dirty="0" smtClean="0"/>
              <a:t>浏览器中注册它们的事件处理程序</a:t>
            </a:r>
            <a:r>
              <a:rPr lang="zh-CN" altLang="en-US" dirty="0"/>
              <a:t>函数</a:t>
            </a:r>
            <a:r>
              <a:rPr lang="zh-CN" altLang="en-US" dirty="0" smtClean="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事件类型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8"/>
            <a:ext cx="7886700" cy="5178231"/>
          </a:xfrm>
        </p:spPr>
        <p:txBody>
          <a:bodyPr>
            <a:normAutofit/>
          </a:bodyPr>
          <a:lstStyle/>
          <a:p>
            <a:r>
              <a:rPr lang="zh-CN" altLang="en-US" b="1" dirty="0" smtClean="0"/>
              <a:t>事件对象</a:t>
            </a:r>
            <a:r>
              <a:rPr lang="zh-CN" altLang="en-US" dirty="0" smtClean="0"/>
              <a:t>是与特定事件相关且包含有关该事件详细信息的对象。例如鼠标事件的相关对象会包含鼠标指针的坐标，键盘事件的相关对象会包含按下的键和辅助键的详细信息。</a:t>
            </a:r>
            <a:endParaRPr lang="en-US" altLang="zh-CN" dirty="0" smtClean="0"/>
          </a:p>
          <a:p>
            <a:pPr>
              <a:lnSpc>
                <a:spcPct val="100000"/>
              </a:lnSpc>
              <a:spcBef>
                <a:spcPts val="0"/>
              </a:spcBef>
              <a:defRPr/>
            </a:pPr>
            <a:r>
              <a:rPr lang="zh-CN" altLang="en-US" b="1" dirty="0" smtClean="0"/>
              <a:t>事件传播</a:t>
            </a:r>
            <a:r>
              <a:rPr lang="zh-CN" altLang="en-US" dirty="0" smtClean="0"/>
              <a:t>是浏览器决定哪个对象触发其事件处理程序的过程。对于单个对象的特定事件</a:t>
            </a:r>
            <a:r>
              <a:rPr lang="en-US" altLang="zh-CN" dirty="0"/>
              <a:t>(</a:t>
            </a:r>
            <a:r>
              <a:rPr lang="zh-CN" altLang="en-US" dirty="0"/>
              <a:t>如</a:t>
            </a:r>
            <a:r>
              <a:rPr lang="en-US" altLang="zh-CN" dirty="0"/>
              <a:t>window</a:t>
            </a:r>
            <a:r>
              <a:rPr lang="zh-CN" altLang="en-US" dirty="0"/>
              <a:t>对象的</a:t>
            </a:r>
            <a:r>
              <a:rPr lang="en-US" altLang="zh-CN" dirty="0"/>
              <a:t>load</a:t>
            </a:r>
            <a:r>
              <a:rPr lang="zh-CN" altLang="en-US" dirty="0"/>
              <a:t>事件</a:t>
            </a:r>
            <a:r>
              <a:rPr lang="en-US" altLang="zh-CN" dirty="0" smtClean="0"/>
              <a:t>)</a:t>
            </a:r>
            <a:r>
              <a:rPr lang="zh-CN" altLang="en-US" dirty="0" smtClean="0"/>
              <a:t>必须是不能传播的。当文档元素上发生某个事件类型时，它们会在文档树上向上传播或</a:t>
            </a:r>
            <a:r>
              <a:rPr lang="en-US" altLang="zh-CN" dirty="0" smtClean="0"/>
              <a:t>”</a:t>
            </a:r>
            <a:r>
              <a:rPr lang="zh-CN" altLang="en-US" dirty="0" smtClean="0"/>
              <a:t>冒泡</a:t>
            </a:r>
            <a:r>
              <a:rPr lang="en-US" altLang="zh-CN" dirty="0" smtClean="0"/>
              <a:t>”</a:t>
            </a:r>
            <a:r>
              <a:rPr lang="zh-CN" altLang="en-US" dirty="0" smtClean="0"/>
              <a:t>。例如当用户移动鼠标到超链接上时，在定义这个链接的</a:t>
            </a:r>
            <a:r>
              <a:rPr lang="en-US" altLang="zh-CN" dirty="0" smtClean="0"/>
              <a:t>&lt;a&gt;</a:t>
            </a:r>
            <a:r>
              <a:rPr lang="zh-CN" altLang="en-US" dirty="0" smtClean="0"/>
              <a:t>上首先会触发</a:t>
            </a:r>
            <a:r>
              <a:rPr lang="en-US" altLang="zh-CN" dirty="0" err="1" smtClean="0"/>
              <a:t>mousemove</a:t>
            </a:r>
            <a:r>
              <a:rPr lang="zh-CN" altLang="en-US" dirty="0" smtClean="0"/>
              <a:t>事件，然后是在容器元素上触发这个事件。</a:t>
            </a:r>
            <a:endParaRPr lang="en-US" altLang="zh-CN"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960985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表单事件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zh-CN" altLang="en-US" dirty="0" smtClean="0"/>
              <a:t>表单和超链接都是网页中最早支持脚本的元素。</a:t>
            </a:r>
            <a:endParaRPr lang="en-US" altLang="zh-CN" dirty="0" smtClean="0"/>
          </a:p>
          <a:p>
            <a:r>
              <a:rPr lang="zh-CN" altLang="en-US" dirty="0" smtClean="0"/>
              <a:t>当提交表单和重置表单时，</a:t>
            </a:r>
            <a:r>
              <a:rPr lang="en-US" altLang="zh-CN" dirty="0" smtClean="0"/>
              <a:t>&lt;form&gt;</a:t>
            </a:r>
            <a:r>
              <a:rPr lang="zh-CN" altLang="en-US" dirty="0" smtClean="0"/>
              <a:t>元素会分别触发</a:t>
            </a:r>
            <a:r>
              <a:rPr lang="en-US" altLang="zh-CN" dirty="0" smtClean="0"/>
              <a:t>submit</a:t>
            </a:r>
            <a:r>
              <a:rPr lang="zh-CN" altLang="en-US" dirty="0" smtClean="0"/>
              <a:t>和</a:t>
            </a:r>
            <a:r>
              <a:rPr lang="en-US" altLang="zh-CN" dirty="0" smtClean="0"/>
              <a:t>reset</a:t>
            </a:r>
            <a:r>
              <a:rPr lang="zh-CN" altLang="en-US" dirty="0" smtClean="0"/>
              <a:t>事件。</a:t>
            </a:r>
            <a:endParaRPr lang="en-US" altLang="zh-CN" dirty="0" smtClean="0"/>
          </a:p>
          <a:p>
            <a:r>
              <a:rPr lang="zh-CN" altLang="en-US" dirty="0" smtClean="0"/>
              <a:t>当用户输入文字，选择选项或选择复选框来改变相应表单元素的状态时，会触发</a:t>
            </a:r>
            <a:r>
              <a:rPr lang="en-US" altLang="zh-CN" dirty="0" smtClean="0"/>
              <a:t>change</a:t>
            </a:r>
            <a:r>
              <a:rPr lang="zh-CN" altLang="en-US" dirty="0" smtClean="0"/>
              <a:t>事件。</a:t>
            </a:r>
            <a:endParaRPr lang="en-US" altLang="zh-CN" dirty="0" smtClean="0"/>
          </a:p>
          <a:p>
            <a:r>
              <a:rPr lang="zh-CN" altLang="en-US" dirty="0" smtClean="0"/>
              <a:t>相应通过键盘改变焦点的表单元素在得到和失去焦点时会分别触发</a:t>
            </a:r>
            <a:r>
              <a:rPr lang="en-US" altLang="zh-CN" dirty="0" smtClean="0"/>
              <a:t>focus</a:t>
            </a:r>
            <a:r>
              <a:rPr lang="zh-CN" altLang="en-US" dirty="0" smtClean="0"/>
              <a:t>和</a:t>
            </a:r>
            <a:r>
              <a:rPr lang="en-US" altLang="zh-CN" dirty="0" smtClean="0"/>
              <a:t>blur</a:t>
            </a:r>
            <a:r>
              <a:rPr lang="zh-CN" altLang="en-US" dirty="0" smtClean="0"/>
              <a:t>事件。</a:t>
            </a:r>
            <a:endParaRPr lang="en-US" altLang="zh-CN" dirty="0" smtClean="0"/>
          </a:p>
          <a:p>
            <a:r>
              <a:rPr lang="en-US" altLang="zh-CN" dirty="0"/>
              <a:t>focus() </a:t>
            </a:r>
            <a:r>
              <a:rPr lang="zh-CN" altLang="en-US" dirty="0"/>
              <a:t>方法用于给予该元素焦点。这样用户不必点击它，就能编辑显示的文本了。</a:t>
            </a:r>
          </a:p>
          <a:p>
            <a:pPr marL="0"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9665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335950"/>
            <a:ext cx="7886700" cy="1325563"/>
          </a:xfrm>
        </p:spPr>
        <p:txBody>
          <a:bodyPr/>
          <a:lstStyle/>
          <a:p>
            <a:r>
              <a:rPr lang="en-US" altLang="zh-CN" dirty="0" smtClean="0"/>
              <a:t>Window</a:t>
            </a:r>
            <a:r>
              <a:rPr lang="zh-CN" altLang="en-US" dirty="0" smtClean="0"/>
              <a:t>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en-US" altLang="zh-CN" dirty="0" smtClean="0"/>
              <a:t> </a:t>
            </a:r>
            <a:r>
              <a:rPr lang="zh-CN" altLang="en-US" dirty="0" smtClean="0"/>
              <a:t>当文档和其他外部资源如图片加载并显示时会触发</a:t>
            </a:r>
            <a:r>
              <a:rPr lang="en-US" altLang="zh-CN" dirty="0" smtClean="0"/>
              <a:t>load</a:t>
            </a:r>
            <a:r>
              <a:rPr lang="zh-CN" altLang="en-US" dirty="0" smtClean="0"/>
              <a:t>事件。</a:t>
            </a:r>
            <a:endParaRPr lang="en-US" altLang="zh-CN" dirty="0" smtClean="0"/>
          </a:p>
          <a:p>
            <a:r>
              <a:rPr lang="en-US" altLang="zh-CN" dirty="0"/>
              <a:t>u</a:t>
            </a:r>
            <a:r>
              <a:rPr lang="en-US" altLang="zh-CN" dirty="0" smtClean="0"/>
              <a:t>nload</a:t>
            </a:r>
            <a:r>
              <a:rPr lang="zh-CN" altLang="en-US" dirty="0" smtClean="0"/>
              <a:t>事件和</a:t>
            </a:r>
            <a:r>
              <a:rPr lang="en-US" altLang="zh-CN" dirty="0" smtClean="0"/>
              <a:t>load</a:t>
            </a:r>
            <a:r>
              <a:rPr lang="zh-CN" altLang="en-US" dirty="0" smtClean="0"/>
              <a:t>事件相对，当用户离开当前文档转向其他文档时会触发它。</a:t>
            </a:r>
            <a:r>
              <a:rPr lang="en-US" altLang="zh-CN" dirty="0" smtClean="0"/>
              <a:t>unload</a:t>
            </a:r>
            <a:r>
              <a:rPr lang="zh-CN" altLang="en-US" dirty="0" smtClean="0"/>
              <a:t>事件可以用于保护用户的状态。</a:t>
            </a:r>
            <a:endParaRPr lang="en-US" altLang="zh-CN" dirty="0" smtClean="0"/>
          </a:p>
          <a:p>
            <a:r>
              <a:rPr lang="en-US" altLang="zh-CN" dirty="0" err="1"/>
              <a:t>b</a:t>
            </a:r>
            <a:r>
              <a:rPr lang="en-US" altLang="zh-CN" dirty="0" err="1" smtClean="0"/>
              <a:t>eforunload</a:t>
            </a:r>
            <a:r>
              <a:rPr lang="zh-CN" altLang="en-US" dirty="0" smtClean="0"/>
              <a:t>事件和</a:t>
            </a:r>
            <a:r>
              <a:rPr lang="en-US" altLang="zh-CN" dirty="0" smtClean="0"/>
              <a:t>unload</a:t>
            </a:r>
            <a:r>
              <a:rPr lang="zh-CN" altLang="en-US" dirty="0" smtClean="0"/>
              <a:t>相似，它能提供询问用户是否确定离开当前页面的机会。</a:t>
            </a:r>
            <a:endParaRPr lang="en-US" altLang="zh-CN" dirty="0" smtClean="0"/>
          </a:p>
          <a:p>
            <a:r>
              <a:rPr lang="zh-CN" altLang="en-US" dirty="0"/>
              <a:t>当</a:t>
            </a:r>
            <a:r>
              <a:rPr lang="zh-CN" altLang="en-US" dirty="0" smtClean="0"/>
              <a:t>用户调整浏览器窗口大小或滚动它时会触发</a:t>
            </a:r>
            <a:r>
              <a:rPr lang="en-US" altLang="zh-CN" dirty="0" smtClean="0"/>
              <a:t>resize</a:t>
            </a:r>
            <a:r>
              <a:rPr lang="zh-CN" altLang="en-US" dirty="0" smtClean="0"/>
              <a:t>和</a:t>
            </a:r>
            <a:r>
              <a:rPr lang="en-US" altLang="zh-CN" dirty="0" smtClean="0"/>
              <a:t>scroll</a:t>
            </a:r>
            <a:r>
              <a:rPr lang="zh-CN" altLang="en-US" dirty="0" smtClean="0"/>
              <a:t>事件。</a:t>
            </a:r>
            <a:r>
              <a:rPr lang="en-US" altLang="zh-CN" dirty="0" smtClean="0"/>
              <a:t>scroll</a:t>
            </a:r>
            <a:r>
              <a:rPr lang="zh-CN" altLang="en-US" dirty="0" smtClean="0"/>
              <a:t>事件也能在任意可以滚动的文档元素上触发。</a:t>
            </a:r>
            <a:endParaRPr lang="en-US" altLang="zh-CN" dirty="0" smtClean="0"/>
          </a:p>
          <a:p>
            <a:endParaRPr lang="zh-CN" altLang="en-US" dirty="0"/>
          </a:p>
          <a:p>
            <a:pPr marL="0"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55375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335950"/>
            <a:ext cx="7886700" cy="1325563"/>
          </a:xfrm>
        </p:spPr>
        <p:txBody>
          <a:bodyPr/>
          <a:lstStyle/>
          <a:p>
            <a:r>
              <a:rPr lang="zh-CN" altLang="en-US" dirty="0"/>
              <a:t>鼠标</a:t>
            </a:r>
            <a:r>
              <a:rPr lang="zh-CN" altLang="en-US" dirty="0" smtClean="0"/>
              <a:t>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zh-CN" altLang="en-US" dirty="0" smtClean="0"/>
              <a:t>传递给鼠标事件处理程序的事件对象有属性集，它描述了当事件发生时鼠标的位置和按键状态，也指明当时是否有任何辅助键按下。</a:t>
            </a:r>
            <a:endParaRPr lang="en-US" altLang="zh-CN" dirty="0" smtClean="0"/>
          </a:p>
          <a:p>
            <a:r>
              <a:rPr lang="en-US" altLang="zh-CN" dirty="0" err="1" smtClean="0"/>
              <a:t>clientx,clienty</a:t>
            </a:r>
            <a:r>
              <a:rPr lang="zh-CN" altLang="en-US" dirty="0" smtClean="0"/>
              <a:t>指定了鼠标在窗口坐标中的位置。</a:t>
            </a:r>
            <a:endParaRPr lang="en-US" altLang="zh-CN" dirty="0" smtClean="0"/>
          </a:p>
          <a:p>
            <a:r>
              <a:rPr lang="en-US" altLang="zh-CN" dirty="0" err="1"/>
              <a:t>b</a:t>
            </a:r>
            <a:r>
              <a:rPr lang="en-US" altLang="zh-CN" dirty="0" err="1" smtClean="0"/>
              <a:t>uttom</a:t>
            </a:r>
            <a:r>
              <a:rPr lang="zh-CN" altLang="en-US" dirty="0" smtClean="0"/>
              <a:t>和</a:t>
            </a:r>
            <a:r>
              <a:rPr lang="en-US" altLang="zh-CN" dirty="0" smtClean="0"/>
              <a:t> which</a:t>
            </a:r>
            <a:r>
              <a:rPr lang="zh-CN" altLang="en-US" dirty="0" smtClean="0"/>
              <a:t>指定了拿下那个鼠标键。</a:t>
            </a:r>
            <a:endParaRPr lang="en-US" altLang="zh-CN" dirty="0" smtClean="0"/>
          </a:p>
          <a:p>
            <a:r>
              <a:rPr lang="en-US" altLang="zh-CN" dirty="0" err="1"/>
              <a:t>al</a:t>
            </a:r>
            <a:r>
              <a:rPr lang="en-US" altLang="zh-CN" dirty="0" err="1" smtClean="0"/>
              <a:t>tkey</a:t>
            </a:r>
            <a:r>
              <a:rPr lang="zh-CN" altLang="en-US" dirty="0" smtClean="0"/>
              <a:t>，</a:t>
            </a:r>
            <a:r>
              <a:rPr lang="en-US" altLang="zh-CN" dirty="0" err="1" smtClean="0"/>
              <a:t>ctrlkey</a:t>
            </a:r>
            <a:r>
              <a:rPr lang="zh-CN" altLang="en-US" dirty="0" smtClean="0"/>
              <a:t>，</a:t>
            </a:r>
            <a:r>
              <a:rPr lang="en-US" altLang="zh-CN" dirty="0" err="1" smtClean="0"/>
              <a:t>shiftkey</a:t>
            </a:r>
            <a:r>
              <a:rPr lang="zh-CN" altLang="en-US" dirty="0" smtClean="0"/>
              <a:t>等等代表按下了哪个键盘键。</a:t>
            </a:r>
            <a:endParaRPr lang="en-US" altLang="zh-CN" dirty="0" smtClean="0"/>
          </a:p>
          <a:p>
            <a:r>
              <a:rPr lang="zh-CN" altLang="en-US" dirty="0" smtClean="0"/>
              <a:t>移动鼠标时会触发</a:t>
            </a:r>
            <a:r>
              <a:rPr lang="en-US" altLang="zh-CN" dirty="0" err="1" smtClean="0"/>
              <a:t>mousemove</a:t>
            </a:r>
            <a:r>
              <a:rPr lang="zh-CN" altLang="en-US" dirty="0" smtClean="0"/>
              <a:t>事件，按下或释放鼠标时会吃法</a:t>
            </a:r>
            <a:r>
              <a:rPr lang="en-US" altLang="zh-CN" dirty="0" err="1" smtClean="0"/>
              <a:t>mouseup</a:t>
            </a:r>
            <a:r>
              <a:rPr lang="zh-CN" altLang="en-US" dirty="0" smtClean="0"/>
              <a:t>和</a:t>
            </a:r>
            <a:r>
              <a:rPr lang="en-US" altLang="zh-CN" dirty="0" err="1" smtClean="0"/>
              <a:t>mousedown</a:t>
            </a:r>
            <a:r>
              <a:rPr lang="zh-CN" altLang="en-US" dirty="0" smtClean="0"/>
              <a:t>事件。之后会触发</a:t>
            </a:r>
            <a:r>
              <a:rPr lang="en-US" altLang="zh-CN" dirty="0" smtClean="0"/>
              <a:t>click</a:t>
            </a:r>
            <a:r>
              <a:rPr lang="zh-CN" altLang="en-US" dirty="0" smtClean="0"/>
              <a:t>事件。</a:t>
            </a:r>
            <a:endParaRPr lang="en-US" altLang="zh-CN" dirty="0" smtClean="0"/>
          </a:p>
          <a:p>
            <a:pPr marL="0" indent="0">
              <a:buNone/>
            </a:pPr>
            <a:endParaRPr lang="zh-CN" altLang="en-US" dirty="0"/>
          </a:p>
          <a:p>
            <a:pPr marL="0"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9292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335950"/>
            <a:ext cx="7886700" cy="1325563"/>
          </a:xfrm>
        </p:spPr>
        <p:txBody>
          <a:bodyPr/>
          <a:lstStyle/>
          <a:p>
            <a:r>
              <a:rPr lang="zh-CN" altLang="en-US" dirty="0" smtClean="0"/>
              <a:t>键盘事件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pPr marL="0" indent="0">
              <a:buNone/>
            </a:pPr>
            <a:r>
              <a:rPr lang="en-US" altLang="zh-CN" dirty="0" err="1" smtClean="0"/>
              <a:t>keydown</a:t>
            </a:r>
            <a:r>
              <a:rPr lang="zh-CN" altLang="en-US" dirty="0" smtClean="0"/>
              <a:t>和 </a:t>
            </a:r>
            <a:r>
              <a:rPr lang="en-US" altLang="zh-CN" dirty="0" err="1" smtClean="0"/>
              <a:t>keyup</a:t>
            </a:r>
            <a:r>
              <a:rPr lang="zh-CN" altLang="en-US" dirty="0" smtClean="0"/>
              <a:t>是低级键盘事件。当要打印字符时，会触发</a:t>
            </a:r>
            <a:r>
              <a:rPr lang="en-US" altLang="zh-CN" dirty="0" smtClean="0"/>
              <a:t>keypress</a:t>
            </a:r>
            <a:r>
              <a:rPr lang="zh-CN" altLang="en-US" dirty="0" smtClean="0"/>
              <a:t>事件。</a:t>
            </a:r>
            <a:endParaRPr lang="zh-CN" altLang="en-US" dirty="0"/>
          </a:p>
          <a:p>
            <a:pPr marL="0"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53190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5"/>
</p:tagLst>
</file>

<file path=ppt/tags/tag2.xml><?xml version="1.0" encoding="utf-8"?>
<p:tagLst xmlns:a="http://schemas.openxmlformats.org/drawingml/2006/main" xmlns:r="http://schemas.openxmlformats.org/officeDocument/2006/relationships" xmlns:p="http://schemas.openxmlformats.org/presentationml/2006/main">
  <p:tag name="TIMING" val="|24.9"/>
</p:tagLst>
</file>

<file path=ppt/tags/tag3.xml><?xml version="1.0" encoding="utf-8"?>
<p:tagLst xmlns:a="http://schemas.openxmlformats.org/drawingml/2006/main" xmlns:r="http://schemas.openxmlformats.org/officeDocument/2006/relationships" xmlns:p="http://schemas.openxmlformats.org/presentationml/2006/main">
  <p:tag name="TIMING" val="|88.4|83.1"/>
</p:tagLst>
</file>

<file path=ppt/tags/tag4.xml><?xml version="1.0" encoding="utf-8"?>
<p:tagLst xmlns:a="http://schemas.openxmlformats.org/drawingml/2006/main" xmlns:r="http://schemas.openxmlformats.org/officeDocument/2006/relationships" xmlns:p="http://schemas.openxmlformats.org/presentationml/2006/main">
  <p:tag name="TIMING" val="|31.2"/>
</p:tagLst>
</file>

<file path=ppt/tags/tag5.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5482</TotalTime>
  <Words>2049</Words>
  <Application>Microsoft Office PowerPoint</Application>
  <PresentationFormat>全屏显示(4:3)</PresentationFormat>
  <Paragraphs>137</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等线 Light</vt:lpstr>
      <vt:lpstr>Arial</vt:lpstr>
      <vt:lpstr>Calibri</vt:lpstr>
      <vt:lpstr>Calibri Light</vt:lpstr>
      <vt:lpstr>Office Theme</vt:lpstr>
      <vt:lpstr>第17章 事件处理</vt:lpstr>
      <vt:lpstr>概述</vt:lpstr>
      <vt:lpstr>17.1 事件类型</vt:lpstr>
      <vt:lpstr>事件类型</vt:lpstr>
      <vt:lpstr>事件类型</vt:lpstr>
      <vt:lpstr>表单事件</vt:lpstr>
      <vt:lpstr>Window事件</vt:lpstr>
      <vt:lpstr>鼠标事件</vt:lpstr>
      <vt:lpstr>键盘事件</vt:lpstr>
      <vt:lpstr>触摸屏和移动设备事件</vt:lpstr>
      <vt:lpstr>17.2 注册事件处理程序</vt:lpstr>
      <vt:lpstr>设置JavaScript对象属性为事件处理程序</vt:lpstr>
      <vt:lpstr>设置HTML标签属性为事件处理程序</vt:lpstr>
      <vt:lpstr>addEventListener()</vt:lpstr>
      <vt:lpstr>事件传播</vt:lpstr>
      <vt:lpstr>17.3 事件处理程序的调用</vt:lpstr>
      <vt:lpstr>事件处理程序的参数</vt:lpstr>
      <vt:lpstr>事件处理程序的运行环境</vt:lpstr>
      <vt:lpstr>事件处理程序的返回值</vt:lpstr>
      <vt:lpstr>调用顺序</vt:lpstr>
      <vt:lpstr>事件传播</vt:lpstr>
      <vt:lpstr>事件取消</vt:lpstr>
      <vt:lpstr>17.4 文档加载事件</vt:lpstr>
      <vt:lpstr>Load和DOMContentLoaded</vt:lpstr>
      <vt:lpstr>17.5 事件列举</vt:lpstr>
      <vt:lpstr>鼠标事件</vt:lpstr>
      <vt:lpstr>鼠标事件</vt:lpstr>
      <vt:lpstr>鼠标事件</vt:lpstr>
      <vt:lpstr>鼠标事件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yezi</cp:lastModifiedBy>
  <cp:revision>58</cp:revision>
  <dcterms:created xsi:type="dcterms:W3CDTF">2020-02-13T02:59:45Z</dcterms:created>
  <dcterms:modified xsi:type="dcterms:W3CDTF">2020-05-14T06:53:09Z</dcterms:modified>
</cp:coreProperties>
</file>