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71" r:id="rId2"/>
    <p:sldId id="272" r:id="rId3"/>
    <p:sldId id="273" r:id="rId4"/>
    <p:sldId id="274" r:id="rId5"/>
    <p:sldId id="361" r:id="rId6"/>
    <p:sldId id="362" r:id="rId7"/>
    <p:sldId id="344" r:id="rId8"/>
    <p:sldId id="364" r:id="rId9"/>
    <p:sldId id="363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o Ruiqing" initials="GR" lastIdx="1" clrIdx="0">
    <p:extLst>
      <p:ext uri="{19B8F6BF-5375-455C-9EA6-DF929625EA0E}">
        <p15:presenceInfo xmlns:p15="http://schemas.microsoft.com/office/powerpoint/2012/main" userId="5a3770f21e8055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5" autoAdjust="0"/>
    <p:restoredTop sz="73158"/>
  </p:normalViewPr>
  <p:slideViewPr>
    <p:cSldViewPr snapToGrid="0" snapToObjects="1">
      <p:cViewPr varScale="1">
        <p:scale>
          <a:sx n="64" d="100"/>
          <a:sy n="64" d="100"/>
        </p:scale>
        <p:origin x="1541" y="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D5FF9-2132-F041-86BB-B6820AAE841B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44585-649C-C542-858E-9B9F855E27C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6036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</a:t>
            </a:r>
            <a:r>
              <a:rPr lang="zh-CN" altLang="en-US" dirty="0" smtClean="0"/>
              <a:t>规定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浏览器如何从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服务器获取文档和向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服务器提交表单内容，以及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服务器如何响应这个请求和提交。用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代码操作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是可行的。当用脚本设置表单对象的</a:t>
            </a:r>
            <a:r>
              <a:rPr lang="en-US" altLang="zh-CN" dirty="0" smtClean="0"/>
              <a:t>submit()</a:t>
            </a:r>
            <a:r>
              <a:rPr lang="zh-CN" altLang="en-US" dirty="0" smtClean="0"/>
              <a:t>方法时，会初始化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请求，浏览器会重新加载页面。但是这并不立理想，有时只是提交一个小表单并不需要重新加载整个页面。本章会说明在没有导致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浏览器重新加载任何窗口或窗体内容的情况下，脚本如何实践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浏览器与服务器之间的通信。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0532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上面两个代码是分别用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方式请求相同的内容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81928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每当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readyState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发生变化时就会调用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onreadystatechange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93658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前面举的例子都是通过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responseText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获取相应结果，这个例子是通过</a:t>
            </a:r>
            <a:r>
              <a:rPr lang="en-US" altLang="zh-CN" dirty="0" err="1" smtClean="0"/>
              <a:t>ResponseXML</a:t>
            </a:r>
            <a:r>
              <a:rPr lang="zh-CN" altLang="en-US" dirty="0" smtClean="0"/>
              <a:t> 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807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78732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post 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请求包括一个请求主体，它包含客户端传递给服务器的数据。前面举的例子的请求主体都只是简单的文本字符串，接下来会介绍一些更复杂的数据。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表单数据也可以用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请求来提交，当提交表单的目标仅仅是一个只读查询，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更合适。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56531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这个在后面会详细介绍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6660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文档作为主体的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post 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请求，直接用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xmlheeprequest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send()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32500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可以把上传的文件的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对象和其他元素分开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append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（）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10091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36285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3737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59769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这边对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不做详细介绍。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20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63478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 Ajax</a:t>
            </a:r>
            <a:r>
              <a:rPr kumimoji="1" lang="zh-CN" altLang="en-US" baseline="0" dirty="0" smtClean="0"/>
              <a:t>描述了一种主要使用脚本操作</a:t>
            </a:r>
            <a:r>
              <a:rPr kumimoji="1" lang="en-US" altLang="zh-CN" baseline="0" dirty="0" smtClean="0"/>
              <a:t>HTTP</a:t>
            </a:r>
            <a:r>
              <a:rPr kumimoji="1" lang="zh-CN" altLang="en-US" baseline="0" dirty="0" smtClean="0"/>
              <a:t>的</a:t>
            </a:r>
            <a:r>
              <a:rPr kumimoji="1" lang="en-US" altLang="zh-CN" baseline="0" dirty="0" smtClean="0"/>
              <a:t>Web</a:t>
            </a:r>
            <a:r>
              <a:rPr kumimoji="1" lang="zh-CN" altLang="en-US" baseline="0" dirty="0" smtClean="0"/>
              <a:t>应用架构，</a:t>
            </a:r>
            <a:r>
              <a:rPr kumimoji="1" lang="en-US" altLang="zh-CN" baseline="0" dirty="0" smtClean="0"/>
              <a:t>Ajax</a:t>
            </a:r>
            <a:r>
              <a:rPr kumimoji="1" lang="zh-CN" altLang="en-US" baseline="0" dirty="0" smtClean="0"/>
              <a:t>应用的主要特点是使用脚本操纵</a:t>
            </a:r>
            <a:r>
              <a:rPr kumimoji="1" lang="en-US" altLang="zh-CN" baseline="0" dirty="0" smtClean="0"/>
              <a:t>HTTP</a:t>
            </a:r>
            <a:r>
              <a:rPr kumimoji="1" lang="zh-CN" altLang="en-US" baseline="0" dirty="0" smtClean="0"/>
              <a:t>和</a:t>
            </a:r>
            <a:r>
              <a:rPr kumimoji="1" lang="en-US" altLang="zh-CN" baseline="0" dirty="0" smtClean="0"/>
              <a:t>Web</a:t>
            </a:r>
            <a:r>
              <a:rPr kumimoji="1" lang="zh-CN" altLang="en-US" baseline="0" dirty="0" smtClean="0"/>
              <a:t>服务器进行数据交换，不会导致页面重载。避免页面重载的能力使</a:t>
            </a:r>
            <a:r>
              <a:rPr kumimoji="1" lang="en-US" altLang="zh-CN" baseline="0" dirty="0" smtClean="0"/>
              <a:t>Web</a:t>
            </a:r>
            <a:r>
              <a:rPr kumimoji="1" lang="zh-CN" altLang="en-US" baseline="0" dirty="0" smtClean="0"/>
              <a:t>应用看上去更像传统的桌面应用。</a:t>
            </a:r>
            <a:r>
              <a:rPr kumimoji="1" lang="en-US" altLang="zh-CN" baseline="0" dirty="0" smtClean="0"/>
              <a:t>Web</a:t>
            </a:r>
            <a:r>
              <a:rPr kumimoji="1" lang="zh-CN" altLang="en-US" baseline="0" dirty="0" smtClean="0"/>
              <a:t>引用过可以使用</a:t>
            </a:r>
            <a:r>
              <a:rPr kumimoji="1" lang="en-US" altLang="zh-CN" baseline="0" dirty="0" smtClean="0"/>
              <a:t>Ajax</a:t>
            </a:r>
            <a:r>
              <a:rPr kumimoji="1" lang="zh-CN" altLang="en-US" baseline="0" dirty="0" smtClean="0"/>
              <a:t>技术把用户的交互数据记录到服务器中，也可以开始只显示简单页面，之后按照需求加载额外的数据和页面组件来提升应用的启动时间。</a:t>
            </a:r>
            <a:endParaRPr kumimoji="1"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7169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82600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简单介绍一下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42218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简单介绍一下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85436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下面这个代码就是一个</a:t>
            </a:r>
            <a:r>
              <a:rPr lang="en-US" altLang="zh-CN" dirty="0" err="1" smtClean="0"/>
              <a:t>XMLHttpRequest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实例。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15179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37907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通过异步发送，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不必等待服务器响应，而是可以在等待服务器响应时执行其他脚本，当响应就绪时处理响应</a:t>
            </a:r>
          </a:p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49588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2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4038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0889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4477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5349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808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8047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9740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376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9646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4522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5887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tif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.tiff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4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1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D2AD-247A-6240-85FC-12099FA30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第</a:t>
            </a:r>
            <a:r>
              <a:rPr lang="en-US" altLang="zh-CN" sz="4000" dirty="0" smtClean="0"/>
              <a:t>18</a:t>
            </a:r>
            <a:r>
              <a:rPr lang="zh-CN" altLang="en-US" sz="4000" dirty="0" smtClean="0"/>
              <a:t>章 脚本化</a:t>
            </a:r>
            <a:r>
              <a:rPr lang="en-US" altLang="zh-CN" sz="4000" dirty="0" smtClean="0"/>
              <a:t>HTTP</a:t>
            </a:r>
            <a:endParaRPr lang="en-C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5CFD8-F7DC-7249-8494-B49504DC8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B9FA0F-CAD5-2441-A863-B92F17FC2672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9E092-B408-FB4C-8781-5A2D85077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B67AB-9248-974A-B3C0-14C5C72089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2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</a:t>
            </a:r>
            <a:r>
              <a:rPr lang="en-US" altLang="zh-CN" b="1" dirty="0" smtClean="0"/>
              <a:t>et</a:t>
            </a:r>
            <a:r>
              <a:rPr lang="zh-CN" altLang="en-US" b="1" dirty="0" smtClean="0"/>
              <a:t>和</a:t>
            </a:r>
            <a:r>
              <a:rPr lang="en-US" altLang="zh-CN" b="1" dirty="0"/>
              <a:t>po</a:t>
            </a:r>
            <a:r>
              <a:rPr lang="en-US" altLang="zh-CN" b="1" dirty="0" smtClean="0"/>
              <a:t>st</a:t>
            </a:r>
            <a:endParaRPr lang="zh-CN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09" y="1362269"/>
            <a:ext cx="7886700" cy="4814694"/>
          </a:xfrm>
        </p:spPr>
        <p:txBody>
          <a:bodyPr>
            <a:normAutofit/>
          </a:bodyPr>
          <a:lstStyle/>
          <a:p>
            <a:r>
              <a:rPr lang="en-US" altLang="zh-CN" dirty="0"/>
              <a:t>g</a:t>
            </a:r>
            <a:r>
              <a:rPr lang="en-US" dirty="0" smtClean="0"/>
              <a:t>et</a:t>
            </a:r>
            <a:r>
              <a:rPr lang="zh-CN" altLang="en-US" dirty="0" smtClean="0"/>
              <a:t>一般用来获取服务器的信息，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一般用来更新信息。</a:t>
            </a:r>
            <a:endParaRPr lang="en-US" altLang="zh-CN" dirty="0" smtClean="0"/>
          </a:p>
          <a:p>
            <a:r>
              <a:rPr lang="en-US" altLang="zh-CN" dirty="0" smtClean="0"/>
              <a:t>post</a:t>
            </a:r>
            <a:r>
              <a:rPr lang="zh-CN" altLang="en-US" dirty="0" smtClean="0"/>
              <a:t>请求相对于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请求更加安全。因为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请求传递的参数会显示在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中，用户在访问的时候浏览器会缓存网页，这样别人在查看浏览记录时会获取私人信息。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请求不会被用户看到。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请求吧请求的数据放在请求体里。</a:t>
            </a:r>
            <a:endParaRPr lang="en-US" altLang="zh-CN" dirty="0" smtClean="0"/>
          </a:p>
          <a:p>
            <a:r>
              <a:rPr lang="en-US" altLang="zh-CN" dirty="0"/>
              <a:t>g</a:t>
            </a:r>
            <a:r>
              <a:rPr lang="en-US" altLang="zh-CN" dirty="0" smtClean="0"/>
              <a:t>et </a:t>
            </a:r>
            <a:r>
              <a:rPr lang="zh-CN" altLang="en-US" dirty="0"/>
              <a:t>比 </a:t>
            </a:r>
            <a:r>
              <a:rPr lang="en-US" altLang="zh-CN" dirty="0"/>
              <a:t>post</a:t>
            </a:r>
            <a:r>
              <a:rPr lang="en-US" altLang="zh-CN" dirty="0" smtClean="0"/>
              <a:t> </a:t>
            </a:r>
            <a:r>
              <a:rPr lang="zh-CN" altLang="en-US" dirty="0"/>
              <a:t>更简单更快，可用于大多数情况下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Post</a:t>
            </a:r>
            <a:r>
              <a:rPr lang="zh-CN" altLang="en-US" dirty="0" smtClean="0"/>
              <a:t>方法常用与表单，它在请求主体中包含额外数据，且这些数据通常会存储到服务器的数据库中。</a:t>
            </a:r>
            <a:endParaRPr lang="en-US" altLang="zh-CN" dirty="0" smtClean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5371" y="186656"/>
            <a:ext cx="6391275" cy="3305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3972" y="3491831"/>
            <a:ext cx="5934075" cy="32099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60420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取得响应</a:t>
            </a:r>
            <a:endParaRPr lang="zh-CN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09" y="1362269"/>
            <a:ext cx="7886700" cy="5186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一</a:t>
            </a:r>
            <a:r>
              <a:rPr lang="zh-CN" altLang="en-US" dirty="0" smtClean="0"/>
              <a:t>个完整的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响应由状态码，响应头集合和响应主体组成。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52" y="2177307"/>
            <a:ext cx="6414354" cy="437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97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743" y="4711701"/>
            <a:ext cx="5273654" cy="11922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服务器响应属性</a:t>
            </a:r>
            <a:endParaRPr lang="zh-CN" alt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responseText</a:t>
            </a:r>
            <a:r>
              <a:rPr lang="en-US" altLang="zh-CN" dirty="0"/>
              <a:t> </a:t>
            </a:r>
            <a:r>
              <a:rPr lang="zh-CN" altLang="en-US" dirty="0"/>
              <a:t>属性以 </a:t>
            </a:r>
            <a:r>
              <a:rPr lang="en-US" altLang="zh-CN" dirty="0"/>
              <a:t>JavaScript </a:t>
            </a:r>
            <a:r>
              <a:rPr lang="zh-CN" altLang="en-US" dirty="0"/>
              <a:t>字符串的形式返回服务器</a:t>
            </a:r>
            <a:r>
              <a:rPr lang="zh-CN" altLang="en-US" dirty="0" smtClean="0"/>
              <a:t>响应。</a:t>
            </a:r>
            <a:endParaRPr lang="en-US" altLang="zh-CN" dirty="0" smtClean="0"/>
          </a:p>
          <a:p>
            <a:r>
              <a:rPr lang="en-US" altLang="zh-CN" dirty="0" err="1" smtClean="0"/>
              <a:t>XMLHttpRequest</a:t>
            </a:r>
            <a:r>
              <a:rPr lang="en-US" altLang="zh-CN" dirty="0" smtClean="0"/>
              <a:t> </a:t>
            </a:r>
            <a:r>
              <a:rPr lang="zh-CN" altLang="en-US" dirty="0"/>
              <a:t>对象有一个內建的 </a:t>
            </a:r>
            <a:r>
              <a:rPr lang="en-US" altLang="zh-CN" dirty="0"/>
              <a:t>XML </a:t>
            </a:r>
            <a:r>
              <a:rPr lang="zh-CN" altLang="en-US" dirty="0"/>
              <a:t>解析</a:t>
            </a:r>
            <a:r>
              <a:rPr lang="zh-CN" altLang="en-US" dirty="0" smtClean="0"/>
              <a:t>器</a:t>
            </a:r>
            <a:r>
              <a:rPr lang="zh-CN" altLang="en-US" dirty="0"/>
              <a:t>，</a:t>
            </a:r>
            <a:r>
              <a:rPr lang="en-US" altLang="zh-CN" dirty="0" err="1" smtClean="0"/>
              <a:t>ResponseXML</a:t>
            </a:r>
            <a:r>
              <a:rPr lang="zh-CN" altLang="en-US" dirty="0"/>
              <a:t> 属性以 </a:t>
            </a:r>
            <a:r>
              <a:rPr lang="en-US" altLang="zh-CN" dirty="0"/>
              <a:t>XML DOM </a:t>
            </a:r>
            <a:r>
              <a:rPr lang="zh-CN" altLang="en-US" dirty="0"/>
              <a:t>对象返回服务器响应</a:t>
            </a:r>
            <a:r>
              <a:rPr lang="zh-CN" altLang="en-US" dirty="0" smtClean="0"/>
              <a:t>。使用</a:t>
            </a:r>
            <a:r>
              <a:rPr lang="zh-CN" altLang="en-US" dirty="0"/>
              <a:t>此</a:t>
            </a:r>
            <a:r>
              <a:rPr lang="zh-CN" altLang="en-US" dirty="0" smtClean="0"/>
              <a:t>属性可以</a:t>
            </a:r>
            <a:r>
              <a:rPr lang="zh-CN" altLang="en-US" dirty="0"/>
              <a:t>把响应解析为 </a:t>
            </a:r>
            <a:r>
              <a:rPr lang="en-US" altLang="zh-CN" dirty="0"/>
              <a:t>XML DOM </a:t>
            </a:r>
            <a:r>
              <a:rPr lang="zh-CN" altLang="en-US" dirty="0" smtClean="0"/>
              <a:t>对象。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2054226"/>
            <a:ext cx="4514850" cy="37147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7864" y="2305844"/>
            <a:ext cx="1533525" cy="3390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1573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服务器响应方法</a:t>
            </a:r>
            <a:endParaRPr lang="zh-CN" alt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getAllResponseHeaders</a:t>
            </a:r>
            <a:r>
              <a:rPr lang="en-US" altLang="zh-CN" dirty="0"/>
              <a:t>() </a:t>
            </a:r>
            <a:r>
              <a:rPr lang="zh-CN" altLang="en-US" dirty="0"/>
              <a:t>方法返回所有来自服务器响应的头部信息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getResponseHeader</a:t>
            </a:r>
            <a:r>
              <a:rPr lang="en-US" altLang="zh-CN" dirty="0"/>
              <a:t>() </a:t>
            </a:r>
            <a:r>
              <a:rPr lang="zh-CN" altLang="en-US" dirty="0"/>
              <a:t>方法返回来自服务器响应的特定头部信息。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0226" y="4001294"/>
            <a:ext cx="5213514" cy="12707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452" y="1872870"/>
            <a:ext cx="7115175" cy="3114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1060" y="5414203"/>
            <a:ext cx="6819900" cy="771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76169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表单编码的请求</a:t>
            </a:r>
            <a:endParaRPr lang="zh-CN" alt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当用户提交表单时，表单中的数据编码到一个字符串中并随请求发送。默认情况下</a:t>
            </a:r>
            <a:r>
              <a:rPr lang="en-US" altLang="zh-CN" dirty="0" smtClean="0"/>
              <a:t>HTML</a:t>
            </a:r>
            <a:r>
              <a:rPr lang="zh-CN" altLang="en-US" dirty="0"/>
              <a:t>表</a:t>
            </a:r>
            <a:r>
              <a:rPr lang="zh-CN" altLang="en-US" dirty="0" smtClean="0"/>
              <a:t>单通过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方法发送给服务器，编码后的表单数据则做请求主体。表单数据编码格式为，当使用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方法                                               提表单数据时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要把</a:t>
            </a:r>
            <a:r>
              <a:rPr lang="en-US" altLang="zh-CN" dirty="0" smtClean="0"/>
              <a:t>Content-type</a:t>
            </a:r>
            <a:r>
              <a:rPr lang="zh-CN" altLang="en-US" dirty="0" smtClean="0"/>
              <a:t>设置成这个值。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2687" y="3557588"/>
            <a:ext cx="3562351" cy="5302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3547" y="4744889"/>
            <a:ext cx="59150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04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JSON</a:t>
            </a:r>
            <a:r>
              <a:rPr lang="zh-CN" altLang="en-US" b="1" dirty="0" smtClean="0"/>
              <a:t>编码的请求</a:t>
            </a:r>
            <a:endParaRPr lang="zh-CN" alt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51080" y="2243138"/>
            <a:ext cx="7481392" cy="244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12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XML</a:t>
            </a:r>
            <a:r>
              <a:rPr lang="zh-CN" altLang="en-US" b="1" dirty="0" smtClean="0"/>
              <a:t>编码的请求</a:t>
            </a:r>
            <a:endParaRPr lang="zh-CN" alt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7660" y="1825625"/>
            <a:ext cx="7886700" cy="4351338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578" y="1578388"/>
            <a:ext cx="8361004" cy="459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16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Multipart/form-data</a:t>
            </a:r>
            <a:r>
              <a:rPr lang="zh-CN" altLang="en-US" b="1" smtClean="0"/>
              <a:t> </a:t>
            </a:r>
            <a:r>
              <a:rPr lang="zh-CN" altLang="en-US" b="1" dirty="0" smtClean="0"/>
              <a:t>请求</a:t>
            </a:r>
            <a:endParaRPr lang="zh-CN" alt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7175" y="1300164"/>
            <a:ext cx="8327185" cy="4876800"/>
          </a:xfrm>
        </p:spPr>
        <p:txBody>
          <a:bodyPr>
            <a:norm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HTML</a:t>
            </a:r>
            <a:r>
              <a:rPr lang="zh-CN" altLang="en-US" dirty="0"/>
              <a:t>表单同时包含文件上传元素和其他元素时，要使用</a:t>
            </a:r>
            <a:r>
              <a:rPr lang="en-US" altLang="zh-CN" dirty="0"/>
              <a:t>multipart/form-data</a:t>
            </a:r>
            <a:r>
              <a:rPr lang="zh-CN" altLang="en-US" dirty="0"/>
              <a:t>的特殊</a:t>
            </a:r>
            <a:r>
              <a:rPr lang="en-US" altLang="zh-CN" dirty="0"/>
              <a:t>content-type</a:t>
            </a:r>
            <a:r>
              <a:rPr lang="zh-CN" altLang="en-US" dirty="0"/>
              <a:t>来用</a:t>
            </a:r>
            <a:r>
              <a:rPr lang="en-US" altLang="zh-CN" dirty="0"/>
              <a:t>post</a:t>
            </a:r>
            <a:r>
              <a:rPr lang="zh-CN" altLang="en-US" dirty="0"/>
              <a:t>方法提交。</a:t>
            </a:r>
            <a:endParaRPr lang="en-US" altLang="zh-CN" dirty="0"/>
          </a:p>
          <a:p>
            <a:r>
              <a:rPr lang="en-US" altLang="zh-CN" dirty="0" err="1"/>
              <a:t>Formdata</a:t>
            </a:r>
            <a:r>
              <a:rPr lang="zh-CN" altLang="en-US" dirty="0"/>
              <a:t>对象能够实现多部分请求主体，按需把每个对象</a:t>
            </a:r>
            <a:r>
              <a:rPr lang="en-US" altLang="zh-CN" dirty="0"/>
              <a:t>append()</a:t>
            </a:r>
            <a:r>
              <a:rPr lang="zh-CN" altLang="en-US" dirty="0"/>
              <a:t>进去。最后再把</a:t>
            </a:r>
            <a:r>
              <a:rPr lang="en-US" altLang="zh-CN" dirty="0" err="1"/>
              <a:t>formdata</a:t>
            </a:r>
            <a:r>
              <a:rPr lang="zh-CN" altLang="en-US" dirty="0"/>
              <a:t>对象传递给</a:t>
            </a:r>
            <a:r>
              <a:rPr lang="en-US" altLang="zh-CN" dirty="0"/>
              <a:t>send()</a:t>
            </a:r>
            <a:r>
              <a:rPr lang="zh-CN" altLang="en-US" dirty="0"/>
              <a:t>方法，</a:t>
            </a:r>
            <a:r>
              <a:rPr lang="en-US" altLang="zh-CN" dirty="0"/>
              <a:t>send()</a:t>
            </a:r>
            <a:r>
              <a:rPr lang="zh-CN" altLang="en-US" dirty="0"/>
              <a:t>方法会自动设置</a:t>
            </a:r>
            <a:r>
              <a:rPr lang="en-US" altLang="zh-CN" dirty="0"/>
              <a:t>content-type</a:t>
            </a:r>
            <a:r>
              <a:rPr lang="zh-CN" altLang="en-US" dirty="0"/>
              <a:t>头。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2382" y="2310533"/>
            <a:ext cx="6171071" cy="39290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3134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HTTP</a:t>
            </a:r>
            <a:r>
              <a:rPr lang="zh-CN" altLang="en-US" b="1" dirty="0" smtClean="0"/>
              <a:t>进度事件</a:t>
            </a:r>
            <a:endParaRPr lang="zh-CN" alt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7175" y="1300164"/>
            <a:ext cx="8327185" cy="487680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XMLHttpRequest</a:t>
            </a:r>
            <a:r>
              <a:rPr lang="zh-CN" altLang="en-US" dirty="0" smtClean="0"/>
              <a:t>对象在请求的不同阶段触发不用函数。当调用</a:t>
            </a:r>
            <a:r>
              <a:rPr lang="en-US" altLang="zh-CN" dirty="0" smtClean="0"/>
              <a:t>send()</a:t>
            </a:r>
            <a:r>
              <a:rPr lang="zh-CN" altLang="en-US" dirty="0" smtClean="0"/>
              <a:t>时，触发单个</a:t>
            </a:r>
            <a:r>
              <a:rPr lang="en-US" altLang="zh-CN" dirty="0" err="1" smtClean="0"/>
              <a:t>loadstart</a:t>
            </a:r>
            <a:r>
              <a:rPr lang="zh-CN" altLang="en-US" dirty="0" smtClean="0"/>
              <a:t>事件。当正在加载服务器的响应时，</a:t>
            </a:r>
            <a:r>
              <a:rPr lang="en-US" altLang="zh-CN" dirty="0"/>
              <a:t> </a:t>
            </a:r>
            <a:r>
              <a:rPr lang="en-US" altLang="zh-CN" dirty="0" err="1"/>
              <a:t>XMLHttpRequest</a:t>
            </a:r>
            <a:r>
              <a:rPr lang="zh-CN" altLang="en-US" dirty="0" smtClean="0"/>
              <a:t>对象会发生</a:t>
            </a:r>
            <a:r>
              <a:rPr lang="en-US" altLang="zh-CN" dirty="0" smtClean="0"/>
              <a:t>progress</a:t>
            </a:r>
            <a:r>
              <a:rPr lang="zh-CN" altLang="en-US" dirty="0" smtClean="0"/>
              <a:t>事件。通常每隔</a:t>
            </a:r>
            <a:r>
              <a:rPr lang="en-US" altLang="zh-CN" dirty="0" smtClean="0"/>
              <a:t>50</a:t>
            </a:r>
            <a:r>
              <a:rPr lang="zh-CN" altLang="en-US" dirty="0" smtClean="0"/>
              <a:t>毫秒。这样可以通过给</a:t>
            </a:r>
            <a:r>
              <a:rPr lang="en-US" altLang="zh-CN" dirty="0" smtClean="0"/>
              <a:t>progress</a:t>
            </a:r>
            <a:r>
              <a:rPr lang="zh-CN" altLang="en-US" dirty="0" smtClean="0"/>
              <a:t>事件注册处理程序给用户反馈请求的进度。如果请求快速完成可能不会触发</a:t>
            </a:r>
            <a:r>
              <a:rPr lang="en-US" altLang="zh-CN" dirty="0" smtClean="0"/>
              <a:t>progress</a:t>
            </a:r>
            <a:r>
              <a:rPr lang="zh-CN" altLang="en-US" dirty="0" smtClean="0"/>
              <a:t>事件。当事件完成会触发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事件。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个完成的请求不一定是成功的如</a:t>
            </a:r>
            <a:r>
              <a:rPr lang="en-US" altLang="zh-CN" dirty="0" smtClean="0"/>
              <a:t>404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如果请求超时则触发</a:t>
            </a:r>
            <a:r>
              <a:rPr lang="en-US" altLang="zh-CN" dirty="0" smtClean="0"/>
              <a:t>timeout</a:t>
            </a:r>
            <a:r>
              <a:rPr lang="zh-CN" altLang="en-US" dirty="0" smtClean="0"/>
              <a:t>事件。如果请求中断，触发</a:t>
            </a:r>
            <a:r>
              <a:rPr lang="en-US" altLang="zh-CN" dirty="0" smtClean="0"/>
              <a:t>abort</a:t>
            </a:r>
            <a:r>
              <a:rPr lang="zh-CN" altLang="en-US" dirty="0" smtClean="0"/>
              <a:t>事件。如果发生网络错误则触发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事件。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945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中止请求和超时</a:t>
            </a:r>
            <a:endParaRPr lang="zh-CN" alt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7175" y="1300164"/>
            <a:ext cx="8327185" cy="4876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可以通过</a:t>
            </a:r>
            <a:r>
              <a:rPr lang="en-US" altLang="zh-CN" dirty="0" err="1"/>
              <a:t>XMLHttpRequest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abort()</a:t>
            </a:r>
            <a:r>
              <a:rPr lang="zh-CN" altLang="en-US" dirty="0" smtClean="0"/>
              <a:t>方法来取消正在进行的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请求。</a:t>
            </a:r>
            <a:endParaRPr lang="en-US" altLang="zh-CN" dirty="0" smtClean="0"/>
          </a:p>
          <a:p>
            <a:r>
              <a:rPr lang="en-US" altLang="zh-CN" dirty="0" err="1"/>
              <a:t>XMLHttpRequest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timeout()</a:t>
            </a:r>
            <a:r>
              <a:rPr lang="zh-CN" altLang="en-US" dirty="0" smtClean="0"/>
              <a:t>方法可以指定请求在超过设定的事件后自动终止。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798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本章</a:t>
            </a:r>
            <a:r>
              <a:rPr lang="zh-CN" altLang="en-US" dirty="0" smtClean="0"/>
              <a:t>分为</a:t>
            </a:r>
            <a:r>
              <a:rPr lang="en-US" altLang="zh-CN" dirty="0"/>
              <a:t>3</a:t>
            </a:r>
            <a:r>
              <a:rPr lang="zh-CN" altLang="en-US" dirty="0" smtClean="0"/>
              <a:t>部分</a:t>
            </a:r>
            <a:endParaRPr lang="en-US" altLang="zh-CN" dirty="0"/>
          </a:p>
          <a:p>
            <a:r>
              <a:rPr lang="en-US" altLang="zh-CN" dirty="0" smtClean="0"/>
              <a:t>18.1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18.2</a:t>
            </a:r>
            <a:r>
              <a:rPr lang="zh-CN" altLang="en-US" dirty="0" smtClean="0"/>
              <a:t>：借助</a:t>
            </a:r>
            <a:r>
              <a:rPr lang="en-US" altLang="zh-CN" dirty="0" smtClean="0"/>
              <a:t>&lt;script&gt;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请求：</a:t>
            </a:r>
            <a:r>
              <a:rPr lang="en-US" altLang="zh-CN" dirty="0" smtClean="0"/>
              <a:t>JSONP</a:t>
            </a:r>
          </a:p>
          <a:p>
            <a:r>
              <a:rPr lang="en-US" dirty="0" smtClean="0"/>
              <a:t>18.3</a:t>
            </a:r>
            <a:r>
              <a:rPr lang="zh-CN" altLang="en-US" dirty="0" smtClean="0"/>
              <a:t>：浏览器的渲染过程和原理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82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09" y="365126"/>
            <a:ext cx="7886700" cy="1325563"/>
          </a:xfrm>
        </p:spPr>
        <p:txBody>
          <a:bodyPr/>
          <a:lstStyle/>
          <a:p>
            <a:r>
              <a:rPr lang="zh-CN" altLang="en-US" b="1" smtClean="0"/>
              <a:t>跨域</a:t>
            </a:r>
            <a:r>
              <a:rPr lang="en-US" altLang="zh-CN" b="1" smtClean="0"/>
              <a:t>HTTP</a:t>
            </a:r>
            <a:r>
              <a:rPr lang="zh-CN" altLang="en-US" b="1" smtClean="0"/>
              <a:t>请求</a:t>
            </a:r>
            <a:endParaRPr lang="zh-CN" alt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7175" y="1443038"/>
            <a:ext cx="8327185" cy="5414962"/>
          </a:xfrm>
        </p:spPr>
        <p:txBody>
          <a:bodyPr>
            <a:normAutofit/>
          </a:bodyPr>
          <a:lstStyle/>
          <a:p>
            <a:r>
              <a:rPr lang="zh-CN" altLang="en-US" dirty="0"/>
              <a:t>作为同源策略的一部分，</a:t>
            </a:r>
            <a:r>
              <a:rPr lang="en-US" altLang="zh-CN" dirty="0"/>
              <a:t> </a:t>
            </a:r>
            <a:r>
              <a:rPr lang="en-US" altLang="zh-CN" dirty="0" err="1"/>
              <a:t>XMLHttpRequest</a:t>
            </a:r>
            <a:r>
              <a:rPr lang="zh-CN" altLang="en-US" dirty="0"/>
              <a:t>对象只能发起和文档有相同服务器的</a:t>
            </a:r>
            <a:r>
              <a:rPr lang="en-US" altLang="zh-CN" dirty="0"/>
              <a:t>HTTP</a:t>
            </a:r>
            <a:r>
              <a:rPr lang="zh-CN" altLang="en-US" dirty="0"/>
              <a:t>请求。这个限制关闭了安全漏洞，但是有些笨手笨脚。</a:t>
            </a:r>
            <a:endParaRPr lang="en-US" altLang="zh-CN" dirty="0"/>
          </a:p>
          <a:p>
            <a:r>
              <a:rPr lang="zh-CN" altLang="en-US" dirty="0"/>
              <a:t>跨域资源共享</a:t>
            </a:r>
            <a:r>
              <a:rPr lang="en-US" altLang="zh-CN" dirty="0"/>
              <a:t>(CORS) </a:t>
            </a:r>
            <a:r>
              <a:rPr lang="zh-CN" altLang="en-US" dirty="0"/>
              <a:t>是一种机制，它使用额外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http</a:t>
            </a:r>
            <a:r>
              <a:rPr lang="zh-CN" altLang="en-US" dirty="0"/>
              <a:t> 头来告诉浏览器  让运行在一个 </a:t>
            </a:r>
            <a:r>
              <a:rPr lang="en-US" altLang="zh-CN" dirty="0"/>
              <a:t>origin (domain) </a:t>
            </a:r>
            <a:r>
              <a:rPr lang="zh-CN" altLang="en-US" dirty="0"/>
              <a:t>上的</a:t>
            </a:r>
            <a:r>
              <a:rPr lang="en-US" altLang="zh-CN" dirty="0"/>
              <a:t>Web</a:t>
            </a:r>
            <a:r>
              <a:rPr lang="zh-CN" altLang="en-US" dirty="0"/>
              <a:t>应用被准许访问来自不同源服务器上的指定的资源。当一个资源从与该资源本身所在的服务器不同的域、协议或端口请求一个资源时，资源会发起一个跨域 </a:t>
            </a:r>
            <a:r>
              <a:rPr lang="en-US" altLang="zh-CN" dirty="0"/>
              <a:t>HTTP </a:t>
            </a:r>
            <a:r>
              <a:rPr lang="zh-CN" altLang="en-US" dirty="0"/>
              <a:t>请求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7047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D2AD-247A-6240-85FC-12099FA30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18.1 Ajax</a:t>
            </a:r>
            <a:r>
              <a:rPr lang="zh-CN" altLang="en-US" dirty="0" smtClean="0"/>
              <a:t>简介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5CFD8-F7DC-7249-8494-B49504DC8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B9FA0F-CAD5-2441-A863-B92F17FC2672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9E092-B408-FB4C-8781-5A2D85077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B67AB-9248-974A-B3C0-14C5C72089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26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AJAX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362269"/>
            <a:ext cx="8229600" cy="4952806"/>
          </a:xfrm>
        </p:spPr>
        <p:txBody>
          <a:bodyPr>
            <a:normAutofit/>
          </a:bodyPr>
          <a:lstStyle/>
          <a:p>
            <a:r>
              <a:rPr lang="en-US" altLang="zh-CN" dirty="0"/>
              <a:t>AJAX = Asynchronous JavaScript And XML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/>
              <a:t>AJAX </a:t>
            </a:r>
            <a:r>
              <a:rPr lang="zh-CN" altLang="en-US" dirty="0"/>
              <a:t>并非编程语言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/>
              <a:t>AJAX </a:t>
            </a:r>
            <a:r>
              <a:rPr lang="zh-CN" altLang="en-US" dirty="0"/>
              <a:t>仅仅组合了</a:t>
            </a:r>
            <a:r>
              <a:rPr lang="zh-CN" altLang="en-US" dirty="0" smtClean="0"/>
              <a:t>：浏览器</a:t>
            </a:r>
            <a:r>
              <a:rPr lang="zh-CN" altLang="en-US" dirty="0"/>
              <a:t>内建的 </a:t>
            </a:r>
            <a:r>
              <a:rPr lang="en-US" altLang="zh-CN" dirty="0" err="1"/>
              <a:t>XMLHttpRequest</a:t>
            </a:r>
            <a:r>
              <a:rPr lang="en-US" altLang="zh-CN" dirty="0"/>
              <a:t> </a:t>
            </a:r>
            <a:r>
              <a:rPr lang="zh-CN" altLang="en-US" dirty="0"/>
              <a:t>对象（从 </a:t>
            </a:r>
            <a:r>
              <a:rPr lang="en-US" altLang="zh-CN" dirty="0"/>
              <a:t>web </a:t>
            </a:r>
            <a:r>
              <a:rPr lang="zh-CN" altLang="en-US" dirty="0"/>
              <a:t>服务器请求数据</a:t>
            </a:r>
            <a:r>
              <a:rPr lang="zh-CN" altLang="en-US" dirty="0" smtClean="0"/>
              <a:t>）</a:t>
            </a:r>
            <a:r>
              <a:rPr lang="en-US" altLang="zh-CN" dirty="0"/>
              <a:t>,</a:t>
            </a:r>
            <a:r>
              <a:rPr lang="en-US" altLang="zh-CN" dirty="0" smtClean="0"/>
              <a:t>JavaScript </a:t>
            </a:r>
            <a:r>
              <a:rPr lang="zh-CN" altLang="en-US" dirty="0"/>
              <a:t>和 </a:t>
            </a:r>
            <a:r>
              <a:rPr lang="en-US" altLang="zh-CN" dirty="0"/>
              <a:t>HTML DOM</a:t>
            </a:r>
            <a:r>
              <a:rPr lang="zh-CN" altLang="en-US" dirty="0"/>
              <a:t>（显示或使用数据</a:t>
            </a:r>
            <a:r>
              <a:rPr lang="zh-CN" altLang="en-US" dirty="0" smtClean="0"/>
              <a:t>）</a:t>
            </a:r>
            <a:r>
              <a:rPr lang="en-US" altLang="zh-CN" dirty="0"/>
              <a:t>.</a:t>
            </a:r>
            <a:endParaRPr lang="zh-CN" altLang="en-US" dirty="0"/>
          </a:p>
          <a:p>
            <a:r>
              <a:rPr lang="en-US" altLang="zh-CN" dirty="0"/>
              <a:t>Ajax </a:t>
            </a:r>
            <a:r>
              <a:rPr lang="zh-CN" altLang="en-US" dirty="0"/>
              <a:t>是一个令人误导的名称。</a:t>
            </a:r>
            <a:r>
              <a:rPr lang="en-US" altLang="zh-CN" dirty="0"/>
              <a:t>Ajax </a:t>
            </a:r>
            <a:r>
              <a:rPr lang="zh-CN" altLang="en-US" dirty="0"/>
              <a:t>应用程序可能使用 </a:t>
            </a:r>
            <a:r>
              <a:rPr lang="en-US" altLang="zh-CN" dirty="0"/>
              <a:t>XML </a:t>
            </a:r>
            <a:r>
              <a:rPr lang="zh-CN" altLang="en-US" dirty="0"/>
              <a:t>来传输数据，但将数据作为纯文本或 </a:t>
            </a:r>
            <a:r>
              <a:rPr lang="en-US" altLang="zh-CN" dirty="0"/>
              <a:t>JSON </a:t>
            </a:r>
            <a:r>
              <a:rPr lang="zh-CN" altLang="en-US" dirty="0"/>
              <a:t>文本传输也同样常见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/>
              <a:t>Ajax </a:t>
            </a:r>
            <a:r>
              <a:rPr lang="zh-CN" altLang="en-US" dirty="0"/>
              <a:t>允许通过与场景后面的 </a:t>
            </a:r>
            <a:r>
              <a:rPr lang="en-US" altLang="zh-CN" dirty="0"/>
              <a:t>Web </a:t>
            </a:r>
            <a:r>
              <a:rPr lang="zh-CN" altLang="en-US" dirty="0"/>
              <a:t>服务器交换数据来异步更新网页。这意味着可以更新网页的部分，而不需要重新加载整个页面。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4488" y="1909539"/>
            <a:ext cx="6379552" cy="34242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2808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XML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362269"/>
            <a:ext cx="8229600" cy="4952806"/>
          </a:xfrm>
        </p:spPr>
        <p:txBody>
          <a:bodyPr>
            <a:normAutofit/>
          </a:bodyPr>
          <a:lstStyle/>
          <a:p>
            <a:pPr latinLnBrk="1"/>
            <a:r>
              <a:rPr lang="en-US" altLang="zh-CN" dirty="0" smtClean="0"/>
              <a:t>XML </a:t>
            </a:r>
            <a:r>
              <a:rPr lang="zh-CN" altLang="en-US" dirty="0" smtClean="0"/>
              <a:t>指可扩展标记语言（</a:t>
            </a:r>
            <a:r>
              <a:rPr lang="en-US" altLang="zh-CN" dirty="0" err="1" smtClean="0"/>
              <a:t>EXtensible</a:t>
            </a:r>
            <a:r>
              <a:rPr lang="en-US" altLang="zh-CN" dirty="0" smtClean="0"/>
              <a:t> Markup Language</a:t>
            </a:r>
            <a:r>
              <a:rPr lang="zh-CN" altLang="en-US" dirty="0" smtClean="0"/>
              <a:t>）。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是一种很像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的标记语言。</a:t>
            </a:r>
          </a:p>
          <a:p>
            <a:pPr latinLnBrk="1"/>
            <a:r>
              <a:rPr lang="en-US" altLang="zh-CN" dirty="0" smtClean="0"/>
              <a:t>XML </a:t>
            </a:r>
            <a:r>
              <a:rPr lang="zh-CN" altLang="en-US" dirty="0" smtClean="0"/>
              <a:t>的设计宗旨是传输数据，而不是显示数据。</a:t>
            </a:r>
          </a:p>
          <a:p>
            <a:pPr latinLnBrk="1"/>
            <a:r>
              <a:rPr lang="en-US" altLang="zh-CN" dirty="0" smtClean="0"/>
              <a:t>XML </a:t>
            </a:r>
            <a:r>
              <a:rPr lang="zh-CN" altLang="en-US" dirty="0"/>
              <a:t>标签没有被预定义</a:t>
            </a:r>
            <a:r>
              <a:rPr lang="zh-CN" altLang="en-US" dirty="0" smtClean="0"/>
              <a:t>。需要</a:t>
            </a:r>
            <a:r>
              <a:rPr lang="zh-CN" altLang="en-US" dirty="0"/>
              <a:t>自行定义标签。</a:t>
            </a:r>
          </a:p>
          <a:p>
            <a:pPr latinLnBrk="1"/>
            <a:r>
              <a:rPr lang="en-US" altLang="zh-CN" dirty="0" smtClean="0"/>
              <a:t>XML </a:t>
            </a:r>
            <a:r>
              <a:rPr lang="zh-CN" altLang="en-US" dirty="0" smtClean="0"/>
              <a:t>被</a:t>
            </a:r>
            <a:r>
              <a:rPr lang="zh-CN" altLang="en-US" dirty="0"/>
              <a:t>设计为具有自我描述性。</a:t>
            </a:r>
          </a:p>
          <a:p>
            <a:pPr latinLnBrk="1"/>
            <a:r>
              <a:rPr lang="en-US" altLang="zh-CN" dirty="0" smtClean="0"/>
              <a:t>XML </a:t>
            </a:r>
            <a:r>
              <a:rPr lang="zh-CN" altLang="en-US" dirty="0"/>
              <a:t>是 </a:t>
            </a:r>
            <a:r>
              <a:rPr lang="en-US" altLang="zh-CN" dirty="0"/>
              <a:t>W3C </a:t>
            </a:r>
            <a:r>
              <a:rPr lang="zh-CN" altLang="en-US" dirty="0"/>
              <a:t>的推荐标准。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66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之间的差异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362269"/>
            <a:ext cx="8229600" cy="4952806"/>
          </a:xfrm>
        </p:spPr>
        <p:txBody>
          <a:bodyPr>
            <a:normAutofit/>
          </a:bodyPr>
          <a:lstStyle/>
          <a:p>
            <a:pPr latinLnBrk="1"/>
            <a:r>
              <a:rPr lang="en-US" altLang="zh-CN" dirty="0"/>
              <a:t>XML </a:t>
            </a:r>
            <a:r>
              <a:rPr lang="zh-CN" altLang="en-US" dirty="0"/>
              <a:t>不是 </a:t>
            </a:r>
            <a:r>
              <a:rPr lang="en-US" altLang="zh-CN" dirty="0"/>
              <a:t>HTML </a:t>
            </a:r>
            <a:r>
              <a:rPr lang="zh-CN" altLang="en-US" dirty="0"/>
              <a:t>的替代。</a:t>
            </a:r>
          </a:p>
          <a:p>
            <a:pPr latinLnBrk="1"/>
            <a:r>
              <a:rPr lang="en-US" altLang="zh-CN" dirty="0"/>
              <a:t>XML </a:t>
            </a:r>
            <a:r>
              <a:rPr lang="zh-CN" altLang="en-US" dirty="0"/>
              <a:t>和 </a:t>
            </a:r>
            <a:r>
              <a:rPr lang="en-US" altLang="zh-CN" dirty="0"/>
              <a:t>HTML </a:t>
            </a:r>
            <a:r>
              <a:rPr lang="zh-CN" altLang="en-US" dirty="0"/>
              <a:t>为不同的目的而设计：</a:t>
            </a:r>
          </a:p>
          <a:p>
            <a:pPr latinLnBrk="1"/>
            <a:r>
              <a:rPr lang="en-US" altLang="zh-CN" dirty="0"/>
              <a:t>XML </a:t>
            </a:r>
            <a:r>
              <a:rPr lang="zh-CN" altLang="en-US" dirty="0"/>
              <a:t>被设计用来传输和存储数据，其焦点是数据的内容。</a:t>
            </a:r>
          </a:p>
          <a:p>
            <a:pPr latinLnBrk="1"/>
            <a:r>
              <a:rPr lang="en-US" altLang="zh-CN" dirty="0"/>
              <a:t>HTML </a:t>
            </a:r>
            <a:r>
              <a:rPr lang="zh-CN" altLang="en-US" dirty="0"/>
              <a:t>被设计用来显示数据，其焦点是数据的外观。</a:t>
            </a:r>
          </a:p>
          <a:p>
            <a:pPr latinLnBrk="1"/>
            <a:r>
              <a:rPr lang="en-US" altLang="zh-CN" dirty="0"/>
              <a:t>HTML </a:t>
            </a:r>
            <a:r>
              <a:rPr lang="zh-CN" altLang="en-US" dirty="0"/>
              <a:t>旨在显示信息，而 </a:t>
            </a:r>
            <a:r>
              <a:rPr lang="en-US" altLang="zh-CN" dirty="0"/>
              <a:t>XML </a:t>
            </a:r>
            <a:r>
              <a:rPr lang="zh-CN" altLang="en-US" dirty="0"/>
              <a:t>旨在传输信息。</a:t>
            </a: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012" y="4393773"/>
            <a:ext cx="6143028" cy="246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38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XMLHttpRequest</a:t>
            </a:r>
            <a:r>
              <a:rPr lang="en-US" altLang="zh-CN" b="1" dirty="0"/>
              <a:t> </a:t>
            </a:r>
            <a:r>
              <a:rPr lang="zh-CN" altLang="en-US" b="1" dirty="0"/>
              <a:t>对象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2269"/>
            <a:ext cx="7886700" cy="4814694"/>
          </a:xfrm>
        </p:spPr>
        <p:txBody>
          <a:bodyPr>
            <a:normAutofit/>
          </a:bodyPr>
          <a:lstStyle/>
          <a:p>
            <a:r>
              <a:rPr lang="en-US" altLang="zh-CN" dirty="0"/>
              <a:t>Ajax</a:t>
            </a:r>
            <a:r>
              <a:rPr lang="zh-CN" altLang="en-US" dirty="0"/>
              <a:t>的核心是</a:t>
            </a:r>
            <a:r>
              <a:rPr lang="en-US" altLang="zh-CN" dirty="0" err="1"/>
              <a:t>XMLHttpRequest</a:t>
            </a:r>
            <a:r>
              <a:rPr lang="en-US" altLang="zh-CN" dirty="0"/>
              <a:t> </a:t>
            </a:r>
            <a:r>
              <a:rPr lang="zh-CN" altLang="en-US" dirty="0" smtClean="0"/>
              <a:t>对象。</a:t>
            </a:r>
            <a:endParaRPr lang="en-US" altLang="zh-CN" dirty="0"/>
          </a:p>
          <a:p>
            <a:r>
              <a:rPr lang="en-US" altLang="zh-CN" dirty="0" err="1" smtClean="0"/>
              <a:t>XMLHttpRequest</a:t>
            </a:r>
            <a:r>
              <a:rPr lang="en-US" altLang="zh-CN" dirty="0" smtClean="0"/>
              <a:t> </a:t>
            </a:r>
            <a:r>
              <a:rPr lang="zh-CN" altLang="en-US" dirty="0"/>
              <a:t>对象用于同幕后服务器交换数据。这意味着可以更新网页的部分，而不需要重新加载整个页面。</a:t>
            </a:r>
          </a:p>
          <a:p>
            <a:endParaRPr lang="zh-CN" altLang="en-US" dirty="0"/>
          </a:p>
          <a:p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2112" y="3109912"/>
            <a:ext cx="6051341" cy="33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56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指定请求</a:t>
            </a:r>
            <a:endParaRPr lang="zh-CN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09" y="1362269"/>
            <a:ext cx="7886700" cy="518699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请求由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个部分组成</a:t>
            </a:r>
            <a:r>
              <a:rPr lang="en-US" altLang="zh-CN" dirty="0" smtClean="0"/>
              <a:t>:</a:t>
            </a:r>
          </a:p>
          <a:p>
            <a:r>
              <a:rPr lang="en-US" dirty="0" smtClean="0"/>
              <a:t>HTTP</a:t>
            </a:r>
            <a:r>
              <a:rPr lang="zh-CN" altLang="en-US" dirty="0" smtClean="0"/>
              <a:t>请求方法或动作。</a:t>
            </a:r>
            <a:endParaRPr lang="en-US" altLang="zh-CN" dirty="0" smtClean="0"/>
          </a:p>
          <a:p>
            <a:r>
              <a:rPr lang="zh-CN" altLang="en-US" dirty="0" smtClean="0"/>
              <a:t>正在请求的</a:t>
            </a:r>
            <a:r>
              <a:rPr lang="en-US" altLang="zh-CN" dirty="0" smtClean="0"/>
              <a:t>URL</a:t>
            </a:r>
          </a:p>
          <a:p>
            <a:r>
              <a:rPr lang="zh-CN" altLang="en-US" dirty="0"/>
              <a:t>一</a:t>
            </a:r>
            <a:r>
              <a:rPr lang="zh-CN" altLang="en-US" dirty="0" smtClean="0"/>
              <a:t>个可选的请求头集合，其中可能包括身份验证信息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个可选的请求主体</a:t>
            </a:r>
            <a:endParaRPr lang="en-US" altLang="zh-CN" dirty="0" smtClean="0"/>
          </a:p>
          <a:p>
            <a:r>
              <a:rPr lang="zh-CN" altLang="en-US" dirty="0" smtClean="0"/>
              <a:t>服务器返回的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响应包含</a:t>
            </a:r>
            <a:r>
              <a:rPr lang="en-US" altLang="zh-CN" dirty="0" smtClean="0"/>
              <a:t>3</a:t>
            </a:r>
            <a:r>
              <a:rPr lang="zh-CN" altLang="en-US" dirty="0" smtClean="0"/>
              <a:t>部分</a:t>
            </a:r>
            <a:r>
              <a:rPr lang="en-US" altLang="zh-CN" dirty="0" smtClean="0"/>
              <a:t>:</a:t>
            </a:r>
          </a:p>
          <a:p>
            <a:r>
              <a:rPr lang="zh-CN" altLang="en-US" dirty="0"/>
              <a:t>一</a:t>
            </a:r>
            <a:r>
              <a:rPr lang="zh-CN" altLang="en-US" dirty="0" smtClean="0"/>
              <a:t>个数字和文字组成的状态码，用来显示请求的成功和失败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个响应头集合</a:t>
            </a:r>
            <a:endParaRPr lang="en-US" altLang="zh-CN" dirty="0" smtClean="0"/>
          </a:p>
          <a:p>
            <a:r>
              <a:rPr lang="zh-CN" altLang="en-US" dirty="0" smtClean="0"/>
              <a:t>响应主体</a:t>
            </a:r>
            <a:endParaRPr lang="en-US" altLang="zh-CN" dirty="0" smtClean="0"/>
          </a:p>
          <a:p>
            <a:pPr marL="0" indent="0">
              <a:buNone/>
            </a:pP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91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指定请求</a:t>
            </a:r>
            <a:endParaRPr lang="zh-CN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09" y="1362269"/>
            <a:ext cx="7886700" cy="4814694"/>
          </a:xfrm>
        </p:spPr>
        <p:txBody>
          <a:bodyPr>
            <a:normAutofit/>
          </a:bodyPr>
          <a:lstStyle/>
          <a:p>
            <a:r>
              <a:rPr lang="zh-CN" altLang="en-US" dirty="0"/>
              <a:t>如需向服务器发送请求</a:t>
            </a:r>
            <a:r>
              <a:rPr lang="zh-CN" altLang="en-US" dirty="0" smtClean="0"/>
              <a:t>，使用 </a:t>
            </a:r>
            <a:r>
              <a:rPr lang="en-US" altLang="zh-CN" dirty="0" err="1"/>
              <a:t>XMLHttpRequest</a:t>
            </a:r>
            <a:r>
              <a:rPr lang="en-US" altLang="zh-CN" dirty="0"/>
              <a:t> </a:t>
            </a:r>
            <a:r>
              <a:rPr lang="zh-CN" altLang="en-US" dirty="0"/>
              <a:t>对象的 </a:t>
            </a:r>
            <a:r>
              <a:rPr lang="en-US" altLang="zh-CN" dirty="0"/>
              <a:t>open() </a:t>
            </a:r>
            <a:r>
              <a:rPr lang="zh-CN" altLang="en-US" dirty="0"/>
              <a:t>和 </a:t>
            </a:r>
            <a:r>
              <a:rPr lang="en-US" altLang="zh-CN" dirty="0"/>
              <a:t>send() </a:t>
            </a:r>
            <a:r>
              <a:rPr lang="zh-CN" altLang="en-US" dirty="0"/>
              <a:t>方法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750" y="2311594"/>
            <a:ext cx="4529138" cy="10107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176" y="3331099"/>
            <a:ext cx="6649864" cy="285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21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2|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5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3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12945</TotalTime>
  <Words>1476</Words>
  <Application>Microsoft Office PowerPoint</Application>
  <PresentationFormat>全屏显示(4:3)</PresentationFormat>
  <Paragraphs>109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Arial</vt:lpstr>
      <vt:lpstr>Calibri</vt:lpstr>
      <vt:lpstr>Calibri Light</vt:lpstr>
      <vt:lpstr>Office Theme</vt:lpstr>
      <vt:lpstr>第18章 脚本化HTTP</vt:lpstr>
      <vt:lpstr>概述</vt:lpstr>
      <vt:lpstr>18.1 Ajax简介</vt:lpstr>
      <vt:lpstr>什么是AJAX</vt:lpstr>
      <vt:lpstr>什么是XML</vt:lpstr>
      <vt:lpstr>XML和HTML之间的差异</vt:lpstr>
      <vt:lpstr>XMLHttpRequest 对象</vt:lpstr>
      <vt:lpstr>指定请求</vt:lpstr>
      <vt:lpstr>指定请求</vt:lpstr>
      <vt:lpstr>get和post</vt:lpstr>
      <vt:lpstr>取得响应</vt:lpstr>
      <vt:lpstr>服务器响应属性</vt:lpstr>
      <vt:lpstr>服务器响应方法</vt:lpstr>
      <vt:lpstr>表单编码的请求</vt:lpstr>
      <vt:lpstr>JSON编码的请求</vt:lpstr>
      <vt:lpstr>XML编码的请求</vt:lpstr>
      <vt:lpstr>Multipart/form-data 请求</vt:lpstr>
      <vt:lpstr>HTTP进度事件</vt:lpstr>
      <vt:lpstr>中止请求和超时</vt:lpstr>
      <vt:lpstr>跨域HTTP请求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第13章 web阅览器中的JavaScript</dc:title>
  <dc:creator>Zhang, Roger</dc:creator>
  <cp:lastModifiedBy>yezi</cp:lastModifiedBy>
  <cp:revision>68</cp:revision>
  <dcterms:created xsi:type="dcterms:W3CDTF">2020-02-13T02:59:45Z</dcterms:created>
  <dcterms:modified xsi:type="dcterms:W3CDTF">2020-05-14T06:53:25Z</dcterms:modified>
</cp:coreProperties>
</file>