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345"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5" autoAdjust="0"/>
    <p:restoredTop sz="73158"/>
  </p:normalViewPr>
  <p:slideViewPr>
    <p:cSldViewPr snapToGrid="0" snapToObjects="1">
      <p:cViewPr varScale="1">
        <p:scale>
          <a:sx n="64" d="100"/>
          <a:sy n="64" d="100"/>
        </p:scale>
        <p:origin x="1541"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487507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388829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55910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29386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272349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41477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渲染树生成后，还是没有办法渲染到屏幕上，渲染到屏幕需要得到各个节点的位置信息，这就需要布局（</a:t>
            </a:r>
            <a:r>
              <a:rPr lang="en-US" altLang="zh-CN" sz="1200" b="0" i="0" kern="1200" dirty="0" smtClean="0">
                <a:solidFill>
                  <a:schemeClr val="tx1"/>
                </a:solidFill>
                <a:effectLst/>
                <a:latin typeface="+mn-lt"/>
                <a:ea typeface="+mn-ea"/>
                <a:cs typeface="+mn-cs"/>
              </a:rPr>
              <a:t>Layout</a:t>
            </a:r>
            <a:r>
              <a:rPr lang="zh-CN" altLang="en-US" sz="1200" b="0" i="0" kern="1200" dirty="0" smtClean="0">
                <a:solidFill>
                  <a:schemeClr val="tx1"/>
                </a:solidFill>
                <a:effectLst/>
                <a:latin typeface="+mn-lt"/>
                <a:ea typeface="+mn-ea"/>
                <a:cs typeface="+mn-cs"/>
              </a:rPr>
              <a:t>）的处理了。</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4081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2190674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603995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288223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150085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845179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170740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616705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3258696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3702797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3320552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2749482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38163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33925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这张图上面是</a:t>
            </a:r>
            <a:r>
              <a:rPr lang="en-US" altLang="zh-CN" sz="1200" kern="1200" dirty="0" err="1" smtClean="0">
                <a:solidFill>
                  <a:schemeClr val="tx1"/>
                </a:solidFill>
                <a:effectLst/>
                <a:latin typeface="+mn-lt"/>
                <a:ea typeface="+mn-ea"/>
                <a:cs typeface="+mn-cs"/>
              </a:rPr>
              <a:t>json</a:t>
            </a:r>
            <a:r>
              <a:rPr lang="zh-CN" altLang="en-US" sz="1200" kern="1200" dirty="0" smtClean="0">
                <a:solidFill>
                  <a:schemeClr val="tx1"/>
                </a:solidFill>
                <a:effectLst/>
                <a:latin typeface="+mn-lt"/>
                <a:ea typeface="+mn-ea"/>
                <a:cs typeface="+mn-cs"/>
              </a:rPr>
              <a:t>，下面是</a:t>
            </a:r>
            <a:r>
              <a:rPr lang="en-US" altLang="zh-CN" sz="1200" kern="1200" dirty="0" smtClean="0">
                <a:solidFill>
                  <a:schemeClr val="tx1"/>
                </a:solidFill>
                <a:effectLst/>
                <a:latin typeface="+mn-lt"/>
                <a:ea typeface="+mn-ea"/>
                <a:cs typeface="+mn-cs"/>
              </a:rPr>
              <a:t>xml</a:t>
            </a: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160558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48557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这个例子显示请求服务器的数据，返回</a:t>
            </a:r>
            <a:r>
              <a:rPr lang="en-US" altLang="zh-CN" sz="1200" kern="1200" dirty="0" err="1" smtClean="0">
                <a:solidFill>
                  <a:schemeClr val="tx1"/>
                </a:solidFill>
                <a:effectLst/>
                <a:latin typeface="+mn-lt"/>
                <a:ea typeface="+mn-ea"/>
                <a:cs typeface="+mn-cs"/>
              </a:rPr>
              <a:t>json</a:t>
            </a:r>
            <a:r>
              <a:rPr lang="zh-CN" altLang="en-US" sz="1200" kern="1200" dirty="0" smtClean="0">
                <a:solidFill>
                  <a:schemeClr val="tx1"/>
                </a:solidFill>
                <a:effectLst/>
                <a:latin typeface="+mn-lt"/>
                <a:ea typeface="+mn-ea"/>
                <a:cs typeface="+mn-cs"/>
              </a:rPr>
              <a:t>格式的数据并用</a:t>
            </a:r>
            <a:r>
              <a:rPr lang="en-US" altLang="zh-CN" sz="1200" kern="1200" dirty="0" smtClean="0">
                <a:solidFill>
                  <a:schemeClr val="tx1"/>
                </a:solidFill>
                <a:effectLst/>
                <a:latin typeface="+mn-lt"/>
                <a:ea typeface="+mn-ea"/>
                <a:cs typeface="+mn-cs"/>
              </a:rPr>
              <a:t>parse</a:t>
            </a:r>
            <a:r>
              <a:rPr lang="zh-CN" altLang="en-US" sz="1200" kern="1200" dirty="0" smtClean="0">
                <a:solidFill>
                  <a:schemeClr val="tx1"/>
                </a:solidFill>
                <a:effectLst/>
                <a:latin typeface="+mn-lt"/>
                <a:ea typeface="+mn-ea"/>
                <a:cs typeface="+mn-cs"/>
              </a:rPr>
              <a:t>方法转换。右边是结果和</a:t>
            </a:r>
            <a:r>
              <a:rPr lang="en-US" altLang="zh-CN" sz="1200" kern="1200" dirty="0" err="1" smtClean="0">
                <a:solidFill>
                  <a:schemeClr val="tx1"/>
                </a:solidFill>
                <a:effectLst/>
                <a:latin typeface="+mn-lt"/>
                <a:ea typeface="+mn-ea"/>
                <a:cs typeface="+mn-cs"/>
              </a:rPr>
              <a:t>json</a:t>
            </a:r>
            <a:r>
              <a:rPr lang="zh-CN" altLang="en-US" sz="1200" kern="1200" dirty="0" smtClean="0">
                <a:solidFill>
                  <a:schemeClr val="tx1"/>
                </a:solidFill>
                <a:effectLst/>
                <a:latin typeface="+mn-lt"/>
                <a:ea typeface="+mn-ea"/>
                <a:cs typeface="+mn-cs"/>
              </a:rPr>
              <a:t>源码</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309944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216707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14176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这个例子为请求另一个服务器上的</a:t>
            </a:r>
            <a:r>
              <a:rPr lang="en-US" altLang="zh-CN" sz="1200" kern="1200" dirty="0" err="1" smtClean="0">
                <a:solidFill>
                  <a:schemeClr val="tx1"/>
                </a:solidFill>
                <a:effectLst/>
                <a:latin typeface="+mn-lt"/>
                <a:ea typeface="+mn-ea"/>
                <a:cs typeface="+mn-cs"/>
              </a:rPr>
              <a:t>php</a:t>
            </a:r>
            <a:r>
              <a:rPr lang="zh-CN" altLang="en-US" sz="1200" kern="1200" dirty="0" smtClean="0">
                <a:solidFill>
                  <a:schemeClr val="tx1"/>
                </a:solidFill>
                <a:effectLst/>
                <a:latin typeface="+mn-lt"/>
                <a:ea typeface="+mn-ea"/>
                <a:cs typeface="+mn-cs"/>
              </a:rPr>
              <a:t>文件，</a:t>
            </a:r>
            <a:r>
              <a:rPr lang="en-US" altLang="zh-CN" sz="1200" kern="1200" dirty="0" err="1" smtClean="0">
                <a:solidFill>
                  <a:schemeClr val="tx1"/>
                </a:solidFill>
                <a:effectLst/>
                <a:latin typeface="+mn-lt"/>
                <a:ea typeface="+mn-ea"/>
                <a:cs typeface="+mn-cs"/>
              </a:rPr>
              <a:t>php</a:t>
            </a:r>
            <a:r>
              <a:rPr lang="zh-CN" altLang="en-US" sz="1200" kern="1200" dirty="0" smtClean="0">
                <a:solidFill>
                  <a:schemeClr val="tx1"/>
                </a:solidFill>
                <a:effectLst/>
                <a:latin typeface="+mn-lt"/>
                <a:ea typeface="+mn-ea"/>
                <a:cs typeface="+mn-cs"/>
              </a:rPr>
              <a:t>文件的结果调用</a:t>
            </a:r>
            <a:r>
              <a:rPr lang="en-US" altLang="zh-CN" sz="1200" kern="1200" dirty="0" err="1" smtClean="0">
                <a:solidFill>
                  <a:schemeClr val="tx1"/>
                </a:solidFill>
                <a:effectLst/>
                <a:latin typeface="+mn-lt"/>
                <a:ea typeface="+mn-ea"/>
                <a:cs typeface="+mn-cs"/>
              </a:rPr>
              <a:t>myFunc</a:t>
            </a:r>
            <a:r>
              <a:rPr lang="zh-CN" altLang="en-US" sz="1200" kern="1200" dirty="0" smtClean="0">
                <a:solidFill>
                  <a:schemeClr val="tx1"/>
                </a:solidFill>
                <a:effectLst/>
                <a:latin typeface="+mn-lt"/>
                <a:ea typeface="+mn-ea"/>
                <a:cs typeface="+mn-cs"/>
              </a:rPr>
              <a:t>函数，最后输出到网页中</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74334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2.tif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6.png"/><Relationship Id="rId5" Type="http://schemas.openxmlformats.org/officeDocument/2006/relationships/image" Target="../media/image2.tif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18.2 </a:t>
            </a:r>
            <a:r>
              <a:rPr lang="zh-CN" altLang="en-US" dirty="0" smtClean="0"/>
              <a:t>借助</a:t>
            </a:r>
            <a:r>
              <a:rPr lang="en-US" altLang="zh-CN" dirty="0" smtClean="0"/>
              <a:t>&lt;script&gt;</a:t>
            </a:r>
            <a:r>
              <a:rPr lang="zh-CN" altLang="en-US" dirty="0" smtClean="0"/>
              <a:t>发送</a:t>
            </a:r>
            <a:r>
              <a:rPr lang="en-US" altLang="zh-CN" dirty="0" smtClean="0"/>
              <a:t>HTTP</a:t>
            </a:r>
            <a:r>
              <a:rPr lang="zh-CN" altLang="en-US" dirty="0" smtClean="0"/>
              <a:t>请求：</a:t>
            </a:r>
            <a:r>
              <a:rPr lang="en-US" altLang="zh-CN" dirty="0" smtClean="0"/>
              <a:t>JSONP</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65714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18.3 </a:t>
            </a:r>
            <a:r>
              <a:rPr lang="zh-CN" altLang="en-US" dirty="0" smtClean="0"/>
              <a:t>浏览器的渲染过程和原理</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578025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关键渲染路径</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关键渲染路径是指浏览器从最初接收请求来的</a:t>
            </a:r>
            <a:r>
              <a:rPr lang="en-US" altLang="zh-CN" dirty="0"/>
              <a:t>HTML</a:t>
            </a:r>
            <a:r>
              <a:rPr lang="zh-CN" altLang="en-US" dirty="0"/>
              <a:t>、</a:t>
            </a:r>
            <a:r>
              <a:rPr lang="en-US" altLang="zh-CN" dirty="0"/>
              <a:t>CSS</a:t>
            </a:r>
            <a:r>
              <a:rPr lang="zh-CN" altLang="en-US" dirty="0"/>
              <a:t>、</a:t>
            </a:r>
            <a:r>
              <a:rPr lang="en-US" altLang="zh-CN" dirty="0" err="1"/>
              <a:t>javascript</a:t>
            </a:r>
            <a:r>
              <a:rPr lang="zh-CN" altLang="en-US" dirty="0"/>
              <a:t>等资源，然后解析、构建树、渲染布局、绘制，最后呈现给客户能看到的界面这整个过程</a:t>
            </a:r>
            <a:r>
              <a:rPr lang="zh-CN" altLang="en-US" dirty="0" smtClean="0"/>
              <a:t>。</a:t>
            </a:r>
            <a:endParaRPr lang="en-US" altLang="zh-CN" dirty="0"/>
          </a:p>
          <a:p>
            <a:r>
              <a:rPr lang="zh-CN" altLang="en-US" dirty="0"/>
              <a:t>用户看到页面实际上可以分为两个阶段：页面内容加载完成和页面资源加载完成，分别对应于</a:t>
            </a:r>
            <a:r>
              <a:rPr lang="en-US" altLang="zh-CN" dirty="0" err="1"/>
              <a:t>DOMContentLoaded</a:t>
            </a:r>
            <a:r>
              <a:rPr lang="zh-CN" altLang="en-US" dirty="0"/>
              <a:t>和</a:t>
            </a:r>
            <a:r>
              <a:rPr lang="en-US" altLang="zh-CN" dirty="0"/>
              <a:t>Load</a:t>
            </a:r>
            <a:r>
              <a:rPr lang="zh-CN" altLang="en-US" dirty="0" smtClean="0"/>
              <a:t>。</a:t>
            </a:r>
            <a:endParaRPr lang="en-US" altLang="zh-CN" dirty="0" smtClean="0"/>
          </a:p>
          <a:p>
            <a:r>
              <a:rPr lang="en-US" altLang="zh-CN" dirty="0" err="1"/>
              <a:t>DOMContentLoaded</a:t>
            </a:r>
            <a:r>
              <a:rPr lang="zh-CN" altLang="en-US" dirty="0"/>
              <a:t>事件触发时，仅当</a:t>
            </a:r>
            <a:r>
              <a:rPr lang="en-US" altLang="zh-CN" dirty="0"/>
              <a:t>DOM</a:t>
            </a:r>
            <a:r>
              <a:rPr lang="zh-CN" altLang="en-US" dirty="0"/>
              <a:t>加载完成，不包括样式表，图片等</a:t>
            </a:r>
          </a:p>
          <a:p>
            <a:r>
              <a:rPr lang="en-US" altLang="zh-CN" dirty="0"/>
              <a:t>load</a:t>
            </a:r>
            <a:r>
              <a:rPr lang="zh-CN" altLang="en-US" dirty="0"/>
              <a:t>事件触发时，页面上所有的</a:t>
            </a:r>
            <a:r>
              <a:rPr lang="en-US" altLang="zh-CN" dirty="0"/>
              <a:t>DOM</a:t>
            </a:r>
            <a:r>
              <a:rPr lang="zh-CN" altLang="en-US" dirty="0"/>
              <a:t>，样式表，脚本，图片都已加载完成</a:t>
            </a:r>
            <a:br>
              <a:rPr lang="zh-CN" altLang="en-US" dirty="0"/>
            </a:br>
            <a:endParaRPr lang="zh-CN" altLang="en-US" dirty="0"/>
          </a:p>
          <a:p>
            <a:endParaRPr lang="zh-CN" altLang="en-US" dirty="0"/>
          </a:p>
        </p:txBody>
      </p:sp>
    </p:spTree>
    <p:extLst>
      <p:ext uri="{BB962C8B-B14F-4D97-AF65-F5344CB8AC3E}">
        <p14:creationId xmlns:p14="http://schemas.microsoft.com/office/powerpoint/2010/main" val="2128308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渲染过程</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浏览器将获取的</a:t>
            </a:r>
            <a:r>
              <a:rPr lang="en-US" altLang="zh-CN" dirty="0"/>
              <a:t>HTML</a:t>
            </a:r>
            <a:r>
              <a:rPr lang="zh-CN" altLang="en-US" dirty="0"/>
              <a:t>文档解析成</a:t>
            </a:r>
            <a:r>
              <a:rPr lang="en-US" altLang="zh-CN" dirty="0"/>
              <a:t>DOM</a:t>
            </a:r>
            <a:r>
              <a:rPr lang="zh-CN" altLang="en-US" dirty="0"/>
              <a:t>树</a:t>
            </a:r>
            <a:r>
              <a:rPr lang="zh-CN" altLang="en-US" dirty="0" smtClean="0"/>
              <a:t>。</a:t>
            </a:r>
            <a:endParaRPr lang="en-US" altLang="zh-CN" dirty="0" smtClean="0"/>
          </a:p>
          <a:p>
            <a:r>
              <a:rPr lang="zh-CN" altLang="en-US" dirty="0" smtClean="0"/>
              <a:t>处理</a:t>
            </a:r>
            <a:r>
              <a:rPr lang="en-US" altLang="zh-CN" dirty="0"/>
              <a:t>CSS</a:t>
            </a:r>
            <a:r>
              <a:rPr lang="zh-CN" altLang="en-US" dirty="0"/>
              <a:t>标记，构成层叠样式表模型</a:t>
            </a:r>
            <a:r>
              <a:rPr lang="en-US" altLang="zh-CN" dirty="0"/>
              <a:t>CSSOM(CSS Object Model)</a:t>
            </a:r>
            <a:r>
              <a:rPr lang="zh-CN" altLang="en-US" dirty="0" smtClean="0"/>
              <a:t>。</a:t>
            </a:r>
            <a:endParaRPr lang="en-US" altLang="zh-CN" dirty="0" smtClean="0"/>
          </a:p>
          <a:p>
            <a:r>
              <a:rPr lang="zh-CN" altLang="en-US" dirty="0" smtClean="0"/>
              <a:t>将</a:t>
            </a:r>
            <a:r>
              <a:rPr lang="en-US" altLang="zh-CN" dirty="0"/>
              <a:t>DOM</a:t>
            </a:r>
            <a:r>
              <a:rPr lang="zh-CN" altLang="en-US" dirty="0"/>
              <a:t>和</a:t>
            </a:r>
            <a:r>
              <a:rPr lang="en-US" altLang="zh-CN" dirty="0"/>
              <a:t>CSSOM</a:t>
            </a:r>
            <a:r>
              <a:rPr lang="zh-CN" altLang="en-US" dirty="0"/>
              <a:t>合并为渲染树</a:t>
            </a:r>
            <a:r>
              <a:rPr lang="en-US" altLang="zh-CN" dirty="0"/>
              <a:t>(rendering tree)</a:t>
            </a:r>
            <a:r>
              <a:rPr lang="zh-CN" altLang="en-US" dirty="0"/>
              <a:t>将会被创建，代表一系列将被渲染的对象</a:t>
            </a:r>
            <a:r>
              <a:rPr lang="zh-CN" altLang="en-US" dirty="0" smtClean="0"/>
              <a:t>。</a:t>
            </a:r>
            <a:endParaRPr lang="en-US" altLang="zh-CN" dirty="0" smtClean="0"/>
          </a:p>
          <a:p>
            <a:r>
              <a:rPr lang="zh-CN" altLang="en-US" dirty="0" smtClean="0"/>
              <a:t>渲染</a:t>
            </a:r>
            <a:r>
              <a:rPr lang="zh-CN" altLang="en-US" dirty="0"/>
              <a:t>树的每个元素包含的内容都是计算过的，它被称之为布局</a:t>
            </a:r>
            <a:r>
              <a:rPr lang="en-US" altLang="zh-CN" dirty="0"/>
              <a:t>layout</a:t>
            </a:r>
            <a:r>
              <a:rPr lang="zh-CN" altLang="en-US" dirty="0"/>
              <a:t>。浏览器使用一种流式处理的方法，只需要一次绘制操作就可以布局所有的元素</a:t>
            </a:r>
            <a:r>
              <a:rPr lang="zh-CN" altLang="en-US" dirty="0" smtClean="0"/>
              <a:t>。</a:t>
            </a:r>
            <a:endParaRPr lang="en-US" altLang="zh-CN" dirty="0" smtClean="0"/>
          </a:p>
          <a:p>
            <a:r>
              <a:rPr lang="zh-CN" altLang="en-US" dirty="0" smtClean="0"/>
              <a:t>将</a:t>
            </a:r>
            <a:r>
              <a:rPr lang="zh-CN" altLang="en-US" dirty="0"/>
              <a:t>渲染树的各个节点绘制到屏幕上，这一步被称为绘制</a:t>
            </a:r>
            <a:r>
              <a:rPr lang="en-US" altLang="zh-CN" dirty="0"/>
              <a:t>painting</a:t>
            </a:r>
            <a:r>
              <a:rPr lang="zh-CN" altLang="en-US" dirty="0" smtClean="0"/>
              <a:t>。</a:t>
            </a:r>
            <a:r>
              <a:rPr lang="zh-CN" altLang="en-US" dirty="0"/>
              <a:t/>
            </a:r>
            <a:br>
              <a:rPr lang="zh-CN" altLang="en-US" dirty="0"/>
            </a:br>
            <a:endParaRPr lang="zh-CN" altLang="en-US" dirty="0"/>
          </a:p>
          <a:p>
            <a:endParaRPr lang="zh-CN" altLang="en-US" dirty="0"/>
          </a:p>
        </p:txBody>
      </p:sp>
      <p:pic>
        <p:nvPicPr>
          <p:cNvPr id="3" name="图片 2"/>
          <p:cNvPicPr>
            <a:picLocks noChangeAspect="1"/>
          </p:cNvPicPr>
          <p:nvPr/>
        </p:nvPicPr>
        <p:blipFill>
          <a:blip r:embed="rId6"/>
          <a:stretch>
            <a:fillRect/>
          </a:stretch>
        </p:blipFill>
        <p:spPr>
          <a:xfrm>
            <a:off x="678892" y="2052189"/>
            <a:ext cx="7709817" cy="3636272"/>
          </a:xfrm>
          <a:prstGeom prst="rect">
            <a:avLst/>
          </a:prstGeom>
        </p:spPr>
      </p:pic>
    </p:spTree>
    <p:custDataLst>
      <p:tags r:id="rId1"/>
    </p:custDataLst>
    <p:extLst>
      <p:ext uri="{BB962C8B-B14F-4D97-AF65-F5344CB8AC3E}">
        <p14:creationId xmlns:p14="http://schemas.microsoft.com/office/powerpoint/2010/main" val="4010053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构建</a:t>
            </a:r>
            <a:r>
              <a:rPr lang="en-US" altLang="zh-CN" b="1" dirty="0" smtClean="0"/>
              <a:t>DOM</a:t>
            </a:r>
            <a:r>
              <a:rPr lang="zh-CN" altLang="en-US" b="1" dirty="0" smtClean="0"/>
              <a:t>树</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当浏览器接收到服务器响应来的</a:t>
            </a:r>
            <a:r>
              <a:rPr lang="en-US" altLang="zh-CN" dirty="0"/>
              <a:t>HTML</a:t>
            </a:r>
            <a:r>
              <a:rPr lang="zh-CN" altLang="en-US" dirty="0"/>
              <a:t>文档后，会遍历文档节点，生成</a:t>
            </a:r>
            <a:r>
              <a:rPr lang="en-US" altLang="zh-CN" dirty="0"/>
              <a:t>DOM</a:t>
            </a:r>
            <a:r>
              <a:rPr lang="zh-CN" altLang="en-US" dirty="0"/>
              <a:t>树。需要注意以下几点</a:t>
            </a:r>
            <a:r>
              <a:rPr lang="zh-CN" altLang="en-US" dirty="0" smtClean="0"/>
              <a:t>：</a:t>
            </a:r>
            <a:endParaRPr lang="en-US" altLang="zh-CN" dirty="0" smtClean="0"/>
          </a:p>
          <a:p>
            <a:r>
              <a:rPr lang="en-US" altLang="zh-CN" dirty="0" smtClean="0"/>
              <a:t>DOM</a:t>
            </a:r>
            <a:r>
              <a:rPr lang="zh-CN" altLang="en-US" dirty="0"/>
              <a:t>树在构建的过程中可能会被</a:t>
            </a:r>
            <a:r>
              <a:rPr lang="en-US" altLang="zh-CN" dirty="0"/>
              <a:t>CSS</a:t>
            </a:r>
            <a:r>
              <a:rPr lang="zh-CN" altLang="en-US" dirty="0"/>
              <a:t>和</a:t>
            </a:r>
            <a:r>
              <a:rPr lang="en-US" altLang="zh-CN" dirty="0"/>
              <a:t>JS</a:t>
            </a:r>
            <a:r>
              <a:rPr lang="zh-CN" altLang="en-US" dirty="0"/>
              <a:t>的加载而执行</a:t>
            </a:r>
            <a:r>
              <a:rPr lang="zh-CN" altLang="en-US" dirty="0" smtClean="0"/>
              <a:t>阻塞</a:t>
            </a:r>
            <a:endParaRPr lang="en-US" altLang="zh-CN" dirty="0" smtClean="0"/>
          </a:p>
          <a:p>
            <a:r>
              <a:rPr lang="en-US" altLang="zh-CN" dirty="0" err="1" smtClean="0"/>
              <a:t>display:none</a:t>
            </a:r>
            <a:r>
              <a:rPr lang="zh-CN" altLang="en-US" dirty="0"/>
              <a:t>的元素也会在</a:t>
            </a:r>
            <a:r>
              <a:rPr lang="en-US" altLang="zh-CN" dirty="0"/>
              <a:t>DOM</a:t>
            </a:r>
            <a:r>
              <a:rPr lang="zh-CN" altLang="en-US" dirty="0"/>
              <a:t>树</a:t>
            </a:r>
            <a:r>
              <a:rPr lang="zh-CN" altLang="en-US" dirty="0" smtClean="0"/>
              <a:t>中</a:t>
            </a:r>
            <a:endParaRPr lang="en-US" altLang="zh-CN" dirty="0" smtClean="0"/>
          </a:p>
          <a:p>
            <a:r>
              <a:rPr lang="zh-CN" altLang="en-US" dirty="0" smtClean="0"/>
              <a:t>注释</a:t>
            </a:r>
            <a:r>
              <a:rPr lang="zh-CN" altLang="en-US" dirty="0"/>
              <a:t>也会在</a:t>
            </a:r>
            <a:r>
              <a:rPr lang="en-US" altLang="zh-CN" dirty="0"/>
              <a:t>DOM</a:t>
            </a:r>
            <a:r>
              <a:rPr lang="zh-CN" altLang="en-US" dirty="0"/>
              <a:t>树</a:t>
            </a:r>
            <a:r>
              <a:rPr lang="zh-CN" altLang="en-US" dirty="0" smtClean="0"/>
              <a:t>中</a:t>
            </a:r>
            <a:endParaRPr lang="en-US" altLang="zh-CN" dirty="0" smtClean="0"/>
          </a:p>
          <a:p>
            <a:r>
              <a:rPr lang="en-US" altLang="zh-CN" dirty="0" smtClean="0"/>
              <a:t>script</a:t>
            </a:r>
            <a:r>
              <a:rPr lang="zh-CN" altLang="en-US" dirty="0"/>
              <a:t>标签会在</a:t>
            </a:r>
            <a:r>
              <a:rPr lang="en-US" altLang="zh-CN" dirty="0"/>
              <a:t>DOM</a:t>
            </a:r>
            <a:r>
              <a:rPr lang="zh-CN" altLang="en-US" dirty="0"/>
              <a:t>树</a:t>
            </a:r>
            <a:r>
              <a:rPr lang="zh-CN" altLang="en-US" dirty="0" smtClean="0"/>
              <a:t>中</a:t>
            </a:r>
            <a:endParaRPr lang="en-US" altLang="zh-CN" dirty="0" smtClean="0"/>
          </a:p>
          <a:p>
            <a:r>
              <a:rPr lang="zh-CN" altLang="en-US" dirty="0"/>
              <a:t>无论是</a:t>
            </a:r>
            <a:r>
              <a:rPr lang="en-US" altLang="zh-CN" dirty="0"/>
              <a:t>DOM</a:t>
            </a:r>
            <a:r>
              <a:rPr lang="zh-CN" altLang="en-US" dirty="0"/>
              <a:t>还是</a:t>
            </a:r>
            <a:r>
              <a:rPr lang="en-US" altLang="zh-CN" dirty="0"/>
              <a:t>CSSOM</a:t>
            </a:r>
            <a:r>
              <a:rPr lang="zh-CN" altLang="en-US" dirty="0"/>
              <a:t>，都是要经过</a:t>
            </a:r>
            <a:r>
              <a:rPr lang="en-US" altLang="zh-CN" dirty="0" err="1"/>
              <a:t>Bytes→characters→tokens→nodes→objectmodel</a:t>
            </a:r>
            <a:r>
              <a:rPr lang="zh-CN" altLang="en-US" dirty="0"/>
              <a:t>这个过程。</a:t>
            </a:r>
          </a:p>
          <a:p>
            <a:pPr marL="0" indent="0">
              <a:buNone/>
            </a:pPr>
            <a:r>
              <a:rPr lang="zh-CN" altLang="en-US" dirty="0"/>
              <a:t/>
            </a:r>
            <a:br>
              <a:rPr lang="zh-CN" altLang="en-US" dirty="0"/>
            </a:br>
            <a:endParaRPr lang="zh-CN" altLang="en-US" dirty="0"/>
          </a:p>
          <a:p>
            <a:endParaRPr lang="zh-CN" altLang="en-US" dirty="0"/>
          </a:p>
        </p:txBody>
      </p:sp>
      <p:pic>
        <p:nvPicPr>
          <p:cNvPr id="9" name="图片 8"/>
          <p:cNvPicPr>
            <a:picLocks noChangeAspect="1"/>
          </p:cNvPicPr>
          <p:nvPr/>
        </p:nvPicPr>
        <p:blipFill>
          <a:blip r:embed="rId6"/>
          <a:stretch>
            <a:fillRect/>
          </a:stretch>
        </p:blipFill>
        <p:spPr>
          <a:xfrm>
            <a:off x="436181" y="1447951"/>
            <a:ext cx="8409658" cy="4685496"/>
          </a:xfrm>
          <a:prstGeom prst="rect">
            <a:avLst/>
          </a:prstGeom>
        </p:spPr>
      </p:pic>
    </p:spTree>
    <p:custDataLst>
      <p:tags r:id="rId1"/>
    </p:custDataLst>
    <p:extLst>
      <p:ext uri="{BB962C8B-B14F-4D97-AF65-F5344CB8AC3E}">
        <p14:creationId xmlns:p14="http://schemas.microsoft.com/office/powerpoint/2010/main" val="1430603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构建</a:t>
            </a:r>
            <a:r>
              <a:rPr lang="en-US" altLang="zh-CN" b="1" dirty="0" smtClean="0"/>
              <a:t>CSSOM</a:t>
            </a:r>
            <a:r>
              <a:rPr lang="zh-CN" altLang="en-US" b="1" dirty="0" smtClean="0"/>
              <a:t>规则树</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浏览器解析</a:t>
            </a:r>
            <a:r>
              <a:rPr lang="en-US" altLang="zh-CN" dirty="0"/>
              <a:t>CSS</a:t>
            </a:r>
            <a:r>
              <a:rPr lang="zh-CN" altLang="en-US" dirty="0"/>
              <a:t>文件并生成</a:t>
            </a:r>
            <a:r>
              <a:rPr lang="en-US" altLang="zh-CN" dirty="0"/>
              <a:t>CSSOM</a:t>
            </a:r>
            <a:r>
              <a:rPr lang="zh-CN" altLang="en-US" dirty="0"/>
              <a:t>，每个</a:t>
            </a:r>
            <a:r>
              <a:rPr lang="en-US" altLang="zh-CN" dirty="0"/>
              <a:t>CSS</a:t>
            </a:r>
            <a:r>
              <a:rPr lang="zh-CN" altLang="en-US" dirty="0"/>
              <a:t>文件都被分析成一个</a:t>
            </a:r>
            <a:r>
              <a:rPr lang="en-US" altLang="zh-CN" dirty="0" err="1"/>
              <a:t>StyleSheet</a:t>
            </a:r>
            <a:r>
              <a:rPr lang="zh-CN" altLang="en-US" dirty="0"/>
              <a:t>对象，每个对象都包含</a:t>
            </a:r>
            <a:r>
              <a:rPr lang="en-US" altLang="zh-CN" dirty="0"/>
              <a:t>CSS</a:t>
            </a:r>
            <a:r>
              <a:rPr lang="zh-CN" altLang="en-US" dirty="0"/>
              <a:t>规则。</a:t>
            </a:r>
            <a:r>
              <a:rPr lang="en-US" altLang="zh-CN" dirty="0"/>
              <a:t>CSS</a:t>
            </a:r>
            <a:r>
              <a:rPr lang="zh-CN" altLang="en-US" dirty="0"/>
              <a:t>规则对象包含对应于</a:t>
            </a:r>
            <a:r>
              <a:rPr lang="en-US" altLang="zh-CN" dirty="0"/>
              <a:t>CSS</a:t>
            </a:r>
            <a:r>
              <a:rPr lang="zh-CN" altLang="en-US" dirty="0"/>
              <a:t>语法的选择器和声明对象以及其他对象。在这个过程需要注意的是</a:t>
            </a:r>
            <a:r>
              <a:rPr lang="zh-CN" altLang="en-US" dirty="0" smtClean="0"/>
              <a:t>：</a:t>
            </a:r>
            <a:endParaRPr lang="en-US" altLang="zh-CN" dirty="0" smtClean="0"/>
          </a:p>
          <a:p>
            <a:r>
              <a:rPr lang="en-US" altLang="zh-CN" dirty="0" smtClean="0"/>
              <a:t>CSS</a:t>
            </a:r>
            <a:r>
              <a:rPr lang="zh-CN" altLang="en-US" dirty="0"/>
              <a:t>解析可以与</a:t>
            </a:r>
            <a:r>
              <a:rPr lang="en-US" altLang="zh-CN" dirty="0"/>
              <a:t>DOM</a:t>
            </a:r>
            <a:r>
              <a:rPr lang="zh-CN" altLang="en-US" dirty="0"/>
              <a:t>解析同时进行</a:t>
            </a:r>
            <a:r>
              <a:rPr lang="zh-CN" altLang="en-US" dirty="0" smtClean="0"/>
              <a:t>。</a:t>
            </a:r>
            <a:endParaRPr lang="en-US" altLang="zh-CN" dirty="0" smtClean="0"/>
          </a:p>
          <a:p>
            <a:r>
              <a:rPr lang="en-US" altLang="zh-CN" dirty="0" smtClean="0"/>
              <a:t>CSS</a:t>
            </a:r>
            <a:r>
              <a:rPr lang="zh-CN" altLang="en-US" dirty="0"/>
              <a:t>解析与</a:t>
            </a:r>
            <a:r>
              <a:rPr lang="en-US" altLang="zh-CN" dirty="0"/>
              <a:t>script</a:t>
            </a:r>
            <a:r>
              <a:rPr lang="zh-CN" altLang="en-US" dirty="0"/>
              <a:t>的执行互斥 </a:t>
            </a:r>
            <a:r>
              <a:rPr lang="zh-CN" altLang="en-US" dirty="0" smtClean="0"/>
              <a:t>。</a:t>
            </a:r>
            <a:endParaRPr lang="en-US" altLang="zh-CN" dirty="0" smtClean="0"/>
          </a:p>
          <a:p>
            <a:r>
              <a:rPr lang="zh-CN" altLang="en-US" dirty="0" smtClean="0"/>
              <a:t>在</a:t>
            </a:r>
            <a:r>
              <a:rPr lang="en-US" altLang="zh-CN" dirty="0" err="1"/>
              <a:t>Webkit</a:t>
            </a:r>
            <a:r>
              <a:rPr lang="zh-CN" altLang="en-US" dirty="0"/>
              <a:t>内核中进行了</a:t>
            </a:r>
            <a:r>
              <a:rPr lang="en-US" altLang="zh-CN" dirty="0"/>
              <a:t>script</a:t>
            </a:r>
            <a:r>
              <a:rPr lang="zh-CN" altLang="en-US" dirty="0"/>
              <a:t>执行优化，只有在</a:t>
            </a:r>
            <a:r>
              <a:rPr lang="en-US" altLang="zh-CN" dirty="0"/>
              <a:t>JS</a:t>
            </a:r>
            <a:r>
              <a:rPr lang="zh-CN" altLang="en-US" dirty="0"/>
              <a:t>访问</a:t>
            </a:r>
            <a:r>
              <a:rPr lang="en-US" altLang="zh-CN" dirty="0"/>
              <a:t>CSS</a:t>
            </a:r>
            <a:r>
              <a:rPr lang="zh-CN" altLang="en-US" dirty="0"/>
              <a:t>时才会发生互斥</a:t>
            </a:r>
            <a:r>
              <a:rPr lang="zh-CN" altLang="en-US" dirty="0" smtClean="0"/>
              <a:t>。</a:t>
            </a:r>
            <a:r>
              <a:rPr lang="zh-CN" altLang="en-US" dirty="0"/>
              <a:t/>
            </a:r>
            <a:br>
              <a:rPr lang="zh-CN" altLang="en-US" dirty="0"/>
            </a:br>
            <a:endParaRPr lang="zh-CN" altLang="en-US" dirty="0"/>
          </a:p>
          <a:p>
            <a:endParaRPr lang="zh-CN" altLang="en-US" dirty="0"/>
          </a:p>
        </p:txBody>
      </p:sp>
    </p:spTree>
    <p:extLst>
      <p:ext uri="{BB962C8B-B14F-4D97-AF65-F5344CB8AC3E}">
        <p14:creationId xmlns:p14="http://schemas.microsoft.com/office/powerpoint/2010/main" val="2803159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构建渲染树</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通过</a:t>
            </a:r>
            <a:r>
              <a:rPr lang="en-US" altLang="zh-CN" dirty="0"/>
              <a:t>DOM</a:t>
            </a:r>
            <a:r>
              <a:rPr lang="zh-CN" altLang="en-US" dirty="0"/>
              <a:t>树和</a:t>
            </a:r>
            <a:r>
              <a:rPr lang="en-US" altLang="zh-CN" dirty="0"/>
              <a:t>CSS</a:t>
            </a:r>
            <a:r>
              <a:rPr lang="zh-CN" altLang="en-US" dirty="0"/>
              <a:t>规则树，浏览器就可以通过它两构建渲染树了。浏览器会先从</a:t>
            </a:r>
            <a:r>
              <a:rPr lang="en-US" altLang="zh-CN" dirty="0"/>
              <a:t>DOM</a:t>
            </a:r>
            <a:r>
              <a:rPr lang="zh-CN" altLang="en-US" dirty="0"/>
              <a:t>树的根节点开始遍历每个可见节点，然后对每个可见节点找到适配的</a:t>
            </a:r>
            <a:r>
              <a:rPr lang="en-US" altLang="zh-CN" dirty="0"/>
              <a:t>CSS</a:t>
            </a:r>
            <a:r>
              <a:rPr lang="zh-CN" altLang="en-US" dirty="0"/>
              <a:t>样式规则并应用。有以下几点需要注意</a:t>
            </a:r>
            <a:r>
              <a:rPr lang="zh-CN" altLang="en-US" dirty="0" smtClean="0"/>
              <a:t>：</a:t>
            </a:r>
            <a:endParaRPr lang="en-US" altLang="zh-CN" dirty="0" smtClean="0"/>
          </a:p>
          <a:p>
            <a:r>
              <a:rPr lang="en-US" altLang="zh-CN" dirty="0" smtClean="0"/>
              <a:t>Render </a:t>
            </a:r>
            <a:r>
              <a:rPr lang="en-US" altLang="zh-CN" dirty="0"/>
              <a:t>Tree</a:t>
            </a:r>
            <a:r>
              <a:rPr lang="zh-CN" altLang="en-US" dirty="0"/>
              <a:t>和</a:t>
            </a:r>
            <a:r>
              <a:rPr lang="en-US" altLang="zh-CN" dirty="0"/>
              <a:t>DOM Tree</a:t>
            </a:r>
            <a:r>
              <a:rPr lang="zh-CN" altLang="en-US" dirty="0"/>
              <a:t>不完全</a:t>
            </a:r>
            <a:r>
              <a:rPr lang="zh-CN" altLang="en-US" dirty="0" smtClean="0"/>
              <a:t>对应</a:t>
            </a:r>
            <a:endParaRPr lang="en-US" altLang="zh-CN" dirty="0" smtClean="0"/>
          </a:p>
          <a:p>
            <a:r>
              <a:rPr lang="en-US" altLang="zh-CN" dirty="0" smtClean="0"/>
              <a:t>display</a:t>
            </a:r>
            <a:r>
              <a:rPr lang="en-US" altLang="zh-CN" dirty="0"/>
              <a:t>: none</a:t>
            </a:r>
            <a:r>
              <a:rPr lang="zh-CN" altLang="en-US" dirty="0"/>
              <a:t>的元素不在</a:t>
            </a:r>
            <a:r>
              <a:rPr lang="en-US" altLang="zh-CN" dirty="0"/>
              <a:t>Render Tree</a:t>
            </a:r>
            <a:r>
              <a:rPr lang="zh-CN" altLang="en-US" dirty="0" smtClean="0"/>
              <a:t>中</a:t>
            </a:r>
            <a:endParaRPr lang="en-US" altLang="zh-CN" dirty="0" smtClean="0"/>
          </a:p>
          <a:p>
            <a:r>
              <a:rPr lang="en-US" altLang="zh-CN" dirty="0" smtClean="0"/>
              <a:t>visibility</a:t>
            </a:r>
            <a:r>
              <a:rPr lang="en-US" altLang="zh-CN" dirty="0"/>
              <a:t>: hidden</a:t>
            </a:r>
            <a:r>
              <a:rPr lang="zh-CN" altLang="en-US" dirty="0"/>
              <a:t>的元素在</a:t>
            </a:r>
            <a:r>
              <a:rPr lang="en-US" altLang="zh-CN" dirty="0"/>
              <a:t>Render Tree</a:t>
            </a:r>
            <a:r>
              <a:rPr lang="zh-CN" altLang="en-US" dirty="0" smtClean="0"/>
              <a:t>中</a:t>
            </a:r>
            <a:r>
              <a:rPr lang="zh-CN" altLang="en-US" dirty="0"/>
              <a:t/>
            </a:r>
            <a:br>
              <a:rPr lang="zh-CN" altLang="en-US" dirty="0"/>
            </a:br>
            <a:endParaRPr lang="zh-CN" altLang="en-US" dirty="0"/>
          </a:p>
          <a:p>
            <a:endParaRPr lang="zh-CN" altLang="en-US" dirty="0"/>
          </a:p>
        </p:txBody>
      </p:sp>
      <p:pic>
        <p:nvPicPr>
          <p:cNvPr id="3" name="图片 2"/>
          <p:cNvPicPr>
            <a:picLocks noChangeAspect="1"/>
          </p:cNvPicPr>
          <p:nvPr/>
        </p:nvPicPr>
        <p:blipFill>
          <a:blip r:embed="rId6"/>
          <a:stretch>
            <a:fillRect/>
          </a:stretch>
        </p:blipFill>
        <p:spPr>
          <a:xfrm>
            <a:off x="1054949" y="1200148"/>
            <a:ext cx="7172121" cy="4734690"/>
          </a:xfrm>
          <a:prstGeom prst="rect">
            <a:avLst/>
          </a:prstGeom>
        </p:spPr>
      </p:pic>
    </p:spTree>
    <p:custDataLst>
      <p:tags r:id="rId1"/>
    </p:custDataLst>
    <p:extLst>
      <p:ext uri="{BB962C8B-B14F-4D97-AF65-F5344CB8AC3E}">
        <p14:creationId xmlns:p14="http://schemas.microsoft.com/office/powerpoint/2010/main" val="3545718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a:t>渲染</a:t>
            </a:r>
            <a:r>
              <a:rPr lang="zh-CN" altLang="en-US" b="1" dirty="0" smtClean="0"/>
              <a:t>树布局和绘制</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a:t>布局阶段会从渲染树的根节点开始遍历，由于渲染树的每个节点都是一个</a:t>
            </a:r>
            <a:r>
              <a:rPr lang="en-US" altLang="zh-CN" dirty="0"/>
              <a:t>Render Object</a:t>
            </a:r>
            <a:r>
              <a:rPr lang="zh-CN" altLang="en-US" dirty="0"/>
              <a:t>对象，包含宽高，位置，背景色等样式信息。所以浏览器就可以通过这些样式信息来确定每个节点对象在页面上的确切大小和位置，布局阶段的输出就是我们常说的盒子模型，它会精确地捕获每个元素在屏幕内的确切位置与大小。</a:t>
            </a:r>
          </a:p>
          <a:p>
            <a:pPr marL="0" indent="0">
              <a:buNone/>
            </a:pPr>
            <a:endParaRPr lang="en-US" altLang="zh-CN" dirty="0" smtClean="0"/>
          </a:p>
          <a:p>
            <a:pPr marL="0" indent="0">
              <a:buNone/>
            </a:pPr>
            <a:r>
              <a:rPr lang="zh-CN" altLang="en-US" dirty="0"/>
              <a:t>在绘制阶段，浏览器会遍历渲染树，调用渲染器的</a:t>
            </a:r>
            <a:r>
              <a:rPr lang="en-US" altLang="zh-CN" dirty="0"/>
              <a:t>paint()</a:t>
            </a:r>
            <a:r>
              <a:rPr lang="zh-CN" altLang="en-US" dirty="0"/>
              <a:t>方法在屏幕上显示其内容。渲染树的绘制工作是由浏览器的</a:t>
            </a:r>
            <a:r>
              <a:rPr lang="en-US" altLang="zh-CN" dirty="0"/>
              <a:t>UI</a:t>
            </a:r>
            <a:r>
              <a:rPr lang="zh-CN" altLang="en-US" dirty="0"/>
              <a:t>后端组件完成的。</a:t>
            </a:r>
          </a:p>
        </p:txBody>
      </p:sp>
    </p:spTree>
    <p:extLst>
      <p:ext uri="{BB962C8B-B14F-4D97-AF65-F5344CB8AC3E}">
        <p14:creationId xmlns:p14="http://schemas.microsoft.com/office/powerpoint/2010/main" val="2827486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浏览器主要组件结构</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内容占位符 7"/>
          <p:cNvSpPr>
            <a:spLocks noGrp="1"/>
          </p:cNvSpPr>
          <p:nvPr>
            <p:ph idx="1"/>
          </p:nvPr>
        </p:nvSpPr>
        <p:spPr>
          <a:xfrm>
            <a:off x="425110" y="1447950"/>
            <a:ext cx="7886700" cy="4967285"/>
          </a:xfrm>
        </p:spPr>
        <p:txBody>
          <a:bodyPr>
            <a:normAutofit/>
          </a:bodyPr>
          <a:lstStyle/>
          <a:p>
            <a:r>
              <a:rPr lang="zh-CN" altLang="en-US" dirty="0" smtClean="0"/>
              <a:t>渲染</a:t>
            </a:r>
            <a:r>
              <a:rPr lang="zh-CN" altLang="en-US" dirty="0"/>
              <a:t>引擎主要有两个：</a:t>
            </a:r>
            <a:r>
              <a:rPr lang="en-US" altLang="zh-CN" dirty="0" err="1"/>
              <a:t>webkit</a:t>
            </a:r>
            <a:r>
              <a:rPr lang="zh-CN" altLang="en-US" dirty="0"/>
              <a:t>和</a:t>
            </a:r>
            <a:r>
              <a:rPr lang="en-US" altLang="zh-CN" dirty="0"/>
              <a:t>Gecko</a:t>
            </a:r>
            <a:br>
              <a:rPr lang="en-US" altLang="zh-CN" dirty="0"/>
            </a:br>
            <a:r>
              <a:rPr lang="en-US" altLang="zh-CN" dirty="0"/>
              <a:t>Firefox</a:t>
            </a:r>
            <a:r>
              <a:rPr lang="zh-CN" altLang="en-US" dirty="0"/>
              <a:t>使用</a:t>
            </a:r>
            <a:r>
              <a:rPr lang="en-US" altLang="zh-CN" dirty="0" err="1"/>
              <a:t>Geoko</a:t>
            </a:r>
            <a:r>
              <a:rPr lang="zh-CN" altLang="en-US" dirty="0"/>
              <a:t>，</a:t>
            </a:r>
            <a:r>
              <a:rPr lang="en-US" altLang="zh-CN" dirty="0"/>
              <a:t>Mozilla</a:t>
            </a:r>
            <a:r>
              <a:rPr lang="zh-CN" altLang="en-US" dirty="0"/>
              <a:t>自主研发的渲染引擎。</a:t>
            </a:r>
            <a:r>
              <a:rPr lang="en-US" altLang="zh-CN" dirty="0"/>
              <a:t>Safari</a:t>
            </a:r>
            <a:r>
              <a:rPr lang="zh-CN" altLang="en-US" dirty="0"/>
              <a:t>和</a:t>
            </a:r>
            <a:r>
              <a:rPr lang="en-US" altLang="zh-CN" dirty="0"/>
              <a:t>Chrome</a:t>
            </a:r>
            <a:r>
              <a:rPr lang="zh-CN" altLang="en-US" dirty="0"/>
              <a:t>都使用</a:t>
            </a:r>
            <a:r>
              <a:rPr lang="en-US" altLang="zh-CN" dirty="0" err="1"/>
              <a:t>webkit</a:t>
            </a:r>
            <a:r>
              <a:rPr lang="zh-CN" altLang="en-US" dirty="0"/>
              <a:t>。</a:t>
            </a:r>
            <a:r>
              <a:rPr lang="en-US" altLang="zh-CN" dirty="0" err="1"/>
              <a:t>Webkit</a:t>
            </a:r>
            <a:r>
              <a:rPr lang="zh-CN" altLang="en-US" dirty="0"/>
              <a:t>是一款开源渲染引擎，它本来是为</a:t>
            </a:r>
            <a:r>
              <a:rPr lang="en-US" altLang="zh-CN" dirty="0" err="1"/>
              <a:t>linux</a:t>
            </a:r>
            <a:r>
              <a:rPr lang="zh-CN" altLang="en-US" dirty="0"/>
              <a:t>平台研发的，后来由</a:t>
            </a:r>
            <a:r>
              <a:rPr lang="en-US" altLang="zh-CN" dirty="0"/>
              <a:t>Apple</a:t>
            </a:r>
            <a:r>
              <a:rPr lang="zh-CN" altLang="en-US" dirty="0"/>
              <a:t>移植到</a:t>
            </a:r>
            <a:r>
              <a:rPr lang="en-US" altLang="zh-CN" dirty="0"/>
              <a:t>Mac</a:t>
            </a:r>
            <a:r>
              <a:rPr lang="zh-CN" altLang="en-US" dirty="0"/>
              <a:t>及</a:t>
            </a:r>
            <a:r>
              <a:rPr lang="en-US" altLang="zh-CN" dirty="0"/>
              <a:t>Windows</a:t>
            </a:r>
            <a:r>
              <a:rPr lang="zh-CN" altLang="en-US" dirty="0"/>
              <a:t>上。</a:t>
            </a:r>
            <a:br>
              <a:rPr lang="zh-CN" altLang="en-US" dirty="0"/>
            </a:br>
            <a:endParaRPr lang="zh-CN" altLang="en-US" dirty="0"/>
          </a:p>
        </p:txBody>
      </p:sp>
      <p:pic>
        <p:nvPicPr>
          <p:cNvPr id="9" name="图片 8"/>
          <p:cNvPicPr>
            <a:picLocks noChangeAspect="1"/>
          </p:cNvPicPr>
          <p:nvPr/>
        </p:nvPicPr>
        <p:blipFill>
          <a:blip r:embed="rId5"/>
          <a:stretch>
            <a:fillRect/>
          </a:stretch>
        </p:blipFill>
        <p:spPr>
          <a:xfrm>
            <a:off x="3309871" y="3411073"/>
            <a:ext cx="5960504" cy="3572191"/>
          </a:xfrm>
          <a:prstGeom prst="rect">
            <a:avLst/>
          </a:prstGeom>
        </p:spPr>
      </p:pic>
    </p:spTree>
    <p:extLst>
      <p:ext uri="{BB962C8B-B14F-4D97-AF65-F5344CB8AC3E}">
        <p14:creationId xmlns:p14="http://schemas.microsoft.com/office/powerpoint/2010/main" val="3496918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渲染阻塞</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en-US" altLang="zh-CN" dirty="0"/>
              <a:t>JS</a:t>
            </a:r>
            <a:r>
              <a:rPr lang="zh-CN" altLang="en-US" dirty="0"/>
              <a:t>可以操作</a:t>
            </a:r>
            <a:r>
              <a:rPr lang="en-US" altLang="zh-CN" dirty="0"/>
              <a:t>DOM</a:t>
            </a:r>
            <a:r>
              <a:rPr lang="zh-CN" altLang="en-US" dirty="0"/>
              <a:t>来修改</a:t>
            </a:r>
            <a:r>
              <a:rPr lang="en-US" altLang="zh-CN" dirty="0"/>
              <a:t>DOM</a:t>
            </a:r>
            <a:r>
              <a:rPr lang="zh-CN" altLang="en-US" dirty="0"/>
              <a:t>结构，可以操作</a:t>
            </a:r>
            <a:r>
              <a:rPr lang="en-US" altLang="zh-CN" dirty="0"/>
              <a:t>CSSOM</a:t>
            </a:r>
            <a:r>
              <a:rPr lang="zh-CN" altLang="en-US" dirty="0"/>
              <a:t>来修改节点样式，这就导致了浏览器在遇到</a:t>
            </a:r>
            <a:r>
              <a:rPr lang="en-US" altLang="zh-CN" dirty="0"/>
              <a:t>&lt;script&gt;</a:t>
            </a:r>
            <a:r>
              <a:rPr lang="zh-CN" altLang="en-US" dirty="0"/>
              <a:t>标签时，</a:t>
            </a:r>
            <a:r>
              <a:rPr lang="en-US" altLang="zh-CN" dirty="0"/>
              <a:t>DOM</a:t>
            </a:r>
            <a:r>
              <a:rPr lang="zh-CN" altLang="en-US" dirty="0"/>
              <a:t>构建将暂停，直至脚本完成执行，然后继续构建</a:t>
            </a:r>
            <a:r>
              <a:rPr lang="en-US" altLang="zh-CN" dirty="0"/>
              <a:t>DOM</a:t>
            </a:r>
            <a:r>
              <a:rPr lang="zh-CN" altLang="en-US" dirty="0"/>
              <a:t>。如果脚本是外部的，会等待脚本下载完毕，再继续解析文档。现在可以在</a:t>
            </a:r>
            <a:r>
              <a:rPr lang="en-US" altLang="zh-CN" dirty="0"/>
              <a:t>script</a:t>
            </a:r>
            <a:r>
              <a:rPr lang="zh-CN" altLang="en-US" dirty="0"/>
              <a:t>标签上增加属性</a:t>
            </a:r>
            <a:r>
              <a:rPr lang="en-US" altLang="zh-CN" dirty="0"/>
              <a:t>defer</a:t>
            </a:r>
            <a:r>
              <a:rPr lang="zh-CN" altLang="en-US" dirty="0"/>
              <a:t>或者</a:t>
            </a:r>
            <a:r>
              <a:rPr lang="en-US" altLang="zh-CN" dirty="0" err="1"/>
              <a:t>async</a:t>
            </a:r>
            <a:r>
              <a:rPr lang="zh-CN" altLang="en-US" dirty="0"/>
              <a:t>。脚本解析会将脚本中改变</a:t>
            </a:r>
            <a:r>
              <a:rPr lang="en-US" altLang="zh-CN" dirty="0"/>
              <a:t>DOM</a:t>
            </a:r>
            <a:r>
              <a:rPr lang="zh-CN" altLang="en-US" dirty="0"/>
              <a:t>和</a:t>
            </a:r>
            <a:r>
              <a:rPr lang="en-US" altLang="zh-CN" dirty="0"/>
              <a:t>CSS</a:t>
            </a:r>
            <a:r>
              <a:rPr lang="zh-CN" altLang="en-US" dirty="0"/>
              <a:t>的地方分别解析出来，追加到</a:t>
            </a:r>
            <a:r>
              <a:rPr lang="en-US" altLang="zh-CN" dirty="0"/>
              <a:t>DOM</a:t>
            </a:r>
            <a:r>
              <a:rPr lang="zh-CN" altLang="en-US" dirty="0"/>
              <a:t>树和</a:t>
            </a:r>
            <a:r>
              <a:rPr lang="en-US" altLang="zh-CN" dirty="0"/>
              <a:t>CSSOM</a:t>
            </a:r>
            <a:r>
              <a:rPr lang="zh-CN" altLang="en-US" dirty="0"/>
              <a:t>规则树上</a:t>
            </a:r>
            <a:r>
              <a:rPr lang="zh-CN" altLang="en-US" dirty="0" smtClean="0"/>
              <a:t>。</a:t>
            </a:r>
            <a:endParaRPr lang="en-US" altLang="zh-CN" dirty="0" smtClean="0"/>
          </a:p>
          <a:p>
            <a:r>
              <a:rPr lang="zh-CN" altLang="en-US" dirty="0" smtClean="0"/>
              <a:t>每次</a:t>
            </a:r>
            <a:r>
              <a:rPr lang="zh-CN" altLang="en-US" dirty="0"/>
              <a:t>去执行</a:t>
            </a:r>
            <a:r>
              <a:rPr lang="en-US" altLang="zh-CN" dirty="0"/>
              <a:t>JavaScript</a:t>
            </a:r>
            <a:r>
              <a:rPr lang="zh-CN" altLang="en-US" dirty="0"/>
              <a:t>脚本都会严重地阻塞</a:t>
            </a:r>
            <a:r>
              <a:rPr lang="en-US" altLang="zh-CN" dirty="0"/>
              <a:t>DOM</a:t>
            </a:r>
            <a:r>
              <a:rPr lang="zh-CN" altLang="en-US" dirty="0"/>
              <a:t>树的构建，如果</a:t>
            </a:r>
            <a:r>
              <a:rPr lang="en-US" altLang="zh-CN" dirty="0"/>
              <a:t>JavaScript</a:t>
            </a:r>
            <a:r>
              <a:rPr lang="zh-CN" altLang="en-US" dirty="0"/>
              <a:t>脚本还操作了</a:t>
            </a:r>
            <a:r>
              <a:rPr lang="en-US" altLang="zh-CN" dirty="0"/>
              <a:t>CSSOM</a:t>
            </a:r>
            <a:r>
              <a:rPr lang="zh-CN" altLang="en-US" dirty="0"/>
              <a:t>，而正好这个</a:t>
            </a:r>
            <a:r>
              <a:rPr lang="en-US" altLang="zh-CN" dirty="0"/>
              <a:t>CSSOM</a:t>
            </a:r>
            <a:r>
              <a:rPr lang="zh-CN" altLang="en-US" dirty="0"/>
              <a:t>还没有下载和构建，浏览器甚至会延迟脚本执行和构建</a:t>
            </a:r>
            <a:r>
              <a:rPr lang="en-US" altLang="zh-CN" dirty="0"/>
              <a:t>DOM</a:t>
            </a:r>
            <a:r>
              <a:rPr lang="zh-CN" altLang="en-US" dirty="0"/>
              <a:t>，直至完成其</a:t>
            </a:r>
            <a:r>
              <a:rPr lang="en-US" altLang="zh-CN" dirty="0"/>
              <a:t>CSSOM</a:t>
            </a:r>
            <a:r>
              <a:rPr lang="zh-CN" altLang="en-US" dirty="0"/>
              <a:t>的下载和构建。所以，</a:t>
            </a:r>
            <a:r>
              <a:rPr lang="en-US" altLang="zh-CN" dirty="0"/>
              <a:t>script</a:t>
            </a:r>
            <a:r>
              <a:rPr lang="zh-CN" altLang="en-US" dirty="0"/>
              <a:t>标签的位置很重要</a:t>
            </a:r>
            <a:r>
              <a:rPr lang="zh-CN" altLang="en-US" dirty="0" smtClean="0"/>
              <a:t>。</a:t>
            </a:r>
            <a:endParaRPr lang="zh-CN" altLang="en-US" dirty="0"/>
          </a:p>
        </p:txBody>
      </p:sp>
    </p:spTree>
    <p:extLst>
      <p:ext uri="{BB962C8B-B14F-4D97-AF65-F5344CB8AC3E}">
        <p14:creationId xmlns:p14="http://schemas.microsoft.com/office/powerpoint/2010/main" val="168234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渲染阻塞</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en-US" altLang="zh-CN" dirty="0"/>
              <a:t>JS</a:t>
            </a:r>
            <a:r>
              <a:rPr lang="zh-CN" altLang="en-US" dirty="0"/>
              <a:t>阻塞了构建</a:t>
            </a:r>
            <a:r>
              <a:rPr lang="en-US" altLang="zh-CN" dirty="0"/>
              <a:t>DOM</a:t>
            </a:r>
            <a:r>
              <a:rPr lang="zh-CN" altLang="en-US" dirty="0"/>
              <a:t>树，也阻塞了其后的构建</a:t>
            </a:r>
            <a:r>
              <a:rPr lang="en-US" altLang="zh-CN" dirty="0"/>
              <a:t>CSSOM</a:t>
            </a:r>
            <a:r>
              <a:rPr lang="zh-CN" altLang="en-US" dirty="0"/>
              <a:t>规则树，整个解析进程必须等待</a:t>
            </a:r>
            <a:r>
              <a:rPr lang="en-US" altLang="zh-CN" dirty="0"/>
              <a:t>JS</a:t>
            </a:r>
            <a:r>
              <a:rPr lang="zh-CN" altLang="en-US" dirty="0"/>
              <a:t>的执行完成才能够继续，这就是所谓的</a:t>
            </a:r>
            <a:r>
              <a:rPr lang="en-US" altLang="zh-CN" dirty="0"/>
              <a:t>JS</a:t>
            </a:r>
            <a:r>
              <a:rPr lang="zh-CN" altLang="en-US" dirty="0"/>
              <a:t>阻塞页面</a:t>
            </a:r>
            <a:r>
              <a:rPr lang="zh-CN" altLang="en-US" dirty="0" smtClean="0"/>
              <a:t>。</a:t>
            </a:r>
            <a:endParaRPr lang="en-US" altLang="zh-CN" dirty="0" smtClean="0"/>
          </a:p>
          <a:p>
            <a:r>
              <a:rPr lang="zh-CN" altLang="en-US" dirty="0" smtClean="0"/>
              <a:t>由于</a:t>
            </a:r>
            <a:r>
              <a:rPr lang="en-US" altLang="zh-CN" dirty="0"/>
              <a:t>CSSOM</a:t>
            </a:r>
            <a:r>
              <a:rPr lang="zh-CN" altLang="en-US" dirty="0"/>
              <a:t>负责存储渲染信息，浏览器就必须保证在合成渲染树之前，</a:t>
            </a:r>
            <a:r>
              <a:rPr lang="en-US" altLang="zh-CN" dirty="0"/>
              <a:t>CSSOM</a:t>
            </a:r>
            <a:r>
              <a:rPr lang="zh-CN" altLang="en-US" dirty="0"/>
              <a:t>是完备的，这种完备是指所有的</a:t>
            </a:r>
            <a:r>
              <a:rPr lang="en-US" altLang="zh-CN" dirty="0"/>
              <a:t>CSS</a:t>
            </a:r>
            <a:r>
              <a:rPr lang="zh-CN" altLang="en-US" dirty="0"/>
              <a:t>（内联、内部和外部）都已经下载完，并解析完，只有</a:t>
            </a:r>
            <a:r>
              <a:rPr lang="en-US" altLang="zh-CN" dirty="0"/>
              <a:t>CSSOM</a:t>
            </a:r>
            <a:r>
              <a:rPr lang="zh-CN" altLang="en-US" dirty="0"/>
              <a:t>和</a:t>
            </a:r>
            <a:r>
              <a:rPr lang="en-US" altLang="zh-CN" dirty="0"/>
              <a:t>DOM</a:t>
            </a:r>
            <a:r>
              <a:rPr lang="zh-CN" altLang="en-US" dirty="0"/>
              <a:t>的解析完全结束，浏览器才会进入下一步的渲染，这就是</a:t>
            </a:r>
            <a:r>
              <a:rPr lang="en-US" altLang="zh-CN" dirty="0"/>
              <a:t>CSS</a:t>
            </a:r>
            <a:r>
              <a:rPr lang="zh-CN" altLang="en-US" dirty="0"/>
              <a:t>阻塞渲染。</a:t>
            </a:r>
            <a:r>
              <a:rPr lang="en-US" altLang="zh-CN" dirty="0"/>
              <a:t>CSS</a:t>
            </a:r>
            <a:r>
              <a:rPr lang="zh-CN" altLang="en-US" dirty="0"/>
              <a:t>阻塞渲染意味着，在</a:t>
            </a:r>
            <a:r>
              <a:rPr lang="en-US" altLang="zh-CN" dirty="0"/>
              <a:t>CSSOM</a:t>
            </a:r>
            <a:r>
              <a:rPr lang="zh-CN" altLang="en-US" dirty="0"/>
              <a:t>完备前，页面将一直处理白屏状态，这就是为什么样式放在</a:t>
            </a:r>
            <a:r>
              <a:rPr lang="en-US" altLang="zh-CN" dirty="0"/>
              <a:t>head</a:t>
            </a:r>
            <a:r>
              <a:rPr lang="zh-CN" altLang="en-US" dirty="0"/>
              <a:t>中，仅仅是为了更快的解析</a:t>
            </a:r>
            <a:r>
              <a:rPr lang="en-US" altLang="zh-CN" dirty="0"/>
              <a:t>CSS</a:t>
            </a:r>
            <a:r>
              <a:rPr lang="zh-CN" altLang="en-US" dirty="0"/>
              <a:t>，保证更快的首次渲染</a:t>
            </a:r>
            <a:r>
              <a:rPr lang="zh-CN" altLang="en-US" dirty="0" smtClean="0"/>
              <a:t>。</a:t>
            </a:r>
            <a:endParaRPr lang="zh-CN" altLang="en-US" dirty="0"/>
          </a:p>
        </p:txBody>
      </p:sp>
    </p:spTree>
    <p:extLst>
      <p:ext uri="{BB962C8B-B14F-4D97-AF65-F5344CB8AC3E}">
        <p14:creationId xmlns:p14="http://schemas.microsoft.com/office/powerpoint/2010/main" val="227643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简介</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50"/>
            <a:ext cx="8327185" cy="5657850"/>
          </a:xfrm>
        </p:spPr>
        <p:txBody>
          <a:bodyPr>
            <a:normAutofit fontScale="85000" lnSpcReduction="10000"/>
          </a:bodyPr>
          <a:lstStyle/>
          <a:p>
            <a:pPr latinLnBrk="1"/>
            <a:r>
              <a:rPr lang="en-US" altLang="zh-CN" sz="3000" dirty="0"/>
              <a:t>JSON: JavaScript Object Notation(JavaScript </a:t>
            </a:r>
            <a:r>
              <a:rPr lang="zh-CN" altLang="en-US" sz="3000" dirty="0"/>
              <a:t>对象表示法</a:t>
            </a:r>
            <a:r>
              <a:rPr lang="en-US" altLang="zh-CN" sz="3000" dirty="0"/>
              <a:t>)</a:t>
            </a:r>
          </a:p>
          <a:p>
            <a:pPr latinLnBrk="1"/>
            <a:r>
              <a:rPr lang="en-US" altLang="zh-CN" sz="3000" dirty="0"/>
              <a:t>JSON </a:t>
            </a:r>
            <a:r>
              <a:rPr lang="zh-CN" altLang="en-US" sz="3000" dirty="0"/>
              <a:t>是存储和交换文本信息的语法。类似 </a:t>
            </a:r>
            <a:r>
              <a:rPr lang="en-US" altLang="zh-CN" sz="3000" dirty="0"/>
              <a:t>XML</a:t>
            </a:r>
            <a:r>
              <a:rPr lang="zh-CN" altLang="en-US" sz="3000" dirty="0"/>
              <a:t>。</a:t>
            </a:r>
          </a:p>
          <a:p>
            <a:pPr latinLnBrk="1"/>
            <a:r>
              <a:rPr lang="en-US" altLang="zh-CN" sz="3000" dirty="0"/>
              <a:t>JSON </a:t>
            </a:r>
            <a:r>
              <a:rPr lang="zh-CN" altLang="en-US" sz="3000" dirty="0"/>
              <a:t>比 </a:t>
            </a:r>
            <a:r>
              <a:rPr lang="en-US" altLang="zh-CN" sz="3000" dirty="0"/>
              <a:t>XML </a:t>
            </a:r>
            <a:r>
              <a:rPr lang="zh-CN" altLang="en-US" sz="3000" dirty="0"/>
              <a:t>更小、更快，更易解析。</a:t>
            </a:r>
            <a:endParaRPr lang="en-US" altLang="zh-CN" sz="3000" dirty="0"/>
          </a:p>
          <a:p>
            <a:pPr latinLnBrk="1"/>
            <a:r>
              <a:rPr lang="en-US" altLang="zh-CN" sz="3000" dirty="0"/>
              <a:t>JSON </a:t>
            </a:r>
            <a:r>
              <a:rPr lang="zh-CN" altLang="en-US" sz="3000" dirty="0"/>
              <a:t>是轻量级的文本数据交换格式。</a:t>
            </a:r>
          </a:p>
          <a:p>
            <a:pPr latinLnBrk="1"/>
            <a:r>
              <a:rPr lang="en-US" altLang="zh-CN" sz="3000" dirty="0"/>
              <a:t>JSON </a:t>
            </a:r>
            <a:r>
              <a:rPr lang="zh-CN" altLang="en-US" sz="3000" dirty="0"/>
              <a:t>独立于语言：</a:t>
            </a:r>
            <a:r>
              <a:rPr lang="en-US" altLang="zh-CN" sz="3000" dirty="0"/>
              <a:t>JSON </a:t>
            </a:r>
            <a:r>
              <a:rPr lang="zh-CN" altLang="en-US" sz="3000" dirty="0"/>
              <a:t>使用 </a:t>
            </a:r>
            <a:r>
              <a:rPr lang="en-US" altLang="zh-CN" sz="3000" dirty="0" err="1"/>
              <a:t>Javascript</a:t>
            </a:r>
            <a:r>
              <a:rPr lang="zh-CN" altLang="en-US" sz="3000" dirty="0"/>
              <a:t>语法来描述数据对象，但是 </a:t>
            </a:r>
            <a:r>
              <a:rPr lang="en-US" altLang="zh-CN" sz="3000" dirty="0"/>
              <a:t>JSON </a:t>
            </a:r>
            <a:r>
              <a:rPr lang="zh-CN" altLang="en-US" sz="3000" dirty="0"/>
              <a:t>仍然独立于语言和平台。</a:t>
            </a:r>
            <a:r>
              <a:rPr lang="en-US" altLang="zh-CN" sz="3000" dirty="0"/>
              <a:t>JSON </a:t>
            </a:r>
            <a:r>
              <a:rPr lang="zh-CN" altLang="en-US" sz="3000" dirty="0"/>
              <a:t>解析器和 </a:t>
            </a:r>
            <a:r>
              <a:rPr lang="en-US" altLang="zh-CN" sz="3000" dirty="0"/>
              <a:t>JSON </a:t>
            </a:r>
            <a:r>
              <a:rPr lang="zh-CN" altLang="en-US" sz="3000" dirty="0"/>
              <a:t>库支持许多不同的编程语言。 目前非常多的动态（</a:t>
            </a:r>
            <a:r>
              <a:rPr lang="en-US" altLang="zh-CN" sz="3000" dirty="0"/>
              <a:t>PHP</a:t>
            </a:r>
            <a:r>
              <a:rPr lang="zh-CN" altLang="en-US" sz="3000" dirty="0"/>
              <a:t>，</a:t>
            </a:r>
            <a:r>
              <a:rPr lang="en-US" altLang="zh-CN" sz="3000" dirty="0"/>
              <a:t>JSP</a:t>
            </a:r>
            <a:r>
              <a:rPr lang="zh-CN" altLang="en-US" sz="3000" dirty="0"/>
              <a:t>，</a:t>
            </a:r>
            <a:r>
              <a:rPr lang="en-US" altLang="zh-CN" sz="3000" dirty="0"/>
              <a:t>.NET</a:t>
            </a:r>
            <a:r>
              <a:rPr lang="zh-CN" altLang="en-US" sz="3000" dirty="0"/>
              <a:t>）编程语言都支持</a:t>
            </a:r>
            <a:r>
              <a:rPr lang="en-US" altLang="zh-CN" sz="3000" dirty="0"/>
              <a:t>JSON</a:t>
            </a:r>
            <a:r>
              <a:rPr lang="zh-CN" altLang="en-US" sz="3000" dirty="0"/>
              <a:t>。</a:t>
            </a:r>
          </a:p>
          <a:p>
            <a:pPr latinLnBrk="1"/>
            <a:r>
              <a:rPr lang="en-US" altLang="zh-CN" sz="3000" dirty="0"/>
              <a:t>JSON </a:t>
            </a:r>
            <a:r>
              <a:rPr lang="zh-CN" altLang="en-US" sz="3000" dirty="0"/>
              <a:t>具有自我描述性，更易理解</a:t>
            </a:r>
          </a:p>
          <a:p>
            <a:pPr latinLnBrk="1"/>
            <a:r>
              <a:rPr lang="en-US" altLang="zh-CN" sz="3000" dirty="0"/>
              <a:t>JSON </a:t>
            </a:r>
            <a:r>
              <a:rPr lang="zh-CN" altLang="en-US" sz="3000" dirty="0"/>
              <a:t>文本格式在语法上与创建 </a:t>
            </a:r>
            <a:r>
              <a:rPr lang="en-US" altLang="zh-CN" sz="3000" dirty="0"/>
              <a:t>JavaScript </a:t>
            </a:r>
            <a:r>
              <a:rPr lang="zh-CN" altLang="en-US" sz="3000" dirty="0"/>
              <a:t>对象的代码相同。</a:t>
            </a:r>
          </a:p>
          <a:p>
            <a:pPr latinLnBrk="1"/>
            <a:r>
              <a:rPr lang="zh-CN" altLang="en-US" sz="3000" dirty="0"/>
              <a:t>由于这种相似性，无需解析器，</a:t>
            </a:r>
            <a:r>
              <a:rPr lang="en-US" altLang="zh-CN" sz="3000" dirty="0"/>
              <a:t>JavaScript </a:t>
            </a:r>
            <a:r>
              <a:rPr lang="zh-CN" altLang="en-US" sz="3000" dirty="0"/>
              <a:t>程序能够使用内建的 </a:t>
            </a:r>
            <a:r>
              <a:rPr lang="en-US" altLang="zh-CN" sz="3000" dirty="0" err="1"/>
              <a:t>eval</a:t>
            </a:r>
            <a:r>
              <a:rPr lang="en-US" altLang="zh-CN" sz="3000" dirty="0"/>
              <a:t>() </a:t>
            </a:r>
            <a:r>
              <a:rPr lang="zh-CN" altLang="en-US" sz="3000" dirty="0"/>
              <a:t>函数，用 </a:t>
            </a:r>
            <a:r>
              <a:rPr lang="en-US" altLang="zh-CN" sz="3000" dirty="0"/>
              <a:t>JSON </a:t>
            </a:r>
            <a:r>
              <a:rPr lang="zh-CN" altLang="en-US" sz="3000" dirty="0"/>
              <a:t>数据来生成原生的 </a:t>
            </a:r>
            <a:r>
              <a:rPr lang="en-US" altLang="zh-CN" sz="3000" dirty="0"/>
              <a:t>JavaScript </a:t>
            </a:r>
            <a:r>
              <a:rPr lang="zh-CN" altLang="en-US" sz="3000" dirty="0"/>
              <a:t>对象。</a:t>
            </a:r>
          </a:p>
          <a:p>
            <a:pPr latinLnBrk="1"/>
            <a:endParaRPr lang="zh-CN" altLang="en-US" dirty="0"/>
          </a:p>
          <a:p>
            <a:endParaRPr lang="zh-CN" altLang="en-US" dirty="0"/>
          </a:p>
        </p:txBody>
      </p:sp>
      <p:pic>
        <p:nvPicPr>
          <p:cNvPr id="9" name="图片 8"/>
          <p:cNvPicPr>
            <a:picLocks noChangeAspect="1"/>
          </p:cNvPicPr>
          <p:nvPr/>
        </p:nvPicPr>
        <p:blipFill>
          <a:blip r:embed="rId6"/>
          <a:stretch>
            <a:fillRect/>
          </a:stretch>
        </p:blipFill>
        <p:spPr>
          <a:xfrm>
            <a:off x="1919287" y="1552575"/>
            <a:ext cx="5305425" cy="3752850"/>
          </a:xfrm>
          <a:prstGeom prst="rect">
            <a:avLst/>
          </a:prstGeom>
        </p:spPr>
      </p:pic>
    </p:spTree>
    <p:custDataLst>
      <p:tags r:id="rId1"/>
    </p:custDataLst>
    <p:extLst>
      <p:ext uri="{BB962C8B-B14F-4D97-AF65-F5344CB8AC3E}">
        <p14:creationId xmlns:p14="http://schemas.microsoft.com/office/powerpoint/2010/main" val="4088706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渲染阻塞</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smtClean="0"/>
              <a:t>当</a:t>
            </a:r>
            <a:r>
              <a:rPr lang="zh-CN" altLang="en-US" dirty="0"/>
              <a:t>解析</a:t>
            </a:r>
            <a:r>
              <a:rPr lang="en-US" altLang="zh-CN" dirty="0"/>
              <a:t>HTML</a:t>
            </a:r>
            <a:r>
              <a:rPr lang="zh-CN" altLang="en-US" dirty="0"/>
              <a:t>的时候，会把新来的元素插入</a:t>
            </a:r>
            <a:r>
              <a:rPr lang="en-US" altLang="zh-CN" dirty="0"/>
              <a:t>DOM</a:t>
            </a:r>
            <a:r>
              <a:rPr lang="zh-CN" altLang="en-US" dirty="0"/>
              <a:t>树里面，同时去查找</a:t>
            </a:r>
            <a:r>
              <a:rPr lang="en-US" altLang="zh-CN" dirty="0"/>
              <a:t>CSS</a:t>
            </a:r>
            <a:r>
              <a:rPr lang="zh-CN" altLang="en-US" dirty="0"/>
              <a:t>，然后把对应的样式规则应用到元素上，查找样式表是按照从右到左的顺序去匹配的</a:t>
            </a:r>
            <a:r>
              <a:rPr lang="zh-CN" altLang="en-US" dirty="0" smtClean="0"/>
              <a:t>。</a:t>
            </a:r>
            <a:endParaRPr lang="en-US" altLang="zh-CN" dirty="0" smtClean="0"/>
          </a:p>
          <a:p>
            <a:r>
              <a:rPr lang="zh-CN" altLang="en-US" dirty="0" smtClean="0"/>
              <a:t>例如</a:t>
            </a:r>
            <a:r>
              <a:rPr lang="zh-CN" altLang="en-US" dirty="0"/>
              <a:t>：</a:t>
            </a:r>
            <a:r>
              <a:rPr lang="en-US" altLang="zh-CN" dirty="0"/>
              <a:t>div p {font-size: 16px}</a:t>
            </a:r>
            <a:r>
              <a:rPr lang="zh-CN" altLang="en-US" dirty="0"/>
              <a:t>，会先寻找所有</a:t>
            </a:r>
            <a:r>
              <a:rPr lang="en-US" altLang="zh-CN" dirty="0"/>
              <a:t>p</a:t>
            </a:r>
            <a:r>
              <a:rPr lang="zh-CN" altLang="en-US" dirty="0"/>
              <a:t>标签并判断它的父标签是否为</a:t>
            </a:r>
            <a:r>
              <a:rPr lang="en-US" altLang="zh-CN" dirty="0"/>
              <a:t>div</a:t>
            </a:r>
            <a:r>
              <a:rPr lang="zh-CN" altLang="en-US" dirty="0"/>
              <a:t>之后才会决定要不要采用这个样式进行渲染）。所以，我们平时写</a:t>
            </a:r>
            <a:r>
              <a:rPr lang="en-US" altLang="zh-CN" dirty="0"/>
              <a:t>CSS</a:t>
            </a:r>
            <a:r>
              <a:rPr lang="zh-CN" altLang="en-US" dirty="0"/>
              <a:t>时，尽量用</a:t>
            </a:r>
            <a:r>
              <a:rPr lang="en-US" altLang="zh-CN" dirty="0"/>
              <a:t>id</a:t>
            </a:r>
            <a:r>
              <a:rPr lang="zh-CN" altLang="en-US" dirty="0"/>
              <a:t>和</a:t>
            </a:r>
            <a:r>
              <a:rPr lang="en-US" altLang="zh-CN" dirty="0"/>
              <a:t>class</a:t>
            </a:r>
            <a:r>
              <a:rPr lang="zh-CN" altLang="en-US" dirty="0"/>
              <a:t>，千万不要过渡层叠</a:t>
            </a:r>
            <a:r>
              <a:rPr lang="zh-CN" altLang="en-US" dirty="0" smtClean="0"/>
              <a:t>。</a:t>
            </a:r>
            <a:endParaRPr lang="zh-CN" altLang="en-US" dirty="0"/>
          </a:p>
        </p:txBody>
      </p:sp>
    </p:spTree>
    <p:extLst>
      <p:ext uri="{BB962C8B-B14F-4D97-AF65-F5344CB8AC3E}">
        <p14:creationId xmlns:p14="http://schemas.microsoft.com/office/powerpoint/2010/main" val="1041305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回流和重绘</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a:bodyPr>
          <a:lstStyle/>
          <a:p>
            <a:r>
              <a:rPr lang="zh-CN" altLang="en-US" dirty="0" smtClean="0"/>
              <a:t>当</a:t>
            </a:r>
            <a:r>
              <a:rPr lang="zh-CN" altLang="en-US" dirty="0"/>
              <a:t>浏览器发现布局发生了变化，这个时候就需要倒回去重新渲染，大家称这个回退的过程叫</a:t>
            </a:r>
            <a:r>
              <a:rPr lang="en-US" altLang="zh-CN" dirty="0"/>
              <a:t>reflow</a:t>
            </a:r>
            <a:r>
              <a:rPr lang="zh-CN" altLang="en-US" dirty="0"/>
              <a:t>。</a:t>
            </a:r>
            <a:r>
              <a:rPr lang="en-US" altLang="zh-CN" dirty="0"/>
              <a:t>reflow</a:t>
            </a:r>
            <a:r>
              <a:rPr lang="zh-CN" altLang="en-US" dirty="0"/>
              <a:t>会从</a:t>
            </a:r>
            <a:r>
              <a:rPr lang="en-US" altLang="zh-CN" dirty="0"/>
              <a:t>html</a:t>
            </a:r>
            <a:r>
              <a:rPr lang="zh-CN" altLang="en-US" dirty="0"/>
              <a:t>这个</a:t>
            </a:r>
            <a:r>
              <a:rPr lang="en-US" altLang="zh-CN" dirty="0"/>
              <a:t>root frame</a:t>
            </a:r>
            <a:r>
              <a:rPr lang="zh-CN" altLang="en-US" dirty="0"/>
              <a:t>开始递归往下，依次计算所有的结点几何尺寸和位置，以确认是渲染树的一部分发生变化还是整个渲染树。</a:t>
            </a:r>
            <a:r>
              <a:rPr lang="en-US" altLang="zh-CN" dirty="0"/>
              <a:t>reflow</a:t>
            </a:r>
            <a:r>
              <a:rPr lang="zh-CN" altLang="en-US" dirty="0"/>
              <a:t>几乎是无法避免的，因为只要用户进行交互操作，就势必会发生页面的一部分的重新渲染，且通常我们也无法预估浏览器到底会</a:t>
            </a:r>
            <a:r>
              <a:rPr lang="en-US" altLang="zh-CN" dirty="0"/>
              <a:t>reflow</a:t>
            </a:r>
            <a:r>
              <a:rPr lang="zh-CN" altLang="en-US" dirty="0"/>
              <a:t>哪一部分的代码，因为他们会相互影响</a:t>
            </a:r>
            <a:r>
              <a:rPr lang="zh-CN" altLang="en-US" dirty="0" smtClean="0"/>
              <a:t>。</a:t>
            </a:r>
            <a:endParaRPr lang="zh-CN" altLang="en-US" dirty="0"/>
          </a:p>
        </p:txBody>
      </p:sp>
    </p:spTree>
    <p:extLst>
      <p:ext uri="{BB962C8B-B14F-4D97-AF65-F5344CB8AC3E}">
        <p14:creationId xmlns:p14="http://schemas.microsoft.com/office/powerpoint/2010/main" val="1749808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回流和重绘</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577732" cy="5783115"/>
          </a:xfrm>
        </p:spPr>
        <p:txBody>
          <a:bodyPr>
            <a:normAutofit/>
          </a:bodyPr>
          <a:lstStyle/>
          <a:p>
            <a:r>
              <a:rPr lang="en-US" altLang="zh-CN" dirty="0" smtClean="0"/>
              <a:t>repaint</a:t>
            </a:r>
            <a:r>
              <a:rPr lang="zh-CN" altLang="en-US" dirty="0"/>
              <a:t>则是当我们改变某个元素的背景色、文字颜色、边框颜色等等不影响它周围或内部布局的属性时，屏幕的一部分要重画，但是元素的几何尺寸和位置没有发生改变</a:t>
            </a:r>
            <a:r>
              <a:rPr lang="zh-CN" altLang="en-US" dirty="0" smtClean="0"/>
              <a:t>。</a:t>
            </a:r>
            <a:endParaRPr lang="en-US" altLang="zh-CN" dirty="0" smtClean="0"/>
          </a:p>
          <a:p>
            <a:r>
              <a:rPr lang="zh-CN" altLang="en-US" dirty="0" smtClean="0"/>
              <a:t>另外</a:t>
            </a:r>
            <a:r>
              <a:rPr lang="zh-CN" altLang="en-US" dirty="0"/>
              <a:t>有些情况下，比如修改了元素的样式，浏览器并不会立刻</a:t>
            </a:r>
            <a:r>
              <a:rPr lang="en-US" altLang="zh-CN" dirty="0"/>
              <a:t>reflow</a:t>
            </a:r>
            <a:r>
              <a:rPr lang="zh-CN" altLang="en-US" dirty="0"/>
              <a:t>或</a:t>
            </a:r>
            <a:r>
              <a:rPr lang="en-US" altLang="zh-CN" dirty="0"/>
              <a:t>repaint</a:t>
            </a:r>
            <a:r>
              <a:rPr lang="zh-CN" altLang="en-US" dirty="0"/>
              <a:t>一次，而是会把这样的操作积攒一批，然后做一次</a:t>
            </a:r>
            <a:r>
              <a:rPr lang="en-US" altLang="zh-CN" dirty="0"/>
              <a:t>reflow</a:t>
            </a:r>
            <a:r>
              <a:rPr lang="zh-CN" altLang="en-US" dirty="0"/>
              <a:t>，这又叫异步</a:t>
            </a:r>
            <a:r>
              <a:rPr lang="en-US" altLang="zh-CN" dirty="0"/>
              <a:t>reflow</a:t>
            </a:r>
            <a:r>
              <a:rPr lang="zh-CN" altLang="en-US" dirty="0"/>
              <a:t>或增量异步</a:t>
            </a:r>
            <a:r>
              <a:rPr lang="en-US" altLang="zh-CN" dirty="0"/>
              <a:t>reflow</a:t>
            </a:r>
            <a:r>
              <a:rPr lang="zh-CN" altLang="en-US" dirty="0"/>
              <a:t>。但是在有些情况下，比如</a:t>
            </a:r>
            <a:r>
              <a:rPr lang="en-US" altLang="zh-CN" dirty="0"/>
              <a:t>resize</a:t>
            </a:r>
            <a:r>
              <a:rPr lang="zh-CN" altLang="en-US" dirty="0"/>
              <a:t>窗口，改变了页面默认的字体等。对于这些操作，浏览器会马上进行</a:t>
            </a:r>
            <a:r>
              <a:rPr lang="en-US" altLang="zh-CN" dirty="0"/>
              <a:t>reflow</a:t>
            </a:r>
            <a:r>
              <a:rPr lang="zh-CN" altLang="en-US" dirty="0" smtClean="0"/>
              <a:t>。</a:t>
            </a:r>
            <a:endParaRPr lang="zh-CN" altLang="en-US" dirty="0"/>
          </a:p>
        </p:txBody>
      </p:sp>
    </p:spTree>
    <p:extLst>
      <p:ext uri="{BB962C8B-B14F-4D97-AF65-F5344CB8AC3E}">
        <p14:creationId xmlns:p14="http://schemas.microsoft.com/office/powerpoint/2010/main" val="1987435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引起</a:t>
            </a:r>
            <a:r>
              <a:rPr lang="en-US" altLang="zh-CN" b="1" dirty="0" err="1" smtClean="0"/>
              <a:t>refolw</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081825"/>
            <a:ext cx="8577732" cy="5901439"/>
          </a:xfrm>
        </p:spPr>
        <p:txBody>
          <a:bodyPr>
            <a:normAutofit/>
          </a:bodyPr>
          <a:lstStyle/>
          <a:p>
            <a:r>
              <a:rPr lang="zh-CN" altLang="en-US" dirty="0"/>
              <a:t>现代浏览器会对回流做优化，它会等到足够数量的变化发生，再做一次批处理回流</a:t>
            </a:r>
            <a:r>
              <a:rPr lang="zh-CN" altLang="en-US" dirty="0" smtClean="0"/>
              <a:t>。</a:t>
            </a:r>
            <a:endParaRPr lang="en-US" altLang="zh-CN" dirty="0" smtClean="0"/>
          </a:p>
          <a:p>
            <a:r>
              <a:rPr lang="zh-CN" altLang="en-US" dirty="0" smtClean="0"/>
              <a:t>页面</a:t>
            </a:r>
            <a:r>
              <a:rPr lang="zh-CN" altLang="en-US" dirty="0"/>
              <a:t>第一次渲染（初始化</a:t>
            </a:r>
            <a:r>
              <a:rPr lang="zh-CN" altLang="en-US" dirty="0" smtClean="0"/>
              <a:t>）</a:t>
            </a:r>
            <a:endParaRPr lang="en-US" altLang="zh-CN" dirty="0" smtClean="0"/>
          </a:p>
          <a:p>
            <a:r>
              <a:rPr lang="en-US" altLang="zh-CN" dirty="0" smtClean="0"/>
              <a:t>DOM</a:t>
            </a:r>
            <a:r>
              <a:rPr lang="zh-CN" altLang="en-US" dirty="0"/>
              <a:t>树变化（如：增删节点</a:t>
            </a:r>
            <a:r>
              <a:rPr lang="zh-CN" altLang="en-US" dirty="0" smtClean="0"/>
              <a:t>）</a:t>
            </a:r>
            <a:endParaRPr lang="en-US" altLang="zh-CN" dirty="0" smtClean="0"/>
          </a:p>
          <a:p>
            <a:r>
              <a:rPr lang="en-US" altLang="zh-CN" dirty="0" smtClean="0"/>
              <a:t>Render</a:t>
            </a:r>
            <a:r>
              <a:rPr lang="zh-CN" altLang="en-US" dirty="0"/>
              <a:t>树变化（如：</a:t>
            </a:r>
            <a:r>
              <a:rPr lang="en-US" altLang="zh-CN" dirty="0"/>
              <a:t>padding</a:t>
            </a:r>
            <a:r>
              <a:rPr lang="zh-CN" altLang="en-US" dirty="0"/>
              <a:t>改变</a:t>
            </a:r>
            <a:r>
              <a:rPr lang="zh-CN" altLang="en-US" dirty="0" smtClean="0"/>
              <a:t>）</a:t>
            </a:r>
            <a:endParaRPr lang="en-US" altLang="zh-CN" dirty="0" smtClean="0"/>
          </a:p>
          <a:p>
            <a:r>
              <a:rPr lang="zh-CN" altLang="en-US" dirty="0" smtClean="0"/>
              <a:t>浏览器</a:t>
            </a:r>
            <a:r>
              <a:rPr lang="zh-CN" altLang="en-US" dirty="0"/>
              <a:t>窗口</a:t>
            </a:r>
            <a:r>
              <a:rPr lang="en-US" altLang="zh-CN" dirty="0" smtClean="0"/>
              <a:t>resize</a:t>
            </a:r>
          </a:p>
          <a:p>
            <a:r>
              <a:rPr lang="zh-CN" altLang="en-US" dirty="0" smtClean="0"/>
              <a:t>获取</a:t>
            </a:r>
            <a:r>
              <a:rPr lang="zh-CN" altLang="en-US" dirty="0"/>
              <a:t>元素的某些</a:t>
            </a:r>
            <a:r>
              <a:rPr lang="zh-CN" altLang="en-US" dirty="0" smtClean="0"/>
              <a:t>属性</a:t>
            </a:r>
            <a:endParaRPr lang="en-US" altLang="zh-CN" dirty="0" smtClean="0"/>
          </a:p>
          <a:p>
            <a:r>
              <a:rPr lang="zh-CN" altLang="en-US" dirty="0" smtClean="0"/>
              <a:t>浏览器</a:t>
            </a:r>
            <a:r>
              <a:rPr lang="zh-CN" altLang="en-US" dirty="0"/>
              <a:t>为了获得正确的值也会提前触发回流，这样就使得浏览器的优化失效了，这些属性包括</a:t>
            </a:r>
            <a:r>
              <a:rPr lang="en-US" altLang="zh-CN" dirty="0" err="1"/>
              <a:t>offsetLeft</a:t>
            </a:r>
            <a:r>
              <a:rPr lang="zh-CN" altLang="en-US" dirty="0"/>
              <a:t>、</a:t>
            </a:r>
            <a:r>
              <a:rPr lang="en-US" altLang="zh-CN" dirty="0" err="1"/>
              <a:t>offsetTop</a:t>
            </a:r>
            <a:r>
              <a:rPr lang="zh-CN" altLang="en-US" dirty="0"/>
              <a:t>、</a:t>
            </a:r>
            <a:r>
              <a:rPr lang="en-US" altLang="zh-CN" dirty="0" err="1"/>
              <a:t>offsetWidth</a:t>
            </a:r>
            <a:r>
              <a:rPr lang="zh-CN" altLang="en-US" dirty="0"/>
              <a:t>、</a:t>
            </a:r>
            <a:r>
              <a:rPr lang="en-US" altLang="zh-CN" dirty="0" err="1"/>
              <a:t>offsetHeight</a:t>
            </a:r>
            <a:r>
              <a:rPr lang="zh-CN" altLang="en-US" dirty="0"/>
              <a:t>、 </a:t>
            </a:r>
            <a:r>
              <a:rPr lang="en-US" altLang="zh-CN" dirty="0" err="1"/>
              <a:t>scrollTop</a:t>
            </a:r>
            <a:r>
              <a:rPr lang="en-US" altLang="zh-CN" dirty="0"/>
              <a:t>/Left/Width/Height</a:t>
            </a:r>
            <a:r>
              <a:rPr lang="zh-CN" altLang="en-US" dirty="0"/>
              <a:t>、</a:t>
            </a:r>
            <a:r>
              <a:rPr lang="en-US" altLang="zh-CN" dirty="0" err="1"/>
              <a:t>clientTop</a:t>
            </a:r>
            <a:r>
              <a:rPr lang="en-US" altLang="zh-CN" dirty="0"/>
              <a:t>/Left/Width/Height</a:t>
            </a:r>
            <a:r>
              <a:rPr lang="zh-CN" altLang="en-US" dirty="0"/>
              <a:t>、调用了</a:t>
            </a:r>
            <a:r>
              <a:rPr lang="en-US" altLang="zh-CN" dirty="0" err="1"/>
              <a:t>getComputedStyle</a:t>
            </a:r>
            <a:r>
              <a:rPr lang="en-US" altLang="zh-CN" dirty="0"/>
              <a:t>()</a:t>
            </a:r>
            <a:r>
              <a:rPr lang="zh-CN" altLang="en-US" dirty="0" smtClean="0"/>
              <a:t>。</a:t>
            </a:r>
            <a:endParaRPr lang="zh-CN" altLang="en-US" dirty="0"/>
          </a:p>
        </p:txBody>
      </p:sp>
    </p:spTree>
    <p:extLst>
      <p:ext uri="{BB962C8B-B14F-4D97-AF65-F5344CB8AC3E}">
        <p14:creationId xmlns:p14="http://schemas.microsoft.com/office/powerpoint/2010/main" val="4152997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引起</a:t>
            </a:r>
            <a:r>
              <a:rPr lang="en-US" altLang="zh-CN" b="1" dirty="0" smtClean="0"/>
              <a:t>repaint</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081825"/>
            <a:ext cx="8577732" cy="5901439"/>
          </a:xfrm>
        </p:spPr>
        <p:txBody>
          <a:bodyPr>
            <a:normAutofit/>
          </a:bodyPr>
          <a:lstStyle/>
          <a:p>
            <a:r>
              <a:rPr lang="en-US" altLang="zh-CN" dirty="0"/>
              <a:t>reflow</a:t>
            </a:r>
            <a:r>
              <a:rPr lang="zh-CN" altLang="en-US" dirty="0"/>
              <a:t>回流必定引起</a:t>
            </a:r>
            <a:r>
              <a:rPr lang="en-US" altLang="zh-CN" dirty="0"/>
              <a:t>repaint</a:t>
            </a:r>
            <a:r>
              <a:rPr lang="zh-CN" altLang="en-US" dirty="0"/>
              <a:t>重绘，重绘可以单独触发。背景色、颜色、字体改变（注意：字体大小发生变化时，会触发回流）减少</a:t>
            </a:r>
            <a:r>
              <a:rPr lang="en-US" altLang="zh-CN" dirty="0"/>
              <a:t>reflow</a:t>
            </a:r>
            <a:r>
              <a:rPr lang="zh-CN" altLang="en-US" dirty="0"/>
              <a:t>、</a:t>
            </a:r>
            <a:r>
              <a:rPr lang="en-US" altLang="zh-CN" dirty="0"/>
              <a:t>repaint</a:t>
            </a:r>
            <a:r>
              <a:rPr lang="zh-CN" altLang="en-US" dirty="0"/>
              <a:t>触发</a:t>
            </a:r>
            <a:r>
              <a:rPr lang="zh-CN" altLang="en-US" dirty="0" smtClean="0"/>
              <a:t>次数</a:t>
            </a:r>
            <a:endParaRPr lang="en-US" altLang="zh-CN" dirty="0" smtClean="0"/>
          </a:p>
          <a:p>
            <a:r>
              <a:rPr lang="zh-CN" altLang="en-US" dirty="0" smtClean="0"/>
              <a:t>用</a:t>
            </a:r>
            <a:r>
              <a:rPr lang="en-US" altLang="zh-CN" dirty="0"/>
              <a:t>transform</a:t>
            </a:r>
            <a:r>
              <a:rPr lang="zh-CN" altLang="en-US" dirty="0"/>
              <a:t>做形变和位移可以减少</a:t>
            </a:r>
            <a:r>
              <a:rPr lang="en-US" altLang="zh-CN" dirty="0" smtClean="0"/>
              <a:t>reflow</a:t>
            </a:r>
          </a:p>
          <a:p>
            <a:r>
              <a:rPr lang="zh-CN" altLang="en-US" dirty="0" smtClean="0"/>
              <a:t>避免</a:t>
            </a:r>
            <a:r>
              <a:rPr lang="zh-CN" altLang="en-US" dirty="0"/>
              <a:t>逐个修改节点样式，尽量一次性</a:t>
            </a:r>
            <a:r>
              <a:rPr lang="zh-CN" altLang="en-US" dirty="0" smtClean="0"/>
              <a:t>修改</a:t>
            </a:r>
            <a:endParaRPr lang="en-US" altLang="zh-CN" dirty="0" smtClean="0"/>
          </a:p>
          <a:p>
            <a:r>
              <a:rPr lang="zh-CN" altLang="en-US" dirty="0" smtClean="0"/>
              <a:t>使用</a:t>
            </a:r>
            <a:r>
              <a:rPr lang="en-US" altLang="zh-CN" dirty="0" err="1"/>
              <a:t>DocumentFragment</a:t>
            </a:r>
            <a:r>
              <a:rPr lang="zh-CN" altLang="en-US" dirty="0"/>
              <a:t>将需要多次修改的</a:t>
            </a:r>
            <a:r>
              <a:rPr lang="en-US" altLang="zh-CN" dirty="0"/>
              <a:t>DOM</a:t>
            </a:r>
            <a:r>
              <a:rPr lang="zh-CN" altLang="en-US" dirty="0"/>
              <a:t>元素缓存，最后一次性</a:t>
            </a:r>
            <a:r>
              <a:rPr lang="en-US" altLang="zh-CN" dirty="0"/>
              <a:t>append</a:t>
            </a:r>
            <a:r>
              <a:rPr lang="zh-CN" altLang="en-US" dirty="0"/>
              <a:t>到真实</a:t>
            </a:r>
            <a:r>
              <a:rPr lang="en-US" altLang="zh-CN" dirty="0"/>
              <a:t>DOM</a:t>
            </a:r>
            <a:r>
              <a:rPr lang="zh-CN" altLang="en-US" dirty="0"/>
              <a:t>中渲染可以将需要多次修改的</a:t>
            </a:r>
            <a:r>
              <a:rPr lang="en-US" altLang="zh-CN" dirty="0"/>
              <a:t>DOM</a:t>
            </a:r>
            <a:r>
              <a:rPr lang="zh-CN" altLang="en-US" dirty="0"/>
              <a:t>元素设置</a:t>
            </a:r>
            <a:r>
              <a:rPr lang="en-US" altLang="zh-CN" dirty="0" err="1"/>
              <a:t>display:none</a:t>
            </a:r>
            <a:r>
              <a:rPr lang="zh-CN" altLang="en-US" dirty="0"/>
              <a:t>，操作完再显示。（因为隐藏元素不在</a:t>
            </a:r>
            <a:r>
              <a:rPr lang="en-US" altLang="zh-CN" dirty="0"/>
              <a:t>render</a:t>
            </a:r>
            <a:r>
              <a:rPr lang="zh-CN" altLang="en-US" dirty="0"/>
              <a:t>树内，因此修改隐藏元素不会触发回流重绘</a:t>
            </a:r>
            <a:r>
              <a:rPr lang="zh-CN" altLang="en-US" dirty="0" smtClean="0"/>
              <a:t>）</a:t>
            </a:r>
            <a:endParaRPr lang="en-US" altLang="zh-CN" dirty="0" smtClean="0"/>
          </a:p>
          <a:p>
            <a:r>
              <a:rPr lang="zh-CN" altLang="en-US" dirty="0" smtClean="0"/>
              <a:t>避免</a:t>
            </a:r>
            <a:r>
              <a:rPr lang="zh-CN" altLang="en-US" dirty="0"/>
              <a:t>多次读取某些</a:t>
            </a:r>
            <a:r>
              <a:rPr lang="zh-CN" altLang="en-US" dirty="0" smtClean="0"/>
              <a:t>属性</a:t>
            </a:r>
            <a:endParaRPr lang="en-US" altLang="zh-CN" dirty="0" smtClean="0"/>
          </a:p>
        </p:txBody>
      </p:sp>
    </p:spTree>
    <p:extLst>
      <p:ext uri="{BB962C8B-B14F-4D97-AF65-F5344CB8AC3E}">
        <p14:creationId xmlns:p14="http://schemas.microsoft.com/office/powerpoint/2010/main" val="872976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提升优化效率</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081825"/>
            <a:ext cx="8577732" cy="5901439"/>
          </a:xfrm>
        </p:spPr>
        <p:txBody>
          <a:bodyPr>
            <a:normAutofit/>
          </a:bodyPr>
          <a:lstStyle/>
          <a:p>
            <a:r>
              <a:rPr lang="zh-CN" altLang="en-US" dirty="0"/>
              <a:t>合法地去书写</a:t>
            </a:r>
            <a:r>
              <a:rPr lang="en-US" altLang="zh-CN" dirty="0"/>
              <a:t>HTML</a:t>
            </a:r>
            <a:r>
              <a:rPr lang="zh-CN" altLang="en-US" dirty="0"/>
              <a:t>和</a:t>
            </a:r>
            <a:r>
              <a:rPr lang="en-US" altLang="zh-CN" dirty="0"/>
              <a:t>CSS </a:t>
            </a:r>
            <a:r>
              <a:rPr lang="zh-CN" altLang="en-US" dirty="0"/>
              <a:t>，且不要忘了文档编码类型。</a:t>
            </a:r>
          </a:p>
          <a:p>
            <a:r>
              <a:rPr lang="zh-CN" altLang="en-US" dirty="0"/>
              <a:t>样式文件应当在</a:t>
            </a:r>
            <a:r>
              <a:rPr lang="en-US" altLang="zh-CN" dirty="0"/>
              <a:t>head</a:t>
            </a:r>
            <a:r>
              <a:rPr lang="zh-CN" altLang="en-US" dirty="0"/>
              <a:t>标签中，而脚本文件在</a:t>
            </a:r>
            <a:r>
              <a:rPr lang="en-US" altLang="zh-CN" dirty="0"/>
              <a:t>body</a:t>
            </a:r>
            <a:r>
              <a:rPr lang="zh-CN" altLang="en-US" dirty="0"/>
              <a:t>结束前，这样可以防止阻塞的方式。</a:t>
            </a:r>
          </a:p>
          <a:p>
            <a:r>
              <a:rPr lang="zh-CN" altLang="en-US" dirty="0"/>
              <a:t>简化并优化</a:t>
            </a:r>
            <a:r>
              <a:rPr lang="en-US" altLang="zh-CN" dirty="0"/>
              <a:t>CSS</a:t>
            </a:r>
            <a:r>
              <a:rPr lang="zh-CN" altLang="en-US" dirty="0"/>
              <a:t>选择器，尽量将嵌套层减少到最小。</a:t>
            </a:r>
          </a:p>
          <a:p>
            <a:r>
              <a:rPr lang="zh-CN" altLang="en-US" dirty="0"/>
              <a:t>不要一条条地改变样式，而要通过改变</a:t>
            </a:r>
            <a:r>
              <a:rPr lang="en-US" altLang="zh-CN" dirty="0"/>
              <a:t>class</a:t>
            </a:r>
            <a:r>
              <a:rPr lang="zh-CN" altLang="en-US" dirty="0"/>
              <a:t>，或者</a:t>
            </a:r>
            <a:r>
              <a:rPr lang="en-US" altLang="zh-CN" dirty="0" err="1"/>
              <a:t>csstext</a:t>
            </a:r>
            <a:r>
              <a:rPr lang="zh-CN" altLang="en-US" dirty="0"/>
              <a:t>属性，一次性地改变样式。</a:t>
            </a:r>
          </a:p>
          <a:p>
            <a:r>
              <a:rPr lang="zh-CN" altLang="en-US" dirty="0"/>
              <a:t>尽量使用离线</a:t>
            </a:r>
            <a:r>
              <a:rPr lang="en-US" altLang="zh-CN" dirty="0"/>
              <a:t>DOM</a:t>
            </a:r>
            <a:r>
              <a:rPr lang="zh-CN" altLang="en-US" dirty="0"/>
              <a:t>，而不是真实的网面</a:t>
            </a:r>
            <a:r>
              <a:rPr lang="en-US" altLang="zh-CN" dirty="0"/>
              <a:t>DOM</a:t>
            </a:r>
            <a:r>
              <a:rPr lang="zh-CN" altLang="en-US" dirty="0"/>
              <a:t>，来改变元素样式。比如，操作</a:t>
            </a:r>
            <a:r>
              <a:rPr lang="en-US" altLang="zh-CN" dirty="0"/>
              <a:t>Document Fragment</a:t>
            </a:r>
            <a:r>
              <a:rPr lang="zh-CN" altLang="en-US" dirty="0"/>
              <a:t>对象，完成后再把这个对象加入</a:t>
            </a:r>
            <a:r>
              <a:rPr lang="en-US" altLang="zh-CN" dirty="0"/>
              <a:t>DOM</a:t>
            </a:r>
            <a:r>
              <a:rPr lang="zh-CN" altLang="en-US" dirty="0"/>
              <a:t>。再比如，使用</a:t>
            </a:r>
            <a:r>
              <a:rPr lang="en-US" altLang="zh-CN" dirty="0" err="1"/>
              <a:t>cloneNode</a:t>
            </a:r>
            <a:r>
              <a:rPr lang="en-US" altLang="zh-CN" dirty="0"/>
              <a:t>()</a:t>
            </a:r>
            <a:r>
              <a:rPr lang="zh-CN" altLang="en-US" dirty="0"/>
              <a:t>方法，在克隆的节点上进行操作，然后再用克隆的节点替换原始节点</a:t>
            </a:r>
            <a:r>
              <a:rPr lang="zh-CN" altLang="en-US" dirty="0" smtClean="0"/>
              <a:t>。</a:t>
            </a:r>
            <a:endParaRPr lang="zh-CN" altLang="en-US" dirty="0"/>
          </a:p>
        </p:txBody>
      </p:sp>
    </p:spTree>
    <p:extLst>
      <p:ext uri="{BB962C8B-B14F-4D97-AF65-F5344CB8AC3E}">
        <p14:creationId xmlns:p14="http://schemas.microsoft.com/office/powerpoint/2010/main" val="2758537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zh-CN" altLang="en-US" b="1" dirty="0" smtClean="0"/>
              <a:t>提升优化效率</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081825"/>
            <a:ext cx="8577732" cy="5901439"/>
          </a:xfrm>
        </p:spPr>
        <p:txBody>
          <a:bodyPr>
            <a:normAutofit/>
          </a:bodyPr>
          <a:lstStyle/>
          <a:p>
            <a:r>
              <a:rPr lang="zh-CN" altLang="en-US" dirty="0" smtClean="0"/>
              <a:t>先</a:t>
            </a:r>
            <a:r>
              <a:rPr lang="zh-CN" altLang="en-US" dirty="0"/>
              <a:t>将元素设为</a:t>
            </a:r>
            <a:r>
              <a:rPr lang="en-US" altLang="zh-CN" dirty="0"/>
              <a:t>display: none</a:t>
            </a:r>
            <a:r>
              <a:rPr lang="zh-CN" altLang="en-US" dirty="0"/>
              <a:t>（需要</a:t>
            </a:r>
            <a:r>
              <a:rPr lang="en-US" altLang="zh-CN" dirty="0"/>
              <a:t>1</a:t>
            </a:r>
            <a:r>
              <a:rPr lang="zh-CN" altLang="en-US" dirty="0"/>
              <a:t>次重排和重绘），然后对这个节点进行</a:t>
            </a:r>
            <a:r>
              <a:rPr lang="en-US" altLang="zh-CN" dirty="0"/>
              <a:t>100</a:t>
            </a:r>
            <a:r>
              <a:rPr lang="zh-CN" altLang="en-US" dirty="0"/>
              <a:t>次操作，最后再恢复显示（需要</a:t>
            </a:r>
            <a:r>
              <a:rPr lang="en-US" altLang="zh-CN" dirty="0"/>
              <a:t>1</a:t>
            </a:r>
            <a:r>
              <a:rPr lang="zh-CN" altLang="en-US" dirty="0"/>
              <a:t>次重排和重绘）。这样一来，你就用两次重新渲染，取代了可能高达</a:t>
            </a:r>
            <a:r>
              <a:rPr lang="en-US" altLang="zh-CN" dirty="0"/>
              <a:t>100</a:t>
            </a:r>
            <a:r>
              <a:rPr lang="zh-CN" altLang="en-US" dirty="0"/>
              <a:t>次的重新渲染。</a:t>
            </a:r>
            <a:r>
              <a:rPr lang="en-US" altLang="zh-CN" dirty="0"/>
              <a:t>position</a:t>
            </a:r>
            <a:r>
              <a:rPr lang="zh-CN" altLang="en-US" dirty="0"/>
              <a:t>属性为</a:t>
            </a:r>
            <a:r>
              <a:rPr lang="en-US" altLang="zh-CN" dirty="0"/>
              <a:t>absolute</a:t>
            </a:r>
            <a:r>
              <a:rPr lang="zh-CN" altLang="en-US" dirty="0"/>
              <a:t>或</a:t>
            </a:r>
            <a:r>
              <a:rPr lang="en-US" altLang="zh-CN" dirty="0"/>
              <a:t>fixed</a:t>
            </a:r>
            <a:r>
              <a:rPr lang="zh-CN" altLang="en-US" dirty="0"/>
              <a:t>的元素，重排的开销会比较小，因为不用考虑它对其他元素的影响</a:t>
            </a:r>
            <a:r>
              <a:rPr lang="zh-CN" altLang="en-US" dirty="0" smtClean="0"/>
              <a:t>。</a:t>
            </a:r>
            <a:endParaRPr lang="zh-CN" altLang="en-US" dirty="0"/>
          </a:p>
        </p:txBody>
      </p:sp>
    </p:spTree>
    <p:extLst>
      <p:ext uri="{BB962C8B-B14F-4D97-AF65-F5344CB8AC3E}">
        <p14:creationId xmlns:p14="http://schemas.microsoft.com/office/powerpoint/2010/main" val="764425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和</a:t>
            </a:r>
            <a:r>
              <a:rPr lang="en-US" altLang="zh-CN" b="1" dirty="0" smtClean="0"/>
              <a:t>XML</a:t>
            </a:r>
            <a:r>
              <a:rPr lang="zh-CN" altLang="en-US" b="1" dirty="0" smtClean="0"/>
              <a:t>对比</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00149"/>
            <a:ext cx="8327185" cy="5662863"/>
          </a:xfrm>
        </p:spPr>
        <p:txBody>
          <a:bodyPr>
            <a:normAutofit fontScale="85000" lnSpcReduction="20000"/>
          </a:bodyPr>
          <a:lstStyle/>
          <a:p>
            <a:r>
              <a:rPr lang="zh-CN" altLang="en-US" sz="3300" b="1" dirty="0"/>
              <a:t>与 </a:t>
            </a:r>
            <a:r>
              <a:rPr lang="en-US" altLang="zh-CN" sz="3300" b="1" dirty="0"/>
              <a:t>XML </a:t>
            </a:r>
            <a:r>
              <a:rPr lang="zh-CN" altLang="en-US" sz="3300" b="1" dirty="0"/>
              <a:t>相同之处</a:t>
            </a:r>
          </a:p>
          <a:p>
            <a:pPr latinLnBrk="1"/>
            <a:r>
              <a:rPr lang="en-US" altLang="zh-CN" sz="3300" dirty="0" smtClean="0"/>
              <a:t> </a:t>
            </a:r>
            <a:r>
              <a:rPr lang="zh-CN" altLang="en-US" sz="3300" dirty="0"/>
              <a:t>是纯文本</a:t>
            </a:r>
          </a:p>
          <a:p>
            <a:pPr latinLnBrk="1"/>
            <a:r>
              <a:rPr lang="en-US" altLang="zh-CN" sz="3300" dirty="0" smtClean="0"/>
              <a:t> </a:t>
            </a:r>
            <a:r>
              <a:rPr lang="zh-CN" altLang="en-US" sz="3300" dirty="0"/>
              <a:t>具有</a:t>
            </a:r>
            <a:r>
              <a:rPr lang="en-US" altLang="zh-CN" sz="3300" dirty="0"/>
              <a:t>"</a:t>
            </a:r>
            <a:r>
              <a:rPr lang="zh-CN" altLang="en-US" sz="3300" dirty="0"/>
              <a:t>自我描述性</a:t>
            </a:r>
            <a:r>
              <a:rPr lang="en-US" altLang="zh-CN" sz="3300" dirty="0"/>
              <a:t>"</a:t>
            </a:r>
            <a:r>
              <a:rPr lang="zh-CN" altLang="en-US" sz="3300" dirty="0"/>
              <a:t>（人类可读）</a:t>
            </a:r>
          </a:p>
          <a:p>
            <a:pPr latinLnBrk="1"/>
            <a:r>
              <a:rPr lang="en-US" altLang="zh-CN" sz="3300" dirty="0"/>
              <a:t> </a:t>
            </a:r>
            <a:r>
              <a:rPr lang="zh-CN" altLang="en-US" sz="3300" dirty="0" smtClean="0"/>
              <a:t>具有</a:t>
            </a:r>
            <a:r>
              <a:rPr lang="zh-CN" altLang="en-US" sz="3300" dirty="0"/>
              <a:t>层级结构（值中存在值</a:t>
            </a:r>
            <a:r>
              <a:rPr lang="zh-CN" altLang="en-US" sz="3300" dirty="0" smtClean="0"/>
              <a:t>）</a:t>
            </a:r>
            <a:endParaRPr lang="en-US" altLang="zh-CN" sz="3300" dirty="0" smtClean="0"/>
          </a:p>
          <a:p>
            <a:pPr latinLnBrk="1"/>
            <a:r>
              <a:rPr lang="en-US" altLang="zh-CN" sz="3300" dirty="0" smtClean="0"/>
              <a:t> </a:t>
            </a:r>
            <a:r>
              <a:rPr lang="zh-CN" altLang="en-US" sz="3300" dirty="0"/>
              <a:t>数据可使用 </a:t>
            </a:r>
            <a:r>
              <a:rPr lang="en-US" altLang="zh-CN" sz="3300" dirty="0"/>
              <a:t>AJAX </a:t>
            </a:r>
            <a:r>
              <a:rPr lang="zh-CN" altLang="en-US" sz="3300" dirty="0"/>
              <a:t>进行传输</a:t>
            </a:r>
          </a:p>
          <a:p>
            <a:r>
              <a:rPr lang="zh-CN" altLang="en-US" sz="3300" b="1" dirty="0"/>
              <a:t>与 </a:t>
            </a:r>
            <a:r>
              <a:rPr lang="en-US" altLang="zh-CN" sz="3300" b="1" dirty="0"/>
              <a:t>XML </a:t>
            </a:r>
            <a:r>
              <a:rPr lang="zh-CN" altLang="en-US" sz="3300" b="1" dirty="0"/>
              <a:t>不同之处</a:t>
            </a:r>
          </a:p>
          <a:p>
            <a:pPr latinLnBrk="1"/>
            <a:r>
              <a:rPr lang="zh-CN" altLang="en-US" sz="3300" dirty="0"/>
              <a:t>没有结束标签</a:t>
            </a:r>
          </a:p>
          <a:p>
            <a:pPr latinLnBrk="1"/>
            <a:r>
              <a:rPr lang="zh-CN" altLang="en-US" sz="3300" dirty="0"/>
              <a:t>更短</a:t>
            </a:r>
          </a:p>
          <a:p>
            <a:pPr latinLnBrk="1"/>
            <a:r>
              <a:rPr lang="zh-CN" altLang="en-US" sz="3300" dirty="0"/>
              <a:t>读写的速度更快</a:t>
            </a:r>
          </a:p>
          <a:p>
            <a:pPr latinLnBrk="1"/>
            <a:r>
              <a:rPr lang="zh-CN" altLang="en-US" sz="3300" dirty="0"/>
              <a:t>能够使用内建的 </a:t>
            </a:r>
            <a:r>
              <a:rPr lang="en-US" altLang="zh-CN" sz="3300" dirty="0"/>
              <a:t>JavaScript </a:t>
            </a:r>
            <a:r>
              <a:rPr lang="en-US" altLang="zh-CN" sz="3300" dirty="0" err="1"/>
              <a:t>eval</a:t>
            </a:r>
            <a:r>
              <a:rPr lang="en-US" altLang="zh-CN" sz="3300" dirty="0"/>
              <a:t>() </a:t>
            </a:r>
            <a:r>
              <a:rPr lang="zh-CN" altLang="en-US" sz="3300" dirty="0"/>
              <a:t>方法进行解析</a:t>
            </a:r>
          </a:p>
          <a:p>
            <a:pPr latinLnBrk="1"/>
            <a:r>
              <a:rPr lang="zh-CN" altLang="en-US" sz="3300" dirty="0"/>
              <a:t>使用数组</a:t>
            </a:r>
          </a:p>
          <a:p>
            <a:pPr latinLnBrk="1"/>
            <a:r>
              <a:rPr lang="zh-CN" altLang="en-US" sz="3300" dirty="0"/>
              <a:t>不使用保留字</a:t>
            </a:r>
            <a:r>
              <a:rPr lang="zh-CN" altLang="en-US" dirty="0"/>
              <a:t/>
            </a:r>
            <a:br>
              <a:rPr lang="zh-CN" altLang="en-US" dirty="0"/>
            </a:br>
            <a:endParaRPr lang="zh-CN" altLang="en-US" dirty="0"/>
          </a:p>
          <a:p>
            <a:endParaRPr lang="zh-CN" altLang="en-US" dirty="0"/>
          </a:p>
        </p:txBody>
      </p:sp>
    </p:spTree>
    <p:extLst>
      <p:ext uri="{BB962C8B-B14F-4D97-AF65-F5344CB8AC3E}">
        <p14:creationId xmlns:p14="http://schemas.microsoft.com/office/powerpoint/2010/main" val="2925581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和</a:t>
            </a:r>
            <a:r>
              <a:rPr lang="en-US" altLang="zh-CN" b="1" dirty="0" smtClean="0"/>
              <a:t>XML</a:t>
            </a:r>
            <a:r>
              <a:rPr lang="zh-CN" altLang="en-US" b="1" dirty="0" smtClean="0"/>
              <a:t>对比</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225151"/>
            <a:ext cx="8327185" cy="5662863"/>
          </a:xfrm>
        </p:spPr>
        <p:txBody>
          <a:bodyPr>
            <a:normAutofit/>
          </a:bodyPr>
          <a:lstStyle/>
          <a:p>
            <a:pPr latinLnBrk="1"/>
            <a:r>
              <a:rPr lang="zh-CN" altLang="en-US" dirty="0" smtClean="0"/>
              <a:t>对于 </a:t>
            </a:r>
            <a:r>
              <a:rPr lang="en-US" altLang="zh-CN" dirty="0" smtClean="0"/>
              <a:t>AJAX </a:t>
            </a:r>
            <a:r>
              <a:rPr lang="zh-CN" altLang="en-US" dirty="0" smtClean="0"/>
              <a:t>应用程序来说，</a:t>
            </a:r>
            <a:r>
              <a:rPr lang="en-US" altLang="zh-CN" dirty="0" smtClean="0"/>
              <a:t>JSON </a:t>
            </a:r>
            <a:r>
              <a:rPr lang="zh-CN" altLang="en-US" dirty="0" smtClean="0"/>
              <a:t>比 </a:t>
            </a:r>
            <a:r>
              <a:rPr lang="en-US" altLang="zh-CN" dirty="0" smtClean="0"/>
              <a:t>XML </a:t>
            </a:r>
            <a:r>
              <a:rPr lang="zh-CN" altLang="en-US" dirty="0" smtClean="0"/>
              <a:t>更快更易使用：</a:t>
            </a:r>
          </a:p>
          <a:p>
            <a:r>
              <a:rPr lang="zh-CN" altLang="en-US" b="1" dirty="0" smtClean="0"/>
              <a:t>使用 </a:t>
            </a:r>
            <a:r>
              <a:rPr lang="en-US" altLang="zh-CN" b="1" dirty="0" smtClean="0"/>
              <a:t>XML</a:t>
            </a:r>
          </a:p>
          <a:p>
            <a:pPr latinLnBrk="1"/>
            <a:r>
              <a:rPr lang="zh-CN" altLang="en-US" dirty="0" smtClean="0"/>
              <a:t>读取 </a:t>
            </a:r>
            <a:r>
              <a:rPr lang="en-US" altLang="zh-CN" dirty="0" smtClean="0"/>
              <a:t>XML </a:t>
            </a:r>
            <a:r>
              <a:rPr lang="zh-CN" altLang="en-US" dirty="0" smtClean="0"/>
              <a:t>文档</a:t>
            </a:r>
          </a:p>
          <a:p>
            <a:pPr latinLnBrk="1"/>
            <a:r>
              <a:rPr lang="zh-CN" altLang="en-US" dirty="0" smtClean="0"/>
              <a:t>使用 </a:t>
            </a:r>
            <a:r>
              <a:rPr lang="en-US" altLang="zh-CN" dirty="0" smtClean="0"/>
              <a:t>XML DOM </a:t>
            </a:r>
            <a:r>
              <a:rPr lang="zh-CN" altLang="en-US" dirty="0" smtClean="0"/>
              <a:t>来循环遍历文档</a:t>
            </a:r>
          </a:p>
          <a:p>
            <a:pPr latinLnBrk="1"/>
            <a:r>
              <a:rPr lang="zh-CN" altLang="en-US" dirty="0" smtClean="0"/>
              <a:t>读取值并存储在变量中</a:t>
            </a:r>
          </a:p>
          <a:p>
            <a:r>
              <a:rPr lang="zh-CN" altLang="en-US" b="1" dirty="0" smtClean="0"/>
              <a:t>使用 </a:t>
            </a:r>
            <a:r>
              <a:rPr lang="en-US" altLang="zh-CN" b="1" dirty="0" smtClean="0"/>
              <a:t>JSON</a:t>
            </a:r>
          </a:p>
          <a:p>
            <a:pPr latinLnBrk="1"/>
            <a:r>
              <a:rPr lang="zh-CN" altLang="en-US" dirty="0" smtClean="0"/>
              <a:t>读取 </a:t>
            </a:r>
            <a:r>
              <a:rPr lang="en-US" altLang="zh-CN" dirty="0" smtClean="0"/>
              <a:t>JSON </a:t>
            </a:r>
            <a:r>
              <a:rPr lang="zh-CN" altLang="en-US" dirty="0" smtClean="0"/>
              <a:t>字符串</a:t>
            </a:r>
          </a:p>
          <a:p>
            <a:pPr latinLnBrk="1"/>
            <a:r>
              <a:rPr lang="zh-CN" altLang="en-US" dirty="0" smtClean="0"/>
              <a:t>用 </a:t>
            </a:r>
            <a:r>
              <a:rPr lang="en-US" altLang="zh-CN" dirty="0" err="1" smtClean="0"/>
              <a:t>eval</a:t>
            </a:r>
            <a:r>
              <a:rPr lang="en-US" altLang="zh-CN" dirty="0" smtClean="0"/>
              <a:t>() </a:t>
            </a:r>
            <a:r>
              <a:rPr lang="zh-CN" altLang="en-US" dirty="0" smtClean="0"/>
              <a:t>处理 </a:t>
            </a:r>
            <a:r>
              <a:rPr lang="en-US" altLang="zh-CN" dirty="0" smtClean="0"/>
              <a:t>JSON </a:t>
            </a:r>
            <a:r>
              <a:rPr lang="zh-CN" altLang="en-US" dirty="0" smtClean="0"/>
              <a:t>字符串</a:t>
            </a:r>
            <a:br>
              <a:rPr lang="zh-CN" altLang="en-US" dirty="0" smtClean="0"/>
            </a:br>
            <a:endParaRPr lang="zh-CN" altLang="en-US" dirty="0" smtClean="0"/>
          </a:p>
          <a:p>
            <a:endParaRPr lang="zh-CN" altLang="en-US" dirty="0"/>
          </a:p>
        </p:txBody>
      </p:sp>
      <p:pic>
        <p:nvPicPr>
          <p:cNvPr id="8" name="图片 7"/>
          <p:cNvPicPr>
            <a:picLocks noChangeAspect="1"/>
          </p:cNvPicPr>
          <p:nvPr/>
        </p:nvPicPr>
        <p:blipFill>
          <a:blip r:embed="rId6"/>
          <a:stretch>
            <a:fillRect/>
          </a:stretch>
        </p:blipFill>
        <p:spPr>
          <a:xfrm>
            <a:off x="1480993" y="1895475"/>
            <a:ext cx="6063047" cy="3676650"/>
          </a:xfrm>
          <a:prstGeom prst="rect">
            <a:avLst/>
          </a:prstGeom>
        </p:spPr>
      </p:pic>
    </p:spTree>
    <p:custDataLst>
      <p:tags r:id="rId1"/>
    </p:custDataLst>
    <p:extLst>
      <p:ext uri="{BB962C8B-B14F-4D97-AF65-F5344CB8AC3E}">
        <p14:creationId xmlns:p14="http://schemas.microsoft.com/office/powerpoint/2010/main" val="3923434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语法</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157289"/>
            <a:ext cx="8327185" cy="5765850"/>
          </a:xfrm>
        </p:spPr>
        <p:txBody>
          <a:bodyPr>
            <a:normAutofit/>
          </a:bodyPr>
          <a:lstStyle/>
          <a:p>
            <a:pPr latinLnBrk="1"/>
            <a:r>
              <a:rPr lang="en-US" altLang="zh-CN" dirty="0"/>
              <a:t>JSON </a:t>
            </a:r>
            <a:r>
              <a:rPr lang="zh-CN" altLang="en-US" dirty="0"/>
              <a:t>语法是 </a:t>
            </a:r>
            <a:r>
              <a:rPr lang="en-US" altLang="zh-CN" dirty="0"/>
              <a:t>JavaScript </a:t>
            </a:r>
            <a:r>
              <a:rPr lang="zh-CN" altLang="en-US" dirty="0"/>
              <a:t>语法的子集</a:t>
            </a:r>
            <a:r>
              <a:rPr lang="zh-CN" altLang="en-US" dirty="0" smtClean="0"/>
              <a:t>。</a:t>
            </a:r>
            <a:r>
              <a:rPr lang="zh-CN" altLang="en-US" dirty="0"/>
              <a:t>数据在名称</a:t>
            </a:r>
            <a:r>
              <a:rPr lang="en-US" altLang="zh-CN" dirty="0"/>
              <a:t>/</a:t>
            </a:r>
            <a:r>
              <a:rPr lang="zh-CN" altLang="en-US" dirty="0"/>
              <a:t>值对</a:t>
            </a:r>
            <a:r>
              <a:rPr lang="zh-CN" altLang="en-US" dirty="0" smtClean="0"/>
              <a:t>中，数据</a:t>
            </a:r>
            <a:r>
              <a:rPr lang="zh-CN" altLang="en-US" dirty="0"/>
              <a:t>由逗号</a:t>
            </a:r>
            <a:r>
              <a:rPr lang="zh-CN" altLang="en-US" dirty="0" smtClean="0"/>
              <a:t>分隔，大括号</a:t>
            </a:r>
            <a:r>
              <a:rPr lang="zh-CN" altLang="en-US" dirty="0"/>
              <a:t>保存</a:t>
            </a:r>
            <a:r>
              <a:rPr lang="zh-CN" altLang="en-US" dirty="0" smtClean="0"/>
              <a:t>对象，中括号</a:t>
            </a:r>
            <a:r>
              <a:rPr lang="zh-CN" altLang="en-US" dirty="0"/>
              <a:t>保存</a:t>
            </a:r>
            <a:r>
              <a:rPr lang="zh-CN" altLang="en-US" dirty="0" smtClean="0"/>
              <a:t>数组。</a:t>
            </a:r>
            <a:endParaRPr lang="en-US" altLang="zh-CN" dirty="0" smtClean="0"/>
          </a:p>
          <a:p>
            <a:pPr latinLnBrk="1"/>
            <a:endParaRPr lang="en-US" altLang="zh-CN" dirty="0"/>
          </a:p>
          <a:p>
            <a:pPr latinLnBrk="1"/>
            <a:endParaRPr lang="en-US" altLang="zh-CN" dirty="0" smtClean="0"/>
          </a:p>
          <a:p>
            <a:pPr latinLnBrk="1"/>
            <a:endParaRPr lang="en-US" altLang="zh-CN" dirty="0"/>
          </a:p>
          <a:p>
            <a:pPr marL="0" indent="0" latinLnBrk="1">
              <a:buNone/>
            </a:pPr>
            <a:endParaRPr lang="en-US" altLang="zh-CN" dirty="0"/>
          </a:p>
          <a:p>
            <a:pPr latinLnBrk="1"/>
            <a:r>
              <a:rPr lang="en-US" altLang="zh-CN" dirty="0"/>
              <a:t>JSON </a:t>
            </a:r>
            <a:r>
              <a:rPr lang="zh-CN" altLang="en-US" dirty="0"/>
              <a:t>对象使用在</a:t>
            </a:r>
            <a:r>
              <a:rPr lang="zh-CN" altLang="en-US" dirty="0" smtClean="0"/>
              <a:t>大括号</a:t>
            </a:r>
            <a:r>
              <a:rPr lang="en-US" altLang="zh-CN" dirty="0" smtClean="0"/>
              <a:t>{}</a:t>
            </a:r>
            <a:r>
              <a:rPr lang="zh-CN" altLang="en-US" dirty="0" smtClean="0"/>
              <a:t>中</a:t>
            </a:r>
            <a:r>
              <a:rPr lang="zh-CN" altLang="en-US" dirty="0"/>
              <a:t>书写。</a:t>
            </a:r>
          </a:p>
          <a:p>
            <a:pPr latinLnBrk="1"/>
            <a:r>
              <a:rPr lang="zh-CN" altLang="en-US" dirty="0"/>
              <a:t>对象可以包含多个 </a:t>
            </a:r>
            <a:r>
              <a:rPr lang="en-US" altLang="zh-CN" b="1" dirty="0"/>
              <a:t>key/value</a:t>
            </a:r>
            <a:r>
              <a:rPr lang="zh-CN" altLang="en-US" b="1" dirty="0"/>
              <a:t>（键</a:t>
            </a:r>
            <a:r>
              <a:rPr lang="en-US" altLang="zh-CN" b="1" dirty="0"/>
              <a:t>/</a:t>
            </a:r>
            <a:r>
              <a:rPr lang="zh-CN" altLang="en-US" b="1" dirty="0"/>
              <a:t>值）</a:t>
            </a:r>
            <a:r>
              <a:rPr lang="zh-CN" altLang="en-US" dirty="0"/>
              <a:t>对</a:t>
            </a:r>
            <a:r>
              <a:rPr lang="zh-CN" altLang="en-US" dirty="0" smtClean="0"/>
              <a:t>。</a:t>
            </a:r>
            <a:endParaRPr lang="en-US" altLang="zh-CN" dirty="0" smtClean="0"/>
          </a:p>
          <a:p>
            <a:pPr latinLnBrk="1"/>
            <a:r>
              <a:rPr lang="en-US" altLang="zh-CN" dirty="0"/>
              <a:t>JSON </a:t>
            </a:r>
            <a:r>
              <a:rPr lang="zh-CN" altLang="en-US" dirty="0"/>
              <a:t>对象中可以包含另外一个 </a:t>
            </a:r>
            <a:r>
              <a:rPr lang="en-US" altLang="zh-CN" dirty="0"/>
              <a:t>JSON </a:t>
            </a:r>
            <a:r>
              <a:rPr lang="zh-CN" altLang="en-US" dirty="0" smtClean="0"/>
              <a:t>对象</a:t>
            </a:r>
            <a:endParaRPr lang="zh-CN" altLang="en-US" dirty="0"/>
          </a:p>
          <a:p>
            <a:pPr marL="0" indent="0" latinLnBrk="1">
              <a:buNone/>
            </a:pPr>
            <a:endParaRPr lang="zh-CN" altLang="en-US" dirty="0"/>
          </a:p>
          <a:p>
            <a:endParaRPr lang="zh-CN" altLang="en-US" dirty="0"/>
          </a:p>
        </p:txBody>
      </p:sp>
      <p:pic>
        <p:nvPicPr>
          <p:cNvPr id="3" name="图片 2"/>
          <p:cNvPicPr>
            <a:picLocks noChangeAspect="1"/>
          </p:cNvPicPr>
          <p:nvPr/>
        </p:nvPicPr>
        <p:blipFill>
          <a:blip r:embed="rId6"/>
          <a:stretch>
            <a:fillRect/>
          </a:stretch>
        </p:blipFill>
        <p:spPr>
          <a:xfrm>
            <a:off x="703716" y="2482852"/>
            <a:ext cx="7329488" cy="1971675"/>
          </a:xfrm>
          <a:prstGeom prst="rect">
            <a:avLst/>
          </a:prstGeom>
        </p:spPr>
      </p:pic>
      <p:pic>
        <p:nvPicPr>
          <p:cNvPr id="8" name="图片 7"/>
          <p:cNvPicPr>
            <a:picLocks noChangeAspect="1"/>
          </p:cNvPicPr>
          <p:nvPr/>
        </p:nvPicPr>
        <p:blipFill>
          <a:blip r:embed="rId7"/>
          <a:stretch>
            <a:fillRect/>
          </a:stretch>
        </p:blipFill>
        <p:spPr>
          <a:xfrm>
            <a:off x="3524250" y="2915445"/>
            <a:ext cx="3447060" cy="2313780"/>
          </a:xfrm>
          <a:prstGeom prst="rect">
            <a:avLst/>
          </a:prstGeom>
        </p:spPr>
      </p:pic>
    </p:spTree>
    <p:custDataLst>
      <p:tags r:id="rId1"/>
    </p:custDataLst>
    <p:extLst>
      <p:ext uri="{BB962C8B-B14F-4D97-AF65-F5344CB8AC3E}">
        <p14:creationId xmlns:p14="http://schemas.microsoft.com/office/powerpoint/2010/main" val="2685389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语法</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157289"/>
            <a:ext cx="8327185" cy="5765850"/>
          </a:xfrm>
        </p:spPr>
        <p:txBody>
          <a:bodyPr>
            <a:normAutofit/>
          </a:bodyPr>
          <a:lstStyle/>
          <a:p>
            <a:pPr marL="0" indent="0" latinLnBrk="1">
              <a:buNone/>
            </a:pPr>
            <a:r>
              <a:rPr lang="zh-CN" altLang="en-US" dirty="0"/>
              <a:t>我们可以使用 </a:t>
            </a:r>
            <a:r>
              <a:rPr lang="en-US" altLang="zh-CN" dirty="0" err="1"/>
              <a:t>JSON.parse</a:t>
            </a:r>
            <a:r>
              <a:rPr lang="en-US" altLang="zh-CN" dirty="0"/>
              <a:t>() </a:t>
            </a:r>
            <a:r>
              <a:rPr lang="zh-CN" altLang="en-US" dirty="0"/>
              <a:t>方法将数据转换为 </a:t>
            </a:r>
            <a:r>
              <a:rPr lang="en-US" altLang="zh-CN" dirty="0"/>
              <a:t>JavaScript </a:t>
            </a:r>
            <a:r>
              <a:rPr lang="zh-CN" altLang="en-US" dirty="0"/>
              <a:t>对象。</a:t>
            </a:r>
          </a:p>
          <a:p>
            <a:endParaRPr lang="zh-CN" altLang="en-US" dirty="0"/>
          </a:p>
        </p:txBody>
      </p:sp>
      <p:pic>
        <p:nvPicPr>
          <p:cNvPr id="12" name="图片 11"/>
          <p:cNvPicPr>
            <a:picLocks noChangeAspect="1"/>
          </p:cNvPicPr>
          <p:nvPr/>
        </p:nvPicPr>
        <p:blipFill>
          <a:blip r:embed="rId5"/>
          <a:stretch>
            <a:fillRect/>
          </a:stretch>
        </p:blipFill>
        <p:spPr>
          <a:xfrm>
            <a:off x="185708" y="2184981"/>
            <a:ext cx="6331002" cy="3404449"/>
          </a:xfrm>
          <a:prstGeom prst="rect">
            <a:avLst/>
          </a:prstGeom>
        </p:spPr>
      </p:pic>
      <p:pic>
        <p:nvPicPr>
          <p:cNvPr id="13" name="图片 12"/>
          <p:cNvPicPr>
            <a:picLocks noChangeAspect="1"/>
          </p:cNvPicPr>
          <p:nvPr/>
        </p:nvPicPr>
        <p:blipFill>
          <a:blip r:embed="rId6"/>
          <a:stretch>
            <a:fillRect/>
          </a:stretch>
        </p:blipFill>
        <p:spPr>
          <a:xfrm>
            <a:off x="4212080" y="2076160"/>
            <a:ext cx="4953000" cy="1123950"/>
          </a:xfrm>
          <a:prstGeom prst="rect">
            <a:avLst/>
          </a:prstGeom>
        </p:spPr>
      </p:pic>
    </p:spTree>
    <p:extLst>
      <p:ext uri="{BB962C8B-B14F-4D97-AF65-F5344CB8AC3E}">
        <p14:creationId xmlns:p14="http://schemas.microsoft.com/office/powerpoint/2010/main" val="16347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语法</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114425"/>
            <a:ext cx="8327185" cy="5765850"/>
          </a:xfrm>
        </p:spPr>
        <p:txBody>
          <a:bodyPr>
            <a:normAutofit/>
          </a:bodyPr>
          <a:lstStyle/>
          <a:p>
            <a:pPr marL="0" indent="0" latinLnBrk="1">
              <a:buNone/>
            </a:pPr>
            <a:r>
              <a:rPr lang="zh-CN" altLang="en-US" dirty="0"/>
              <a:t>在向服务器发送数据时一般是字符串。</a:t>
            </a:r>
            <a:r>
              <a:rPr lang="zh-CN" altLang="en-US" dirty="0" smtClean="0"/>
              <a:t>我们</a:t>
            </a:r>
            <a:r>
              <a:rPr lang="zh-CN" altLang="en-US" dirty="0"/>
              <a:t>可以使用 </a:t>
            </a:r>
            <a:r>
              <a:rPr lang="en-US" altLang="zh-CN" dirty="0" err="1"/>
              <a:t>JSON.stringify</a:t>
            </a:r>
            <a:r>
              <a:rPr lang="en-US" altLang="zh-CN" dirty="0"/>
              <a:t>() </a:t>
            </a:r>
            <a:r>
              <a:rPr lang="zh-CN" altLang="en-US" dirty="0"/>
              <a:t>方法将 </a:t>
            </a:r>
            <a:r>
              <a:rPr lang="en-US" altLang="zh-CN" dirty="0"/>
              <a:t>JavaScript </a:t>
            </a:r>
            <a:r>
              <a:rPr lang="zh-CN" altLang="en-US" dirty="0"/>
              <a:t>对象转换为字符串。</a:t>
            </a:r>
          </a:p>
        </p:txBody>
      </p:sp>
      <p:pic>
        <p:nvPicPr>
          <p:cNvPr id="3" name="图片 2"/>
          <p:cNvPicPr>
            <a:picLocks noChangeAspect="1"/>
          </p:cNvPicPr>
          <p:nvPr/>
        </p:nvPicPr>
        <p:blipFill>
          <a:blip r:embed="rId5"/>
          <a:stretch>
            <a:fillRect/>
          </a:stretch>
        </p:blipFill>
        <p:spPr>
          <a:xfrm>
            <a:off x="1130159" y="2655788"/>
            <a:ext cx="6583294" cy="3505248"/>
          </a:xfrm>
          <a:prstGeom prst="rect">
            <a:avLst/>
          </a:prstGeom>
        </p:spPr>
      </p:pic>
    </p:spTree>
    <p:extLst>
      <p:ext uri="{BB962C8B-B14F-4D97-AF65-F5344CB8AC3E}">
        <p14:creationId xmlns:p14="http://schemas.microsoft.com/office/powerpoint/2010/main" val="2962886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zh-CN" altLang="en-US" b="1" dirty="0" smtClean="0"/>
              <a:t>实例</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114425"/>
            <a:ext cx="8327185" cy="5765850"/>
          </a:xfrm>
        </p:spPr>
        <p:txBody>
          <a:bodyPr>
            <a:normAutofit/>
          </a:bodyPr>
          <a:lstStyle/>
          <a:p>
            <a:pPr latinLnBrk="1"/>
            <a:r>
              <a:rPr lang="zh-CN" altLang="en-US" dirty="0"/>
              <a:t>由于 </a:t>
            </a:r>
            <a:r>
              <a:rPr lang="en-US" altLang="zh-CN" dirty="0"/>
              <a:t>JSON </a:t>
            </a:r>
            <a:r>
              <a:rPr lang="zh-CN" altLang="en-US" dirty="0"/>
              <a:t>语法是 </a:t>
            </a:r>
            <a:r>
              <a:rPr lang="en-US" altLang="zh-CN" dirty="0"/>
              <a:t>JavaScript </a:t>
            </a:r>
            <a:r>
              <a:rPr lang="zh-CN" altLang="en-US" dirty="0"/>
              <a:t>语法的子集，</a:t>
            </a:r>
            <a:r>
              <a:rPr lang="en-US" altLang="zh-CN" dirty="0"/>
              <a:t>JavaScript </a:t>
            </a:r>
            <a:r>
              <a:rPr lang="zh-CN" altLang="en-US" dirty="0"/>
              <a:t>函数 </a:t>
            </a:r>
            <a:r>
              <a:rPr lang="en-US" altLang="zh-CN" dirty="0" err="1"/>
              <a:t>eval</a:t>
            </a:r>
            <a:r>
              <a:rPr lang="en-US" altLang="zh-CN" dirty="0"/>
              <a:t>() </a:t>
            </a:r>
            <a:r>
              <a:rPr lang="zh-CN" altLang="en-US" dirty="0"/>
              <a:t>可用于将 </a:t>
            </a:r>
            <a:r>
              <a:rPr lang="en-US" altLang="zh-CN" dirty="0"/>
              <a:t>JSON </a:t>
            </a:r>
            <a:r>
              <a:rPr lang="zh-CN" altLang="en-US" dirty="0"/>
              <a:t>文本转换为 </a:t>
            </a:r>
            <a:r>
              <a:rPr lang="en-US" altLang="zh-CN" dirty="0"/>
              <a:t>JavaScript </a:t>
            </a:r>
            <a:r>
              <a:rPr lang="zh-CN" altLang="en-US" dirty="0"/>
              <a:t>对象。</a:t>
            </a:r>
          </a:p>
          <a:p>
            <a:pPr latinLnBrk="1"/>
            <a:r>
              <a:rPr lang="en-US" altLang="zh-CN" dirty="0" err="1"/>
              <a:t>eval</a:t>
            </a:r>
            <a:r>
              <a:rPr lang="en-US" altLang="zh-CN" dirty="0"/>
              <a:t>() </a:t>
            </a:r>
            <a:r>
              <a:rPr lang="zh-CN" altLang="en-US" dirty="0"/>
              <a:t>函数使用的是 </a:t>
            </a:r>
            <a:r>
              <a:rPr lang="en-US" altLang="zh-CN" dirty="0"/>
              <a:t>JavaScript </a:t>
            </a:r>
            <a:r>
              <a:rPr lang="zh-CN" altLang="en-US" dirty="0"/>
              <a:t>编译器，可解析 </a:t>
            </a:r>
            <a:r>
              <a:rPr lang="en-US" altLang="zh-CN" dirty="0"/>
              <a:t>JSON </a:t>
            </a:r>
            <a:r>
              <a:rPr lang="zh-CN" altLang="en-US" dirty="0"/>
              <a:t>文本，然后生成 </a:t>
            </a:r>
            <a:r>
              <a:rPr lang="en-US" altLang="zh-CN" dirty="0"/>
              <a:t>JavaScript </a:t>
            </a:r>
            <a:r>
              <a:rPr lang="zh-CN" altLang="en-US" dirty="0"/>
              <a:t>对象。必须把文本包围在括号中，这样才能避免语法错误：</a:t>
            </a:r>
          </a:p>
        </p:txBody>
      </p:sp>
      <p:pic>
        <p:nvPicPr>
          <p:cNvPr id="9" name="图片 8"/>
          <p:cNvPicPr>
            <a:picLocks noChangeAspect="1"/>
          </p:cNvPicPr>
          <p:nvPr/>
        </p:nvPicPr>
        <p:blipFill>
          <a:blip r:embed="rId5"/>
          <a:stretch>
            <a:fillRect/>
          </a:stretch>
        </p:blipFill>
        <p:spPr>
          <a:xfrm>
            <a:off x="2096758" y="3544739"/>
            <a:ext cx="5389892" cy="3438525"/>
          </a:xfrm>
          <a:prstGeom prst="rect">
            <a:avLst/>
          </a:prstGeom>
        </p:spPr>
      </p:pic>
    </p:spTree>
    <p:extLst>
      <p:ext uri="{BB962C8B-B14F-4D97-AF65-F5344CB8AC3E}">
        <p14:creationId xmlns:p14="http://schemas.microsoft.com/office/powerpoint/2010/main" val="2426926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25110" y="122388"/>
            <a:ext cx="7886700" cy="1325563"/>
          </a:xfrm>
        </p:spPr>
        <p:txBody>
          <a:bodyPr/>
          <a:lstStyle/>
          <a:p>
            <a:r>
              <a:rPr lang="en-US" altLang="zh-CN" b="1" dirty="0" smtClean="0"/>
              <a:t>JSON</a:t>
            </a:r>
            <a:r>
              <a:rPr lang="en-US" altLang="zh-CN" b="1" dirty="0"/>
              <a:t>P</a:t>
            </a:r>
            <a:endParaRPr lang="zh-CN" altLang="en-US" b="1"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4" name="内容占位符 3"/>
          <p:cNvSpPr>
            <a:spLocks noGrp="1"/>
          </p:cNvSpPr>
          <p:nvPr>
            <p:ph idx="1"/>
          </p:nvPr>
        </p:nvSpPr>
        <p:spPr>
          <a:xfrm>
            <a:off x="257175" y="1114425"/>
            <a:ext cx="8327185" cy="5765850"/>
          </a:xfrm>
        </p:spPr>
        <p:txBody>
          <a:bodyPr>
            <a:normAutofit/>
          </a:bodyPr>
          <a:lstStyle/>
          <a:p>
            <a:r>
              <a:rPr lang="en-US" altLang="zh-CN" dirty="0"/>
              <a:t>JSONP </a:t>
            </a:r>
            <a:r>
              <a:rPr lang="zh-CN" altLang="en-US" dirty="0"/>
              <a:t>是一种无需考虑跨域问题即可传送 </a:t>
            </a:r>
            <a:r>
              <a:rPr lang="en-US" altLang="zh-CN" dirty="0"/>
              <a:t>JSON </a:t>
            </a:r>
            <a:r>
              <a:rPr lang="zh-CN" altLang="en-US" dirty="0"/>
              <a:t>数据的方法，不使用 </a:t>
            </a:r>
            <a:r>
              <a:rPr lang="en-US" altLang="zh-CN" dirty="0" err="1"/>
              <a:t>XMLHttpRequest</a:t>
            </a:r>
            <a:r>
              <a:rPr lang="en-US" altLang="zh-CN" dirty="0"/>
              <a:t> </a:t>
            </a:r>
            <a:r>
              <a:rPr lang="zh-CN" altLang="en-US" dirty="0"/>
              <a:t>对象，使用 </a:t>
            </a:r>
            <a:r>
              <a:rPr lang="en-US" altLang="zh-CN" dirty="0"/>
              <a:t>&lt;script&gt; </a:t>
            </a:r>
            <a:r>
              <a:rPr lang="zh-CN" altLang="en-US" dirty="0"/>
              <a:t>标签取而代之。</a:t>
            </a:r>
          </a:p>
          <a:p>
            <a:r>
              <a:rPr lang="en-US" altLang="zh-CN" dirty="0"/>
              <a:t>JSONP </a:t>
            </a:r>
            <a:r>
              <a:rPr lang="zh-CN" altLang="en-US" dirty="0"/>
              <a:t>指的是 </a:t>
            </a:r>
            <a:r>
              <a:rPr lang="en-US" altLang="zh-CN" dirty="0"/>
              <a:t>JSON with Padding</a:t>
            </a:r>
            <a:r>
              <a:rPr lang="zh-CN" altLang="en-US" dirty="0" smtClean="0"/>
              <a:t>。从</a:t>
            </a:r>
            <a:r>
              <a:rPr lang="zh-CN" altLang="en-US" dirty="0"/>
              <a:t>另一个域请求文件会引起问题，</a:t>
            </a:r>
            <a:r>
              <a:rPr lang="zh-CN" altLang="en-US" dirty="0" smtClean="0"/>
              <a:t>由于同源原则。从</a:t>
            </a:r>
            <a:r>
              <a:rPr lang="zh-CN" altLang="en-US" dirty="0"/>
              <a:t>另一个域请求外部脚本没有这个问题</a:t>
            </a:r>
            <a:r>
              <a:rPr lang="zh-CN" altLang="en-US" dirty="0" smtClean="0"/>
              <a:t>。</a:t>
            </a:r>
            <a:r>
              <a:rPr lang="en-US" altLang="zh-CN" dirty="0" smtClean="0"/>
              <a:t>JSONP </a:t>
            </a:r>
            <a:r>
              <a:rPr lang="zh-CN" altLang="en-US" dirty="0"/>
              <a:t>利用了这个优势，并使用 </a:t>
            </a:r>
            <a:r>
              <a:rPr lang="en-US" altLang="zh-CN" dirty="0"/>
              <a:t>script </a:t>
            </a:r>
            <a:r>
              <a:rPr lang="zh-CN" altLang="en-US" dirty="0"/>
              <a:t>标签替代 </a:t>
            </a:r>
            <a:r>
              <a:rPr lang="en-US" altLang="zh-CN" dirty="0" err="1"/>
              <a:t>XMLHttpRequest</a:t>
            </a:r>
            <a:r>
              <a:rPr lang="en-US" altLang="zh-CN" dirty="0"/>
              <a:t> </a:t>
            </a:r>
            <a:r>
              <a:rPr lang="zh-CN" altLang="en-US" dirty="0"/>
              <a:t>对象。</a:t>
            </a:r>
          </a:p>
          <a:p>
            <a:pPr latinLnBrk="1"/>
            <a:endParaRPr lang="zh-CN" altLang="en-US" dirty="0"/>
          </a:p>
        </p:txBody>
      </p:sp>
      <p:pic>
        <p:nvPicPr>
          <p:cNvPr id="3" name="图片 2"/>
          <p:cNvPicPr>
            <a:picLocks noChangeAspect="1"/>
          </p:cNvPicPr>
          <p:nvPr/>
        </p:nvPicPr>
        <p:blipFill>
          <a:blip r:embed="rId6"/>
          <a:stretch>
            <a:fillRect/>
          </a:stretch>
        </p:blipFill>
        <p:spPr>
          <a:xfrm>
            <a:off x="1085418" y="1092644"/>
            <a:ext cx="6458622" cy="1436662"/>
          </a:xfrm>
          <a:prstGeom prst="rect">
            <a:avLst/>
          </a:prstGeom>
        </p:spPr>
      </p:pic>
      <p:pic>
        <p:nvPicPr>
          <p:cNvPr id="8" name="图片 7"/>
          <p:cNvPicPr>
            <a:picLocks noChangeAspect="1"/>
          </p:cNvPicPr>
          <p:nvPr/>
        </p:nvPicPr>
        <p:blipFill>
          <a:blip r:embed="rId7"/>
          <a:stretch>
            <a:fillRect/>
          </a:stretch>
        </p:blipFill>
        <p:spPr>
          <a:xfrm>
            <a:off x="425110" y="4048656"/>
            <a:ext cx="4695825" cy="2324100"/>
          </a:xfrm>
          <a:prstGeom prst="rect">
            <a:avLst/>
          </a:prstGeom>
        </p:spPr>
      </p:pic>
      <p:pic>
        <p:nvPicPr>
          <p:cNvPr id="10" name="图片 9"/>
          <p:cNvPicPr>
            <a:picLocks noChangeAspect="1"/>
          </p:cNvPicPr>
          <p:nvPr/>
        </p:nvPicPr>
        <p:blipFill>
          <a:blip r:embed="rId8"/>
          <a:stretch>
            <a:fillRect/>
          </a:stretch>
        </p:blipFill>
        <p:spPr>
          <a:xfrm>
            <a:off x="5120935" y="4524012"/>
            <a:ext cx="4057650" cy="1238250"/>
          </a:xfrm>
          <a:prstGeom prst="rect">
            <a:avLst/>
          </a:prstGeom>
        </p:spPr>
      </p:pic>
    </p:spTree>
    <p:custDataLst>
      <p:tags r:id="rId1"/>
    </p:custDataLst>
    <p:extLst>
      <p:ext uri="{BB962C8B-B14F-4D97-AF65-F5344CB8AC3E}">
        <p14:creationId xmlns:p14="http://schemas.microsoft.com/office/powerpoint/2010/main" val="1031994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0.3"/>
</p:tagLst>
</file>

<file path=ppt/tags/tag2.xml><?xml version="1.0" encoding="utf-8"?>
<p:tagLst xmlns:a="http://schemas.openxmlformats.org/drawingml/2006/main" xmlns:r="http://schemas.openxmlformats.org/officeDocument/2006/relationships" xmlns:p="http://schemas.openxmlformats.org/presentationml/2006/main">
  <p:tag name="TIMING" val="|37.7"/>
</p:tagLst>
</file>

<file path=ppt/tags/tag3.xml><?xml version="1.0" encoding="utf-8"?>
<p:tagLst xmlns:a="http://schemas.openxmlformats.org/drawingml/2006/main" xmlns:r="http://schemas.openxmlformats.org/officeDocument/2006/relationships" xmlns:p="http://schemas.openxmlformats.org/presentationml/2006/main">
  <p:tag name="TIMING" val="|57.9"/>
</p:tagLst>
</file>

<file path=ppt/tags/tag4.xml><?xml version="1.0" encoding="utf-8"?>
<p:tagLst xmlns:a="http://schemas.openxmlformats.org/drawingml/2006/main" xmlns:r="http://schemas.openxmlformats.org/officeDocument/2006/relationships" xmlns:p="http://schemas.openxmlformats.org/presentationml/2006/main">
  <p:tag name="TIMING" val="|29.4"/>
</p:tagLst>
</file>

<file path=ppt/tags/tag5.xml><?xml version="1.0" encoding="utf-8"?>
<p:tagLst xmlns:a="http://schemas.openxmlformats.org/drawingml/2006/main" xmlns:r="http://schemas.openxmlformats.org/officeDocument/2006/relationships" xmlns:p="http://schemas.openxmlformats.org/presentationml/2006/main">
  <p:tag name="TIMING" val="|62.8"/>
</p:tagLst>
</file>

<file path=ppt/tags/tag6.xml><?xml version="1.0" encoding="utf-8"?>
<p:tagLst xmlns:a="http://schemas.openxmlformats.org/drawingml/2006/main" xmlns:r="http://schemas.openxmlformats.org/officeDocument/2006/relationships" xmlns:p="http://schemas.openxmlformats.org/presentationml/2006/main">
  <p:tag name="TIMING" val="|50.4"/>
</p:tagLst>
</file>

<file path=ppt/tags/tag7.xml><?xml version="1.0" encoding="utf-8"?>
<p:tagLst xmlns:a="http://schemas.openxmlformats.org/drawingml/2006/main" xmlns:r="http://schemas.openxmlformats.org/officeDocument/2006/relationships" xmlns:p="http://schemas.openxmlformats.org/presentationml/2006/main">
  <p:tag name="TIMING" val="|86.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12943</TotalTime>
  <Words>2448</Words>
  <Application>Microsoft Office PowerPoint</Application>
  <PresentationFormat>全屏显示(4:3)</PresentationFormat>
  <Paragraphs>153</Paragraphs>
  <Slides>26</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Calibri</vt:lpstr>
      <vt:lpstr>Calibri Light</vt:lpstr>
      <vt:lpstr>Office Theme</vt:lpstr>
      <vt:lpstr>18.2 借助&lt;script&gt;发送HTTP请求：JSONP</vt:lpstr>
      <vt:lpstr>JSON简介</vt:lpstr>
      <vt:lpstr>JSON和XML对比</vt:lpstr>
      <vt:lpstr>JSON和XML对比</vt:lpstr>
      <vt:lpstr>JSON语法</vt:lpstr>
      <vt:lpstr>JSON语法</vt:lpstr>
      <vt:lpstr>JSON语法</vt:lpstr>
      <vt:lpstr>JSON实例</vt:lpstr>
      <vt:lpstr>JSONP</vt:lpstr>
      <vt:lpstr>18.3 浏览器的渲染过程和原理</vt:lpstr>
      <vt:lpstr>关键渲染路径</vt:lpstr>
      <vt:lpstr>渲染过程</vt:lpstr>
      <vt:lpstr>构建DOM树</vt:lpstr>
      <vt:lpstr>构建CSSOM规则树</vt:lpstr>
      <vt:lpstr>构建渲染树</vt:lpstr>
      <vt:lpstr>渲染树布局和绘制</vt:lpstr>
      <vt:lpstr>浏览器主要组件结构</vt:lpstr>
      <vt:lpstr>渲染阻塞</vt:lpstr>
      <vt:lpstr>渲染阻塞</vt:lpstr>
      <vt:lpstr>渲染阻塞</vt:lpstr>
      <vt:lpstr>回流和重绘</vt:lpstr>
      <vt:lpstr>回流和重绘</vt:lpstr>
      <vt:lpstr>引起refolw</vt:lpstr>
      <vt:lpstr>引起repaint</vt:lpstr>
      <vt:lpstr>提升优化效率</vt:lpstr>
      <vt:lpstr>提升优化效率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yezi</cp:lastModifiedBy>
  <cp:revision>68</cp:revision>
  <dcterms:created xsi:type="dcterms:W3CDTF">2020-02-13T02:59:45Z</dcterms:created>
  <dcterms:modified xsi:type="dcterms:W3CDTF">2020-05-14T06:53:45Z</dcterms:modified>
</cp:coreProperties>
</file>