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95" r:id="rId2"/>
    <p:sldId id="365" r:id="rId3"/>
    <p:sldId id="396" r:id="rId4"/>
    <p:sldId id="398" r:id="rId5"/>
    <p:sldId id="397" r:id="rId6"/>
    <p:sldId id="399" r:id="rId7"/>
    <p:sldId id="400" r:id="rId8"/>
    <p:sldId id="366" r:id="rId9"/>
    <p:sldId id="401" r:id="rId10"/>
    <p:sldId id="402" r:id="rId11"/>
    <p:sldId id="403" r:id="rId12"/>
    <p:sldId id="404" r:id="rId13"/>
    <p:sldId id="405" r:id="rId14"/>
    <p:sldId id="406" r:id="rId15"/>
    <p:sldId id="408" r:id="rId16"/>
    <p:sldId id="407" r:id="rId17"/>
    <p:sldId id="409" r:id="rId18"/>
    <p:sldId id="410" r:id="rId19"/>
    <p:sldId id="41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Ruiqing" initials="GR" lastIdx="1" clrIdx="0">
    <p:extLst>
      <p:ext uri="{19B8F6BF-5375-455C-9EA6-DF929625EA0E}">
        <p15:presenceInfo xmlns:p15="http://schemas.microsoft.com/office/powerpoint/2012/main" userId="5a3770f21e8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5" autoAdjust="0"/>
    <p:restoredTop sz="72832" autoAdjust="0"/>
  </p:normalViewPr>
  <p:slideViewPr>
    <p:cSldViewPr snapToGrid="0" snapToObjects="1">
      <p:cViewPr varScale="1">
        <p:scale>
          <a:sx n="63" d="100"/>
          <a:sy n="63" d="100"/>
        </p:scale>
        <p:origin x="191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5FF9-2132-F041-86BB-B6820AAE841B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4585-649C-C542-858E-9B9F855E27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036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915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787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2793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990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832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708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655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438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方法告诉浏览器可以弃用老的缓存，所有请求从新的缓存中获取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828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487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451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26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160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585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0594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114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89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94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99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3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8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47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4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74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6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2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B77F-5147-9E49-B0CD-3D0EAD8D46EC}" type="datetimeFigureOut">
              <a:rPr lang="en-CN" smtClean="0"/>
              <a:t>05/14/2020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88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数据库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 err="1"/>
              <a:t>objectStore.get</a:t>
            </a:r>
            <a:r>
              <a:rPr lang="en-US" altLang="zh-CN" dirty="0"/>
              <a:t>()</a:t>
            </a:r>
            <a:r>
              <a:rPr lang="zh-CN" altLang="en-US" dirty="0"/>
              <a:t>方法用于读取数据，参数是主键的值。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A1A416-0F5F-4930-A451-8715F038F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016" y="774700"/>
            <a:ext cx="5638800" cy="586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528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离线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en-US" altLang="zh-CN" dirty="0"/>
              <a:t>cache manifest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7" y="1052186"/>
            <a:ext cx="9109853" cy="580581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之前的网页，都是无连接，必须联网才能访问，这其实也是</a:t>
            </a:r>
            <a:r>
              <a:rPr lang="en-US" altLang="zh-CN" dirty="0"/>
              <a:t>web</a:t>
            </a:r>
            <a:r>
              <a:rPr lang="zh-CN" altLang="en-US" dirty="0"/>
              <a:t>的特色，这其实对于</a:t>
            </a:r>
            <a:r>
              <a:rPr lang="en-US" altLang="zh-CN" dirty="0"/>
              <a:t>PC</a:t>
            </a:r>
            <a:r>
              <a:rPr lang="zh-CN" altLang="en-US" dirty="0"/>
              <a:t>是时代问题并不大，但到了移动互联网时代，设备终端位置不再固定，依赖无线信号，网络的可靠性变得降低，比如坐在火车上，过了一个隧道（</a:t>
            </a:r>
            <a:r>
              <a:rPr lang="en-US" altLang="zh-CN" dirty="0"/>
              <a:t>15</a:t>
            </a:r>
            <a:r>
              <a:rPr lang="zh-CN" altLang="en-US" dirty="0"/>
              <a:t>分钟），便无法访问网站，这对于</a:t>
            </a:r>
            <a:r>
              <a:rPr lang="en-US" altLang="zh-CN" dirty="0"/>
              <a:t>web</a:t>
            </a:r>
            <a:r>
              <a:rPr lang="zh-CN" altLang="en-US" dirty="0"/>
              <a:t>的伤害是很大的。</a:t>
            </a:r>
            <a:r>
              <a:rPr lang="en-US" altLang="zh-CN" dirty="0"/>
              <a:t>html5</a:t>
            </a:r>
            <a:r>
              <a:rPr lang="zh-CN" altLang="en-US" dirty="0"/>
              <a:t>便引入了</a:t>
            </a:r>
            <a:r>
              <a:rPr lang="en-US" altLang="zh-CN" dirty="0"/>
              <a:t>cache manifest 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首先</a:t>
            </a:r>
            <a:r>
              <a:rPr lang="en-US" altLang="zh-CN" dirty="0"/>
              <a:t>manifest</a:t>
            </a:r>
            <a:r>
              <a:rPr lang="zh-CN" altLang="en-US" dirty="0"/>
              <a:t>是一个后缀名为</a:t>
            </a:r>
            <a:r>
              <a:rPr lang="en-US" altLang="zh-CN" dirty="0" err="1"/>
              <a:t>minifest</a:t>
            </a:r>
            <a:r>
              <a:rPr lang="zh-CN" altLang="en-US" dirty="0"/>
              <a:t>的文件，在文件中定义那些需要缓存的文件，支持</a:t>
            </a:r>
            <a:r>
              <a:rPr lang="en-US" altLang="zh-CN" dirty="0"/>
              <a:t>manifest</a:t>
            </a:r>
            <a:r>
              <a:rPr lang="zh-CN" altLang="en-US" dirty="0"/>
              <a:t>的浏览器，会将按照</a:t>
            </a:r>
            <a:r>
              <a:rPr lang="en-US" altLang="zh-CN" dirty="0"/>
              <a:t>manifest</a:t>
            </a:r>
            <a:r>
              <a:rPr lang="zh-CN" altLang="en-US" dirty="0"/>
              <a:t>文件的规则，像文件保存在本地，从而在没有网络链接的情况下，也能访问页面。</a:t>
            </a:r>
          </a:p>
          <a:p>
            <a:r>
              <a:rPr lang="zh-CN" altLang="en-US" dirty="0"/>
              <a:t>当我们第一次正确配置</a:t>
            </a:r>
            <a:r>
              <a:rPr lang="en-US" altLang="zh-CN" dirty="0"/>
              <a:t>app cache</a:t>
            </a:r>
            <a:r>
              <a:rPr lang="zh-CN" altLang="en-US" dirty="0"/>
              <a:t>后，当我们再次访问该应用时，浏览器会首先检查</a:t>
            </a:r>
            <a:r>
              <a:rPr lang="en-US" altLang="zh-CN" dirty="0"/>
              <a:t>manifest</a:t>
            </a:r>
            <a:r>
              <a:rPr lang="zh-CN" altLang="en-US" dirty="0"/>
              <a:t>文件是否有变动，如果有变动就会把相应的变得跟新下来，同时改变浏览器里面的</a:t>
            </a:r>
            <a:r>
              <a:rPr lang="en-US" altLang="zh-CN" dirty="0"/>
              <a:t>app cache</a:t>
            </a:r>
            <a:r>
              <a:rPr lang="zh-CN" altLang="en-US" dirty="0"/>
              <a:t>，如果没有变动，就会直接把</a:t>
            </a:r>
            <a:r>
              <a:rPr lang="en-US" altLang="zh-CN" dirty="0"/>
              <a:t>app cache</a:t>
            </a:r>
            <a:r>
              <a:rPr lang="zh-CN" altLang="en-US" dirty="0"/>
              <a:t>的资源返回，基本流程是这样的。</a:t>
            </a:r>
          </a:p>
          <a:p>
            <a:endParaRPr lang="en-US" altLang="zh-CN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75AB71-B739-453D-974B-BC49A19A8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47" y="2410965"/>
            <a:ext cx="8924925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075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en-US" altLang="zh-CN" dirty="0"/>
              <a:t>Manifest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7" y="1052186"/>
            <a:ext cx="9109853" cy="5805814"/>
          </a:xfrm>
        </p:spPr>
        <p:txBody>
          <a:bodyPr>
            <a:normAutofit/>
          </a:bodyPr>
          <a:lstStyle/>
          <a:p>
            <a:r>
              <a:rPr lang="zh-CN" altLang="en-US" dirty="0"/>
              <a:t>离线浏览</a:t>
            </a:r>
            <a:r>
              <a:rPr lang="en-US" altLang="zh-CN" dirty="0"/>
              <a:t>: </a:t>
            </a:r>
            <a:r>
              <a:rPr lang="zh-CN" altLang="en-US" dirty="0"/>
              <a:t>用户可以在离线状态下浏览网站内容。</a:t>
            </a:r>
          </a:p>
          <a:p>
            <a:r>
              <a:rPr lang="zh-CN" altLang="en-US" dirty="0"/>
              <a:t>更快的速度</a:t>
            </a:r>
            <a:r>
              <a:rPr lang="en-US" altLang="zh-CN" dirty="0"/>
              <a:t>: </a:t>
            </a:r>
            <a:r>
              <a:rPr lang="zh-CN" altLang="en-US" dirty="0"/>
              <a:t>因为数据被存储在本地，所以速度会更快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减轻服务器的负载</a:t>
            </a:r>
            <a:r>
              <a:rPr lang="en-US" altLang="zh-CN" dirty="0"/>
              <a:t>: </a:t>
            </a:r>
            <a:r>
              <a:rPr lang="zh-CN" altLang="en-US" dirty="0"/>
              <a:t>浏览器只会下载在服务器上发生改变的资源。</a:t>
            </a:r>
          </a:p>
          <a:p>
            <a:endParaRPr lang="en-US" altLang="zh-CN" sz="2600" dirty="0"/>
          </a:p>
          <a:p>
            <a:r>
              <a:rPr lang="en-US" altLang="zh-CN" dirty="0"/>
              <a:t>manifest</a:t>
            </a:r>
            <a:r>
              <a:rPr lang="zh-CN" altLang="en-US" dirty="0"/>
              <a:t>文件，基本格式为三段： </a:t>
            </a:r>
            <a:r>
              <a:rPr lang="en-US" altLang="zh-CN" dirty="0"/>
              <a:t>CACHE</a:t>
            </a:r>
            <a:r>
              <a:rPr lang="zh-CN" altLang="en-US" dirty="0"/>
              <a:t>， </a:t>
            </a:r>
            <a:r>
              <a:rPr lang="en-US" altLang="zh-CN" dirty="0"/>
              <a:t>NETWORK</a:t>
            </a:r>
            <a:r>
              <a:rPr lang="zh-CN" altLang="en-US" dirty="0"/>
              <a:t>，与 </a:t>
            </a:r>
            <a:r>
              <a:rPr lang="en-US" altLang="zh-CN" dirty="0"/>
              <a:t>FALLBACK</a:t>
            </a:r>
            <a:r>
              <a:rPr lang="zh-CN" altLang="en-US" dirty="0"/>
              <a:t>，其中</a:t>
            </a:r>
            <a:r>
              <a:rPr lang="en-US" altLang="zh-CN" dirty="0"/>
              <a:t>NETWORK</a:t>
            </a:r>
            <a:r>
              <a:rPr lang="zh-CN" altLang="en-US" dirty="0"/>
              <a:t>和</a:t>
            </a:r>
            <a:r>
              <a:rPr lang="en-US" altLang="zh-CN" dirty="0"/>
              <a:t>FALLBACK</a:t>
            </a:r>
            <a:r>
              <a:rPr lang="zh-CN" altLang="en-US" dirty="0"/>
              <a:t>为可选项。</a:t>
            </a:r>
            <a:endParaRPr lang="en-US" altLang="zh-CN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8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en-US" altLang="zh-CN" dirty="0"/>
              <a:t>Manifest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348"/>
            <a:ext cx="9193054" cy="64662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1.CACHE:</a:t>
            </a:r>
            <a:r>
              <a:rPr lang="zh-CN" altLang="en-US" dirty="0"/>
              <a:t>表示需要离线存储的资源列表。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2.NETWORK:</a:t>
            </a:r>
            <a:r>
              <a:rPr lang="zh-CN" altLang="en-US" dirty="0"/>
              <a:t>表示在它下面列出来的资源只有在在线的情况下才能访问，他们不会被离线存储，所以在离线情况下无法使用这些资源。不过，如果在</a:t>
            </a:r>
            <a:r>
              <a:rPr lang="en-US" altLang="zh-CN" dirty="0"/>
              <a:t>CACHE</a:t>
            </a:r>
            <a:r>
              <a:rPr lang="zh-CN" altLang="en-US" dirty="0"/>
              <a:t>和</a:t>
            </a:r>
            <a:r>
              <a:rPr lang="en-US" altLang="zh-CN" dirty="0"/>
              <a:t>NETWORK</a:t>
            </a:r>
            <a:r>
              <a:rPr lang="zh-CN" altLang="en-US" dirty="0"/>
              <a:t>中有一个相同的资源，那么这个资源还是会被离线存储，也就是说</a:t>
            </a:r>
            <a:r>
              <a:rPr lang="en-US" altLang="zh-CN" dirty="0"/>
              <a:t>CACHE</a:t>
            </a:r>
            <a:r>
              <a:rPr lang="zh-CN" altLang="en-US" dirty="0"/>
              <a:t>的优先级更高。</a:t>
            </a:r>
            <a:br>
              <a:rPr lang="zh-CN" altLang="en-US" dirty="0"/>
            </a:br>
            <a:r>
              <a:rPr lang="en-US" altLang="zh-CN" dirty="0"/>
              <a:t>3.FALLBACK:</a:t>
            </a:r>
            <a:r>
              <a:rPr lang="zh-CN" altLang="en-US" dirty="0"/>
              <a:t>表示如果访问第一个资源失败，那么就使用第二个资源来替换他。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7D9D37-D322-4BEA-8DC7-A6FD4B020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846" y="1630929"/>
            <a:ext cx="3975954" cy="4288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851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zh-CN" altLang="en-US" dirty="0"/>
              <a:t>浏览器解析</a:t>
            </a:r>
            <a:r>
              <a:rPr lang="en-US" altLang="zh-CN" dirty="0"/>
              <a:t>manifest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348"/>
            <a:ext cx="9193054" cy="64662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在线的情况下，浏览器发现</a:t>
            </a:r>
            <a:r>
              <a:rPr lang="en-US" altLang="zh-CN" dirty="0"/>
              <a:t>html</a:t>
            </a:r>
            <a:r>
              <a:rPr lang="zh-CN" altLang="en-US" dirty="0"/>
              <a:t>头部有</a:t>
            </a:r>
            <a:r>
              <a:rPr lang="en-US" altLang="zh-CN" dirty="0"/>
              <a:t>manifest</a:t>
            </a:r>
            <a:r>
              <a:rPr lang="zh-CN" altLang="en-US" dirty="0"/>
              <a:t>属性，它会请求</a:t>
            </a:r>
            <a:r>
              <a:rPr lang="en-US" altLang="zh-CN" dirty="0"/>
              <a:t>manifest</a:t>
            </a:r>
            <a:r>
              <a:rPr lang="zh-CN" altLang="en-US" dirty="0"/>
              <a:t>文件，如果是第一次访问</a:t>
            </a:r>
            <a:r>
              <a:rPr lang="en-US" altLang="zh-CN" dirty="0"/>
              <a:t>app</a:t>
            </a:r>
            <a:r>
              <a:rPr lang="zh-CN" altLang="en-US" dirty="0"/>
              <a:t>，那么浏览器就会根据</a:t>
            </a:r>
            <a:r>
              <a:rPr lang="en-US" altLang="zh-CN" dirty="0"/>
              <a:t>manifest</a:t>
            </a:r>
            <a:r>
              <a:rPr lang="zh-CN" altLang="en-US" dirty="0"/>
              <a:t>文件的内容下载相应的资源并且进行离线存储。如果已经访问过</a:t>
            </a:r>
            <a:r>
              <a:rPr lang="en-US" altLang="zh-CN" dirty="0"/>
              <a:t>app</a:t>
            </a:r>
            <a:r>
              <a:rPr lang="zh-CN" altLang="en-US" dirty="0"/>
              <a:t>并且资源已经离线存储了，那么浏览器就会使用离线的资源加载页面，然后浏览器会对比新的</a:t>
            </a:r>
            <a:r>
              <a:rPr lang="en-US" altLang="zh-CN" dirty="0"/>
              <a:t>manifest</a:t>
            </a:r>
            <a:r>
              <a:rPr lang="zh-CN" altLang="en-US" dirty="0"/>
              <a:t>文件与旧的</a:t>
            </a:r>
            <a:r>
              <a:rPr lang="en-US" altLang="zh-CN" dirty="0"/>
              <a:t>manifest</a:t>
            </a:r>
            <a:r>
              <a:rPr lang="zh-CN" altLang="en-US" dirty="0"/>
              <a:t>文件，如果文件没有发生改变，就不做任何操作，如果文件改变了，那么就会重新下载文件中的资源并进行离线存储。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离线的情况下，浏览器就直接使用离线存储的资源。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1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zh-CN" altLang="en-US" dirty="0"/>
              <a:t>浏览器解析</a:t>
            </a:r>
            <a:r>
              <a:rPr lang="en-US" altLang="zh-CN" dirty="0"/>
              <a:t>manifest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527" y="1063250"/>
            <a:ext cx="9193054" cy="57997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这个过程中有几个问题需要注意。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如果服务器对离线的资源进行了更新，那么必须更新</a:t>
            </a:r>
            <a:r>
              <a:rPr lang="en-US" altLang="zh-CN" dirty="0"/>
              <a:t>manifest</a:t>
            </a:r>
            <a:r>
              <a:rPr lang="zh-CN" altLang="en-US" dirty="0"/>
              <a:t>文件之后这些资源才能被浏览器重新下载，如果只是更新了资源而没有更新</a:t>
            </a:r>
            <a:r>
              <a:rPr lang="en-US" altLang="zh-CN" dirty="0"/>
              <a:t>manifest</a:t>
            </a:r>
            <a:r>
              <a:rPr lang="zh-CN" altLang="en-US" dirty="0"/>
              <a:t>文件的话，浏览器并不会重新下载资源，也就是说还是使用原来离线存储的资源。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manifest</a:t>
            </a:r>
            <a:r>
              <a:rPr lang="zh-CN" altLang="en-US" dirty="0"/>
              <a:t>文件进行缓存的时候需要十分小心，因为可能出现一种情况就是你对</a:t>
            </a:r>
            <a:r>
              <a:rPr lang="en-US" altLang="zh-CN" dirty="0"/>
              <a:t>manifest</a:t>
            </a:r>
            <a:r>
              <a:rPr lang="zh-CN" altLang="en-US" dirty="0"/>
              <a:t>文件进行了更新，但是</a:t>
            </a:r>
            <a:r>
              <a:rPr lang="en-US" altLang="zh-CN" dirty="0"/>
              <a:t>http</a:t>
            </a:r>
            <a:r>
              <a:rPr lang="zh-CN" altLang="en-US" dirty="0"/>
              <a:t>的缓存规则告诉浏览器本地缓存的</a:t>
            </a:r>
            <a:r>
              <a:rPr lang="en-US" altLang="zh-CN" dirty="0"/>
              <a:t>manifest</a:t>
            </a:r>
            <a:r>
              <a:rPr lang="zh-CN" altLang="en-US" dirty="0"/>
              <a:t>文件还没过期，这个情况下浏览器还是使用原来的</a:t>
            </a:r>
            <a:r>
              <a:rPr lang="en-US" altLang="zh-CN" dirty="0"/>
              <a:t>manifest</a:t>
            </a:r>
            <a:r>
              <a:rPr lang="zh-CN" altLang="en-US" dirty="0"/>
              <a:t>文件，所以对于</a:t>
            </a:r>
            <a:r>
              <a:rPr lang="en-US" altLang="zh-CN" dirty="0"/>
              <a:t>manifest</a:t>
            </a:r>
            <a:r>
              <a:rPr lang="zh-CN" altLang="en-US" dirty="0"/>
              <a:t>文件最好不要设置缓存。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2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zh-CN" altLang="en-US" dirty="0"/>
              <a:t>浏览器解析</a:t>
            </a:r>
            <a:r>
              <a:rPr lang="en-US" altLang="zh-CN" dirty="0"/>
              <a:t>manifest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700"/>
            <a:ext cx="9193054" cy="67268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浏览器在下载</a:t>
            </a:r>
            <a:r>
              <a:rPr lang="en-US" altLang="zh-CN" dirty="0"/>
              <a:t>manifest</a:t>
            </a:r>
            <a:r>
              <a:rPr lang="zh-CN" altLang="en-US" dirty="0"/>
              <a:t>文件中的资源的时候，它会一次性下载所有资源，如果某个资源由于某种原因下载失败，那么这次的所有更新就算是失败的，浏览器还是会使用原来的资源。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在更新了资源之后，新的资源需要到下次再打开</a:t>
            </a:r>
            <a:r>
              <a:rPr lang="en-US" altLang="zh-CN" dirty="0"/>
              <a:t>app</a:t>
            </a:r>
            <a:r>
              <a:rPr lang="zh-CN" altLang="en-US" dirty="0"/>
              <a:t>才会生效，如果需要资源马上就能生效，那么可以使用</a:t>
            </a:r>
            <a:r>
              <a:rPr lang="en-US" altLang="zh-CN" dirty="0" err="1"/>
              <a:t>window.applicationCache.swapCache</a:t>
            </a:r>
            <a:r>
              <a:rPr lang="en-US" altLang="zh-CN" dirty="0"/>
              <a:t>()</a:t>
            </a:r>
            <a:r>
              <a:rPr lang="zh-CN" altLang="en-US" dirty="0"/>
              <a:t>方法来使之生效，出现这种现象的原因是浏览器会先使用离线资源加载页面，然后再去检查</a:t>
            </a:r>
            <a:r>
              <a:rPr lang="en-US" altLang="zh-CN" dirty="0"/>
              <a:t>manifest</a:t>
            </a:r>
            <a:r>
              <a:rPr lang="zh-CN" altLang="en-US" dirty="0"/>
              <a:t>是否有更新，所以需要到下次打开页面才能生效。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zh-CN" altLang="en-US" dirty="0"/>
              <a:t>浏览器解析</a:t>
            </a:r>
            <a:r>
              <a:rPr lang="en-US" altLang="zh-CN" dirty="0"/>
              <a:t>manifest</a:t>
            </a:r>
            <a:endParaRPr lang="en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EF9529-4759-4180-AD5D-1119A80D0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044575"/>
            <a:ext cx="5210175" cy="5495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4D567C-5399-4FFA-BF08-E37109D2A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86" y="567656"/>
            <a:ext cx="8886825" cy="613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743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7" y="90785"/>
            <a:ext cx="7886700" cy="1325563"/>
          </a:xfrm>
        </p:spPr>
        <p:txBody>
          <a:bodyPr/>
          <a:lstStyle/>
          <a:p>
            <a:r>
              <a:rPr lang="zh-CN" altLang="en-US" dirty="0"/>
              <a:t>浏览器解析</a:t>
            </a:r>
            <a:r>
              <a:rPr lang="en-US" altLang="zh-CN" dirty="0"/>
              <a:t>manifest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376426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AE8751A-255B-4DD3-8C02-22009123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5E12FB-F48A-4081-B753-A7047990C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7" y="1034135"/>
            <a:ext cx="8943975" cy="2600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E4EC88-7F98-4D97-8CF0-659660096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5" y="66675"/>
            <a:ext cx="8820150" cy="6724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DEABA5-2F5B-47D5-AFF0-A9F9C53CC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716" y="2114507"/>
            <a:ext cx="9029700" cy="2647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172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WebSQL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39" y="1504893"/>
            <a:ext cx="7886700" cy="4814694"/>
          </a:xfrm>
        </p:spPr>
        <p:txBody>
          <a:bodyPr>
            <a:normAutofit/>
          </a:bodyPr>
          <a:lstStyle/>
          <a:p>
            <a:r>
              <a:rPr lang="zh-CN" altLang="en-US" dirty="0"/>
              <a:t>我们经常在数据库中处理大量结构化数据，</a:t>
            </a:r>
            <a:r>
              <a:rPr lang="en-US" altLang="zh-CN" dirty="0"/>
              <a:t>html5</a:t>
            </a:r>
            <a:r>
              <a:rPr lang="zh-CN" altLang="en-US" dirty="0"/>
              <a:t>引入</a:t>
            </a:r>
            <a:r>
              <a:rPr lang="en-US" altLang="zh-CN" dirty="0"/>
              <a:t>Web SQL Database</a:t>
            </a:r>
            <a:r>
              <a:rPr lang="zh-CN" altLang="en-US" dirty="0"/>
              <a:t>概念，它使用 </a:t>
            </a:r>
            <a:r>
              <a:rPr lang="en-US" altLang="zh-CN" dirty="0"/>
              <a:t>SQL </a:t>
            </a:r>
            <a:r>
              <a:rPr lang="zh-CN" altLang="en-US" dirty="0"/>
              <a:t>来操纵客户端数据库的 </a:t>
            </a:r>
            <a:r>
              <a:rPr lang="en-US" altLang="zh-CN" dirty="0"/>
              <a:t>API</a:t>
            </a:r>
            <a:r>
              <a:rPr lang="zh-CN" altLang="en-US" dirty="0"/>
              <a:t>，这些 </a:t>
            </a:r>
            <a:r>
              <a:rPr lang="en-US" altLang="zh-CN" dirty="0"/>
              <a:t>API </a:t>
            </a:r>
            <a:r>
              <a:rPr lang="zh-CN" altLang="en-US" dirty="0"/>
              <a:t>是异步的，规范中使用的方言是</a:t>
            </a:r>
            <a:r>
              <a:rPr lang="en-US" altLang="zh-CN" dirty="0" err="1"/>
              <a:t>SQLlite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74AF1D-7DE9-4CD1-B050-FB925E98A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72127"/>
            <a:ext cx="9144000" cy="26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2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openDatabase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7" y="1513658"/>
            <a:ext cx="8893953" cy="481469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openDatabase</a:t>
            </a:r>
            <a:r>
              <a:rPr lang="en-US" altLang="zh-CN" dirty="0"/>
              <a:t>() </a:t>
            </a:r>
            <a:r>
              <a:rPr lang="zh-CN" altLang="en-US" dirty="0"/>
              <a:t>方法来打开已存在的数据库，如果数据库不存在，则会创建一个新的数据库，使用代码如下：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openDatabase</a:t>
            </a:r>
            <a:r>
              <a:rPr lang="en-US" altLang="zh-CN" dirty="0"/>
              <a:t>('</a:t>
            </a:r>
            <a:r>
              <a:rPr lang="en-US" altLang="zh-CN" dirty="0" err="1"/>
              <a:t>mydb</a:t>
            </a:r>
            <a:r>
              <a:rPr lang="en-US" altLang="zh-CN" dirty="0"/>
              <a:t>', '1.0', 'Test DB', 2 * 1024 * 1024);</a:t>
            </a:r>
          </a:p>
          <a:p>
            <a:r>
              <a:rPr lang="en-US" altLang="zh-CN" dirty="0" err="1"/>
              <a:t>openDatabase</a:t>
            </a:r>
            <a:r>
              <a:rPr lang="en-US" altLang="zh-CN" dirty="0"/>
              <a:t>() </a:t>
            </a:r>
            <a:r>
              <a:rPr lang="zh-CN" altLang="en-US" dirty="0"/>
              <a:t>方法对应的五个参数说明：</a:t>
            </a:r>
          </a:p>
          <a:p>
            <a:r>
              <a:rPr lang="zh-CN" altLang="en-US" dirty="0"/>
              <a:t>数据库名称</a:t>
            </a:r>
          </a:p>
          <a:p>
            <a:r>
              <a:rPr lang="zh-CN" altLang="en-US" dirty="0"/>
              <a:t>版本号</a:t>
            </a:r>
          </a:p>
          <a:p>
            <a:r>
              <a:rPr lang="zh-CN" altLang="en-US" dirty="0"/>
              <a:t>描述文本</a:t>
            </a:r>
          </a:p>
          <a:p>
            <a:r>
              <a:rPr lang="zh-CN" altLang="en-US" dirty="0"/>
              <a:t>数据库大小</a:t>
            </a:r>
          </a:p>
          <a:p>
            <a:r>
              <a:rPr lang="zh-CN" altLang="en-US" dirty="0"/>
              <a:t>创建回调</a:t>
            </a:r>
          </a:p>
          <a:p>
            <a:r>
              <a:rPr lang="zh-CN" altLang="en-US" dirty="0"/>
              <a:t>第五个参数，创建回调会在创建数据库后被调用。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1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7" y="1513658"/>
            <a:ext cx="8893953" cy="4814694"/>
          </a:xfrm>
        </p:spPr>
        <p:txBody>
          <a:bodyPr>
            <a:normAutofit/>
          </a:bodyPr>
          <a:lstStyle/>
          <a:p>
            <a:r>
              <a:rPr lang="en-US" altLang="zh-CN" dirty="0"/>
              <a:t>transaction</a:t>
            </a:r>
            <a:r>
              <a:rPr lang="zh-CN" altLang="en-US" dirty="0"/>
              <a:t>方法用以处理事务，当一条语句执行失败的时候，整个事务回滚。方法有三个参数</a:t>
            </a:r>
          </a:p>
          <a:p>
            <a:r>
              <a:rPr lang="zh-CN" altLang="en-US" dirty="0"/>
              <a:t>包含事务内容的一个方法</a:t>
            </a:r>
          </a:p>
          <a:p>
            <a:r>
              <a:rPr lang="zh-CN" altLang="en-US" dirty="0"/>
              <a:t>执行成功回调函数（可选）</a:t>
            </a:r>
          </a:p>
          <a:p>
            <a:r>
              <a:rPr lang="zh-CN" altLang="en-US" dirty="0"/>
              <a:t>执行失败回调函数（可选）</a:t>
            </a:r>
          </a:p>
          <a:p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D21C52-1432-498E-B8EF-BE6E88BE8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" y="4073714"/>
            <a:ext cx="9144000" cy="18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executeSql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7" y="1513658"/>
            <a:ext cx="8893953" cy="481469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executeSql</a:t>
            </a:r>
            <a:r>
              <a:rPr lang="zh-CN" altLang="en-US" dirty="0"/>
              <a:t>方法用以执行</a:t>
            </a:r>
            <a:r>
              <a:rPr lang="en-US" altLang="zh-CN" dirty="0"/>
              <a:t>SQL</a:t>
            </a:r>
            <a:r>
              <a:rPr lang="zh-CN" altLang="en-US" dirty="0"/>
              <a:t>语句，返回结果，方法有四个参数</a:t>
            </a:r>
          </a:p>
          <a:p>
            <a:r>
              <a:rPr lang="zh-CN" altLang="en-US" dirty="0"/>
              <a:t>查询字符串</a:t>
            </a:r>
          </a:p>
          <a:p>
            <a:r>
              <a:rPr lang="zh-CN" altLang="en-US" dirty="0"/>
              <a:t>用以替换查询字符串中问号的参数</a:t>
            </a:r>
          </a:p>
          <a:p>
            <a:r>
              <a:rPr lang="zh-CN" altLang="en-US" dirty="0"/>
              <a:t>执行成功回调函数（可选）</a:t>
            </a:r>
          </a:p>
          <a:p>
            <a:r>
              <a:rPr lang="zh-CN" altLang="en-US" dirty="0"/>
              <a:t>执行失败回调函数（可选）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4B4037-9A1E-4DB7-9EA9-BACC8E331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38" y="136112"/>
            <a:ext cx="7647862" cy="6721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67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IndexedDB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7" y="1342662"/>
            <a:ext cx="9109853" cy="5515338"/>
          </a:xfrm>
        </p:spPr>
        <p:txBody>
          <a:bodyPr>
            <a:normAutofit/>
          </a:bodyPr>
          <a:lstStyle/>
          <a:p>
            <a:r>
              <a:rPr lang="en-US" altLang="zh-CN" sz="2600" dirty="0" err="1"/>
              <a:t>IndexedDB</a:t>
            </a:r>
            <a:r>
              <a:rPr lang="zh-CN" altLang="en-US" sz="2600" dirty="0"/>
              <a:t>是浏览器提供的本地数据库， 允许储存大量数据，提供查找接口，还能建立索引。这些都是 </a:t>
            </a:r>
            <a:r>
              <a:rPr lang="en-US" altLang="zh-CN" sz="2600" dirty="0" err="1"/>
              <a:t>LocalStorage</a:t>
            </a:r>
            <a:r>
              <a:rPr lang="en-US" altLang="zh-CN" sz="2600" dirty="0"/>
              <a:t> </a:t>
            </a:r>
            <a:r>
              <a:rPr lang="zh-CN" altLang="en-US" sz="2600" dirty="0"/>
              <a:t>所不具备的。就数据库类型而言，</a:t>
            </a:r>
            <a:r>
              <a:rPr lang="en-US" altLang="zh-CN" sz="2600" dirty="0" err="1"/>
              <a:t>IndexedDB</a:t>
            </a:r>
            <a:r>
              <a:rPr lang="en-US" altLang="zh-CN" sz="2600" dirty="0"/>
              <a:t> </a:t>
            </a:r>
            <a:r>
              <a:rPr lang="zh-CN" altLang="en-US" sz="2600" dirty="0"/>
              <a:t>不属于关系型数据库，更接近 </a:t>
            </a:r>
            <a:r>
              <a:rPr lang="en-US" altLang="zh-CN" sz="2600" dirty="0"/>
              <a:t>NoSQL </a:t>
            </a:r>
            <a:r>
              <a:rPr lang="zh-CN" altLang="en-US" sz="2600" dirty="0"/>
              <a:t>数据库。</a:t>
            </a:r>
          </a:p>
          <a:p>
            <a:r>
              <a:rPr lang="en-US" altLang="zh-CN" sz="2600" dirty="0" err="1"/>
              <a:t>IndexedDB</a:t>
            </a:r>
            <a:r>
              <a:rPr lang="en-US" altLang="zh-CN" sz="2600" dirty="0"/>
              <a:t> </a:t>
            </a:r>
            <a:r>
              <a:rPr lang="zh-CN" altLang="en-US" sz="2600" dirty="0"/>
              <a:t>具有以下特点：</a:t>
            </a:r>
          </a:p>
          <a:p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  <a:r>
              <a:rPr lang="en-US" altLang="zh-CN" sz="2400" dirty="0" err="1"/>
              <a:t>indexedDB</a:t>
            </a:r>
            <a:r>
              <a:rPr lang="en-US" altLang="zh-CN" sz="2400" dirty="0"/>
              <a:t> </a:t>
            </a:r>
            <a:r>
              <a:rPr lang="zh-CN" altLang="en-US" sz="2400" dirty="0"/>
              <a:t>中没有表的概念，而是 </a:t>
            </a:r>
            <a:r>
              <a:rPr lang="en-US" altLang="zh-CN" sz="2400" dirty="0" err="1"/>
              <a:t>objectStore</a:t>
            </a:r>
            <a:r>
              <a:rPr lang="zh-CN" altLang="en-US" sz="2400" dirty="0"/>
              <a:t>，一个数据库中可以包含多个 </a:t>
            </a:r>
            <a:r>
              <a:rPr lang="en-US" altLang="zh-CN" sz="2400" dirty="0" err="1"/>
              <a:t>objectStore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objectStore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是一个灵活的数据结构，可以存放多种类型数据。也就是说一个 </a:t>
            </a:r>
            <a:r>
              <a:rPr lang="en-US" altLang="zh-CN" sz="2400" dirty="0" err="1"/>
              <a:t>objectStore</a:t>
            </a:r>
            <a:r>
              <a:rPr lang="en-US" altLang="zh-CN" sz="2400" dirty="0"/>
              <a:t> </a:t>
            </a:r>
            <a:r>
              <a:rPr lang="zh-CN" altLang="en-US" sz="2400" dirty="0"/>
              <a:t>相当于一张表，里面存储的每条数据和一个键相关联。我们可以使用每条记录中的某个指定字段作为键值（</a:t>
            </a:r>
            <a:r>
              <a:rPr lang="en-US" altLang="zh-CN" sz="2400" dirty="0" err="1"/>
              <a:t>keyPath</a:t>
            </a:r>
            <a:r>
              <a:rPr lang="zh-CN" altLang="en-US" sz="2400" dirty="0"/>
              <a:t>），也可以使用自动生成的递增数字作为键值（</a:t>
            </a:r>
            <a:r>
              <a:rPr lang="en-US" altLang="zh-CN" sz="2400" dirty="0" err="1"/>
              <a:t>keyGenerator</a:t>
            </a:r>
            <a:r>
              <a:rPr lang="zh-CN" altLang="en-US" sz="2400" dirty="0"/>
              <a:t>），也可以不指定。选择键的类型不同，</a:t>
            </a:r>
            <a:r>
              <a:rPr lang="en-US" altLang="zh-CN" sz="2400" dirty="0" err="1"/>
              <a:t>objectStore</a:t>
            </a:r>
            <a:r>
              <a:rPr lang="en-US" altLang="zh-CN" sz="2400" dirty="0"/>
              <a:t> </a:t>
            </a:r>
            <a:r>
              <a:rPr lang="zh-CN" altLang="en-US" sz="2400" dirty="0"/>
              <a:t>可以存储的数据结构也有差异。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0E5094-5860-4552-827E-566490D37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67731"/>
            <a:ext cx="9144000" cy="13225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686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8970"/>
            <a:ext cx="7886700" cy="1325563"/>
          </a:xfrm>
        </p:spPr>
        <p:txBody>
          <a:bodyPr/>
          <a:lstStyle/>
          <a:p>
            <a:r>
              <a:rPr lang="en-US" altLang="zh-CN" dirty="0" err="1"/>
              <a:t>IndexedDB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0771" y="864296"/>
            <a:ext cx="9264771" cy="6275540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）异步。在 </a:t>
            </a:r>
            <a:r>
              <a:rPr lang="en-US" altLang="zh-CN" sz="2600" dirty="0" err="1"/>
              <a:t>IndexedDB</a:t>
            </a:r>
            <a:r>
              <a:rPr lang="en-US" altLang="zh-CN" sz="2600" dirty="0"/>
              <a:t> </a:t>
            </a:r>
            <a:r>
              <a:rPr lang="zh-CN" altLang="en-US" sz="2600" dirty="0"/>
              <a:t>大部分操作并不是我们常用的调用方法，返回结果的模式，而是请求</a:t>
            </a:r>
            <a:r>
              <a:rPr lang="en-US" altLang="zh-CN" sz="2600" dirty="0"/>
              <a:t>—</a:t>
            </a:r>
            <a:r>
              <a:rPr lang="zh-CN" altLang="en-US" sz="2600" dirty="0"/>
              <a:t>响应的模式，所谓异步 </a:t>
            </a:r>
            <a:r>
              <a:rPr lang="en-US" altLang="zh-CN" sz="2600" dirty="0"/>
              <a:t>API </a:t>
            </a:r>
            <a:r>
              <a:rPr lang="zh-CN" altLang="en-US" sz="2600" dirty="0"/>
              <a:t>是指并不是这条指令执行完毕，我们就可以使用 </a:t>
            </a:r>
            <a:r>
              <a:rPr lang="en-US" altLang="zh-CN" sz="2600" dirty="0" err="1"/>
              <a:t>request.result</a:t>
            </a:r>
            <a:r>
              <a:rPr lang="en-US" altLang="zh-CN" sz="2600" dirty="0"/>
              <a:t> </a:t>
            </a:r>
            <a:r>
              <a:rPr lang="zh-CN" altLang="en-US" sz="2600" dirty="0"/>
              <a:t>来获取 </a:t>
            </a:r>
            <a:r>
              <a:rPr lang="en-US" altLang="zh-CN" sz="2600" dirty="0" err="1"/>
              <a:t>indexedDB</a:t>
            </a:r>
            <a:r>
              <a:rPr lang="en-US" altLang="zh-CN" sz="2600" dirty="0"/>
              <a:t> </a:t>
            </a:r>
            <a:r>
              <a:rPr lang="zh-CN" altLang="en-US" sz="2600" dirty="0"/>
              <a:t>对象了，就像使用 </a:t>
            </a:r>
            <a:r>
              <a:rPr lang="en-US" altLang="zh-CN" sz="2600" dirty="0"/>
              <a:t>ajax </a:t>
            </a:r>
            <a:r>
              <a:rPr lang="zh-CN" altLang="en-US" sz="2600" dirty="0"/>
              <a:t>一样，语句执行完并不代表已经获取到了对象，所以我们一般在其回调函数中处理。</a:t>
            </a:r>
            <a:endParaRPr lang="en-US" altLang="zh-CN" sz="2600" dirty="0"/>
          </a:p>
          <a:p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）事务性。在 </a:t>
            </a:r>
            <a:r>
              <a:rPr lang="en-US" altLang="zh-CN" sz="2600" dirty="0" err="1"/>
              <a:t>indexedDB</a:t>
            </a:r>
            <a:r>
              <a:rPr lang="en-US" altLang="zh-CN" sz="2600" dirty="0"/>
              <a:t> </a:t>
            </a:r>
            <a:r>
              <a:rPr lang="zh-CN" altLang="en-US" sz="2600" dirty="0"/>
              <a:t>中，每一个对数据库操作是在一个事务的上下文中执行的。事务范围一次影响一个或多个 </a:t>
            </a:r>
            <a:r>
              <a:rPr lang="en-US" altLang="zh-CN" sz="2600" dirty="0"/>
              <a:t>object stores</a:t>
            </a:r>
            <a:r>
              <a:rPr lang="zh-CN" altLang="en-US" sz="2600" dirty="0"/>
              <a:t>，通过传入一个 </a:t>
            </a:r>
            <a:r>
              <a:rPr lang="en-US" altLang="zh-CN" sz="2600" dirty="0"/>
              <a:t>object store </a:t>
            </a:r>
            <a:r>
              <a:rPr lang="zh-CN" altLang="en-US" sz="2600" dirty="0"/>
              <a:t>名字的数组到创建事务范围的函数来定义。例如：</a:t>
            </a:r>
            <a:r>
              <a:rPr lang="en-US" altLang="zh-CN" sz="2600" dirty="0" err="1"/>
              <a:t>db.transaction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storeName</a:t>
            </a:r>
            <a:r>
              <a:rPr lang="en-US" altLang="zh-CN" sz="2600" dirty="0"/>
              <a:t>, '</a:t>
            </a:r>
            <a:r>
              <a:rPr lang="en-US" altLang="zh-CN" sz="2600" dirty="0" err="1"/>
              <a:t>readwrite</a:t>
            </a:r>
            <a:r>
              <a:rPr lang="en-US" altLang="zh-CN" sz="2600" dirty="0"/>
              <a:t>')</a:t>
            </a:r>
            <a:r>
              <a:rPr lang="zh-CN" altLang="en-US" sz="2600" dirty="0"/>
              <a:t>，创建事务的第二个参数是事务模式。当请求一个事务时</a:t>
            </a:r>
            <a:r>
              <a:rPr lang="en-US" altLang="zh-CN" sz="2600" dirty="0"/>
              <a:t>,</a:t>
            </a:r>
            <a:r>
              <a:rPr lang="zh-CN" altLang="en-US" sz="2600" dirty="0"/>
              <a:t>必须决定是按照只读还是读写模式请求访问。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599336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7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打开数据库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zh-CN" altLang="en-US" dirty="0"/>
              <a:t>这个方法接受两个参数，第一个参数是字符串，表示数据库的名字。如果指定的数据库不存在，就会新建数据库。第二个参数是整数，表示数据库的版本。如果省略，打开已有数据库时，默认为当前版本；新建数据库时，默认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A7D98A-CC95-4393-A521-9D83B74DC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13" y="471488"/>
            <a:ext cx="7324725" cy="5705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04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新增数据库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pPr latinLnBrk="1"/>
            <a:r>
              <a:rPr lang="zh-CN" altLang="en-US" dirty="0"/>
              <a:t>在进行新增操作前，需要新建一个事务。新建时必须指定表格名称和操作模式（</a:t>
            </a:r>
            <a:r>
              <a:rPr lang="en-US" altLang="zh-CN" dirty="0"/>
              <a:t>"</a:t>
            </a:r>
            <a:r>
              <a:rPr lang="zh-CN" altLang="en-US" dirty="0"/>
              <a:t>只读</a:t>
            </a:r>
            <a:r>
              <a:rPr lang="en-US" altLang="zh-CN" dirty="0"/>
              <a:t>"</a:t>
            </a:r>
            <a:r>
              <a:rPr lang="zh-CN" altLang="en-US" dirty="0"/>
              <a:t>或</a:t>
            </a:r>
            <a:r>
              <a:rPr lang="en-US" altLang="zh-CN" dirty="0"/>
              <a:t>"</a:t>
            </a:r>
            <a:r>
              <a:rPr lang="zh-CN" altLang="en-US" dirty="0"/>
              <a:t>读写</a:t>
            </a:r>
            <a:r>
              <a:rPr lang="en-US" altLang="zh-CN" dirty="0"/>
              <a:t>"</a:t>
            </a:r>
            <a:r>
              <a:rPr lang="zh-CN" altLang="en-US" dirty="0"/>
              <a:t>）。新建事务以后，通过</a:t>
            </a:r>
            <a:r>
              <a:rPr lang="en-US" altLang="zh-CN" dirty="0" err="1"/>
              <a:t>IDBTransaction.objectStore</a:t>
            </a:r>
            <a:r>
              <a:rPr lang="en-US" altLang="zh-CN" dirty="0"/>
              <a:t>(name)</a:t>
            </a:r>
            <a:r>
              <a:rPr lang="zh-CN" altLang="en-US" dirty="0"/>
              <a:t>方法，拿到 </a:t>
            </a:r>
            <a:r>
              <a:rPr lang="en-US" altLang="zh-CN" dirty="0" err="1"/>
              <a:t>IDBObjectStore</a:t>
            </a:r>
            <a:r>
              <a:rPr lang="en-US" altLang="zh-CN" dirty="0"/>
              <a:t> </a:t>
            </a:r>
            <a:r>
              <a:rPr lang="zh-CN" altLang="en-US" dirty="0"/>
              <a:t>对象，再通过表格对象的</a:t>
            </a:r>
            <a:r>
              <a:rPr lang="en-US" altLang="zh-CN" dirty="0"/>
              <a:t>add()</a:t>
            </a:r>
            <a:r>
              <a:rPr lang="zh-CN" altLang="en-US" dirty="0"/>
              <a:t>方法，向表格写入一条记录。</a:t>
            </a:r>
          </a:p>
          <a:p>
            <a:pPr latinLnBrk="1"/>
            <a:r>
              <a:rPr lang="zh-CN" altLang="en-US" dirty="0"/>
              <a:t>写入操作是一个异步操作，通过监听连接对象的</a:t>
            </a:r>
            <a:r>
              <a:rPr lang="en-US" altLang="zh-CN" dirty="0"/>
              <a:t>success</a:t>
            </a:r>
            <a:r>
              <a:rPr lang="zh-CN" altLang="en-US" dirty="0"/>
              <a:t>事件和</a:t>
            </a:r>
            <a:r>
              <a:rPr lang="en-US" altLang="zh-CN" dirty="0"/>
              <a:t>error</a:t>
            </a:r>
            <a:r>
              <a:rPr lang="zh-CN" altLang="en-US" dirty="0"/>
              <a:t>事件，了解是否写入成功。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51D13B-418F-43EA-B8F3-9CD85521A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62" y="1030801"/>
            <a:ext cx="7096125" cy="4486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795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4.8|15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35322</TotalTime>
  <Words>1529</Words>
  <Application>Microsoft Office PowerPoint</Application>
  <PresentationFormat>全屏显示(4:3)</PresentationFormat>
  <Paragraphs>85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Theme</vt:lpstr>
      <vt:lpstr>Web数据库</vt:lpstr>
      <vt:lpstr>WebSQL</vt:lpstr>
      <vt:lpstr>openDatabase</vt:lpstr>
      <vt:lpstr>transaction</vt:lpstr>
      <vt:lpstr>executeSql</vt:lpstr>
      <vt:lpstr>IndexedDB</vt:lpstr>
      <vt:lpstr>IndexedDB</vt:lpstr>
      <vt:lpstr>打开数据库</vt:lpstr>
      <vt:lpstr>新增数据库</vt:lpstr>
      <vt:lpstr>读取数据</vt:lpstr>
      <vt:lpstr>离线Web应用</vt:lpstr>
      <vt:lpstr>cache manifest</vt:lpstr>
      <vt:lpstr>Manifest</vt:lpstr>
      <vt:lpstr>Manifest</vt:lpstr>
      <vt:lpstr>浏览器解析manifest</vt:lpstr>
      <vt:lpstr>浏览器解析manifest</vt:lpstr>
      <vt:lpstr>浏览器解析manifest</vt:lpstr>
      <vt:lpstr>浏览器解析manifest</vt:lpstr>
      <vt:lpstr>浏览器解析manifest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web阅览器中的JavaScript</dc:title>
  <dc:creator>Zhang, Roger</dc:creator>
  <cp:lastModifiedBy>yezi</cp:lastModifiedBy>
  <cp:revision>106</cp:revision>
  <dcterms:created xsi:type="dcterms:W3CDTF">2020-02-13T02:59:45Z</dcterms:created>
  <dcterms:modified xsi:type="dcterms:W3CDTF">2020-05-14T07:08:30Z</dcterms:modified>
</cp:coreProperties>
</file>