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71" r:id="rId2"/>
    <p:sldId id="272" r:id="rId3"/>
    <p:sldId id="273" r:id="rId4"/>
    <p:sldId id="274" r:id="rId5"/>
    <p:sldId id="413" r:id="rId6"/>
    <p:sldId id="414" r:id="rId7"/>
    <p:sldId id="415" r:id="rId8"/>
    <p:sldId id="387" r:id="rId9"/>
    <p:sldId id="416" r:id="rId10"/>
    <p:sldId id="417" r:id="rId11"/>
    <p:sldId id="344" r:id="rId12"/>
    <p:sldId id="429" r:id="rId13"/>
    <p:sldId id="428" r:id="rId14"/>
    <p:sldId id="418" r:id="rId15"/>
    <p:sldId id="388" r:id="rId16"/>
    <p:sldId id="419" r:id="rId17"/>
    <p:sldId id="420" r:id="rId18"/>
    <p:sldId id="389" r:id="rId19"/>
    <p:sldId id="421" r:id="rId20"/>
    <p:sldId id="426" r:id="rId21"/>
    <p:sldId id="422" r:id="rId22"/>
    <p:sldId id="427" r:id="rId23"/>
    <p:sldId id="430" r:id="rId24"/>
    <p:sldId id="42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91" autoAdjust="0"/>
    <p:restoredTop sz="72832" autoAdjust="0"/>
  </p:normalViewPr>
  <p:slideViewPr>
    <p:cSldViewPr snapToGrid="0" snapToObjects="1">
      <p:cViewPr varScale="1">
        <p:scale>
          <a:sx n="84" d="100"/>
          <a:sy n="84" d="100"/>
        </p:scale>
        <p:origin x="228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05/29/2020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72053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118746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第一行包含了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声明。请注意 </a:t>
            </a:r>
            <a:r>
              <a:rPr lang="en-US" altLang="zh-CN" sz="1200" b="0" i="0" kern="1200" dirty="0">
                <a:solidFill>
                  <a:schemeClr val="tx1"/>
                </a:solidFill>
                <a:effectLst/>
                <a:latin typeface="+mn-lt"/>
                <a:ea typeface="+mn-ea"/>
                <a:cs typeface="+mn-cs"/>
              </a:rPr>
              <a:t>standalone </a:t>
            </a:r>
            <a:r>
              <a:rPr lang="zh-CN" altLang="en-US" sz="1200" b="0" i="0" kern="1200" dirty="0">
                <a:solidFill>
                  <a:schemeClr val="tx1"/>
                </a:solidFill>
                <a:effectLst/>
                <a:latin typeface="+mn-lt"/>
                <a:ea typeface="+mn-ea"/>
                <a:cs typeface="+mn-cs"/>
              </a:rPr>
              <a:t>属性！该属性规定此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文件是否是“独立的”，或含有对外部文件的引用。</a:t>
            </a:r>
          </a:p>
          <a:p>
            <a:r>
              <a:rPr lang="en-US" altLang="zh-CN" sz="1200" b="0" i="0" kern="1200" dirty="0">
                <a:solidFill>
                  <a:schemeClr val="tx1"/>
                </a:solidFill>
                <a:effectLst/>
                <a:latin typeface="+mn-lt"/>
                <a:ea typeface="+mn-ea"/>
                <a:cs typeface="+mn-cs"/>
              </a:rPr>
              <a:t>standalone="no" </a:t>
            </a:r>
            <a:r>
              <a:rPr lang="zh-CN" altLang="en-US" sz="1200" b="0" i="0" kern="1200" dirty="0">
                <a:solidFill>
                  <a:schemeClr val="tx1"/>
                </a:solidFill>
                <a:effectLst/>
                <a:latin typeface="+mn-lt"/>
                <a:ea typeface="+mn-ea"/>
                <a:cs typeface="+mn-cs"/>
              </a:rPr>
              <a:t>意味着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文档会引用一个外部文件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在这里，是 </a:t>
            </a:r>
            <a:r>
              <a:rPr lang="en-US" altLang="zh-CN" sz="1200" b="0" i="0" kern="1200" dirty="0">
                <a:solidFill>
                  <a:schemeClr val="tx1"/>
                </a:solidFill>
                <a:effectLst/>
                <a:latin typeface="+mn-lt"/>
                <a:ea typeface="+mn-ea"/>
                <a:cs typeface="+mn-cs"/>
              </a:rPr>
              <a:t>DTD </a:t>
            </a:r>
            <a:r>
              <a:rPr lang="zh-CN" altLang="en-US" sz="1200" b="0" i="0" kern="1200" dirty="0">
                <a:solidFill>
                  <a:schemeClr val="tx1"/>
                </a:solidFill>
                <a:effectLst/>
                <a:latin typeface="+mn-lt"/>
                <a:ea typeface="+mn-ea"/>
                <a:cs typeface="+mn-cs"/>
              </a:rPr>
              <a:t>文件。</a:t>
            </a:r>
          </a:p>
          <a:p>
            <a:r>
              <a:rPr lang="zh-CN" altLang="en-US" sz="1200" b="0" i="0" kern="1200" dirty="0">
                <a:solidFill>
                  <a:schemeClr val="tx1"/>
                </a:solidFill>
                <a:effectLst/>
                <a:latin typeface="+mn-lt"/>
                <a:ea typeface="+mn-ea"/>
                <a:cs typeface="+mn-cs"/>
              </a:rPr>
              <a:t>第二和第三行引用了这个外部的 </a:t>
            </a:r>
            <a:r>
              <a:rPr lang="en-US" altLang="zh-CN" sz="1200" b="0" i="0" kern="1200" dirty="0">
                <a:solidFill>
                  <a:schemeClr val="tx1"/>
                </a:solidFill>
                <a:effectLst/>
                <a:latin typeface="+mn-lt"/>
                <a:ea typeface="+mn-ea"/>
                <a:cs typeface="+mn-cs"/>
              </a:rPr>
              <a:t>SVG DTD</a:t>
            </a:r>
            <a:r>
              <a:rPr lang="zh-CN" altLang="en-US" sz="1200" b="0" i="0" kern="1200" dirty="0">
                <a:solidFill>
                  <a:schemeClr val="tx1"/>
                </a:solidFill>
                <a:effectLst/>
                <a:latin typeface="+mn-lt"/>
                <a:ea typeface="+mn-ea"/>
                <a:cs typeface="+mn-cs"/>
              </a:rPr>
              <a:t>。该 </a:t>
            </a:r>
            <a:r>
              <a:rPr lang="en-US" altLang="zh-CN" sz="1200" b="0" i="0" kern="1200" dirty="0">
                <a:solidFill>
                  <a:schemeClr val="tx1"/>
                </a:solidFill>
                <a:effectLst/>
                <a:latin typeface="+mn-lt"/>
                <a:ea typeface="+mn-ea"/>
                <a:cs typeface="+mn-cs"/>
              </a:rPr>
              <a:t>DTD </a:t>
            </a:r>
            <a:r>
              <a:rPr lang="zh-CN" altLang="en-US" sz="1200" b="0" i="0" kern="1200" dirty="0">
                <a:solidFill>
                  <a:schemeClr val="tx1"/>
                </a:solidFill>
                <a:effectLst/>
                <a:latin typeface="+mn-lt"/>
                <a:ea typeface="+mn-ea"/>
                <a:cs typeface="+mn-cs"/>
              </a:rPr>
              <a:t>位于 “</a:t>
            </a:r>
            <a:r>
              <a:rPr lang="en-US" altLang="zh-CN" sz="1200" b="0" i="0" kern="1200" dirty="0">
                <a:solidFill>
                  <a:schemeClr val="tx1"/>
                </a:solidFill>
                <a:effectLst/>
                <a:latin typeface="+mn-lt"/>
                <a:ea typeface="+mn-ea"/>
                <a:cs typeface="+mn-cs"/>
              </a:rPr>
              <a:t>http://www.w3.org/Graphics/SVG/1.1/DTD/svg11.dtd”</a:t>
            </a:r>
            <a:r>
              <a:rPr lang="zh-CN" altLang="en-US" sz="1200" b="0" i="0" kern="1200" dirty="0">
                <a:solidFill>
                  <a:schemeClr val="tx1"/>
                </a:solidFill>
                <a:effectLst/>
                <a:latin typeface="+mn-lt"/>
                <a:ea typeface="+mn-ea"/>
                <a:cs typeface="+mn-cs"/>
              </a:rPr>
              <a:t>。该 </a:t>
            </a:r>
            <a:r>
              <a:rPr lang="en-US" altLang="zh-CN" sz="1200" b="0" i="0" kern="1200" dirty="0">
                <a:solidFill>
                  <a:schemeClr val="tx1"/>
                </a:solidFill>
                <a:effectLst/>
                <a:latin typeface="+mn-lt"/>
                <a:ea typeface="+mn-ea"/>
                <a:cs typeface="+mn-cs"/>
              </a:rPr>
              <a:t>DTD </a:t>
            </a:r>
            <a:r>
              <a:rPr lang="zh-CN" altLang="en-US" sz="1200" b="0" i="0" kern="1200" dirty="0">
                <a:solidFill>
                  <a:schemeClr val="tx1"/>
                </a:solidFill>
                <a:effectLst/>
                <a:latin typeface="+mn-lt"/>
                <a:ea typeface="+mn-ea"/>
                <a:cs typeface="+mn-cs"/>
              </a:rPr>
              <a:t>位于 </a:t>
            </a:r>
            <a:r>
              <a:rPr lang="en-US" altLang="zh-CN" sz="1200" b="0" i="0" kern="1200" dirty="0">
                <a:solidFill>
                  <a:schemeClr val="tx1"/>
                </a:solidFill>
                <a:effectLst/>
                <a:latin typeface="+mn-lt"/>
                <a:ea typeface="+mn-ea"/>
                <a:cs typeface="+mn-cs"/>
              </a:rPr>
              <a:t>W3C</a:t>
            </a:r>
            <a:r>
              <a:rPr lang="zh-CN" altLang="en-US" sz="1200" b="0" i="0" kern="1200" dirty="0">
                <a:solidFill>
                  <a:schemeClr val="tx1"/>
                </a:solidFill>
                <a:effectLst/>
                <a:latin typeface="+mn-lt"/>
                <a:ea typeface="+mn-ea"/>
                <a:cs typeface="+mn-cs"/>
              </a:rPr>
              <a:t>，含有所有允许的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元素。</a:t>
            </a:r>
          </a:p>
          <a:p>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代码以 </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svg</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元素开始，包括开启标签 </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svg</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和关闭标签 </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svg</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。这是根元素。</a:t>
            </a:r>
            <a:r>
              <a:rPr lang="en-US" altLang="zh-CN" sz="1200" b="0" i="0" kern="1200" dirty="0">
                <a:solidFill>
                  <a:schemeClr val="tx1"/>
                </a:solidFill>
                <a:effectLst/>
                <a:latin typeface="+mn-lt"/>
                <a:ea typeface="+mn-ea"/>
                <a:cs typeface="+mn-cs"/>
              </a:rPr>
              <a:t>width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height </a:t>
            </a:r>
            <a:r>
              <a:rPr lang="zh-CN" altLang="en-US" sz="1200" b="0" i="0" kern="1200" dirty="0">
                <a:solidFill>
                  <a:schemeClr val="tx1"/>
                </a:solidFill>
                <a:effectLst/>
                <a:latin typeface="+mn-lt"/>
                <a:ea typeface="+mn-ea"/>
                <a:cs typeface="+mn-cs"/>
              </a:rPr>
              <a:t>属性可设置此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文档的宽度和高度。</a:t>
            </a:r>
            <a:r>
              <a:rPr lang="en-US" altLang="zh-CN" sz="1200" b="0" i="0" kern="1200" dirty="0">
                <a:solidFill>
                  <a:schemeClr val="tx1"/>
                </a:solidFill>
                <a:effectLst/>
                <a:latin typeface="+mn-lt"/>
                <a:ea typeface="+mn-ea"/>
                <a:cs typeface="+mn-cs"/>
              </a:rPr>
              <a:t>version </a:t>
            </a:r>
            <a:r>
              <a:rPr lang="zh-CN" altLang="en-US" sz="1200" b="0" i="0" kern="1200" dirty="0">
                <a:solidFill>
                  <a:schemeClr val="tx1"/>
                </a:solidFill>
                <a:effectLst/>
                <a:latin typeface="+mn-lt"/>
                <a:ea typeface="+mn-ea"/>
                <a:cs typeface="+mn-cs"/>
              </a:rPr>
              <a:t>属性可定义所使用的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版本，</a:t>
            </a:r>
            <a:r>
              <a:rPr lang="en-US" altLang="zh-CN" sz="1200" b="0" i="0" kern="1200" dirty="0" err="1">
                <a:solidFill>
                  <a:schemeClr val="tx1"/>
                </a:solidFill>
                <a:effectLst/>
                <a:latin typeface="+mn-lt"/>
                <a:ea typeface="+mn-ea"/>
                <a:cs typeface="+mn-cs"/>
              </a:rPr>
              <a:t>xmlns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属性可定义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命名空间。</a:t>
            </a:r>
          </a:p>
          <a:p>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&lt;circle&gt; </a:t>
            </a:r>
            <a:r>
              <a:rPr lang="zh-CN" altLang="en-US" sz="1200" b="0" i="0" kern="1200" dirty="0">
                <a:solidFill>
                  <a:schemeClr val="tx1"/>
                </a:solidFill>
                <a:effectLst/>
                <a:latin typeface="+mn-lt"/>
                <a:ea typeface="+mn-ea"/>
                <a:cs typeface="+mn-cs"/>
              </a:rPr>
              <a:t>用来创建一个圆。</a:t>
            </a:r>
            <a:r>
              <a:rPr lang="en-US" altLang="zh-CN" sz="1200" b="0" i="0" kern="1200" dirty="0">
                <a:solidFill>
                  <a:schemeClr val="tx1"/>
                </a:solidFill>
                <a:effectLst/>
                <a:latin typeface="+mn-lt"/>
                <a:ea typeface="+mn-ea"/>
                <a:cs typeface="+mn-cs"/>
              </a:rPr>
              <a:t>cx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cy </a:t>
            </a:r>
            <a:r>
              <a:rPr lang="zh-CN" altLang="en-US" sz="1200" b="0" i="0" kern="1200" dirty="0">
                <a:solidFill>
                  <a:schemeClr val="tx1"/>
                </a:solidFill>
                <a:effectLst/>
                <a:latin typeface="+mn-lt"/>
                <a:ea typeface="+mn-ea"/>
                <a:cs typeface="+mn-cs"/>
              </a:rPr>
              <a:t>属性定义圆中心的 </a:t>
            </a:r>
            <a:r>
              <a:rPr lang="en-US" altLang="zh-CN" sz="1200" b="0" i="0" kern="1200" dirty="0">
                <a:solidFill>
                  <a:schemeClr val="tx1"/>
                </a:solidFill>
                <a:effectLst/>
                <a:latin typeface="+mn-lt"/>
                <a:ea typeface="+mn-ea"/>
                <a:cs typeface="+mn-cs"/>
              </a:rPr>
              <a:t>x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y </a:t>
            </a:r>
            <a:r>
              <a:rPr lang="zh-CN" altLang="en-US" sz="1200" b="0" i="0" kern="1200" dirty="0">
                <a:solidFill>
                  <a:schemeClr val="tx1"/>
                </a:solidFill>
                <a:effectLst/>
                <a:latin typeface="+mn-lt"/>
                <a:ea typeface="+mn-ea"/>
                <a:cs typeface="+mn-cs"/>
              </a:rPr>
              <a:t>坐标。如果忽略这两个属性，那么圆点会被设置为 </a:t>
            </a:r>
            <a:r>
              <a:rPr lang="en-US" altLang="zh-CN" sz="1200" b="0" i="0" kern="1200" dirty="0">
                <a:solidFill>
                  <a:schemeClr val="tx1"/>
                </a:solidFill>
                <a:effectLst/>
                <a:latin typeface="+mn-lt"/>
                <a:ea typeface="+mn-ea"/>
                <a:cs typeface="+mn-cs"/>
              </a:rPr>
              <a:t>(0, 0)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属性定义圆的半径。</a:t>
            </a:r>
          </a:p>
          <a:p>
            <a:r>
              <a:rPr lang="en-US" altLang="zh-CN" sz="1200" b="0" i="0" kern="1200" dirty="0">
                <a:solidFill>
                  <a:schemeClr val="tx1"/>
                </a:solidFill>
                <a:effectLst/>
                <a:latin typeface="+mn-lt"/>
                <a:ea typeface="+mn-ea"/>
                <a:cs typeface="+mn-cs"/>
              </a:rPr>
              <a:t>stroke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stroke-width </a:t>
            </a:r>
            <a:r>
              <a:rPr lang="zh-CN" altLang="en-US" sz="1200" b="0" i="0" kern="1200" dirty="0">
                <a:solidFill>
                  <a:schemeClr val="tx1"/>
                </a:solidFill>
                <a:effectLst/>
                <a:latin typeface="+mn-lt"/>
                <a:ea typeface="+mn-ea"/>
                <a:cs typeface="+mn-cs"/>
              </a:rPr>
              <a:t>属性控制如何显示形状的轮廓。我们把圆的轮廓设置为 </a:t>
            </a:r>
            <a:r>
              <a:rPr lang="en-US" altLang="zh-CN" sz="1200" b="0" i="0" kern="1200" dirty="0">
                <a:solidFill>
                  <a:schemeClr val="tx1"/>
                </a:solidFill>
                <a:effectLst/>
                <a:latin typeface="+mn-lt"/>
                <a:ea typeface="+mn-ea"/>
                <a:cs typeface="+mn-cs"/>
              </a:rPr>
              <a:t>2px </a:t>
            </a:r>
            <a:r>
              <a:rPr lang="zh-CN" altLang="en-US" sz="1200" b="0" i="0" kern="1200" dirty="0">
                <a:solidFill>
                  <a:schemeClr val="tx1"/>
                </a:solidFill>
                <a:effectLst/>
                <a:latin typeface="+mn-lt"/>
                <a:ea typeface="+mn-ea"/>
                <a:cs typeface="+mn-cs"/>
              </a:rPr>
              <a:t>宽，黑边框。</a:t>
            </a:r>
          </a:p>
          <a:p>
            <a:r>
              <a:rPr lang="en-US" altLang="zh-CN" sz="1200" b="0" i="0" kern="1200" dirty="0">
                <a:solidFill>
                  <a:schemeClr val="tx1"/>
                </a:solidFill>
                <a:effectLst/>
                <a:latin typeface="+mn-lt"/>
                <a:ea typeface="+mn-ea"/>
                <a:cs typeface="+mn-cs"/>
              </a:rPr>
              <a:t>fill </a:t>
            </a:r>
            <a:r>
              <a:rPr lang="zh-CN" altLang="en-US" sz="1200" b="0" i="0" kern="1200" dirty="0">
                <a:solidFill>
                  <a:schemeClr val="tx1"/>
                </a:solidFill>
                <a:effectLst/>
                <a:latin typeface="+mn-lt"/>
                <a:ea typeface="+mn-ea"/>
                <a:cs typeface="+mn-cs"/>
              </a:rPr>
              <a:t>属性设置形状内的颜色。我们把填充颜色设置为红色。</a:t>
            </a:r>
          </a:p>
          <a:p>
            <a:r>
              <a:rPr lang="zh-CN" altLang="en-US" sz="1200" b="0" i="0" kern="1200" dirty="0">
                <a:solidFill>
                  <a:schemeClr val="tx1"/>
                </a:solidFill>
                <a:effectLst/>
                <a:latin typeface="+mn-lt"/>
                <a:ea typeface="+mn-ea"/>
                <a:cs typeface="+mn-cs"/>
              </a:rPr>
              <a:t>关闭标签的作用是关闭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元素和文档本身。</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221517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4021318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linearGradient</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标签的 </a:t>
            </a:r>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属性可为渐变定义一个唯一的名称</a:t>
            </a:r>
          </a:p>
          <a:p>
            <a:r>
              <a:rPr lang="en-US" altLang="zh-CN" sz="1200" b="0" i="0" kern="1200" dirty="0" err="1">
                <a:solidFill>
                  <a:schemeClr val="tx1"/>
                </a:solidFill>
                <a:effectLst/>
                <a:latin typeface="+mn-lt"/>
                <a:ea typeface="+mn-ea"/>
                <a:cs typeface="+mn-cs"/>
              </a:rPr>
              <a:t>fill:url</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orange_red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属性把 </a:t>
            </a:r>
            <a:r>
              <a:rPr lang="en-US" altLang="zh-CN" sz="1200" b="0" i="0" kern="1200" dirty="0">
                <a:solidFill>
                  <a:schemeClr val="tx1"/>
                </a:solidFill>
                <a:effectLst/>
                <a:latin typeface="+mn-lt"/>
                <a:ea typeface="+mn-ea"/>
                <a:cs typeface="+mn-cs"/>
              </a:rPr>
              <a:t>ellipse </a:t>
            </a:r>
            <a:r>
              <a:rPr lang="zh-CN" altLang="en-US" sz="1200" b="0" i="0" kern="1200" dirty="0">
                <a:solidFill>
                  <a:schemeClr val="tx1"/>
                </a:solidFill>
                <a:effectLst/>
                <a:latin typeface="+mn-lt"/>
                <a:ea typeface="+mn-ea"/>
                <a:cs typeface="+mn-cs"/>
              </a:rPr>
              <a:t>元素链接到此渐变</a:t>
            </a:r>
          </a:p>
          <a:p>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linearGradient</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标签的 </a:t>
            </a:r>
            <a:r>
              <a:rPr lang="en-US" altLang="zh-CN" sz="1200" b="0" i="0" kern="1200" dirty="0">
                <a:solidFill>
                  <a:schemeClr val="tx1"/>
                </a:solidFill>
                <a:effectLst/>
                <a:latin typeface="+mn-lt"/>
                <a:ea typeface="+mn-ea"/>
                <a:cs typeface="+mn-cs"/>
              </a:rPr>
              <a:t>x1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y2 </a:t>
            </a:r>
            <a:r>
              <a:rPr lang="zh-CN" altLang="en-US" sz="1200" b="0" i="0" kern="1200" dirty="0">
                <a:solidFill>
                  <a:schemeClr val="tx1"/>
                </a:solidFill>
                <a:effectLst/>
                <a:latin typeface="+mn-lt"/>
                <a:ea typeface="+mn-ea"/>
                <a:cs typeface="+mn-cs"/>
              </a:rPr>
              <a:t>属性可定义渐变的开始和结束位置</a:t>
            </a:r>
          </a:p>
          <a:p>
            <a:r>
              <a:rPr lang="zh-CN" altLang="en-US" sz="1200" b="0" i="0" kern="1200" dirty="0">
                <a:solidFill>
                  <a:schemeClr val="tx1"/>
                </a:solidFill>
                <a:effectLst/>
                <a:latin typeface="+mn-lt"/>
                <a:ea typeface="+mn-ea"/>
                <a:cs typeface="+mn-cs"/>
              </a:rPr>
              <a:t>渐变的颜色范围可由两种或多种颜色组成。每种颜色通过一个 </a:t>
            </a:r>
            <a:r>
              <a:rPr lang="en-US" altLang="zh-CN" sz="1200" b="0" i="0" kern="1200" dirty="0">
                <a:solidFill>
                  <a:schemeClr val="tx1"/>
                </a:solidFill>
                <a:effectLst/>
                <a:latin typeface="+mn-lt"/>
                <a:ea typeface="+mn-ea"/>
                <a:cs typeface="+mn-cs"/>
              </a:rPr>
              <a:t>&lt;stop&gt; </a:t>
            </a:r>
            <a:r>
              <a:rPr lang="zh-CN" altLang="en-US" sz="1200" b="0" i="0" kern="1200" dirty="0">
                <a:solidFill>
                  <a:schemeClr val="tx1"/>
                </a:solidFill>
                <a:effectLst/>
                <a:latin typeface="+mn-lt"/>
                <a:ea typeface="+mn-ea"/>
                <a:cs typeface="+mn-cs"/>
              </a:rPr>
              <a:t>标签来规定。</a:t>
            </a:r>
            <a:r>
              <a:rPr lang="en-US" altLang="zh-CN" sz="1200" b="0" i="0" kern="1200" dirty="0">
                <a:solidFill>
                  <a:schemeClr val="tx1"/>
                </a:solidFill>
                <a:effectLst/>
                <a:latin typeface="+mn-lt"/>
                <a:ea typeface="+mn-ea"/>
                <a:cs typeface="+mn-cs"/>
              </a:rPr>
              <a:t>offset </a:t>
            </a:r>
            <a:r>
              <a:rPr lang="zh-CN" altLang="en-US" sz="1200" b="0" i="0" kern="1200" dirty="0">
                <a:solidFill>
                  <a:schemeClr val="tx1"/>
                </a:solidFill>
                <a:effectLst/>
                <a:latin typeface="+mn-lt"/>
                <a:ea typeface="+mn-ea"/>
                <a:cs typeface="+mn-cs"/>
              </a:rPr>
              <a:t>属性用来定义渐变的开始和结束位置。</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759548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188582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1049491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13229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2159200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2274209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110545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err="1">
                <a:solidFill>
                  <a:schemeClr val="tx1"/>
                </a:solidFill>
                <a:effectLst/>
                <a:latin typeface="+mn-lt"/>
                <a:ea typeface="+mn-ea"/>
                <a:cs typeface="+mn-cs"/>
              </a:rPr>
              <a:t>Svg</a:t>
            </a:r>
            <a:r>
              <a:rPr lang="zh-CN" altLang="en-US" sz="1200" kern="1200" dirty="0">
                <a:solidFill>
                  <a:schemeClr val="tx1"/>
                </a:solidFill>
                <a:effectLst/>
                <a:latin typeface="+mn-lt"/>
                <a:ea typeface="+mn-ea"/>
                <a:cs typeface="+mn-cs"/>
              </a:rPr>
              <a:t>是矢量图，</a:t>
            </a:r>
            <a:r>
              <a:rPr lang="en-US" altLang="zh-CN" sz="1200" kern="1200" dirty="0">
                <a:solidFill>
                  <a:schemeClr val="tx1"/>
                </a:solidFill>
                <a:effectLst/>
                <a:latin typeface="+mn-lt"/>
                <a:ea typeface="+mn-ea"/>
                <a:cs typeface="+mn-cs"/>
              </a:rPr>
              <a:t>canvas</a:t>
            </a:r>
            <a:r>
              <a:rPr lang="zh-CN" altLang="en-US" sz="1200" kern="1200" dirty="0">
                <a:solidFill>
                  <a:schemeClr val="tx1"/>
                </a:solidFill>
                <a:effectLst/>
                <a:latin typeface="+mn-lt"/>
                <a:ea typeface="+mn-ea"/>
                <a:cs typeface="+mn-cs"/>
              </a:rPr>
              <a:t>是位图，先讲位图和矢量图的区别</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859769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4262769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2822989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195186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750031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335657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99716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由于构造的图片元素没有添加到文档中，所以是不可见的。但浏览器会加载图片并缓存。</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382600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上面是</a:t>
            </a:r>
            <a:r>
              <a:rPr lang="en-US" altLang="zh-CN" sz="1200" kern="1200" dirty="0">
                <a:solidFill>
                  <a:schemeClr val="tx1"/>
                </a:solidFill>
                <a:effectLst/>
                <a:latin typeface="+mn-lt"/>
                <a:ea typeface="+mn-ea"/>
                <a:cs typeface="+mn-cs"/>
              </a:rPr>
              <a:t>video</a:t>
            </a:r>
            <a:r>
              <a:rPr lang="zh-CN" altLang="en-US" sz="1200" kern="1200" dirty="0">
                <a:solidFill>
                  <a:schemeClr val="tx1"/>
                </a:solidFill>
                <a:effectLst/>
                <a:latin typeface="+mn-lt"/>
                <a:ea typeface="+mn-ea"/>
                <a:cs typeface="+mn-cs"/>
              </a:rPr>
              <a:t>的方法，下面是</a:t>
            </a:r>
            <a:r>
              <a:rPr lang="en-US" altLang="zh-CN" sz="1200" kern="1200" dirty="0">
                <a:solidFill>
                  <a:schemeClr val="tx1"/>
                </a:solidFill>
                <a:effectLst/>
                <a:latin typeface="+mn-lt"/>
                <a:ea typeface="+mn-ea"/>
                <a:cs typeface="+mn-cs"/>
              </a:rPr>
              <a:t>audio</a:t>
            </a:r>
            <a:r>
              <a:rPr lang="zh-CN" altLang="en-US" sz="1200" kern="1200" dirty="0">
                <a:solidFill>
                  <a:schemeClr val="tx1"/>
                </a:solidFill>
                <a:effectLst/>
                <a:latin typeface="+mn-lt"/>
                <a:ea typeface="+mn-ea"/>
                <a:cs typeface="+mn-cs"/>
              </a:rPr>
              <a:t>的方法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1771057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上面是</a:t>
            </a:r>
            <a:r>
              <a:rPr lang="en-US" altLang="zh-CN" sz="1200" kern="1200" dirty="0">
                <a:solidFill>
                  <a:schemeClr val="tx1"/>
                </a:solidFill>
                <a:effectLst/>
                <a:latin typeface="+mn-lt"/>
                <a:ea typeface="+mn-ea"/>
                <a:cs typeface="+mn-cs"/>
              </a:rPr>
              <a:t>video</a:t>
            </a:r>
            <a:r>
              <a:rPr lang="zh-CN" altLang="en-US" sz="1200" kern="1200" dirty="0">
                <a:solidFill>
                  <a:schemeClr val="tx1"/>
                </a:solidFill>
                <a:effectLst/>
                <a:latin typeface="+mn-lt"/>
                <a:ea typeface="+mn-ea"/>
                <a:cs typeface="+mn-cs"/>
              </a:rPr>
              <a:t>的方法，下面是</a:t>
            </a:r>
            <a:r>
              <a:rPr lang="en-US" altLang="zh-CN" sz="1200" kern="1200" dirty="0">
                <a:solidFill>
                  <a:schemeClr val="tx1"/>
                </a:solidFill>
                <a:effectLst/>
                <a:latin typeface="+mn-lt"/>
                <a:ea typeface="+mn-ea"/>
                <a:cs typeface="+mn-cs"/>
              </a:rPr>
              <a:t>audio</a:t>
            </a:r>
            <a:r>
              <a:rPr lang="zh-CN" altLang="en-US" sz="1200" kern="1200" dirty="0">
                <a:solidFill>
                  <a:schemeClr val="tx1"/>
                </a:solidFill>
                <a:effectLst/>
                <a:latin typeface="+mn-lt"/>
                <a:ea typeface="+mn-ea"/>
                <a:cs typeface="+mn-cs"/>
              </a:rPr>
              <a:t>的方法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178602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353309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257928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357030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05/29/2020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05/29/2020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05/29/2020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05/29/2020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05/29/2020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05/29/2020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05/29/2020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3.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image" Target="../media/image2.tif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tiff"/><Relationship Id="rId5" Type="http://schemas.openxmlformats.org/officeDocument/2006/relationships/image" Target="../media/image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2.png"/><Relationship Id="rId5" Type="http://schemas.openxmlformats.org/officeDocument/2006/relationships/image" Target="../media/image2.tiff"/><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4.png"/><Relationship Id="rId5" Type="http://schemas.openxmlformats.org/officeDocument/2006/relationships/image" Target="../media/image2.tiff"/><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5.png"/><Relationship Id="rId5" Type="http://schemas.openxmlformats.org/officeDocument/2006/relationships/image" Target="../media/image2.tif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6.png"/><Relationship Id="rId5" Type="http://schemas.openxmlformats.org/officeDocument/2006/relationships/image" Target="../media/image2.tiff"/><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tiff"/><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7.png"/><Relationship Id="rId5" Type="http://schemas.openxmlformats.org/officeDocument/2006/relationships/image" Target="../media/image2.tiff"/><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8.png"/><Relationship Id="rId5" Type="http://schemas.openxmlformats.org/officeDocument/2006/relationships/image" Target="../media/image2.tiff"/><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4.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9.png"/><Relationship Id="rId5" Type="http://schemas.openxmlformats.org/officeDocument/2006/relationships/image" Target="../media/image2.tif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tif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第</a:t>
            </a:r>
            <a:r>
              <a:rPr lang="en-US" altLang="zh-CN" sz="4000" dirty="0"/>
              <a:t>21</a:t>
            </a:r>
            <a:r>
              <a:rPr lang="zh-CN" altLang="en-US" sz="4000" dirty="0"/>
              <a:t>章 多媒体和图形编程</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0482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位图和矢量图</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r>
              <a:rPr lang="zh-CN" altLang="en-US" dirty="0"/>
              <a:t>位图的好处是，色彩变化丰富，编辑上，可以改变任何形状的区域的色彩显示效果，相应的，要实现的效果越复杂，需要的象素数越多，图像文件的大小</a:t>
            </a:r>
            <a:r>
              <a:rPr lang="en-US" altLang="zh-CN" dirty="0"/>
              <a:t>[</a:t>
            </a:r>
            <a:r>
              <a:rPr lang="zh-CN" altLang="en-US" dirty="0"/>
              <a:t>长宽</a:t>
            </a:r>
            <a:r>
              <a:rPr lang="en-US" altLang="zh-CN" dirty="0"/>
              <a:t>]</a:t>
            </a:r>
            <a:r>
              <a:rPr lang="zh-CN" altLang="en-US" dirty="0"/>
              <a:t>和体积</a:t>
            </a:r>
            <a:r>
              <a:rPr lang="en-US" altLang="zh-CN" dirty="0"/>
              <a:t>[</a:t>
            </a:r>
            <a:r>
              <a:rPr lang="zh-CN" altLang="en-US" dirty="0"/>
              <a:t>存储空间</a:t>
            </a:r>
            <a:r>
              <a:rPr lang="en-US" altLang="zh-CN" dirty="0"/>
              <a:t>]</a:t>
            </a:r>
            <a:r>
              <a:rPr lang="zh-CN" altLang="en-US" dirty="0"/>
              <a:t>越大。</a:t>
            </a:r>
          </a:p>
          <a:p>
            <a:r>
              <a:rPr lang="zh-CN" altLang="en-US" dirty="0"/>
              <a:t>矢量的好处是，轮廓的形状更容易修改和控制，但是对于单独的对象，色彩上变化的实现不如位图来的方便直接。另外，支持矢量格式的应用程序也远远没有支持位图的多，很多矢量图形都需要专门设计的程序才能打开浏览和编辑。</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3457826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dirty="0"/>
              <a:t>SVG</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98EF2A0E-7E53-419F-9989-981E2734B8B9}"/>
              </a:ext>
            </a:extLst>
          </p:cNvPr>
          <p:cNvSpPr>
            <a:spLocks noGrp="1"/>
          </p:cNvSpPr>
          <p:nvPr>
            <p:ph idx="1"/>
          </p:nvPr>
        </p:nvSpPr>
        <p:spPr/>
        <p:txBody>
          <a:bodyPr>
            <a:normAutofit/>
          </a:bodyPr>
          <a:lstStyle/>
          <a:p>
            <a:r>
              <a:rPr lang="en-US" altLang="zh-CN" dirty="0"/>
              <a:t>SVG </a:t>
            </a:r>
            <a:r>
              <a:rPr lang="zh-CN" altLang="en-US" dirty="0"/>
              <a:t>指可伸缩矢量图形 </a:t>
            </a:r>
            <a:r>
              <a:rPr lang="en-US" altLang="zh-CN" dirty="0"/>
              <a:t>(Scalable Vector Graphics)</a:t>
            </a:r>
          </a:p>
          <a:p>
            <a:r>
              <a:rPr lang="en-US" altLang="zh-CN" dirty="0"/>
              <a:t>SVG </a:t>
            </a:r>
            <a:r>
              <a:rPr lang="zh-CN" altLang="en-US" dirty="0"/>
              <a:t>用来定义用于网络的基于矢量的图形</a:t>
            </a:r>
          </a:p>
          <a:p>
            <a:r>
              <a:rPr lang="en-US" altLang="zh-CN" dirty="0"/>
              <a:t>SVG </a:t>
            </a:r>
            <a:r>
              <a:rPr lang="zh-CN" altLang="en-US" dirty="0"/>
              <a:t>使用 </a:t>
            </a:r>
            <a:r>
              <a:rPr lang="en-US" altLang="zh-CN" dirty="0"/>
              <a:t>XML </a:t>
            </a:r>
            <a:r>
              <a:rPr lang="zh-CN" altLang="en-US" dirty="0"/>
              <a:t>格式定义图形</a:t>
            </a:r>
          </a:p>
          <a:p>
            <a:r>
              <a:rPr lang="en-US" altLang="zh-CN" dirty="0"/>
              <a:t>SVG </a:t>
            </a:r>
            <a:r>
              <a:rPr lang="zh-CN" altLang="en-US" dirty="0"/>
              <a:t>图像在放大或改变尺寸的情况下其图形质量不会有所损失</a:t>
            </a:r>
          </a:p>
        </p:txBody>
      </p:sp>
      <p:pic>
        <p:nvPicPr>
          <p:cNvPr id="12" name="图片 11">
            <a:extLst>
              <a:ext uri="{FF2B5EF4-FFF2-40B4-BE49-F238E27FC236}">
                <a16:creationId xmlns:a16="http://schemas.microsoft.com/office/drawing/2014/main" id="{FBCC4F14-085C-4463-AA6F-9D5CCC9EE8B2}"/>
              </a:ext>
            </a:extLst>
          </p:cNvPr>
          <p:cNvPicPr>
            <a:picLocks noChangeAspect="1"/>
          </p:cNvPicPr>
          <p:nvPr/>
        </p:nvPicPr>
        <p:blipFill>
          <a:blip r:embed="rId6"/>
          <a:stretch>
            <a:fillRect/>
          </a:stretch>
        </p:blipFill>
        <p:spPr>
          <a:xfrm>
            <a:off x="1566272" y="2478446"/>
            <a:ext cx="5977768" cy="3338647"/>
          </a:xfrm>
          <a:prstGeom prst="rect">
            <a:avLst/>
          </a:prstGeom>
        </p:spPr>
      </p:pic>
    </p:spTree>
    <p:custDataLst>
      <p:tags r:id="rId1"/>
    </p:custDataLst>
    <p:extLst>
      <p:ext uri="{BB962C8B-B14F-4D97-AF65-F5344CB8AC3E}">
        <p14:creationId xmlns:p14="http://schemas.microsoft.com/office/powerpoint/2010/main" val="796656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dirty="0"/>
              <a:t>SVG</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98EF2A0E-7E53-419F-9989-981E2734B8B9}"/>
              </a:ext>
            </a:extLst>
          </p:cNvPr>
          <p:cNvSpPr>
            <a:spLocks noGrp="1"/>
          </p:cNvSpPr>
          <p:nvPr>
            <p:ph idx="1"/>
          </p:nvPr>
        </p:nvSpPr>
        <p:spPr>
          <a:xfrm>
            <a:off x="462686" y="1253331"/>
            <a:ext cx="7886700" cy="4351338"/>
          </a:xfrm>
        </p:spPr>
        <p:txBody>
          <a:bodyPr>
            <a:normAutofit/>
          </a:bodyPr>
          <a:lstStyle/>
          <a:p>
            <a:r>
              <a:rPr lang="en-US" altLang="zh-CN" dirty="0"/>
              <a:t>SVG </a:t>
            </a:r>
            <a:r>
              <a:rPr lang="zh-CN" altLang="en-US" dirty="0"/>
              <a:t>文件可通过以下标签嵌入 </a:t>
            </a:r>
            <a:r>
              <a:rPr lang="en-US" altLang="zh-CN" dirty="0"/>
              <a:t>HTML </a:t>
            </a:r>
            <a:r>
              <a:rPr lang="zh-CN" altLang="en-US" dirty="0"/>
              <a:t>文档：</a:t>
            </a:r>
            <a:r>
              <a:rPr lang="en-US" altLang="zh-CN" dirty="0"/>
              <a:t>&lt;embed&gt;</a:t>
            </a:r>
            <a:r>
              <a:rPr lang="zh-CN" altLang="en-US" dirty="0"/>
              <a:t>、</a:t>
            </a:r>
            <a:r>
              <a:rPr lang="en-US" altLang="zh-CN" dirty="0"/>
              <a:t>&lt;object&gt; </a:t>
            </a:r>
            <a:r>
              <a:rPr lang="zh-CN" altLang="en-US" dirty="0"/>
              <a:t>或者 </a:t>
            </a:r>
            <a:r>
              <a:rPr lang="en-US" altLang="zh-CN" dirty="0"/>
              <a:t>&lt;iframe&gt;</a:t>
            </a:r>
            <a:r>
              <a:rPr lang="zh-CN" altLang="en-US" dirty="0"/>
              <a:t>。</a:t>
            </a:r>
            <a:endParaRPr lang="en-US" altLang="zh-CN" dirty="0"/>
          </a:p>
          <a:p>
            <a:endParaRPr lang="zh-CN" altLang="en-US" dirty="0"/>
          </a:p>
        </p:txBody>
      </p:sp>
      <p:pic>
        <p:nvPicPr>
          <p:cNvPr id="3" name="图片 2">
            <a:extLst>
              <a:ext uri="{FF2B5EF4-FFF2-40B4-BE49-F238E27FC236}">
                <a16:creationId xmlns:a16="http://schemas.microsoft.com/office/drawing/2014/main" id="{92792381-9916-4135-BB8E-8B185082BAFA}"/>
              </a:ext>
            </a:extLst>
          </p:cNvPr>
          <p:cNvPicPr>
            <a:picLocks noChangeAspect="1"/>
          </p:cNvPicPr>
          <p:nvPr/>
        </p:nvPicPr>
        <p:blipFill>
          <a:blip r:embed="rId6"/>
          <a:stretch>
            <a:fillRect/>
          </a:stretch>
        </p:blipFill>
        <p:spPr>
          <a:xfrm>
            <a:off x="686886" y="2217713"/>
            <a:ext cx="5610225" cy="866775"/>
          </a:xfrm>
          <a:prstGeom prst="rect">
            <a:avLst/>
          </a:prstGeom>
        </p:spPr>
      </p:pic>
      <p:pic>
        <p:nvPicPr>
          <p:cNvPr id="4" name="图片 3">
            <a:extLst>
              <a:ext uri="{FF2B5EF4-FFF2-40B4-BE49-F238E27FC236}">
                <a16:creationId xmlns:a16="http://schemas.microsoft.com/office/drawing/2014/main" id="{66FA3644-05A0-4F24-9E40-E20F66D2DDAD}"/>
              </a:ext>
            </a:extLst>
          </p:cNvPr>
          <p:cNvPicPr>
            <a:picLocks noChangeAspect="1"/>
          </p:cNvPicPr>
          <p:nvPr/>
        </p:nvPicPr>
        <p:blipFill>
          <a:blip r:embed="rId7"/>
          <a:stretch>
            <a:fillRect/>
          </a:stretch>
        </p:blipFill>
        <p:spPr>
          <a:xfrm>
            <a:off x="686886" y="3179337"/>
            <a:ext cx="5114925" cy="819150"/>
          </a:xfrm>
          <a:prstGeom prst="rect">
            <a:avLst/>
          </a:prstGeom>
        </p:spPr>
      </p:pic>
      <p:pic>
        <p:nvPicPr>
          <p:cNvPr id="8" name="图片 7">
            <a:extLst>
              <a:ext uri="{FF2B5EF4-FFF2-40B4-BE49-F238E27FC236}">
                <a16:creationId xmlns:a16="http://schemas.microsoft.com/office/drawing/2014/main" id="{4AD92FAD-CB91-4668-BCAB-7530963E1661}"/>
              </a:ext>
            </a:extLst>
          </p:cNvPr>
          <p:cNvPicPr>
            <a:picLocks noChangeAspect="1"/>
          </p:cNvPicPr>
          <p:nvPr/>
        </p:nvPicPr>
        <p:blipFill>
          <a:blip r:embed="rId8"/>
          <a:stretch>
            <a:fillRect/>
          </a:stretch>
        </p:blipFill>
        <p:spPr>
          <a:xfrm>
            <a:off x="686886" y="4208495"/>
            <a:ext cx="4810125" cy="752475"/>
          </a:xfrm>
          <a:prstGeom prst="rect">
            <a:avLst/>
          </a:prstGeom>
        </p:spPr>
      </p:pic>
      <p:pic>
        <p:nvPicPr>
          <p:cNvPr id="10" name="图片 9">
            <a:extLst>
              <a:ext uri="{FF2B5EF4-FFF2-40B4-BE49-F238E27FC236}">
                <a16:creationId xmlns:a16="http://schemas.microsoft.com/office/drawing/2014/main" id="{6043A967-ED99-4A1F-98D0-AEAA067987D0}"/>
              </a:ext>
            </a:extLst>
          </p:cNvPr>
          <p:cNvPicPr>
            <a:picLocks noChangeAspect="1"/>
          </p:cNvPicPr>
          <p:nvPr/>
        </p:nvPicPr>
        <p:blipFill>
          <a:blip r:embed="rId9"/>
          <a:stretch>
            <a:fillRect/>
          </a:stretch>
        </p:blipFill>
        <p:spPr>
          <a:xfrm>
            <a:off x="2742422" y="4693059"/>
            <a:ext cx="4867275" cy="2171700"/>
          </a:xfrm>
          <a:prstGeom prst="rect">
            <a:avLst/>
          </a:prstGeom>
        </p:spPr>
      </p:pic>
    </p:spTree>
    <p:custDataLst>
      <p:tags r:id="rId1"/>
    </p:custDataLst>
    <p:extLst>
      <p:ext uri="{BB962C8B-B14F-4D97-AF65-F5344CB8AC3E}">
        <p14:creationId xmlns:p14="http://schemas.microsoft.com/office/powerpoint/2010/main" val="3975465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dirty="0"/>
              <a:t>SVG</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AB706BF6-8E2F-4CF0-9B71-BEF603E78958}"/>
              </a:ext>
            </a:extLst>
          </p:cNvPr>
          <p:cNvPicPr>
            <a:picLocks noChangeAspect="1"/>
          </p:cNvPicPr>
          <p:nvPr/>
        </p:nvPicPr>
        <p:blipFill>
          <a:blip r:embed="rId6"/>
          <a:stretch>
            <a:fillRect/>
          </a:stretch>
        </p:blipFill>
        <p:spPr>
          <a:xfrm>
            <a:off x="396392" y="1489451"/>
            <a:ext cx="5842522" cy="609600"/>
          </a:xfrm>
          <a:prstGeom prst="rect">
            <a:avLst/>
          </a:prstGeom>
        </p:spPr>
      </p:pic>
      <p:pic>
        <p:nvPicPr>
          <p:cNvPr id="8" name="图片 7">
            <a:extLst>
              <a:ext uri="{FF2B5EF4-FFF2-40B4-BE49-F238E27FC236}">
                <a16:creationId xmlns:a16="http://schemas.microsoft.com/office/drawing/2014/main" id="{D259A224-A9A0-4A0B-B2E0-10C5C743FA71}"/>
              </a:ext>
            </a:extLst>
          </p:cNvPr>
          <p:cNvPicPr>
            <a:picLocks noChangeAspect="1"/>
          </p:cNvPicPr>
          <p:nvPr/>
        </p:nvPicPr>
        <p:blipFill>
          <a:blip r:embed="rId7"/>
          <a:stretch>
            <a:fillRect/>
          </a:stretch>
        </p:blipFill>
        <p:spPr>
          <a:xfrm>
            <a:off x="431800" y="2347496"/>
            <a:ext cx="5587559" cy="781050"/>
          </a:xfrm>
          <a:prstGeom prst="rect">
            <a:avLst/>
          </a:prstGeom>
        </p:spPr>
      </p:pic>
      <p:pic>
        <p:nvPicPr>
          <p:cNvPr id="15" name="内容占位符 14">
            <a:extLst>
              <a:ext uri="{FF2B5EF4-FFF2-40B4-BE49-F238E27FC236}">
                <a16:creationId xmlns:a16="http://schemas.microsoft.com/office/drawing/2014/main" id="{E444A3B0-AB80-43BB-88F3-898FD828FFDD}"/>
              </a:ext>
            </a:extLst>
          </p:cNvPr>
          <p:cNvPicPr>
            <a:picLocks noGrp="1" noChangeAspect="1"/>
          </p:cNvPicPr>
          <p:nvPr>
            <p:ph idx="1"/>
          </p:nvPr>
        </p:nvPicPr>
        <p:blipFill>
          <a:blip r:embed="rId8"/>
          <a:stretch>
            <a:fillRect/>
          </a:stretch>
        </p:blipFill>
        <p:spPr>
          <a:xfrm>
            <a:off x="215376" y="3762960"/>
            <a:ext cx="5057775" cy="2143125"/>
          </a:xfrm>
          <a:prstGeom prst="rect">
            <a:avLst/>
          </a:prstGeom>
        </p:spPr>
      </p:pic>
      <p:pic>
        <p:nvPicPr>
          <p:cNvPr id="16" name="图片 15">
            <a:extLst>
              <a:ext uri="{FF2B5EF4-FFF2-40B4-BE49-F238E27FC236}">
                <a16:creationId xmlns:a16="http://schemas.microsoft.com/office/drawing/2014/main" id="{B33BA2CC-E2EE-4394-8973-56E16DFA8527}"/>
              </a:ext>
            </a:extLst>
          </p:cNvPr>
          <p:cNvPicPr>
            <a:picLocks noChangeAspect="1"/>
          </p:cNvPicPr>
          <p:nvPr/>
        </p:nvPicPr>
        <p:blipFill>
          <a:blip r:embed="rId9"/>
          <a:stretch>
            <a:fillRect/>
          </a:stretch>
        </p:blipFill>
        <p:spPr>
          <a:xfrm>
            <a:off x="2242074" y="2737377"/>
            <a:ext cx="6686550" cy="2657475"/>
          </a:xfrm>
          <a:prstGeom prst="rect">
            <a:avLst/>
          </a:prstGeom>
        </p:spPr>
      </p:pic>
    </p:spTree>
    <p:custDataLst>
      <p:tags r:id="rId1"/>
    </p:custDataLst>
    <p:extLst>
      <p:ext uri="{BB962C8B-B14F-4D97-AF65-F5344CB8AC3E}">
        <p14:creationId xmlns:p14="http://schemas.microsoft.com/office/powerpoint/2010/main" val="4025783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dirty="0"/>
              <a:t>SVG</a:t>
            </a:r>
            <a:r>
              <a:rPr lang="zh-CN" altLang="en-US" dirty="0"/>
              <a:t>画布和视图</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98EF2A0E-7E53-419F-9989-981E2734B8B9}"/>
              </a:ext>
            </a:extLst>
          </p:cNvPr>
          <p:cNvSpPr>
            <a:spLocks noGrp="1"/>
          </p:cNvSpPr>
          <p:nvPr>
            <p:ph idx="1"/>
          </p:nvPr>
        </p:nvSpPr>
        <p:spPr>
          <a:xfrm>
            <a:off x="431800" y="1352282"/>
            <a:ext cx="8083550" cy="5240229"/>
          </a:xfrm>
        </p:spPr>
        <p:txBody>
          <a:bodyPr>
            <a:normAutofit/>
          </a:bodyPr>
          <a:lstStyle/>
          <a:p>
            <a:pPr latinLnBrk="1"/>
            <a:r>
              <a:rPr lang="en-US" altLang="zh-CN" dirty="0"/>
              <a:t>SVG </a:t>
            </a:r>
            <a:r>
              <a:rPr lang="zh-CN" altLang="en-US" dirty="0"/>
              <a:t>画布就是用来绘制 </a:t>
            </a:r>
            <a:r>
              <a:rPr lang="en-US" altLang="zh-CN" dirty="0"/>
              <a:t>SVG </a:t>
            </a:r>
            <a:r>
              <a:rPr lang="zh-CN" altLang="en-US" dirty="0"/>
              <a:t>内容的一个区域。这个画布可以无限延伸，你可以在这个画布的任何位置绘制你想要的内容。</a:t>
            </a:r>
            <a:endParaRPr lang="en-US" altLang="zh-CN" dirty="0"/>
          </a:p>
          <a:p>
            <a:pPr latinLnBrk="1"/>
            <a:r>
              <a:rPr lang="en-US" altLang="zh-CN" dirty="0"/>
              <a:t>SVG </a:t>
            </a:r>
            <a:r>
              <a:rPr lang="zh-CN" altLang="en-US" dirty="0"/>
              <a:t>视窗和浏览器视窗很像。你可以通过 </a:t>
            </a:r>
            <a:r>
              <a:rPr lang="en-US" altLang="zh-CN" dirty="0"/>
              <a:t>SVG </a:t>
            </a:r>
            <a:r>
              <a:rPr lang="zh-CN" altLang="en-US" dirty="0"/>
              <a:t>视窗看到画布，但其实你只看到了画布的一部分，超过视窗的部分会被裁切并且隐藏。就像一个网页，它可能比浏览器的视窗宽，可能比浏览器的视窗长，但只有在视窗内的页面是可见的。</a:t>
            </a:r>
            <a:endParaRPr lang="en-US" altLang="zh-CN" dirty="0"/>
          </a:p>
          <a:p>
            <a:pPr latinLnBrk="1"/>
            <a:r>
              <a:rPr lang="en-US" altLang="zh-CN" dirty="0" err="1"/>
              <a:t>viewBox</a:t>
            </a:r>
            <a:r>
              <a:rPr lang="en-US" altLang="zh-CN" dirty="0"/>
              <a:t> </a:t>
            </a:r>
            <a:r>
              <a:rPr lang="zh-CN" altLang="en-US" dirty="0"/>
              <a:t>是用来把 </a:t>
            </a:r>
            <a:r>
              <a:rPr lang="en-US" altLang="zh-CN" dirty="0"/>
              <a:t>SVG </a:t>
            </a:r>
            <a:r>
              <a:rPr lang="zh-CN" altLang="en-US" dirty="0"/>
              <a:t>内容绘制到画布上的坐标系。它的字面意思是视图盒子，只有出现在这个盒子区域里面的 </a:t>
            </a:r>
            <a:r>
              <a:rPr lang="en-US" altLang="zh-CN" dirty="0"/>
              <a:t>SVG </a:t>
            </a:r>
            <a:r>
              <a:rPr lang="zh-CN" altLang="en-US" dirty="0"/>
              <a:t>内容才能被看到，你可以理解为 </a:t>
            </a:r>
            <a:r>
              <a:rPr lang="en-US" altLang="zh-CN" dirty="0"/>
              <a:t>SVG </a:t>
            </a:r>
            <a:r>
              <a:rPr lang="zh-CN" altLang="en-US" dirty="0"/>
              <a:t>图形真正的可见区域</a:t>
            </a:r>
          </a:p>
        </p:txBody>
      </p:sp>
      <p:pic>
        <p:nvPicPr>
          <p:cNvPr id="13" name="图片 12">
            <a:extLst>
              <a:ext uri="{FF2B5EF4-FFF2-40B4-BE49-F238E27FC236}">
                <a16:creationId xmlns:a16="http://schemas.microsoft.com/office/drawing/2014/main" id="{28F89AD4-D8E9-44B5-87F3-65C2E5BA0F3A}"/>
              </a:ext>
            </a:extLst>
          </p:cNvPr>
          <p:cNvPicPr>
            <a:picLocks noChangeAspect="1"/>
          </p:cNvPicPr>
          <p:nvPr/>
        </p:nvPicPr>
        <p:blipFill>
          <a:blip r:embed="rId6"/>
          <a:stretch>
            <a:fillRect/>
          </a:stretch>
        </p:blipFill>
        <p:spPr>
          <a:xfrm>
            <a:off x="323850" y="1004887"/>
            <a:ext cx="8496300" cy="4848225"/>
          </a:xfrm>
          <a:prstGeom prst="rect">
            <a:avLst/>
          </a:prstGeom>
        </p:spPr>
      </p:pic>
    </p:spTree>
    <p:custDataLst>
      <p:tags r:id="rId1"/>
    </p:custDataLst>
    <p:extLst>
      <p:ext uri="{BB962C8B-B14F-4D97-AF65-F5344CB8AC3E}">
        <p14:creationId xmlns:p14="http://schemas.microsoft.com/office/powerpoint/2010/main" val="602035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SVG</a:t>
            </a:r>
            <a:r>
              <a:rPr lang="zh-CN" altLang="en-US" dirty="0"/>
              <a:t>实现时钟</a:t>
            </a:r>
            <a:endParaRPr lang="en-CN" dirty="0"/>
          </a:p>
        </p:txBody>
      </p:sp>
      <p:pic>
        <p:nvPicPr>
          <p:cNvPr id="4" name="内容占位符 3">
            <a:extLst>
              <a:ext uri="{FF2B5EF4-FFF2-40B4-BE49-F238E27FC236}">
                <a16:creationId xmlns:a16="http://schemas.microsoft.com/office/drawing/2014/main" id="{11DA839E-A0E0-48EF-87C2-4EF9C2A2019E}"/>
              </a:ext>
            </a:extLst>
          </p:cNvPr>
          <p:cNvPicPr>
            <a:picLocks noGrp="1" noChangeAspect="1"/>
          </p:cNvPicPr>
          <p:nvPr>
            <p:ph idx="1"/>
          </p:nvPr>
        </p:nvPicPr>
        <p:blipFill>
          <a:blip r:embed="rId4"/>
          <a:stretch>
            <a:fillRect/>
          </a:stretch>
        </p:blipFill>
        <p:spPr>
          <a:xfrm>
            <a:off x="431800" y="1299670"/>
            <a:ext cx="6715975" cy="4466067"/>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5"/>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6"/>
          <a:srcRect t="2760" r="80090"/>
          <a:stretch/>
        </p:blipFill>
        <p:spPr>
          <a:xfrm>
            <a:off x="7374627" y="6549265"/>
            <a:ext cx="338826" cy="308735"/>
          </a:xfrm>
          <a:prstGeom prst="rect">
            <a:avLst/>
          </a:prstGeom>
        </p:spPr>
      </p:pic>
      <p:pic>
        <p:nvPicPr>
          <p:cNvPr id="10" name="图片 9">
            <a:extLst>
              <a:ext uri="{FF2B5EF4-FFF2-40B4-BE49-F238E27FC236}">
                <a16:creationId xmlns:a16="http://schemas.microsoft.com/office/drawing/2014/main" id="{9C477D90-4272-4E26-9802-467DDE3D7926}"/>
              </a:ext>
            </a:extLst>
          </p:cNvPr>
          <p:cNvPicPr>
            <a:picLocks noChangeAspect="1"/>
          </p:cNvPicPr>
          <p:nvPr/>
        </p:nvPicPr>
        <p:blipFill>
          <a:blip r:embed="rId7"/>
          <a:stretch>
            <a:fillRect/>
          </a:stretch>
        </p:blipFill>
        <p:spPr>
          <a:xfrm>
            <a:off x="2644775" y="1395905"/>
            <a:ext cx="6067425" cy="4162425"/>
          </a:xfrm>
          <a:prstGeom prst="rect">
            <a:avLst/>
          </a:prstGeom>
        </p:spPr>
      </p:pic>
    </p:spTree>
    <p:custDataLst>
      <p:tags r:id="rId1"/>
    </p:custDataLst>
    <p:extLst>
      <p:ext uri="{BB962C8B-B14F-4D97-AF65-F5344CB8AC3E}">
        <p14:creationId xmlns:p14="http://schemas.microsoft.com/office/powerpoint/2010/main" val="786201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SVG</a:t>
            </a:r>
            <a:r>
              <a:rPr lang="zh-CN" altLang="en-US" dirty="0"/>
              <a:t>实现时钟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11" name="内容占位符 10">
            <a:extLst>
              <a:ext uri="{FF2B5EF4-FFF2-40B4-BE49-F238E27FC236}">
                <a16:creationId xmlns:a16="http://schemas.microsoft.com/office/drawing/2014/main" id="{34AF3B74-EB0D-42BE-8F2F-945C55E81C30}"/>
              </a:ext>
            </a:extLst>
          </p:cNvPr>
          <p:cNvPicPr>
            <a:picLocks noGrp="1" noChangeAspect="1"/>
          </p:cNvPicPr>
          <p:nvPr>
            <p:ph idx="1"/>
          </p:nvPr>
        </p:nvPicPr>
        <p:blipFill>
          <a:blip r:embed="rId6"/>
          <a:stretch>
            <a:fillRect/>
          </a:stretch>
        </p:blipFill>
        <p:spPr>
          <a:xfrm>
            <a:off x="711200" y="227427"/>
            <a:ext cx="7018308" cy="6660698"/>
          </a:xfrm>
          <a:prstGeom prst="rect">
            <a:avLst/>
          </a:prstGeom>
        </p:spPr>
      </p:pic>
      <p:pic>
        <p:nvPicPr>
          <p:cNvPr id="12" name="图片 11">
            <a:extLst>
              <a:ext uri="{FF2B5EF4-FFF2-40B4-BE49-F238E27FC236}">
                <a16:creationId xmlns:a16="http://schemas.microsoft.com/office/drawing/2014/main" id="{9C1CBFB6-9C01-4337-B5E4-73182A225D95}"/>
              </a:ext>
            </a:extLst>
          </p:cNvPr>
          <p:cNvPicPr>
            <a:picLocks noChangeAspect="1"/>
          </p:cNvPicPr>
          <p:nvPr/>
        </p:nvPicPr>
        <p:blipFill>
          <a:blip r:embed="rId7"/>
          <a:stretch>
            <a:fillRect/>
          </a:stretch>
        </p:blipFill>
        <p:spPr>
          <a:xfrm>
            <a:off x="6194215" y="2901138"/>
            <a:ext cx="3038475" cy="2647950"/>
          </a:xfrm>
          <a:prstGeom prst="rect">
            <a:avLst/>
          </a:prstGeom>
        </p:spPr>
      </p:pic>
    </p:spTree>
    <p:custDataLst>
      <p:tags r:id="rId1"/>
    </p:custDataLst>
    <p:extLst>
      <p:ext uri="{BB962C8B-B14F-4D97-AF65-F5344CB8AC3E}">
        <p14:creationId xmlns:p14="http://schemas.microsoft.com/office/powerpoint/2010/main" val="2175309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a:t>Canvas</a:t>
            </a:r>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815385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Canvas</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en-US" altLang="zh-CN" dirty="0"/>
              <a:t>Canvas </a:t>
            </a:r>
            <a:r>
              <a:rPr lang="zh-CN" altLang="en-US" dirty="0"/>
              <a:t>对象表示一个 </a:t>
            </a:r>
            <a:r>
              <a:rPr lang="en-US" altLang="zh-CN" dirty="0"/>
              <a:t>HTML </a:t>
            </a:r>
            <a:r>
              <a:rPr lang="zh-CN" altLang="en-US" dirty="0"/>
              <a:t>画布元素 </a:t>
            </a:r>
            <a:r>
              <a:rPr lang="en-US" altLang="zh-CN" dirty="0"/>
              <a:t>- &lt;canvas&gt;</a:t>
            </a:r>
            <a:r>
              <a:rPr lang="zh-CN" altLang="en-US" dirty="0"/>
              <a:t>。它没有自己的行为，但是定义了一个 </a:t>
            </a:r>
            <a:r>
              <a:rPr lang="en-US" altLang="zh-CN" dirty="0"/>
              <a:t>API </a:t>
            </a:r>
            <a:r>
              <a:rPr lang="zh-CN" altLang="en-US" dirty="0"/>
              <a:t>支持脚本化客户端绘图操作。</a:t>
            </a:r>
          </a:p>
          <a:p>
            <a:r>
              <a:rPr lang="en-US" dirty="0"/>
              <a:t>C</a:t>
            </a:r>
            <a:r>
              <a:rPr lang="en-US" altLang="zh-CN" dirty="0"/>
              <a:t>anvas</a:t>
            </a:r>
            <a:r>
              <a:rPr lang="zh-CN" altLang="en-US" dirty="0"/>
              <a:t>和</a:t>
            </a:r>
            <a:r>
              <a:rPr lang="en-US" altLang="zh-CN" dirty="0" err="1"/>
              <a:t>svg</a:t>
            </a:r>
            <a:r>
              <a:rPr lang="zh-CN" altLang="en-US" dirty="0"/>
              <a:t>之间的一个重要区别是：使用</a:t>
            </a:r>
            <a:r>
              <a:rPr lang="en-US" altLang="zh-CN" dirty="0"/>
              <a:t>canvas</a:t>
            </a:r>
            <a:r>
              <a:rPr lang="zh-CN" altLang="en-US" dirty="0"/>
              <a:t>来绘制图形是通过调用它提供的方法而使用</a:t>
            </a:r>
            <a:r>
              <a:rPr lang="en-US" altLang="zh-CN" dirty="0" err="1"/>
              <a:t>svg</a:t>
            </a:r>
            <a:r>
              <a:rPr lang="zh-CN" altLang="en-US" dirty="0"/>
              <a:t>绘图则是通过构建一棵</a:t>
            </a:r>
            <a:r>
              <a:rPr lang="en-US" altLang="zh-CN" dirty="0"/>
              <a:t>XML</a:t>
            </a:r>
            <a:r>
              <a:rPr lang="zh-CN" altLang="en-US" dirty="0"/>
              <a:t>元素树来实现。</a:t>
            </a:r>
            <a:endParaRPr lang="en-US" altLang="zh-CN" dirty="0"/>
          </a:p>
          <a:p>
            <a:r>
              <a:rPr lang="en-US" dirty="0"/>
              <a:t>C</a:t>
            </a:r>
            <a:r>
              <a:rPr lang="en-US" altLang="zh-CN" dirty="0"/>
              <a:t>anvas</a:t>
            </a:r>
            <a:r>
              <a:rPr lang="zh-CN" altLang="en-US" dirty="0"/>
              <a:t>的绘制</a:t>
            </a:r>
            <a:r>
              <a:rPr lang="en-US" altLang="zh-CN" dirty="0"/>
              <a:t>API</a:t>
            </a:r>
            <a:r>
              <a:rPr lang="zh-CN" altLang="en-US" dirty="0"/>
              <a:t>都是基于</a:t>
            </a:r>
            <a:r>
              <a:rPr lang="en-US" altLang="zh-CN" dirty="0"/>
              <a:t>JavaScript</a:t>
            </a:r>
            <a:r>
              <a:rPr lang="zh-CN" altLang="en-US" dirty="0"/>
              <a:t>的，并且相对</a:t>
            </a:r>
            <a:r>
              <a:rPr lang="en-US" altLang="zh-CN" dirty="0" err="1"/>
              <a:t>svg</a:t>
            </a:r>
            <a:r>
              <a:rPr lang="zh-CN" altLang="en-US" dirty="0"/>
              <a:t>来说比较简洁。</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F3DFC937-9517-488B-BA5F-207F0896462F}"/>
              </a:ext>
            </a:extLst>
          </p:cNvPr>
          <p:cNvPicPr>
            <a:picLocks noChangeAspect="1"/>
          </p:cNvPicPr>
          <p:nvPr/>
        </p:nvPicPr>
        <p:blipFill>
          <a:blip r:embed="rId6"/>
          <a:stretch>
            <a:fillRect/>
          </a:stretch>
        </p:blipFill>
        <p:spPr>
          <a:xfrm>
            <a:off x="1995487" y="523875"/>
            <a:ext cx="5153025" cy="5810250"/>
          </a:xfrm>
          <a:prstGeom prst="rect">
            <a:avLst/>
          </a:prstGeom>
        </p:spPr>
      </p:pic>
    </p:spTree>
    <p:custDataLst>
      <p:tags r:id="rId1"/>
    </p:custDataLst>
    <p:extLst>
      <p:ext uri="{BB962C8B-B14F-4D97-AF65-F5344CB8AC3E}">
        <p14:creationId xmlns:p14="http://schemas.microsoft.com/office/powerpoint/2010/main" val="814676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绘制形状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en-US" altLang="zh-CN" dirty="0"/>
              <a:t>canvas </a:t>
            </a:r>
            <a:r>
              <a:rPr lang="zh-CN" altLang="en-US" dirty="0"/>
              <a:t>元素默认被网格所覆盖。通常来说网格中的一个单元相当于 </a:t>
            </a:r>
            <a:r>
              <a:rPr lang="en-US" altLang="zh-CN" dirty="0"/>
              <a:t>canvas </a:t>
            </a:r>
            <a:r>
              <a:rPr lang="zh-CN" altLang="en-US" dirty="0"/>
              <a:t>元素中的一像素。栅格的起点为左上角，坐标为 </a:t>
            </a:r>
            <a:r>
              <a:rPr lang="en-US" altLang="zh-CN" dirty="0"/>
              <a:t>(0,0) </a:t>
            </a:r>
            <a:r>
              <a:rPr lang="zh-CN" altLang="en-US" dirty="0"/>
              <a:t>。所有元素的位置都相对于原点来定位。所以图中蓝色方形左上角的坐标为距离左边（</a:t>
            </a:r>
            <a:r>
              <a:rPr lang="en-US" altLang="zh-CN" dirty="0"/>
              <a:t>X </a:t>
            </a:r>
            <a:r>
              <a:rPr lang="zh-CN" altLang="en-US" dirty="0"/>
              <a:t>轴）</a:t>
            </a:r>
            <a:r>
              <a:rPr lang="en-US" altLang="zh-CN" dirty="0"/>
              <a:t>x </a:t>
            </a:r>
            <a:r>
              <a:rPr lang="zh-CN" altLang="en-US" dirty="0"/>
              <a:t>像素，距离上边（</a:t>
            </a:r>
            <a:r>
              <a:rPr lang="en-US" altLang="zh-CN" dirty="0"/>
              <a:t>Y </a:t>
            </a:r>
            <a:r>
              <a:rPr lang="zh-CN" altLang="en-US" dirty="0"/>
              <a:t>轴）</a:t>
            </a:r>
            <a:r>
              <a:rPr lang="en-US" altLang="zh-CN" dirty="0"/>
              <a:t>y </a:t>
            </a:r>
            <a:r>
              <a:rPr lang="zh-CN" altLang="en-US" dirty="0"/>
              <a:t>像素，坐标为 </a:t>
            </a:r>
            <a:r>
              <a:rPr lang="en-US" altLang="zh-CN" dirty="0"/>
              <a:t>(</a:t>
            </a:r>
            <a:r>
              <a:rPr lang="en-US" altLang="zh-CN" dirty="0" err="1"/>
              <a:t>x,y</a:t>
            </a:r>
            <a:r>
              <a:rPr lang="en-US" altLang="zh-CN"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11" name="图片 10">
            <a:extLst>
              <a:ext uri="{FF2B5EF4-FFF2-40B4-BE49-F238E27FC236}">
                <a16:creationId xmlns:a16="http://schemas.microsoft.com/office/drawing/2014/main" id="{25F963FC-12F5-4897-8CF0-F80F644334D4}"/>
              </a:ext>
            </a:extLst>
          </p:cNvPr>
          <p:cNvPicPr>
            <a:picLocks noChangeAspect="1"/>
          </p:cNvPicPr>
          <p:nvPr/>
        </p:nvPicPr>
        <p:blipFill>
          <a:blip r:embed="rId6"/>
          <a:stretch>
            <a:fillRect/>
          </a:stretch>
        </p:blipFill>
        <p:spPr>
          <a:xfrm>
            <a:off x="1406311" y="3810517"/>
            <a:ext cx="2462482" cy="2517204"/>
          </a:xfrm>
          <a:prstGeom prst="rect">
            <a:avLst/>
          </a:prstGeom>
        </p:spPr>
      </p:pic>
    </p:spTree>
    <p:custDataLst>
      <p:tags r:id="rId1"/>
    </p:custDataLst>
    <p:extLst>
      <p:ext uri="{BB962C8B-B14F-4D97-AF65-F5344CB8AC3E}">
        <p14:creationId xmlns:p14="http://schemas.microsoft.com/office/powerpoint/2010/main" val="577306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本章分为</a:t>
            </a:r>
            <a:r>
              <a:rPr lang="en-US" altLang="zh-CN" dirty="0"/>
              <a:t>3</a:t>
            </a:r>
            <a:r>
              <a:rPr lang="zh-CN" altLang="en-US" dirty="0"/>
              <a:t>部分</a:t>
            </a:r>
            <a:endParaRPr lang="en-US" altLang="zh-CN" dirty="0"/>
          </a:p>
          <a:p>
            <a:r>
              <a:rPr lang="en-US" altLang="zh-CN" dirty="0"/>
              <a:t>21.1</a:t>
            </a:r>
            <a:r>
              <a:rPr lang="zh-CN" altLang="en-US" dirty="0"/>
              <a:t>：常见多媒体元素</a:t>
            </a:r>
            <a:endParaRPr lang="en-US" altLang="zh-CN" dirty="0"/>
          </a:p>
          <a:p>
            <a:r>
              <a:rPr lang="en-US" altLang="zh-CN" dirty="0"/>
              <a:t>21.2</a:t>
            </a:r>
            <a:r>
              <a:rPr lang="zh-CN" altLang="en-US" dirty="0"/>
              <a:t>：</a:t>
            </a:r>
            <a:r>
              <a:rPr lang="en-US" altLang="zh-CN" dirty="0" err="1"/>
              <a:t>svg</a:t>
            </a:r>
            <a:endParaRPr lang="en-US" altLang="zh-CN" dirty="0"/>
          </a:p>
          <a:p>
            <a:r>
              <a:rPr lang="en-US" altLang="zh-CN" dirty="0"/>
              <a:t>21.3</a:t>
            </a:r>
            <a:r>
              <a:rPr lang="zh-CN" altLang="en-US" dirty="0"/>
              <a:t>：</a:t>
            </a:r>
            <a:r>
              <a:rPr lang="en-US" altLang="zh-CN" dirty="0"/>
              <a:t>canvas</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1882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绘制矩形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96089" y="1273215"/>
            <a:ext cx="8951821" cy="5276050"/>
          </a:xfrm>
        </p:spPr>
        <p:txBody>
          <a:bodyPr>
            <a:normAutofit lnSpcReduction="10000"/>
          </a:bodyPr>
          <a:lstStyle/>
          <a:p>
            <a:r>
              <a:rPr lang="en-US" altLang="zh-CN" dirty="0"/>
              <a:t>​&lt;canvas&gt; </a:t>
            </a:r>
            <a:r>
              <a:rPr lang="zh-CN" altLang="en-US" dirty="0"/>
              <a:t>只支持一种原生的图形绘制：矩形。所有其他图形都至少需要生成一种路径 </a:t>
            </a:r>
            <a:r>
              <a:rPr lang="en-US" altLang="zh-CN" dirty="0"/>
              <a:t>(path)</a:t>
            </a:r>
            <a:r>
              <a:rPr lang="zh-CN" altLang="en-US" dirty="0"/>
              <a:t>。不过，我们拥有众多路径生成的方法让复杂图形的绘制成为了可能。</a:t>
            </a:r>
          </a:p>
          <a:p>
            <a:r>
              <a:rPr lang="en-US" altLang="zh-CN" dirty="0" err="1"/>
              <a:t>canvast</a:t>
            </a:r>
            <a:r>
              <a:rPr lang="en-US" altLang="zh-CN" dirty="0"/>
              <a:t> </a:t>
            </a:r>
            <a:r>
              <a:rPr lang="zh-CN" altLang="en-US" dirty="0"/>
              <a:t>提供了三种方法绘制矩形：</a:t>
            </a:r>
          </a:p>
          <a:p>
            <a:r>
              <a:rPr lang="en-US" altLang="zh-CN" dirty="0" err="1"/>
              <a:t>fillRect</a:t>
            </a:r>
            <a:r>
              <a:rPr lang="en-US" altLang="zh-CN" dirty="0"/>
              <a:t>(x, y, width, height)</a:t>
            </a:r>
            <a:r>
              <a:rPr lang="zh-CN" altLang="en-US" dirty="0"/>
              <a:t>：绘制一个填充的矩形。</a:t>
            </a:r>
          </a:p>
          <a:p>
            <a:r>
              <a:rPr lang="en-US" altLang="zh-CN" dirty="0" err="1"/>
              <a:t>strokeRect</a:t>
            </a:r>
            <a:r>
              <a:rPr lang="en-US" altLang="zh-CN" dirty="0"/>
              <a:t>(x, y, width, height)</a:t>
            </a:r>
            <a:r>
              <a:rPr lang="zh-CN" altLang="en-US" dirty="0"/>
              <a:t>：绘制一个矩形的边框。</a:t>
            </a:r>
          </a:p>
          <a:p>
            <a:r>
              <a:rPr lang="en-US" altLang="zh-CN" dirty="0" err="1"/>
              <a:t>clearRect</a:t>
            </a:r>
            <a:r>
              <a:rPr lang="en-US" altLang="zh-CN" dirty="0"/>
              <a:t>(x, y, </a:t>
            </a:r>
            <a:r>
              <a:rPr lang="en-US" altLang="zh-CN" dirty="0" err="1"/>
              <a:t>widh</a:t>
            </a:r>
            <a:r>
              <a:rPr lang="en-US" altLang="zh-CN" dirty="0"/>
              <a:t>, height)</a:t>
            </a:r>
            <a:r>
              <a:rPr lang="zh-CN" altLang="en-US" dirty="0"/>
              <a:t>：清除指定的矩形区域，然后这块区域会变的完全透明。</a:t>
            </a:r>
          </a:p>
          <a:p>
            <a:r>
              <a:rPr lang="zh-CN" altLang="en-US" dirty="0"/>
              <a:t>说明：这 </a:t>
            </a:r>
            <a:r>
              <a:rPr lang="en-US" altLang="zh-CN" dirty="0"/>
              <a:t>3 </a:t>
            </a:r>
            <a:r>
              <a:rPr lang="zh-CN" altLang="en-US" dirty="0"/>
              <a:t>个方法具有相同的参数。</a:t>
            </a:r>
          </a:p>
          <a:p>
            <a:r>
              <a:rPr lang="en-US" altLang="zh-CN" dirty="0"/>
              <a:t>x, y</a:t>
            </a:r>
            <a:r>
              <a:rPr lang="zh-CN" altLang="en-US" dirty="0"/>
              <a:t>：指的是矩形的左上角的坐标。</a:t>
            </a:r>
            <a:r>
              <a:rPr lang="en-US" altLang="zh-CN" dirty="0"/>
              <a:t>(</a:t>
            </a:r>
            <a:r>
              <a:rPr lang="zh-CN" altLang="en-US" dirty="0"/>
              <a:t>相对于</a:t>
            </a:r>
            <a:r>
              <a:rPr lang="en-US" altLang="zh-CN" dirty="0"/>
              <a:t>canvas</a:t>
            </a:r>
            <a:r>
              <a:rPr lang="zh-CN" altLang="en-US" dirty="0"/>
              <a:t>的坐标原点</a:t>
            </a:r>
            <a:r>
              <a:rPr lang="en-US" altLang="zh-CN" dirty="0"/>
              <a:t>)</a:t>
            </a:r>
          </a:p>
          <a:p>
            <a:r>
              <a:rPr lang="en-US" altLang="zh-CN" dirty="0"/>
              <a:t>width, height</a:t>
            </a:r>
            <a:r>
              <a:rPr lang="zh-CN" altLang="en-US" dirty="0"/>
              <a:t>：指的是绘制的矩形的宽和高。</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192DB88E-48D6-4193-AD69-A849558ADA71}"/>
              </a:ext>
            </a:extLst>
          </p:cNvPr>
          <p:cNvPicPr>
            <a:picLocks noChangeAspect="1"/>
          </p:cNvPicPr>
          <p:nvPr/>
        </p:nvPicPr>
        <p:blipFill>
          <a:blip r:embed="rId6"/>
          <a:stretch>
            <a:fillRect/>
          </a:stretch>
        </p:blipFill>
        <p:spPr>
          <a:xfrm>
            <a:off x="1543050" y="700087"/>
            <a:ext cx="6057900" cy="5457825"/>
          </a:xfrm>
          <a:prstGeom prst="rect">
            <a:avLst/>
          </a:prstGeom>
        </p:spPr>
      </p:pic>
    </p:spTree>
    <p:custDataLst>
      <p:tags r:id="rId1"/>
    </p:custDataLst>
    <p:extLst>
      <p:ext uri="{BB962C8B-B14F-4D97-AF65-F5344CB8AC3E}">
        <p14:creationId xmlns:p14="http://schemas.microsoft.com/office/powerpoint/2010/main" val="553478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绘制路径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zh-CN" altLang="en-US" dirty="0"/>
              <a:t>图形的基本元素是路径。</a:t>
            </a:r>
          </a:p>
          <a:p>
            <a:r>
              <a:rPr lang="zh-CN" altLang="en-US" dirty="0"/>
              <a:t>路径是通过不同颜色和宽度的线段或曲线相连形成的不同形状的点的集合。</a:t>
            </a:r>
          </a:p>
          <a:p>
            <a:r>
              <a:rPr lang="zh-CN" altLang="en-US" dirty="0"/>
              <a:t>一个路径，甚至一个子路径，都是闭合的。</a:t>
            </a:r>
          </a:p>
          <a:p>
            <a:r>
              <a:rPr lang="zh-CN" altLang="en-US" dirty="0"/>
              <a:t>使用路径绘制图形需要一些额外的步骤：</a:t>
            </a:r>
          </a:p>
          <a:p>
            <a:r>
              <a:rPr lang="zh-CN" altLang="en-US" dirty="0"/>
              <a:t>创建路径起始点</a:t>
            </a:r>
          </a:p>
          <a:p>
            <a:r>
              <a:rPr lang="zh-CN" altLang="en-US" dirty="0"/>
              <a:t>调用绘制方法去绘制出路径</a:t>
            </a:r>
          </a:p>
          <a:p>
            <a:r>
              <a:rPr lang="zh-CN" altLang="en-US" dirty="0"/>
              <a:t>把路径封闭</a:t>
            </a:r>
          </a:p>
          <a:p>
            <a:r>
              <a:rPr lang="zh-CN" altLang="en-US" dirty="0"/>
              <a:t>一旦路径生成，通过描边或填充路径区域来渲染图形。</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2586152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绘制路径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899" y="1273214"/>
            <a:ext cx="8832011" cy="5584785"/>
          </a:xfrm>
        </p:spPr>
        <p:txBody>
          <a:bodyPr>
            <a:normAutofit fontScale="92500" lnSpcReduction="10000"/>
          </a:bodyPr>
          <a:lstStyle/>
          <a:p>
            <a:r>
              <a:rPr lang="zh-CN" altLang="en-US" dirty="0"/>
              <a:t>下面是需要用到的方法：</a:t>
            </a:r>
          </a:p>
          <a:p>
            <a:r>
              <a:rPr lang="en-US" altLang="zh-CN" dirty="0" err="1"/>
              <a:t>beginPath</a:t>
            </a:r>
            <a:r>
              <a:rPr lang="en-US" altLang="zh-CN" dirty="0"/>
              <a:t>()</a:t>
            </a:r>
          </a:p>
          <a:p>
            <a:r>
              <a:rPr lang="zh-CN" altLang="en-US" dirty="0"/>
              <a:t>新建一条路径，路径一旦创建成功，图形绘制命令被指向到路径上生成路径</a:t>
            </a:r>
          </a:p>
          <a:p>
            <a:r>
              <a:rPr lang="en-US" altLang="zh-CN" dirty="0" err="1"/>
              <a:t>moveTo</a:t>
            </a:r>
            <a:r>
              <a:rPr lang="en-US" altLang="zh-CN" dirty="0"/>
              <a:t>(x, y)</a:t>
            </a:r>
          </a:p>
          <a:p>
            <a:r>
              <a:rPr lang="zh-CN" altLang="en-US" dirty="0"/>
              <a:t>把画笔移动到指定的坐标</a:t>
            </a:r>
            <a:r>
              <a:rPr lang="en-US" altLang="zh-CN" dirty="0"/>
              <a:t>(x, y)</a:t>
            </a:r>
            <a:r>
              <a:rPr lang="zh-CN" altLang="en-US" dirty="0"/>
              <a:t>。相当于设置路径的起始点坐标。</a:t>
            </a:r>
          </a:p>
          <a:p>
            <a:r>
              <a:rPr lang="en-US" altLang="zh-CN" dirty="0" err="1"/>
              <a:t>closePath</a:t>
            </a:r>
            <a:r>
              <a:rPr lang="en-US" altLang="zh-CN" dirty="0"/>
              <a:t>()</a:t>
            </a:r>
          </a:p>
          <a:p>
            <a:r>
              <a:rPr lang="zh-CN" altLang="en-US" dirty="0"/>
              <a:t>闭合路径之后，图形绘制命令又重新指向到上下文中</a:t>
            </a:r>
          </a:p>
          <a:p>
            <a:r>
              <a:rPr lang="en-US" altLang="zh-CN" dirty="0"/>
              <a:t>stroke()</a:t>
            </a:r>
          </a:p>
          <a:p>
            <a:r>
              <a:rPr lang="zh-CN" altLang="en-US" dirty="0"/>
              <a:t>通过线条来绘制图形轮廓</a:t>
            </a:r>
          </a:p>
          <a:p>
            <a:r>
              <a:rPr lang="en-US" altLang="zh-CN" dirty="0"/>
              <a:t>fill()</a:t>
            </a:r>
          </a:p>
          <a:p>
            <a:r>
              <a:rPr lang="zh-CN" altLang="en-US" dirty="0"/>
              <a:t>通过填充路径的内容区域生成实心的图形</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9855389E-FCC8-4A62-9367-94C231B99D2A}"/>
              </a:ext>
            </a:extLst>
          </p:cNvPr>
          <p:cNvPicPr>
            <a:picLocks noChangeAspect="1"/>
          </p:cNvPicPr>
          <p:nvPr/>
        </p:nvPicPr>
        <p:blipFill>
          <a:blip r:embed="rId6"/>
          <a:stretch>
            <a:fillRect/>
          </a:stretch>
        </p:blipFill>
        <p:spPr>
          <a:xfrm>
            <a:off x="704850" y="852487"/>
            <a:ext cx="7734300" cy="5153025"/>
          </a:xfrm>
          <a:prstGeom prst="rect">
            <a:avLst/>
          </a:prstGeom>
        </p:spPr>
      </p:pic>
    </p:spTree>
    <p:custDataLst>
      <p:tags r:id="rId1"/>
    </p:custDataLst>
    <p:extLst>
      <p:ext uri="{BB962C8B-B14F-4D97-AF65-F5344CB8AC3E}">
        <p14:creationId xmlns:p14="http://schemas.microsoft.com/office/powerpoint/2010/main" val="1069725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绘制圆弧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96089" y="1273214"/>
            <a:ext cx="8951821" cy="5710050"/>
          </a:xfrm>
        </p:spPr>
        <p:txBody>
          <a:bodyPr>
            <a:normAutofit/>
          </a:bodyPr>
          <a:lstStyle/>
          <a:p>
            <a:r>
              <a:rPr lang="zh-CN" altLang="en-US" dirty="0"/>
              <a:t>有两个方法可以绘制圆弧：</a:t>
            </a:r>
          </a:p>
          <a:p>
            <a:r>
              <a:rPr lang="en-US" altLang="zh-CN" dirty="0"/>
              <a:t>1</a:t>
            </a:r>
            <a:r>
              <a:rPr lang="zh-CN" altLang="en-US" dirty="0"/>
              <a:t>、</a:t>
            </a:r>
            <a:r>
              <a:rPr lang="en-US" altLang="zh-CN" dirty="0"/>
              <a:t>arc(x, y, r, </a:t>
            </a:r>
            <a:r>
              <a:rPr lang="en-US" altLang="zh-CN" dirty="0" err="1"/>
              <a:t>startAngle</a:t>
            </a:r>
            <a:r>
              <a:rPr lang="en-US" altLang="zh-CN" dirty="0"/>
              <a:t>, </a:t>
            </a:r>
            <a:r>
              <a:rPr lang="en-US" altLang="zh-CN" dirty="0" err="1"/>
              <a:t>endAngle</a:t>
            </a:r>
            <a:r>
              <a:rPr lang="en-US" altLang="zh-CN" dirty="0"/>
              <a:t>, anticlockwise):</a:t>
            </a:r>
          </a:p>
          <a:p>
            <a:r>
              <a:rPr lang="en-US" altLang="zh-CN" dirty="0"/>
              <a:t> </a:t>
            </a:r>
            <a:r>
              <a:rPr lang="zh-CN" altLang="en-US" dirty="0"/>
              <a:t>以</a:t>
            </a:r>
            <a:r>
              <a:rPr lang="en-US" altLang="zh-CN" dirty="0"/>
              <a:t>(x, y) </a:t>
            </a:r>
            <a:r>
              <a:rPr lang="zh-CN" altLang="en-US" dirty="0"/>
              <a:t>为圆心，以</a:t>
            </a:r>
            <a:r>
              <a:rPr lang="en-US" altLang="zh-CN" dirty="0"/>
              <a:t>r </a:t>
            </a:r>
            <a:r>
              <a:rPr lang="zh-CN" altLang="en-US" dirty="0"/>
              <a:t>为半径，从 </a:t>
            </a:r>
            <a:r>
              <a:rPr lang="en-US" altLang="zh-CN" dirty="0" err="1"/>
              <a:t>startAngle</a:t>
            </a:r>
            <a:r>
              <a:rPr lang="en-US" altLang="zh-CN" dirty="0"/>
              <a:t> </a:t>
            </a:r>
            <a:r>
              <a:rPr lang="zh-CN" altLang="en-US" dirty="0"/>
              <a:t>弧度开始到</a:t>
            </a:r>
            <a:r>
              <a:rPr lang="en-US" altLang="zh-CN" dirty="0" err="1"/>
              <a:t>endAngle</a:t>
            </a:r>
            <a:r>
              <a:rPr lang="zh-CN" altLang="en-US" dirty="0"/>
              <a:t>弧度结束。</a:t>
            </a:r>
            <a:r>
              <a:rPr lang="en-US" altLang="zh-CN" dirty="0" err="1"/>
              <a:t>anticlosewise</a:t>
            </a:r>
            <a:r>
              <a:rPr lang="en-US" altLang="zh-CN" dirty="0"/>
              <a:t> </a:t>
            </a:r>
            <a:r>
              <a:rPr lang="zh-CN" altLang="en-US" dirty="0"/>
              <a:t>是布尔值，</a:t>
            </a:r>
            <a:r>
              <a:rPr lang="en-US" altLang="zh-CN" dirty="0"/>
              <a:t>true </a:t>
            </a:r>
            <a:r>
              <a:rPr lang="zh-CN" altLang="en-US" dirty="0"/>
              <a:t>表示逆时针，</a:t>
            </a:r>
            <a:r>
              <a:rPr lang="en-US" altLang="zh-CN" dirty="0"/>
              <a:t>false </a:t>
            </a:r>
            <a:r>
              <a:rPr lang="zh-CN" altLang="en-US" dirty="0"/>
              <a:t>表示顺时针</a:t>
            </a:r>
            <a:r>
              <a:rPr lang="en-US" altLang="zh-CN" dirty="0"/>
              <a:t>(</a:t>
            </a:r>
            <a:r>
              <a:rPr lang="zh-CN" altLang="en-US" dirty="0"/>
              <a:t>默认是顺时针</a:t>
            </a:r>
            <a:r>
              <a:rPr lang="en-US" altLang="zh-CN" dirty="0"/>
              <a:t>)</a:t>
            </a:r>
            <a:r>
              <a:rPr lang="zh-CN" altLang="en-US" dirty="0"/>
              <a:t>。</a:t>
            </a:r>
          </a:p>
          <a:p>
            <a:r>
              <a:rPr lang="zh-CN" altLang="en-US" dirty="0"/>
              <a:t>注意：</a:t>
            </a:r>
          </a:p>
          <a:p>
            <a:r>
              <a:rPr lang="zh-CN" altLang="en-US" dirty="0"/>
              <a:t>这里的度数都是弧度。</a:t>
            </a:r>
          </a:p>
          <a:p>
            <a:r>
              <a:rPr lang="en-US" altLang="zh-CN" dirty="0"/>
              <a:t>0 </a:t>
            </a:r>
            <a:r>
              <a:rPr lang="zh-CN" altLang="en-US" dirty="0"/>
              <a:t>弧度是指的 </a:t>
            </a:r>
            <a:r>
              <a:rPr lang="en-US" altLang="zh-CN" dirty="0"/>
              <a:t>x </a:t>
            </a:r>
            <a:r>
              <a:rPr lang="zh-CN" altLang="en-US" dirty="0"/>
              <a:t>轴正方向。</a:t>
            </a:r>
          </a:p>
          <a:p>
            <a:r>
              <a:rPr lang="en-US" altLang="zh-CN" dirty="0"/>
              <a:t>radians=(</a:t>
            </a:r>
            <a:r>
              <a:rPr lang="en-US" altLang="zh-CN" dirty="0" err="1"/>
              <a:t>Math.PI</a:t>
            </a:r>
            <a:r>
              <a:rPr lang="en-US" altLang="zh-CN" dirty="0"/>
              <a:t>/180)*degrees   //</a:t>
            </a:r>
            <a:r>
              <a:rPr lang="zh-CN" altLang="en-US" dirty="0"/>
              <a:t>角度转换成弧度</a:t>
            </a:r>
          </a:p>
          <a:p>
            <a:r>
              <a:rPr lang="en-US" altLang="zh-CN" dirty="0"/>
              <a:t>2</a:t>
            </a:r>
            <a:r>
              <a:rPr lang="zh-CN" altLang="en-US" dirty="0"/>
              <a:t>、</a:t>
            </a:r>
            <a:r>
              <a:rPr lang="en-US" altLang="zh-CN" dirty="0" err="1"/>
              <a:t>arcTo</a:t>
            </a:r>
            <a:r>
              <a:rPr lang="en-US" altLang="zh-CN" dirty="0"/>
              <a:t>(x1, y1, x2, y2, radius): </a:t>
            </a:r>
            <a:r>
              <a:rPr lang="zh-CN" altLang="en-US" dirty="0"/>
              <a:t>根据给定的控制点和半径画一段圆弧，最后再以直线连接两个控制点。</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AB6020DA-547A-4346-91DE-11FB02A3BEA9}"/>
              </a:ext>
            </a:extLst>
          </p:cNvPr>
          <p:cNvPicPr>
            <a:picLocks noChangeAspect="1"/>
          </p:cNvPicPr>
          <p:nvPr/>
        </p:nvPicPr>
        <p:blipFill>
          <a:blip r:embed="rId6"/>
          <a:stretch>
            <a:fillRect/>
          </a:stretch>
        </p:blipFill>
        <p:spPr>
          <a:xfrm>
            <a:off x="2197737" y="0"/>
            <a:ext cx="4748525" cy="6858000"/>
          </a:xfrm>
          <a:prstGeom prst="rect">
            <a:avLst/>
          </a:prstGeom>
        </p:spPr>
      </p:pic>
    </p:spTree>
    <p:custDataLst>
      <p:tags r:id="rId1"/>
    </p:custDataLst>
    <p:extLst>
      <p:ext uri="{BB962C8B-B14F-4D97-AF65-F5344CB8AC3E}">
        <p14:creationId xmlns:p14="http://schemas.microsoft.com/office/powerpoint/2010/main" val="1271812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Canvas</a:t>
            </a:r>
            <a:r>
              <a:rPr lang="zh-CN" altLang="en-US" dirty="0"/>
              <a:t>时钟案例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53303835-5A1F-424B-899C-6FE53C19B6BF}"/>
              </a:ext>
            </a:extLst>
          </p:cNvPr>
          <p:cNvPicPr>
            <a:picLocks noChangeAspect="1"/>
          </p:cNvPicPr>
          <p:nvPr/>
        </p:nvPicPr>
        <p:blipFill>
          <a:blip r:embed="rId6"/>
          <a:stretch>
            <a:fillRect/>
          </a:stretch>
        </p:blipFill>
        <p:spPr>
          <a:xfrm>
            <a:off x="33478" y="187176"/>
            <a:ext cx="6981825" cy="6734175"/>
          </a:xfrm>
          <a:prstGeom prst="rect">
            <a:avLst/>
          </a:prstGeom>
        </p:spPr>
      </p:pic>
      <p:pic>
        <p:nvPicPr>
          <p:cNvPr id="8" name="图片 7">
            <a:extLst>
              <a:ext uri="{FF2B5EF4-FFF2-40B4-BE49-F238E27FC236}">
                <a16:creationId xmlns:a16="http://schemas.microsoft.com/office/drawing/2014/main" id="{9F09C098-76C0-46D3-96B5-C6452D72796F}"/>
              </a:ext>
            </a:extLst>
          </p:cNvPr>
          <p:cNvPicPr>
            <a:picLocks noChangeAspect="1"/>
          </p:cNvPicPr>
          <p:nvPr/>
        </p:nvPicPr>
        <p:blipFill>
          <a:blip r:embed="rId7"/>
          <a:stretch>
            <a:fillRect/>
          </a:stretch>
        </p:blipFill>
        <p:spPr>
          <a:xfrm>
            <a:off x="3753406" y="63351"/>
            <a:ext cx="5357116" cy="6858000"/>
          </a:xfrm>
          <a:prstGeom prst="rect">
            <a:avLst/>
          </a:prstGeom>
        </p:spPr>
      </p:pic>
      <p:pic>
        <p:nvPicPr>
          <p:cNvPr id="9" name="图片 8">
            <a:extLst>
              <a:ext uri="{FF2B5EF4-FFF2-40B4-BE49-F238E27FC236}">
                <a16:creationId xmlns:a16="http://schemas.microsoft.com/office/drawing/2014/main" id="{174633B3-4F23-4A7D-9C20-90D51086A20E}"/>
              </a:ext>
            </a:extLst>
          </p:cNvPr>
          <p:cNvPicPr>
            <a:picLocks noChangeAspect="1"/>
          </p:cNvPicPr>
          <p:nvPr/>
        </p:nvPicPr>
        <p:blipFill>
          <a:blip r:embed="rId8"/>
          <a:stretch>
            <a:fillRect/>
          </a:stretch>
        </p:blipFill>
        <p:spPr>
          <a:xfrm>
            <a:off x="5119828" y="215900"/>
            <a:ext cx="3790950" cy="3213100"/>
          </a:xfrm>
          <a:prstGeom prst="rect">
            <a:avLst/>
          </a:prstGeom>
        </p:spPr>
      </p:pic>
    </p:spTree>
    <p:custDataLst>
      <p:tags r:id="rId1"/>
    </p:custDataLst>
    <p:extLst>
      <p:ext uri="{BB962C8B-B14F-4D97-AF65-F5344CB8AC3E}">
        <p14:creationId xmlns:p14="http://schemas.microsoft.com/office/powerpoint/2010/main" val="1872658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2.5E-6 -7.40741E-7 L -0.15625 0.04005 C -0.18906 0.04907 -0.23785 0.05394 -0.28889 0.05394 C -0.34722 0.05394 -0.39358 0.04907 -0.42639 0.04005 L -0.58229 -7.40741E-7 " pathEditMode="relative" rAng="0" ptsTypes="AAAAA">
                                      <p:cBhvr>
                                        <p:cTn id="18" dur="2000" fill="hold"/>
                                        <p:tgtEl>
                                          <p:spTgt spid="9"/>
                                        </p:tgtEl>
                                        <p:attrNameLst>
                                          <p:attrName>ppt_x</p:attrName>
                                          <p:attrName>ppt_y</p:attrName>
                                        </p:attrNameLst>
                                      </p:cBhvr>
                                      <p:rCtr x="-29115"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常见多媒体元素</a:t>
            </a:r>
            <a:endParaRPr lang="en-US" altLang="zh-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13226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脚本化图片</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a:t>Web</a:t>
            </a:r>
            <a:r>
              <a:rPr lang="zh-CN" altLang="en-US" dirty="0"/>
              <a:t>页面使用</a:t>
            </a:r>
            <a:r>
              <a:rPr lang="en-US" altLang="zh-CN" dirty="0"/>
              <a:t>HTML</a:t>
            </a:r>
            <a:r>
              <a:rPr lang="zh-CN" altLang="en-US" dirty="0"/>
              <a:t>提供的</a:t>
            </a:r>
            <a:r>
              <a:rPr lang="en-US" altLang="zh-CN" dirty="0"/>
              <a:t>&lt;</a:t>
            </a:r>
            <a:r>
              <a:rPr lang="en-US" altLang="zh-CN" dirty="0" err="1"/>
              <a:t>img</a:t>
            </a:r>
            <a:r>
              <a:rPr lang="en-US" altLang="zh-CN" dirty="0"/>
              <a:t>&gt;</a:t>
            </a:r>
            <a:r>
              <a:rPr lang="zh-CN" altLang="en-US" dirty="0"/>
              <a:t>元素来嵌入图片。</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为了提高响应度，客户端</a:t>
            </a:r>
            <a:r>
              <a:rPr lang="en-US" altLang="zh-CN" dirty="0"/>
              <a:t>JavaScript</a:t>
            </a:r>
            <a:r>
              <a:rPr lang="zh-CN" altLang="en-US" dirty="0"/>
              <a:t>定义了</a:t>
            </a:r>
            <a:r>
              <a:rPr lang="en-US" altLang="zh-CN" dirty="0"/>
              <a:t>Image()</a:t>
            </a:r>
            <a:r>
              <a:rPr lang="zh-CN" altLang="en-US" dirty="0"/>
              <a:t>构造函数来创建一个屏幕外图片对象提前缓存图片。</a:t>
            </a:r>
            <a:endParaRPr lang="en-US" altLang="zh-CN" dirty="0"/>
          </a:p>
          <a:p>
            <a:pPr marL="0" indent="0">
              <a:buNone/>
            </a:pP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2E151982-55C2-42B2-A4AF-A5202FF0D62E}"/>
              </a:ext>
            </a:extLst>
          </p:cNvPr>
          <p:cNvPicPr>
            <a:picLocks noChangeAspect="1"/>
          </p:cNvPicPr>
          <p:nvPr/>
        </p:nvPicPr>
        <p:blipFill>
          <a:blip r:embed="rId5"/>
          <a:stretch>
            <a:fillRect/>
          </a:stretch>
        </p:blipFill>
        <p:spPr>
          <a:xfrm>
            <a:off x="984997" y="2275628"/>
            <a:ext cx="6905253" cy="1153372"/>
          </a:xfrm>
          <a:prstGeom prst="rect">
            <a:avLst/>
          </a:prstGeom>
        </p:spPr>
      </p:pic>
      <p:pic>
        <p:nvPicPr>
          <p:cNvPr id="8" name="图片 7">
            <a:extLst>
              <a:ext uri="{FF2B5EF4-FFF2-40B4-BE49-F238E27FC236}">
                <a16:creationId xmlns:a16="http://schemas.microsoft.com/office/drawing/2014/main" id="{337A23F6-133C-4610-B5BB-70B72CA08A35}"/>
              </a:ext>
            </a:extLst>
          </p:cNvPr>
          <p:cNvPicPr>
            <a:picLocks noChangeAspect="1"/>
          </p:cNvPicPr>
          <p:nvPr/>
        </p:nvPicPr>
        <p:blipFill>
          <a:blip r:embed="rId6"/>
          <a:stretch>
            <a:fillRect/>
          </a:stretch>
        </p:blipFill>
        <p:spPr>
          <a:xfrm>
            <a:off x="536189" y="4980112"/>
            <a:ext cx="7852520" cy="1325563"/>
          </a:xfrm>
          <a:prstGeom prst="rect">
            <a:avLst/>
          </a:prstGeom>
        </p:spPr>
      </p:pic>
    </p:spTree>
    <p:extLst>
      <p:ext uri="{BB962C8B-B14F-4D97-AF65-F5344CB8AC3E}">
        <p14:creationId xmlns:p14="http://schemas.microsoft.com/office/powerpoint/2010/main" val="2912808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脚本化音频和视频</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a:t>HTML5</a:t>
            </a:r>
            <a:r>
              <a:rPr lang="zh-CN" altLang="en-US" dirty="0"/>
              <a:t>引入</a:t>
            </a:r>
            <a:r>
              <a:rPr lang="en-US" altLang="zh-CN" dirty="0"/>
              <a:t>&lt;audio&gt;</a:t>
            </a:r>
            <a:r>
              <a:rPr lang="zh-CN" altLang="en-US" dirty="0"/>
              <a:t>元素来支持音频，</a:t>
            </a:r>
            <a:r>
              <a:rPr lang="en-US" altLang="zh-CN" dirty="0"/>
              <a:t>&lt;video&gt;</a:t>
            </a:r>
            <a:r>
              <a:rPr lang="zh-CN" altLang="en-US" dirty="0"/>
              <a:t>元素来支持视频。</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图片 8">
            <a:extLst>
              <a:ext uri="{FF2B5EF4-FFF2-40B4-BE49-F238E27FC236}">
                <a16:creationId xmlns:a16="http://schemas.microsoft.com/office/drawing/2014/main" id="{1A450F50-8991-4278-9300-EC54D256B29D}"/>
              </a:ext>
            </a:extLst>
          </p:cNvPr>
          <p:cNvPicPr>
            <a:picLocks noChangeAspect="1"/>
          </p:cNvPicPr>
          <p:nvPr/>
        </p:nvPicPr>
        <p:blipFill>
          <a:blip r:embed="rId6"/>
          <a:stretch>
            <a:fillRect/>
          </a:stretch>
        </p:blipFill>
        <p:spPr>
          <a:xfrm>
            <a:off x="1506018" y="2654344"/>
            <a:ext cx="5085283" cy="774656"/>
          </a:xfrm>
          <a:prstGeom prst="rect">
            <a:avLst/>
          </a:prstGeom>
        </p:spPr>
      </p:pic>
      <p:pic>
        <p:nvPicPr>
          <p:cNvPr id="10" name="图片 9">
            <a:extLst>
              <a:ext uri="{FF2B5EF4-FFF2-40B4-BE49-F238E27FC236}">
                <a16:creationId xmlns:a16="http://schemas.microsoft.com/office/drawing/2014/main" id="{4495B349-7D90-4181-B496-7B60D32E303A}"/>
              </a:ext>
            </a:extLst>
          </p:cNvPr>
          <p:cNvPicPr>
            <a:picLocks noChangeAspect="1"/>
          </p:cNvPicPr>
          <p:nvPr/>
        </p:nvPicPr>
        <p:blipFill>
          <a:blip r:embed="rId7"/>
          <a:stretch>
            <a:fillRect/>
          </a:stretch>
        </p:blipFill>
        <p:spPr>
          <a:xfrm>
            <a:off x="1945497" y="2732066"/>
            <a:ext cx="5898311" cy="3609975"/>
          </a:xfrm>
          <a:prstGeom prst="rect">
            <a:avLst/>
          </a:prstGeom>
        </p:spPr>
      </p:pic>
      <p:pic>
        <p:nvPicPr>
          <p:cNvPr id="11" name="图片 10">
            <a:extLst>
              <a:ext uri="{FF2B5EF4-FFF2-40B4-BE49-F238E27FC236}">
                <a16:creationId xmlns:a16="http://schemas.microsoft.com/office/drawing/2014/main" id="{85ECA8AF-9569-42DF-AC46-191A2C1AD74C}"/>
              </a:ext>
            </a:extLst>
          </p:cNvPr>
          <p:cNvPicPr>
            <a:picLocks noChangeAspect="1"/>
          </p:cNvPicPr>
          <p:nvPr/>
        </p:nvPicPr>
        <p:blipFill>
          <a:blip r:embed="rId8"/>
          <a:stretch>
            <a:fillRect/>
          </a:stretch>
        </p:blipFill>
        <p:spPr>
          <a:xfrm>
            <a:off x="1643033" y="79734"/>
            <a:ext cx="6200775" cy="2647950"/>
          </a:xfrm>
          <a:prstGeom prst="rect">
            <a:avLst/>
          </a:prstGeom>
        </p:spPr>
      </p:pic>
    </p:spTree>
    <p:custDataLst>
      <p:tags r:id="rId1"/>
    </p:custDataLst>
    <p:extLst>
      <p:ext uri="{BB962C8B-B14F-4D97-AF65-F5344CB8AC3E}">
        <p14:creationId xmlns:p14="http://schemas.microsoft.com/office/powerpoint/2010/main" val="2878489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脚本化音频和视频</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a:t>HTML5</a:t>
            </a:r>
            <a:r>
              <a:rPr lang="zh-CN" altLang="en-US" dirty="0"/>
              <a:t>引入</a:t>
            </a:r>
            <a:r>
              <a:rPr lang="en-US" altLang="zh-CN" dirty="0"/>
              <a:t>&lt;audio&gt;</a:t>
            </a:r>
            <a:r>
              <a:rPr lang="zh-CN" altLang="en-US" dirty="0"/>
              <a:t>元素来支持音频，</a:t>
            </a:r>
            <a:r>
              <a:rPr lang="en-US" altLang="zh-CN" dirty="0"/>
              <a:t>&lt;video&gt;</a:t>
            </a:r>
            <a:r>
              <a:rPr lang="zh-CN" altLang="en-US" dirty="0"/>
              <a:t>元素来支持视频。</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图片 8">
            <a:extLst>
              <a:ext uri="{FF2B5EF4-FFF2-40B4-BE49-F238E27FC236}">
                <a16:creationId xmlns:a16="http://schemas.microsoft.com/office/drawing/2014/main" id="{1A450F50-8991-4278-9300-EC54D256B29D}"/>
              </a:ext>
            </a:extLst>
          </p:cNvPr>
          <p:cNvPicPr>
            <a:picLocks noChangeAspect="1"/>
          </p:cNvPicPr>
          <p:nvPr/>
        </p:nvPicPr>
        <p:blipFill>
          <a:blip r:embed="rId6"/>
          <a:stretch>
            <a:fillRect/>
          </a:stretch>
        </p:blipFill>
        <p:spPr>
          <a:xfrm>
            <a:off x="1506018" y="2654344"/>
            <a:ext cx="5085283" cy="774656"/>
          </a:xfrm>
          <a:prstGeom prst="rect">
            <a:avLst/>
          </a:prstGeom>
        </p:spPr>
      </p:pic>
      <p:pic>
        <p:nvPicPr>
          <p:cNvPr id="13" name="图片 12">
            <a:extLst>
              <a:ext uri="{FF2B5EF4-FFF2-40B4-BE49-F238E27FC236}">
                <a16:creationId xmlns:a16="http://schemas.microsoft.com/office/drawing/2014/main" id="{72D3290C-8CA4-449A-96C2-A8BC8C8CF2CC}"/>
              </a:ext>
            </a:extLst>
          </p:cNvPr>
          <p:cNvPicPr>
            <a:picLocks noChangeAspect="1"/>
          </p:cNvPicPr>
          <p:nvPr/>
        </p:nvPicPr>
        <p:blipFill>
          <a:blip r:embed="rId7"/>
          <a:stretch>
            <a:fillRect/>
          </a:stretch>
        </p:blipFill>
        <p:spPr>
          <a:xfrm>
            <a:off x="371475" y="361906"/>
            <a:ext cx="8667750" cy="4876800"/>
          </a:xfrm>
          <a:prstGeom prst="rect">
            <a:avLst/>
          </a:prstGeom>
        </p:spPr>
      </p:pic>
      <p:pic>
        <p:nvPicPr>
          <p:cNvPr id="4" name="图片 3">
            <a:extLst>
              <a:ext uri="{FF2B5EF4-FFF2-40B4-BE49-F238E27FC236}">
                <a16:creationId xmlns:a16="http://schemas.microsoft.com/office/drawing/2014/main" id="{EC8BF443-8820-461F-B3F8-6B885034F51C}"/>
              </a:ext>
            </a:extLst>
          </p:cNvPr>
          <p:cNvPicPr>
            <a:picLocks noChangeAspect="1"/>
          </p:cNvPicPr>
          <p:nvPr/>
        </p:nvPicPr>
        <p:blipFill>
          <a:blip r:embed="rId8"/>
          <a:stretch>
            <a:fillRect/>
          </a:stretch>
        </p:blipFill>
        <p:spPr>
          <a:xfrm>
            <a:off x="371475" y="3139807"/>
            <a:ext cx="8401050" cy="3200400"/>
          </a:xfrm>
          <a:prstGeom prst="rect">
            <a:avLst/>
          </a:prstGeom>
        </p:spPr>
      </p:pic>
    </p:spTree>
    <p:custDataLst>
      <p:tags r:id="rId1"/>
    </p:custDataLst>
    <p:extLst>
      <p:ext uri="{BB962C8B-B14F-4D97-AF65-F5344CB8AC3E}">
        <p14:creationId xmlns:p14="http://schemas.microsoft.com/office/powerpoint/2010/main" val="2862955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err="1"/>
              <a:t>svg</a:t>
            </a:r>
            <a:endParaRPr lang="en-US" altLang="zh-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229028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位图和矢量图</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4"/>
            <a:ext cx="8299450" cy="5022806"/>
          </a:xfrm>
        </p:spPr>
        <p:txBody>
          <a:bodyPr>
            <a:normAutofit lnSpcReduction="10000"/>
          </a:bodyPr>
          <a:lstStyle/>
          <a:p>
            <a:r>
              <a:rPr lang="zh-CN" altLang="en-US" dirty="0"/>
              <a:t>位图</a:t>
            </a:r>
            <a:r>
              <a:rPr lang="en-US" altLang="zh-CN" dirty="0"/>
              <a:t>[bitmap]</a:t>
            </a:r>
            <a:r>
              <a:rPr lang="zh-CN" altLang="en-US" dirty="0"/>
              <a:t>，也叫做点阵图，删格图象，像素图，简单的说，就是最小单位由象素构成的图，缩放会失真。构成位图的最小单位是象素，位图就是由象素阵列的排列来实现其显示效果的，每个象素有自己的颜色信息，在对位图图像进行编辑操作的时候，可操作的对象是每个象素，我们可以改变图像的色相、饱和度、明度，从而改变图像的显示效果。举个例子来说，位图图像就好比在巨大的沙盘上画好的画，当你从远处看的时候，画面细腻多彩，但是当你靠的非常近的时候，你就能看到组成画面的每粒沙子以及每个沙粒单纯的不可变化颜色。</a:t>
            </a:r>
            <a:endParaRPr lang="en-US" altLang="zh-CN" dirty="0"/>
          </a:p>
          <a:p>
            <a:r>
              <a:rPr lang="zh-CN" altLang="en-US" dirty="0"/>
              <a:t>文件格式：*</a:t>
            </a:r>
            <a:r>
              <a:rPr lang="en-US" altLang="zh-CN" dirty="0"/>
              <a:t>.bmp</a:t>
            </a:r>
            <a:r>
              <a:rPr lang="zh-CN" altLang="en-US" dirty="0"/>
              <a:t>、*</a:t>
            </a:r>
            <a:r>
              <a:rPr lang="en-US" altLang="zh-CN" dirty="0"/>
              <a:t>.</a:t>
            </a:r>
            <a:r>
              <a:rPr lang="en-US" altLang="zh-CN" dirty="0" err="1"/>
              <a:t>pcx</a:t>
            </a:r>
            <a:r>
              <a:rPr lang="zh-CN" altLang="en-US" dirty="0"/>
              <a:t>、*</a:t>
            </a:r>
            <a:r>
              <a:rPr lang="en-US" altLang="zh-CN" dirty="0"/>
              <a:t>.gif</a:t>
            </a:r>
            <a:r>
              <a:rPr lang="zh-CN" altLang="en-US" dirty="0"/>
              <a:t>、*</a:t>
            </a:r>
            <a:r>
              <a:rPr lang="en-US" altLang="zh-CN" dirty="0"/>
              <a:t>.jpg</a:t>
            </a:r>
            <a:r>
              <a:rPr lang="zh-CN" altLang="en-US" dirty="0"/>
              <a:t>、*</a:t>
            </a:r>
            <a:r>
              <a:rPr lang="en-US" altLang="zh-CN" dirty="0"/>
              <a:t>.</a:t>
            </a:r>
            <a:r>
              <a:rPr lang="en-US" altLang="zh-CN" dirty="0" err="1"/>
              <a:t>tif</a:t>
            </a:r>
            <a:r>
              <a:rPr lang="zh-CN" altLang="en-US" dirty="0"/>
              <a:t>、*</a:t>
            </a:r>
            <a:r>
              <a:rPr lang="en-US" altLang="zh-CN" dirty="0"/>
              <a:t>.</a:t>
            </a:r>
            <a:r>
              <a:rPr lang="en-US" altLang="zh-CN" dirty="0" err="1"/>
              <a:t>psd</a:t>
            </a:r>
            <a:r>
              <a:rPr lang="zh-CN" altLang="en-US" dirty="0"/>
              <a:t>等</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1733049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位图和矢量图</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0" y="1619294"/>
            <a:ext cx="8515350" cy="5363970"/>
          </a:xfrm>
        </p:spPr>
        <p:txBody>
          <a:bodyPr>
            <a:normAutofit fontScale="92500" lnSpcReduction="10000"/>
          </a:bodyPr>
          <a:lstStyle/>
          <a:p>
            <a:r>
              <a:rPr lang="zh-CN" altLang="en-US" dirty="0"/>
              <a:t>矢量图</a:t>
            </a:r>
            <a:r>
              <a:rPr lang="en-US" altLang="zh-CN" dirty="0"/>
              <a:t>[vector]</a:t>
            </a:r>
            <a:r>
              <a:rPr lang="zh-CN" altLang="en-US" dirty="0"/>
              <a:t>，也叫做向量图，简单的说，就是缩放不失真的图像格式。矢量图是通过多个对象的组合生成的，对其中的每一个对象的纪录方式，都是以数学函数来实现的，也就是说，矢量图实际上并不是象位图那样纪录画面上每一点的信息，而是纪录了元素形状及颜色的算法，当你打开一付矢量图的时候，软件对图形象对应的函数进行运算，将运算结果</a:t>
            </a:r>
            <a:r>
              <a:rPr lang="en-US" altLang="zh-CN" dirty="0"/>
              <a:t>[</a:t>
            </a:r>
            <a:r>
              <a:rPr lang="zh-CN" altLang="en-US" dirty="0"/>
              <a:t>图形的形状和颜色</a:t>
            </a:r>
            <a:r>
              <a:rPr lang="en-US" altLang="zh-CN" dirty="0"/>
              <a:t>]</a:t>
            </a:r>
            <a:r>
              <a:rPr lang="zh-CN" altLang="en-US" dirty="0"/>
              <a:t>显示给你看。无论显示画面是大还是小，画面上的对象对应的算法是不变的，所以，即使对画面进行倍数相当大的缩放，其显示效果仍然相同</a:t>
            </a:r>
            <a:r>
              <a:rPr lang="en-US" altLang="zh-CN" dirty="0"/>
              <a:t>[</a:t>
            </a:r>
            <a:r>
              <a:rPr lang="zh-CN" altLang="en-US" dirty="0"/>
              <a:t>不失真</a:t>
            </a:r>
            <a:r>
              <a:rPr lang="en-US" altLang="zh-CN" dirty="0"/>
              <a:t>]</a:t>
            </a:r>
            <a:r>
              <a:rPr lang="zh-CN" altLang="en-US" dirty="0"/>
              <a:t>。举例来说，矢量图就好比画在质量非常好的橡胶膜上的图，不管对橡胶膜怎样的常宽等比成倍拉伸，画面依然清晰，不管你离得多么近去看，也不会看到图形的最小单位。</a:t>
            </a:r>
            <a:endParaRPr lang="en-US" altLang="zh-CN" dirty="0"/>
          </a:p>
          <a:p>
            <a:r>
              <a:rPr lang="zh-CN" altLang="en-US" dirty="0"/>
              <a:t>文件格式：如</a:t>
            </a:r>
            <a:r>
              <a:rPr lang="en-US" altLang="zh-CN" dirty="0" err="1"/>
              <a:t>AdobeIllustrator</a:t>
            </a:r>
            <a:r>
              <a:rPr lang="zh-CN" altLang="en-US" dirty="0"/>
              <a:t>的*</a:t>
            </a:r>
            <a:r>
              <a:rPr lang="en-US" altLang="zh-CN" dirty="0"/>
              <a:t>.AI</a:t>
            </a:r>
            <a:r>
              <a:rPr lang="zh-CN" altLang="en-US" dirty="0"/>
              <a:t>、*</a:t>
            </a:r>
            <a:r>
              <a:rPr lang="en-US" altLang="zh-CN" dirty="0"/>
              <a:t>.EPS</a:t>
            </a:r>
            <a:r>
              <a:rPr lang="zh-CN" altLang="en-US" dirty="0"/>
              <a:t>和</a:t>
            </a:r>
            <a:r>
              <a:rPr lang="en-US" altLang="zh-CN" dirty="0"/>
              <a:t>SVG</a:t>
            </a:r>
            <a:r>
              <a:rPr lang="zh-CN" altLang="en-US" dirty="0"/>
              <a:t>、 </a:t>
            </a:r>
            <a:r>
              <a:rPr lang="en-US" altLang="zh-CN" dirty="0"/>
              <a:t>AutoCAD</a:t>
            </a:r>
            <a:r>
              <a:rPr lang="zh-CN" altLang="en-US" dirty="0"/>
              <a:t>的*</a:t>
            </a:r>
            <a:r>
              <a:rPr lang="en-US" altLang="zh-CN" dirty="0"/>
              <a:t>.dwg</a:t>
            </a:r>
            <a:r>
              <a:rPr lang="zh-CN" altLang="en-US" dirty="0"/>
              <a:t>和</a:t>
            </a:r>
            <a:r>
              <a:rPr lang="en-US" altLang="zh-CN" dirty="0" err="1"/>
              <a:t>dxf</a:t>
            </a:r>
            <a:r>
              <a:rPr lang="zh-CN" altLang="en-US" dirty="0"/>
              <a:t>、 </a:t>
            </a:r>
            <a:r>
              <a:rPr lang="en-US" altLang="zh-CN" dirty="0"/>
              <a:t>Corel DRAW</a:t>
            </a:r>
            <a:r>
              <a:rPr lang="zh-CN" altLang="en-US" dirty="0"/>
              <a:t>的*</a:t>
            </a:r>
            <a:r>
              <a:rPr lang="en-US" altLang="zh-CN" dirty="0"/>
              <a:t>.</a:t>
            </a:r>
            <a:r>
              <a:rPr lang="en-US" altLang="zh-CN" dirty="0" err="1"/>
              <a:t>cdr</a:t>
            </a:r>
            <a:r>
              <a:rPr lang="zh-CN" altLang="en-US" dirty="0"/>
              <a:t>等</a:t>
            </a:r>
          </a:p>
          <a:p>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4196997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3|1.2"/>
</p:tagLst>
</file>

<file path=ppt/tags/tag10.xml><?xml version="1.0" encoding="utf-8"?>
<p:tagLst xmlns:a="http://schemas.openxmlformats.org/drawingml/2006/main" xmlns:r="http://schemas.openxmlformats.org/officeDocument/2006/relationships" xmlns:p="http://schemas.openxmlformats.org/presentationml/2006/main">
  <p:tag name="TIMING" val="|90.7"/>
</p:tagLst>
</file>

<file path=ppt/tags/tag11.xml><?xml version="1.0" encoding="utf-8"?>
<p:tagLst xmlns:a="http://schemas.openxmlformats.org/drawingml/2006/main" xmlns:r="http://schemas.openxmlformats.org/officeDocument/2006/relationships" xmlns:p="http://schemas.openxmlformats.org/presentationml/2006/main">
  <p:tag name="TIMING" val="|9.9"/>
</p:tagLst>
</file>

<file path=ppt/tags/tag12.xml><?xml version="1.0" encoding="utf-8"?>
<p:tagLst xmlns:a="http://schemas.openxmlformats.org/drawingml/2006/main" xmlns:r="http://schemas.openxmlformats.org/officeDocument/2006/relationships" xmlns:p="http://schemas.openxmlformats.org/presentationml/2006/main">
  <p:tag name="TIMING" val="|66.2"/>
</p:tagLst>
</file>

<file path=ppt/tags/tag13.xml><?xml version="1.0" encoding="utf-8"?>
<p:tagLst xmlns:a="http://schemas.openxmlformats.org/drawingml/2006/main" xmlns:r="http://schemas.openxmlformats.org/officeDocument/2006/relationships" xmlns:p="http://schemas.openxmlformats.org/presentationml/2006/main">
  <p:tag name="TIMING" val="|50.3"/>
</p:tagLst>
</file>

<file path=ppt/tags/tag14.xml><?xml version="1.0" encoding="utf-8"?>
<p:tagLst xmlns:a="http://schemas.openxmlformats.org/drawingml/2006/main" xmlns:r="http://schemas.openxmlformats.org/officeDocument/2006/relationships" xmlns:p="http://schemas.openxmlformats.org/presentationml/2006/main">
  <p:tag name="TIMING" val="|79.4"/>
</p:tagLst>
</file>

<file path=ppt/tags/tag15.xml><?xml version="1.0" encoding="utf-8"?>
<p:tagLst xmlns:a="http://schemas.openxmlformats.org/drawingml/2006/main" xmlns:r="http://schemas.openxmlformats.org/officeDocument/2006/relationships" xmlns:p="http://schemas.openxmlformats.org/presentationml/2006/main">
  <p:tag name="TIMING" val="|50.3"/>
</p:tagLst>
</file>

<file path=ppt/tags/tag16.xml><?xml version="1.0" encoding="utf-8"?>
<p:tagLst xmlns:a="http://schemas.openxmlformats.org/drawingml/2006/main" xmlns:r="http://schemas.openxmlformats.org/officeDocument/2006/relationships" xmlns:p="http://schemas.openxmlformats.org/presentationml/2006/main">
  <p:tag name="TIMING" val="|23.5"/>
</p:tagLst>
</file>

<file path=ppt/tags/tag17.xml><?xml version="1.0" encoding="utf-8"?>
<p:tagLst xmlns:a="http://schemas.openxmlformats.org/drawingml/2006/main" xmlns:r="http://schemas.openxmlformats.org/officeDocument/2006/relationships" xmlns:p="http://schemas.openxmlformats.org/presentationml/2006/main">
  <p:tag name="TIMING" val="|42"/>
</p:tagLst>
</file>

<file path=ppt/tags/tag18.xml><?xml version="1.0" encoding="utf-8"?>
<p:tagLst xmlns:a="http://schemas.openxmlformats.org/drawingml/2006/main" xmlns:r="http://schemas.openxmlformats.org/officeDocument/2006/relationships" xmlns:p="http://schemas.openxmlformats.org/presentationml/2006/main">
  <p:tag name="TIMING" val="|6.4|99.3|1.2"/>
</p:tagLst>
</file>

<file path=ppt/tags/tag2.xml><?xml version="1.0" encoding="utf-8"?>
<p:tagLst xmlns:a="http://schemas.openxmlformats.org/drawingml/2006/main" xmlns:r="http://schemas.openxmlformats.org/officeDocument/2006/relationships" xmlns:p="http://schemas.openxmlformats.org/presentationml/2006/main">
  <p:tag name="TIMING" val="|1.2|29.6"/>
</p:tagLst>
</file>

<file path=ppt/tags/tag3.xml><?xml version="1.0" encoding="utf-8"?>
<p:tagLst xmlns:a="http://schemas.openxmlformats.org/drawingml/2006/main" xmlns:r="http://schemas.openxmlformats.org/officeDocument/2006/relationships" xmlns:p="http://schemas.openxmlformats.org/presentationml/2006/main">
  <p:tag name="TIMING" val="|36.7"/>
</p:tagLst>
</file>

<file path=ppt/tags/tag4.xml><?xml version="1.0" encoding="utf-8"?>
<p:tagLst xmlns:a="http://schemas.openxmlformats.org/drawingml/2006/main" xmlns:r="http://schemas.openxmlformats.org/officeDocument/2006/relationships" xmlns:p="http://schemas.openxmlformats.org/presentationml/2006/main">
  <p:tag name="TIMING" val="|36.7"/>
</p:tagLst>
</file>

<file path=ppt/tags/tag5.xml><?xml version="1.0" encoding="utf-8"?>
<p:tagLst xmlns:a="http://schemas.openxmlformats.org/drawingml/2006/main" xmlns:r="http://schemas.openxmlformats.org/officeDocument/2006/relationships" xmlns:p="http://schemas.openxmlformats.org/presentationml/2006/main">
  <p:tag name="TIMING" val="|36.7"/>
</p:tagLst>
</file>

<file path=ppt/tags/tag6.xml><?xml version="1.0" encoding="utf-8"?>
<p:tagLst xmlns:a="http://schemas.openxmlformats.org/drawingml/2006/main" xmlns:r="http://schemas.openxmlformats.org/officeDocument/2006/relationships" xmlns:p="http://schemas.openxmlformats.org/presentationml/2006/main">
  <p:tag name="TIMING" val="|17.4"/>
</p:tagLst>
</file>

<file path=ppt/tags/tag7.xml><?xml version="1.0" encoding="utf-8"?>
<p:tagLst xmlns:a="http://schemas.openxmlformats.org/drawingml/2006/main" xmlns:r="http://schemas.openxmlformats.org/officeDocument/2006/relationships" xmlns:p="http://schemas.openxmlformats.org/presentationml/2006/main">
  <p:tag name="TIMING" val="|41.3"/>
</p:tagLst>
</file>

<file path=ppt/tags/tag8.xml><?xml version="1.0" encoding="utf-8"?>
<p:tagLst xmlns:a="http://schemas.openxmlformats.org/drawingml/2006/main" xmlns:r="http://schemas.openxmlformats.org/officeDocument/2006/relationships" xmlns:p="http://schemas.openxmlformats.org/presentationml/2006/main">
  <p:tag name="TIMING" val="|93.3"/>
</p:tagLst>
</file>

<file path=ppt/tags/tag9.xml><?xml version="1.0" encoding="utf-8"?>
<p:tagLst xmlns:a="http://schemas.openxmlformats.org/drawingml/2006/main" xmlns:r="http://schemas.openxmlformats.org/officeDocument/2006/relationships" xmlns:p="http://schemas.openxmlformats.org/presentationml/2006/main">
  <p:tag name="TIMING" val="|48.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39697</TotalTime>
  <Words>1859</Words>
  <Application>Microsoft Office PowerPoint</Application>
  <PresentationFormat>全屏显示(4:3)</PresentationFormat>
  <Paragraphs>132</Paragraphs>
  <Slides>24</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Arial</vt:lpstr>
      <vt:lpstr>Calibri</vt:lpstr>
      <vt:lpstr>Calibri Light</vt:lpstr>
      <vt:lpstr>Office Theme</vt:lpstr>
      <vt:lpstr>第21章 多媒体和图形编程</vt:lpstr>
      <vt:lpstr>概述</vt:lpstr>
      <vt:lpstr>常见多媒体元素</vt:lpstr>
      <vt:lpstr>脚本化图片</vt:lpstr>
      <vt:lpstr>脚本化音频和视频</vt:lpstr>
      <vt:lpstr>脚本化音频和视频</vt:lpstr>
      <vt:lpstr>svg</vt:lpstr>
      <vt:lpstr>位图和矢量图</vt:lpstr>
      <vt:lpstr>位图和矢量图</vt:lpstr>
      <vt:lpstr>位图和矢量图</vt:lpstr>
      <vt:lpstr>SVG</vt:lpstr>
      <vt:lpstr>SVG</vt:lpstr>
      <vt:lpstr>SVG</vt:lpstr>
      <vt:lpstr>SVG画布和视图</vt:lpstr>
      <vt:lpstr>SVG实现时钟</vt:lpstr>
      <vt:lpstr>SVG实现时钟</vt:lpstr>
      <vt:lpstr>Canvas</vt:lpstr>
      <vt:lpstr>Canvas</vt:lpstr>
      <vt:lpstr>绘制形状</vt:lpstr>
      <vt:lpstr>绘制矩形</vt:lpstr>
      <vt:lpstr>绘制路径</vt:lpstr>
      <vt:lpstr>绘制路径</vt:lpstr>
      <vt:lpstr>绘制圆弧</vt:lpstr>
      <vt:lpstr>Canvas时钟案例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wang ye</cp:lastModifiedBy>
  <cp:revision>133</cp:revision>
  <dcterms:created xsi:type="dcterms:W3CDTF">2020-02-13T02:59:45Z</dcterms:created>
  <dcterms:modified xsi:type="dcterms:W3CDTF">2020-05-29T06:02:05Z</dcterms:modified>
</cp:coreProperties>
</file>