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9.xml" ContentType="application/vnd.openxmlformats-officedocument.presentationml.tags+xml"/>
  <Override PartName="/ppt/notesSlides/notesSlide22.xml" ContentType="application/vnd.openxmlformats-officedocument.presentationml.notesSlide+xml"/>
  <Override PartName="/ppt/tags/tag10.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1.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2.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1"/>
  </p:notesMasterIdLst>
  <p:sldIdLst>
    <p:sldId id="271" r:id="rId2"/>
    <p:sldId id="272" r:id="rId3"/>
    <p:sldId id="274" r:id="rId4"/>
    <p:sldId id="413" r:id="rId5"/>
    <p:sldId id="414" r:id="rId6"/>
    <p:sldId id="387" r:id="rId7"/>
    <p:sldId id="415" r:id="rId8"/>
    <p:sldId id="344" r:id="rId9"/>
    <p:sldId id="416" r:id="rId10"/>
    <p:sldId id="417" r:id="rId11"/>
    <p:sldId id="388" r:id="rId12"/>
    <p:sldId id="419" r:id="rId13"/>
    <p:sldId id="418" r:id="rId14"/>
    <p:sldId id="420" r:id="rId15"/>
    <p:sldId id="421" r:id="rId16"/>
    <p:sldId id="422" r:id="rId17"/>
    <p:sldId id="423" r:id="rId18"/>
    <p:sldId id="424" r:id="rId19"/>
    <p:sldId id="425" r:id="rId20"/>
    <p:sldId id="426" r:id="rId21"/>
    <p:sldId id="433" r:id="rId22"/>
    <p:sldId id="427" r:id="rId23"/>
    <p:sldId id="440" r:id="rId24"/>
    <p:sldId id="441" r:id="rId25"/>
    <p:sldId id="428" r:id="rId26"/>
    <p:sldId id="434" r:id="rId27"/>
    <p:sldId id="435" r:id="rId28"/>
    <p:sldId id="436" r:id="rId29"/>
    <p:sldId id="437" r:id="rId30"/>
    <p:sldId id="429" r:id="rId31"/>
    <p:sldId id="430" r:id="rId32"/>
    <p:sldId id="431" r:id="rId33"/>
    <p:sldId id="432" r:id="rId34"/>
    <p:sldId id="438" r:id="rId35"/>
    <p:sldId id="439" r:id="rId36"/>
    <p:sldId id="442" r:id="rId37"/>
    <p:sldId id="443" r:id="rId38"/>
    <p:sldId id="446" r:id="rId39"/>
    <p:sldId id="445"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o Ruiqing" initials="GR" lastIdx="1" clrIdx="0">
    <p:extLst>
      <p:ext uri="{19B8F6BF-5375-455C-9EA6-DF929625EA0E}">
        <p15:presenceInfo xmlns:p15="http://schemas.microsoft.com/office/powerpoint/2012/main" userId="5a3770f21e8055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3100" autoAdjust="0"/>
  </p:normalViewPr>
  <p:slideViewPr>
    <p:cSldViewPr snapToGrid="0" snapToObjects="1">
      <p:cViewPr varScale="1">
        <p:scale>
          <a:sx n="84" d="100"/>
          <a:sy n="84" d="100"/>
        </p:scale>
        <p:origin x="2142"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8D5FF9-2132-F041-86BB-B6820AAE841B}" type="datetimeFigureOut">
              <a:rPr lang="en-CN" smtClean="0"/>
              <a:t>05/29/2020</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844585-649C-C542-858E-9B9F855E27C7}" type="slidenum">
              <a:rPr lang="en-CN" smtClean="0"/>
              <a:t>‹#›</a:t>
            </a:fld>
            <a:endParaRPr lang="en-CN"/>
          </a:p>
        </p:txBody>
      </p:sp>
    </p:spTree>
    <p:extLst>
      <p:ext uri="{BB962C8B-B14F-4D97-AF65-F5344CB8AC3E}">
        <p14:creationId xmlns:p14="http://schemas.microsoft.com/office/powerpoint/2010/main" val="2760369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eveloper.mozilla.org/en/IndexedDB/Basic_Concepts_Behind_IndexedDB"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Web</a:t>
            </a:r>
            <a:r>
              <a:rPr lang="zh-CN" altLang="en-US" dirty="0"/>
              <a:t>应用允许使用浏览器提供的</a:t>
            </a:r>
            <a:r>
              <a:rPr lang="en-US" altLang="zh-CN" dirty="0" err="1"/>
              <a:t>api</a:t>
            </a:r>
            <a:r>
              <a:rPr lang="zh-CN" altLang="en-US" dirty="0"/>
              <a:t>实现将数据存储到用户的电脑上。</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1</a:t>
            </a:fld>
            <a:endParaRPr lang="en-CN"/>
          </a:p>
        </p:txBody>
      </p:sp>
    </p:spTree>
    <p:extLst>
      <p:ext uri="{BB962C8B-B14F-4D97-AF65-F5344CB8AC3E}">
        <p14:creationId xmlns:p14="http://schemas.microsoft.com/office/powerpoint/2010/main" val="3720532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10</a:t>
            </a:fld>
            <a:endParaRPr lang="en-CN"/>
          </a:p>
        </p:txBody>
      </p:sp>
    </p:spTree>
    <p:extLst>
      <p:ext uri="{BB962C8B-B14F-4D97-AF65-F5344CB8AC3E}">
        <p14:creationId xmlns:p14="http://schemas.microsoft.com/office/powerpoint/2010/main" val="4150238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Worker()</a:t>
            </a:r>
            <a:r>
              <a:rPr lang="zh-CN" altLang="en-US" dirty="0"/>
              <a:t>构造函数的参数是一个脚本文件，该文件就是 </a:t>
            </a:r>
            <a:r>
              <a:rPr lang="en-US" altLang="zh-CN" dirty="0"/>
              <a:t>Worker </a:t>
            </a:r>
            <a:r>
              <a:rPr lang="zh-CN" altLang="en-US" dirty="0"/>
              <a:t>线程所要执行的任务。由于 </a:t>
            </a:r>
            <a:r>
              <a:rPr lang="en-US" altLang="zh-CN" dirty="0"/>
              <a:t>Worker </a:t>
            </a:r>
            <a:r>
              <a:rPr lang="zh-CN" altLang="en-US" dirty="0"/>
              <a:t>不能读取本地文件，所以这个脚本必须来自网络。如果下载没有成功（比如</a:t>
            </a:r>
            <a:r>
              <a:rPr lang="en-US" altLang="zh-CN" dirty="0"/>
              <a:t>404</a:t>
            </a:r>
            <a:r>
              <a:rPr lang="zh-CN" altLang="en-US" dirty="0"/>
              <a:t>错误），</a:t>
            </a:r>
            <a:r>
              <a:rPr lang="en-US" altLang="zh-CN" dirty="0"/>
              <a:t>Worker </a:t>
            </a:r>
            <a:r>
              <a:rPr lang="zh-CN" altLang="en-US" dirty="0"/>
              <a:t>就会默默地失败。</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worker.postMessage</a:t>
            </a:r>
            <a:r>
              <a:rPr lang="en-US" altLang="zh-CN" dirty="0"/>
              <a:t>()</a:t>
            </a:r>
            <a:r>
              <a:rPr lang="zh-CN" altLang="en-US" dirty="0"/>
              <a:t>方法的参数，就是主线程传给 </a:t>
            </a:r>
            <a:r>
              <a:rPr lang="en-US" altLang="zh-CN" dirty="0"/>
              <a:t>Worker </a:t>
            </a:r>
            <a:r>
              <a:rPr lang="zh-CN" altLang="en-US" dirty="0"/>
              <a:t>的数据。它可以是各种数据类型，包括二进制数据。</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11</a:t>
            </a:fld>
            <a:endParaRPr lang="en-CN"/>
          </a:p>
        </p:txBody>
      </p:sp>
    </p:spTree>
    <p:extLst>
      <p:ext uri="{BB962C8B-B14F-4D97-AF65-F5344CB8AC3E}">
        <p14:creationId xmlns:p14="http://schemas.microsoft.com/office/powerpoint/2010/main" val="1049491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12</a:t>
            </a:fld>
            <a:endParaRPr lang="en-CN"/>
          </a:p>
        </p:txBody>
      </p:sp>
    </p:spTree>
    <p:extLst>
      <p:ext uri="{BB962C8B-B14F-4D97-AF65-F5344CB8AC3E}">
        <p14:creationId xmlns:p14="http://schemas.microsoft.com/office/powerpoint/2010/main" val="1967315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13</a:t>
            </a:fld>
            <a:endParaRPr lang="en-CN"/>
          </a:p>
        </p:txBody>
      </p:sp>
    </p:spTree>
    <p:extLst>
      <p:ext uri="{BB962C8B-B14F-4D97-AF65-F5344CB8AC3E}">
        <p14:creationId xmlns:p14="http://schemas.microsoft.com/office/powerpoint/2010/main" val="3533689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14</a:t>
            </a:fld>
            <a:endParaRPr lang="en-CN"/>
          </a:p>
        </p:txBody>
      </p:sp>
    </p:spTree>
    <p:extLst>
      <p:ext uri="{BB962C8B-B14F-4D97-AF65-F5344CB8AC3E}">
        <p14:creationId xmlns:p14="http://schemas.microsoft.com/office/powerpoint/2010/main" val="2944438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15</a:t>
            </a:fld>
            <a:endParaRPr lang="en-CN"/>
          </a:p>
        </p:txBody>
      </p:sp>
    </p:spTree>
    <p:extLst>
      <p:ext uri="{BB962C8B-B14F-4D97-AF65-F5344CB8AC3E}">
        <p14:creationId xmlns:p14="http://schemas.microsoft.com/office/powerpoint/2010/main" val="2985073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16</a:t>
            </a:fld>
            <a:endParaRPr lang="en-CN"/>
          </a:p>
        </p:txBody>
      </p:sp>
    </p:spTree>
    <p:extLst>
      <p:ext uri="{BB962C8B-B14F-4D97-AF65-F5344CB8AC3E}">
        <p14:creationId xmlns:p14="http://schemas.microsoft.com/office/powerpoint/2010/main" val="3913585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17</a:t>
            </a:fld>
            <a:endParaRPr lang="en-CN"/>
          </a:p>
        </p:txBody>
      </p:sp>
    </p:spTree>
    <p:extLst>
      <p:ext uri="{BB962C8B-B14F-4D97-AF65-F5344CB8AC3E}">
        <p14:creationId xmlns:p14="http://schemas.microsoft.com/office/powerpoint/2010/main" val="4006547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18</a:t>
            </a:fld>
            <a:endParaRPr lang="en-CN"/>
          </a:p>
        </p:txBody>
      </p:sp>
    </p:spTree>
    <p:extLst>
      <p:ext uri="{BB962C8B-B14F-4D97-AF65-F5344CB8AC3E}">
        <p14:creationId xmlns:p14="http://schemas.microsoft.com/office/powerpoint/2010/main" val="3852743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19</a:t>
            </a:fld>
            <a:endParaRPr lang="en-CN"/>
          </a:p>
        </p:txBody>
      </p:sp>
    </p:spTree>
    <p:extLst>
      <p:ext uri="{BB962C8B-B14F-4D97-AF65-F5344CB8AC3E}">
        <p14:creationId xmlns:p14="http://schemas.microsoft.com/office/powerpoint/2010/main" val="64520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a:t>
            </a:fld>
            <a:endParaRPr lang="en-CN"/>
          </a:p>
        </p:txBody>
      </p:sp>
    </p:spTree>
    <p:extLst>
      <p:ext uri="{BB962C8B-B14F-4D97-AF65-F5344CB8AC3E}">
        <p14:creationId xmlns:p14="http://schemas.microsoft.com/office/powerpoint/2010/main" val="1859769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20</a:t>
            </a:fld>
            <a:endParaRPr lang="en-CN"/>
          </a:p>
        </p:txBody>
      </p:sp>
    </p:spTree>
    <p:extLst>
      <p:ext uri="{BB962C8B-B14F-4D97-AF65-F5344CB8AC3E}">
        <p14:creationId xmlns:p14="http://schemas.microsoft.com/office/powerpoint/2010/main" val="2185848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21</a:t>
            </a:fld>
            <a:endParaRPr lang="en-CN"/>
          </a:p>
        </p:txBody>
      </p:sp>
    </p:spTree>
    <p:extLst>
      <p:ext uri="{BB962C8B-B14F-4D97-AF65-F5344CB8AC3E}">
        <p14:creationId xmlns:p14="http://schemas.microsoft.com/office/powerpoint/2010/main" val="1922824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当要上传大文件的时候，此方法非常有用，可以将大文件分割分段，然后各自上传，因为分割之后的 </a:t>
            </a:r>
            <a:r>
              <a:rPr lang="en-US" altLang="zh-CN" sz="1200" b="0" i="0" kern="1200" dirty="0">
                <a:solidFill>
                  <a:schemeClr val="tx1"/>
                </a:solidFill>
                <a:effectLst/>
                <a:latin typeface="+mn-lt"/>
                <a:ea typeface="+mn-ea"/>
                <a:cs typeface="+mn-cs"/>
              </a:rPr>
              <a:t>Blob </a:t>
            </a:r>
            <a:r>
              <a:rPr lang="zh-CN" altLang="en-US" sz="1200" b="0" i="0" kern="1200" dirty="0">
                <a:solidFill>
                  <a:schemeClr val="tx1"/>
                </a:solidFill>
                <a:effectLst/>
                <a:latin typeface="+mn-lt"/>
                <a:ea typeface="+mn-ea"/>
                <a:cs typeface="+mn-cs"/>
              </a:rPr>
              <a:t>对象和原始的是独立存在的。</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22</a:t>
            </a:fld>
            <a:endParaRPr lang="en-CN"/>
          </a:p>
        </p:txBody>
      </p:sp>
    </p:spTree>
    <p:extLst>
      <p:ext uri="{BB962C8B-B14F-4D97-AF65-F5344CB8AC3E}">
        <p14:creationId xmlns:p14="http://schemas.microsoft.com/office/powerpoint/2010/main" val="30582172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23</a:t>
            </a:fld>
            <a:endParaRPr lang="en-CN"/>
          </a:p>
        </p:txBody>
      </p:sp>
    </p:spTree>
    <p:extLst>
      <p:ext uri="{BB962C8B-B14F-4D97-AF65-F5344CB8AC3E}">
        <p14:creationId xmlns:p14="http://schemas.microsoft.com/office/powerpoint/2010/main" val="283153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file</a:t>
            </a:r>
            <a:r>
              <a:rPr lang="zh-CN" altLang="en-US" dirty="0"/>
              <a:t>接口基于</a:t>
            </a:r>
            <a:r>
              <a:rPr lang="en-US" altLang="zh-CN" dirty="0"/>
              <a:t>blob</a:t>
            </a:r>
            <a:r>
              <a:rPr lang="zh-CN" altLang="en-US" dirty="0"/>
              <a:t>，继承了</a:t>
            </a:r>
            <a:r>
              <a:rPr lang="en-US" altLang="zh-CN" dirty="0"/>
              <a:t>blob</a:t>
            </a:r>
            <a:r>
              <a:rPr lang="zh-CN" altLang="en-US" dirty="0"/>
              <a:t>的功能，并且扩展支持了用户计算机上的本地文件</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24</a:t>
            </a:fld>
            <a:endParaRPr lang="en-CN"/>
          </a:p>
        </p:txBody>
      </p:sp>
    </p:spTree>
    <p:extLst>
      <p:ext uri="{BB962C8B-B14F-4D97-AF65-F5344CB8AC3E}">
        <p14:creationId xmlns:p14="http://schemas.microsoft.com/office/powerpoint/2010/main" val="23308563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25</a:t>
            </a:fld>
            <a:endParaRPr lang="en-CN"/>
          </a:p>
        </p:txBody>
      </p:sp>
    </p:spTree>
    <p:extLst>
      <p:ext uri="{BB962C8B-B14F-4D97-AF65-F5344CB8AC3E}">
        <p14:creationId xmlns:p14="http://schemas.microsoft.com/office/powerpoint/2010/main" val="8858770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文件系统</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是一些其他存储</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，例如 </a:t>
            </a:r>
            <a:r>
              <a:rPr lang="en-US" altLang="zh-CN" sz="1200" b="0" i="0" u="none" strike="noStrike" kern="1200" dirty="0" err="1">
                <a:solidFill>
                  <a:schemeClr val="tx1"/>
                </a:solidFill>
                <a:effectLst/>
                <a:latin typeface="+mn-lt"/>
                <a:ea typeface="+mn-ea"/>
                <a:cs typeface="+mn-cs"/>
                <a:hlinkClick r:id="rId3" tooltip="en/IndexedDB/Basic_Concepts_Behind_IndexedDB"/>
              </a:rPr>
              <a:t>IndexedDB</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WebSQL</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已于</a:t>
            </a:r>
            <a:r>
              <a:rPr lang="en-US" altLang="zh-CN" sz="1200" b="0" i="0" kern="1200" dirty="0">
                <a:solidFill>
                  <a:schemeClr val="tx1"/>
                </a:solidFill>
                <a:effectLst/>
                <a:latin typeface="+mn-lt"/>
                <a:ea typeface="+mn-ea"/>
                <a:cs typeface="+mn-cs"/>
              </a:rPr>
              <a:t>2010</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18</a:t>
            </a:r>
            <a:r>
              <a:rPr lang="zh-CN" altLang="en-US" sz="1200" b="0" i="0" kern="1200" dirty="0">
                <a:solidFill>
                  <a:schemeClr val="tx1"/>
                </a:solidFill>
                <a:effectLst/>
                <a:latin typeface="+mn-lt"/>
                <a:ea typeface="+mn-ea"/>
                <a:cs typeface="+mn-cs"/>
              </a:rPr>
              <a:t>日起弃用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，以及</a:t>
            </a:r>
            <a:r>
              <a:rPr lang="en-US" altLang="zh-CN" sz="1200" b="0" i="0" kern="1200" dirty="0" err="1">
                <a:solidFill>
                  <a:schemeClr val="tx1"/>
                </a:solidFill>
                <a:effectLst/>
                <a:latin typeface="+mn-lt"/>
                <a:ea typeface="+mn-ea"/>
                <a:cs typeface="+mn-cs"/>
              </a:rPr>
              <a:t>AppCache</a:t>
            </a:r>
            <a:r>
              <a:rPr lang="zh-CN" altLang="en-US" sz="1200" b="0" i="0" kern="1200" dirty="0">
                <a:solidFill>
                  <a:schemeClr val="tx1"/>
                </a:solidFill>
                <a:effectLst/>
                <a:latin typeface="+mn-lt"/>
                <a:ea typeface="+mn-ea"/>
                <a:cs typeface="+mn-cs"/>
              </a:rPr>
              <a:t>等的替代品。该</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对于那些处理</a:t>
            </a:r>
            <a:r>
              <a:rPr lang="en-US" altLang="zh-CN" sz="1200" b="0" i="0" kern="1200" dirty="0">
                <a:solidFill>
                  <a:schemeClr val="tx1"/>
                </a:solidFill>
                <a:effectLst/>
                <a:latin typeface="+mn-lt"/>
                <a:ea typeface="+mn-ea"/>
                <a:cs typeface="+mn-cs"/>
              </a:rPr>
              <a:t>blob</a:t>
            </a:r>
            <a:r>
              <a:rPr lang="zh-CN" altLang="en-US" sz="1200" b="0" i="0" kern="1200" dirty="0">
                <a:solidFill>
                  <a:schemeClr val="tx1"/>
                </a:solidFill>
                <a:effectLst/>
                <a:latin typeface="+mn-lt"/>
                <a:ea typeface="+mn-ea"/>
                <a:cs typeface="+mn-cs"/>
              </a:rPr>
              <a:t>的应用而言是一种更好的选择，因为：</a:t>
            </a:r>
          </a:p>
          <a:p>
            <a:r>
              <a:rPr lang="zh-CN" altLang="en-US" sz="1200" b="0" i="0" kern="1200" dirty="0">
                <a:solidFill>
                  <a:schemeClr val="tx1"/>
                </a:solidFill>
                <a:effectLst/>
                <a:latin typeface="+mn-lt"/>
                <a:ea typeface="+mn-ea"/>
                <a:cs typeface="+mn-cs"/>
              </a:rPr>
              <a:t>文件系统</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提供客户端存储以应对不在数据库中存储的应用场景。如果你需要大型可变的数据块，比数据库而言它就是一种更有效率的存储解决方案。</a:t>
            </a:r>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26</a:t>
            </a:fld>
            <a:endParaRPr lang="en-CN"/>
          </a:p>
        </p:txBody>
      </p:sp>
    </p:spTree>
    <p:extLst>
      <p:ext uri="{BB962C8B-B14F-4D97-AF65-F5344CB8AC3E}">
        <p14:creationId xmlns:p14="http://schemas.microsoft.com/office/powerpoint/2010/main" val="4188483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27</a:t>
            </a:fld>
            <a:endParaRPr lang="en-CN"/>
          </a:p>
        </p:txBody>
      </p:sp>
    </p:spTree>
    <p:extLst>
      <p:ext uri="{BB962C8B-B14F-4D97-AF65-F5344CB8AC3E}">
        <p14:creationId xmlns:p14="http://schemas.microsoft.com/office/powerpoint/2010/main" val="943747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28</a:t>
            </a:fld>
            <a:endParaRPr lang="en-CN"/>
          </a:p>
        </p:txBody>
      </p:sp>
    </p:spTree>
    <p:extLst>
      <p:ext uri="{BB962C8B-B14F-4D97-AF65-F5344CB8AC3E}">
        <p14:creationId xmlns:p14="http://schemas.microsoft.com/office/powerpoint/2010/main" val="1457282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29</a:t>
            </a:fld>
            <a:endParaRPr lang="en-CN"/>
          </a:p>
        </p:txBody>
      </p:sp>
    </p:spTree>
    <p:extLst>
      <p:ext uri="{BB962C8B-B14F-4D97-AF65-F5344CB8AC3E}">
        <p14:creationId xmlns:p14="http://schemas.microsoft.com/office/powerpoint/2010/main" val="3490924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a:solidFill>
                  <a:schemeClr val="tx1"/>
                </a:solidFill>
                <a:effectLst/>
                <a:latin typeface="+mn-lt"/>
                <a:ea typeface="+mn-ea"/>
                <a:cs typeface="+mn-cs"/>
              </a:rPr>
              <a:t>第三个参数的属性指定了是否需要更高的精度，位置的过期时间等等；</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a:t>
            </a:fld>
            <a:endParaRPr lang="en-CN"/>
          </a:p>
        </p:txBody>
      </p:sp>
    </p:spTree>
    <p:extLst>
      <p:ext uri="{BB962C8B-B14F-4D97-AF65-F5344CB8AC3E}">
        <p14:creationId xmlns:p14="http://schemas.microsoft.com/office/powerpoint/2010/main" val="23826005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30</a:t>
            </a:fld>
            <a:endParaRPr lang="en-CN"/>
          </a:p>
        </p:txBody>
      </p:sp>
    </p:spTree>
    <p:extLst>
      <p:ext uri="{BB962C8B-B14F-4D97-AF65-F5344CB8AC3E}">
        <p14:creationId xmlns:p14="http://schemas.microsoft.com/office/powerpoint/2010/main" val="27908997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31</a:t>
            </a:fld>
            <a:endParaRPr lang="en-CN"/>
          </a:p>
        </p:txBody>
      </p:sp>
    </p:spTree>
    <p:extLst>
      <p:ext uri="{BB962C8B-B14F-4D97-AF65-F5344CB8AC3E}">
        <p14:creationId xmlns:p14="http://schemas.microsoft.com/office/powerpoint/2010/main" val="293756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32</a:t>
            </a:fld>
            <a:endParaRPr lang="en-CN"/>
          </a:p>
        </p:txBody>
      </p:sp>
    </p:spTree>
    <p:extLst>
      <p:ext uri="{BB962C8B-B14F-4D97-AF65-F5344CB8AC3E}">
        <p14:creationId xmlns:p14="http://schemas.microsoft.com/office/powerpoint/2010/main" val="26576225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以上代码中，我们返回了</a:t>
            </a:r>
            <a:r>
              <a:rPr lang="en-US" altLang="zh-CN" sz="1200" b="0" i="0" kern="1200" dirty="0">
                <a:solidFill>
                  <a:schemeClr val="tx1"/>
                </a:solidFill>
                <a:effectLst/>
                <a:latin typeface="+mn-lt"/>
                <a:ea typeface="+mn-ea"/>
                <a:cs typeface="+mn-cs"/>
              </a:rPr>
              <a:t>text.txt</a:t>
            </a:r>
            <a:r>
              <a:rPr lang="zh-CN" altLang="en-US" sz="1200" b="0" i="0" kern="1200" dirty="0">
                <a:solidFill>
                  <a:schemeClr val="tx1"/>
                </a:solidFill>
                <a:effectLst/>
                <a:latin typeface="+mn-lt"/>
                <a:ea typeface="+mn-ea"/>
                <a:cs typeface="+mn-cs"/>
              </a:rPr>
              <a:t>文件，创建了</a:t>
            </a:r>
            <a:r>
              <a:rPr lang="en-US" altLang="zh-CN" sz="1200" b="0" i="0" kern="1200" dirty="0" err="1">
                <a:solidFill>
                  <a:schemeClr val="tx1"/>
                </a:solidFill>
                <a:effectLst/>
                <a:latin typeface="+mn-lt"/>
                <a:ea typeface="+mn-ea"/>
                <a:cs typeface="+mn-cs"/>
              </a:rPr>
              <a:t>FileWriter</a:t>
            </a:r>
            <a:r>
              <a:rPr lang="zh-CN" altLang="en-US" sz="1200" b="0" i="0" kern="1200" dirty="0">
                <a:solidFill>
                  <a:schemeClr val="tx1"/>
                </a:solidFill>
                <a:effectLst/>
                <a:latin typeface="+mn-lt"/>
                <a:ea typeface="+mn-ea"/>
                <a:cs typeface="+mn-cs"/>
              </a:rPr>
              <a:t>对象。我们然后通过创建一个新的</a:t>
            </a:r>
            <a:r>
              <a:rPr lang="en-US" altLang="zh-CN" sz="1200" b="0" i="0" kern="1200" dirty="0" err="1">
                <a:solidFill>
                  <a:schemeClr val="tx1"/>
                </a:solidFill>
                <a:effectLst/>
                <a:latin typeface="+mn-lt"/>
                <a:ea typeface="+mn-ea"/>
                <a:cs typeface="+mn-cs"/>
              </a:rPr>
              <a:t>BlobBuilder</a:t>
            </a:r>
            <a:r>
              <a:rPr lang="zh-CN" altLang="en-US" sz="1200" b="0" i="0" kern="1200" dirty="0">
                <a:solidFill>
                  <a:schemeClr val="tx1"/>
                </a:solidFill>
                <a:effectLst/>
                <a:latin typeface="+mn-lt"/>
                <a:ea typeface="+mn-ea"/>
                <a:cs typeface="+mn-cs"/>
              </a:rPr>
              <a:t>对象添加内容并且使用了</a:t>
            </a:r>
            <a:r>
              <a:rPr lang="en-US" altLang="zh-CN" sz="1200" b="0" i="0" kern="1200" dirty="0" err="1">
                <a:solidFill>
                  <a:schemeClr val="tx1"/>
                </a:solidFill>
                <a:effectLst/>
                <a:latin typeface="+mn-lt"/>
                <a:ea typeface="+mn-ea"/>
                <a:cs typeface="+mn-cs"/>
              </a:rPr>
              <a:t>FileWriter</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write()</a:t>
            </a:r>
            <a:r>
              <a:rPr lang="zh-CN" altLang="en-US" sz="1200" b="0" i="0" kern="1200" dirty="0">
                <a:solidFill>
                  <a:schemeClr val="tx1"/>
                </a:solidFill>
                <a:effectLst/>
                <a:latin typeface="+mn-lt"/>
                <a:ea typeface="+mn-ea"/>
                <a:cs typeface="+mn-cs"/>
              </a:rPr>
              <a:t>方法。</a:t>
            </a:r>
          </a:p>
          <a:p>
            <a:r>
              <a:rPr lang="zh-CN" altLang="en-US" sz="1200" b="0" i="0" kern="1200" dirty="0">
                <a:solidFill>
                  <a:schemeClr val="tx1"/>
                </a:solidFill>
                <a:effectLst/>
                <a:latin typeface="+mn-lt"/>
                <a:ea typeface="+mn-ea"/>
                <a:cs typeface="+mn-cs"/>
              </a:rPr>
              <a:t>调用</a:t>
            </a:r>
            <a:r>
              <a:rPr lang="en-US" altLang="zh-CN" sz="1200" b="0" i="0" kern="1200" dirty="0" err="1">
                <a:solidFill>
                  <a:schemeClr val="tx1"/>
                </a:solidFill>
                <a:effectLst/>
                <a:latin typeface="+mn-lt"/>
                <a:ea typeface="+mn-ea"/>
                <a:cs typeface="+mn-cs"/>
              </a:rPr>
              <a:t>getFile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方法只会返回</a:t>
            </a:r>
            <a:r>
              <a:rPr lang="en-US" altLang="zh-CN" sz="1200" b="0" i="0" kern="1200" dirty="0" err="1">
                <a:solidFill>
                  <a:schemeClr val="tx1"/>
                </a:solidFill>
                <a:effectLst/>
                <a:latin typeface="+mn-lt"/>
                <a:ea typeface="+mn-ea"/>
                <a:cs typeface="+mn-cs"/>
              </a:rPr>
              <a:t>FileEntry</a:t>
            </a:r>
            <a:r>
              <a:rPr lang="zh-CN" altLang="en-US" sz="1200" b="0" i="0" kern="1200" dirty="0">
                <a:solidFill>
                  <a:schemeClr val="tx1"/>
                </a:solidFill>
                <a:effectLst/>
                <a:latin typeface="+mn-lt"/>
                <a:ea typeface="+mn-ea"/>
                <a:cs typeface="+mn-cs"/>
              </a:rPr>
              <a:t>对象。并不返回文件的内容。因此，如果我们想读出文件内容，我们需要使用</a:t>
            </a:r>
            <a:r>
              <a:rPr lang="en-US" altLang="zh-CN" sz="1200" b="0" i="0" kern="1200" dirty="0">
                <a:solidFill>
                  <a:schemeClr val="tx1"/>
                </a:solidFill>
                <a:effectLst/>
                <a:latin typeface="+mn-lt"/>
                <a:ea typeface="+mn-ea"/>
                <a:cs typeface="+mn-cs"/>
              </a:rPr>
              <a:t>File</a:t>
            </a:r>
            <a:r>
              <a:rPr lang="zh-CN" altLang="en-US" sz="1200" b="0" i="0" kern="1200" dirty="0">
                <a:solidFill>
                  <a:schemeClr val="tx1"/>
                </a:solidFill>
                <a:effectLst/>
                <a:latin typeface="+mn-lt"/>
                <a:ea typeface="+mn-ea"/>
                <a:cs typeface="+mn-cs"/>
              </a:rPr>
              <a:t>对象和</a:t>
            </a:r>
            <a:r>
              <a:rPr lang="en-US" altLang="zh-CN" sz="1200" b="0" i="0" kern="1200" dirty="0" err="1">
                <a:solidFill>
                  <a:schemeClr val="tx1"/>
                </a:solidFill>
                <a:effectLst/>
                <a:latin typeface="+mn-lt"/>
                <a:ea typeface="+mn-ea"/>
                <a:cs typeface="+mn-cs"/>
              </a:rPr>
              <a:t>FileReader</a:t>
            </a:r>
            <a:r>
              <a:rPr lang="zh-CN" altLang="en-US" sz="1200" b="0" i="0" kern="1200" dirty="0">
                <a:solidFill>
                  <a:schemeClr val="tx1"/>
                </a:solidFill>
                <a:effectLst/>
                <a:latin typeface="+mn-lt"/>
                <a:ea typeface="+mn-ea"/>
                <a:cs typeface="+mn-cs"/>
              </a:rPr>
              <a:t>对象。</a:t>
            </a:r>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33</a:t>
            </a:fld>
            <a:endParaRPr lang="en-CN"/>
          </a:p>
        </p:txBody>
      </p:sp>
    </p:spTree>
    <p:extLst>
      <p:ext uri="{BB962C8B-B14F-4D97-AF65-F5344CB8AC3E}">
        <p14:creationId xmlns:p14="http://schemas.microsoft.com/office/powerpoint/2010/main" val="39973758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34</a:t>
            </a:fld>
            <a:endParaRPr lang="en-CN"/>
          </a:p>
        </p:txBody>
      </p:sp>
    </p:spTree>
    <p:extLst>
      <p:ext uri="{BB962C8B-B14F-4D97-AF65-F5344CB8AC3E}">
        <p14:creationId xmlns:p14="http://schemas.microsoft.com/office/powerpoint/2010/main" val="22902476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35</a:t>
            </a:fld>
            <a:endParaRPr lang="en-CN"/>
          </a:p>
        </p:txBody>
      </p:sp>
    </p:spTree>
    <p:extLst>
      <p:ext uri="{BB962C8B-B14F-4D97-AF65-F5344CB8AC3E}">
        <p14:creationId xmlns:p14="http://schemas.microsoft.com/office/powerpoint/2010/main" val="41063915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36</a:t>
            </a:fld>
            <a:endParaRPr lang="en-CN"/>
          </a:p>
        </p:txBody>
      </p:sp>
    </p:spTree>
    <p:extLst>
      <p:ext uri="{BB962C8B-B14F-4D97-AF65-F5344CB8AC3E}">
        <p14:creationId xmlns:p14="http://schemas.microsoft.com/office/powerpoint/2010/main" val="26865295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37</a:t>
            </a:fld>
            <a:endParaRPr lang="en-CN"/>
          </a:p>
        </p:txBody>
      </p:sp>
    </p:spTree>
    <p:extLst>
      <p:ext uri="{BB962C8B-B14F-4D97-AF65-F5344CB8AC3E}">
        <p14:creationId xmlns:p14="http://schemas.microsoft.com/office/powerpoint/2010/main" val="33800352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38</a:t>
            </a:fld>
            <a:endParaRPr lang="en-CN"/>
          </a:p>
        </p:txBody>
      </p:sp>
    </p:spTree>
    <p:extLst>
      <p:ext uri="{BB962C8B-B14F-4D97-AF65-F5344CB8AC3E}">
        <p14:creationId xmlns:p14="http://schemas.microsoft.com/office/powerpoint/2010/main" val="13678454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39</a:t>
            </a:fld>
            <a:endParaRPr lang="en-CN"/>
          </a:p>
        </p:txBody>
      </p:sp>
    </p:spTree>
    <p:extLst>
      <p:ext uri="{BB962C8B-B14F-4D97-AF65-F5344CB8AC3E}">
        <p14:creationId xmlns:p14="http://schemas.microsoft.com/office/powerpoint/2010/main" val="4170428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5</a:t>
            </a:fld>
            <a:endParaRPr lang="en-CN"/>
          </a:p>
        </p:txBody>
      </p:sp>
    </p:spTree>
    <p:extLst>
      <p:ext uri="{BB962C8B-B14F-4D97-AF65-F5344CB8AC3E}">
        <p14:creationId xmlns:p14="http://schemas.microsoft.com/office/powerpoint/2010/main" val="881037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6</a:t>
            </a:fld>
            <a:endParaRPr lang="en-CN"/>
          </a:p>
        </p:txBody>
      </p:sp>
    </p:spTree>
    <p:extLst>
      <p:ext uri="{BB962C8B-B14F-4D97-AF65-F5344CB8AC3E}">
        <p14:creationId xmlns:p14="http://schemas.microsoft.com/office/powerpoint/2010/main" val="2579286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7</a:t>
            </a:fld>
            <a:endParaRPr lang="en-CN"/>
          </a:p>
        </p:txBody>
      </p:sp>
    </p:spTree>
    <p:extLst>
      <p:ext uri="{BB962C8B-B14F-4D97-AF65-F5344CB8AC3E}">
        <p14:creationId xmlns:p14="http://schemas.microsoft.com/office/powerpoint/2010/main" val="3340649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8</a:t>
            </a:fld>
            <a:endParaRPr lang="en-CN"/>
          </a:p>
        </p:txBody>
      </p:sp>
    </p:spTree>
    <p:extLst>
      <p:ext uri="{BB962C8B-B14F-4D97-AF65-F5344CB8AC3E}">
        <p14:creationId xmlns:p14="http://schemas.microsoft.com/office/powerpoint/2010/main" val="2215179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9</a:t>
            </a:fld>
            <a:endParaRPr lang="en-CN"/>
          </a:p>
        </p:txBody>
      </p:sp>
    </p:spTree>
    <p:extLst>
      <p:ext uri="{BB962C8B-B14F-4D97-AF65-F5344CB8AC3E}">
        <p14:creationId xmlns:p14="http://schemas.microsoft.com/office/powerpoint/2010/main" val="3114929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05/29/2020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2324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05/29/2020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24038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05/29/2020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190889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05/29/2020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384477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8AB77F-5147-9E49-B0CD-3D0EAD8D46EC}" type="datetimeFigureOut">
              <a:rPr lang="en-CN" smtClean="0"/>
              <a:t>05/29/2020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335349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8AB77F-5147-9E49-B0CD-3D0EAD8D46EC}" type="datetimeFigureOut">
              <a:rPr lang="en-CN" smtClean="0"/>
              <a:t>05/29/2020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338082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8AB77F-5147-9E49-B0CD-3D0EAD8D46EC}" type="datetimeFigureOut">
              <a:rPr lang="en-CN" smtClean="0"/>
              <a:t>05/29/2020</a:t>
            </a:fld>
            <a:endParaRPr lang="en-CN"/>
          </a:p>
        </p:txBody>
      </p:sp>
      <p:sp>
        <p:nvSpPr>
          <p:cNvPr id="8" name="Footer Placeholder 7"/>
          <p:cNvSpPr>
            <a:spLocks noGrp="1"/>
          </p:cNvSpPr>
          <p:nvPr>
            <p:ph type="ftr" sz="quarter" idx="11"/>
          </p:nvPr>
        </p:nvSpPr>
        <p:spPr/>
        <p:txBody>
          <a:bodyPr/>
          <a:lstStyle/>
          <a:p>
            <a:endParaRPr lang="en-CN"/>
          </a:p>
        </p:txBody>
      </p:sp>
      <p:sp>
        <p:nvSpPr>
          <p:cNvPr id="9" name="Slide Number Placeholder 8"/>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1180479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8AB77F-5147-9E49-B0CD-3D0EAD8D46EC}" type="datetimeFigureOut">
              <a:rPr lang="en-CN" smtClean="0"/>
              <a:t>05/29/2020</a:t>
            </a:fld>
            <a:endParaRPr lang="en-CN"/>
          </a:p>
        </p:txBody>
      </p:sp>
      <p:sp>
        <p:nvSpPr>
          <p:cNvPr id="4" name="Footer Placeholder 3"/>
          <p:cNvSpPr>
            <a:spLocks noGrp="1"/>
          </p:cNvSpPr>
          <p:nvPr>
            <p:ph type="ftr" sz="quarter" idx="11"/>
          </p:nvPr>
        </p:nvSpPr>
        <p:spPr/>
        <p:txBody>
          <a:bodyPr/>
          <a:lstStyle/>
          <a:p>
            <a:endParaRPr lang="en-CN"/>
          </a:p>
        </p:txBody>
      </p:sp>
      <p:sp>
        <p:nvSpPr>
          <p:cNvPr id="5" name="Slide Number Placeholder 4"/>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897400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AB77F-5147-9E49-B0CD-3D0EAD8D46EC}" type="datetimeFigureOut">
              <a:rPr lang="en-CN" smtClean="0"/>
              <a:t>05/29/2020</a:t>
            </a:fld>
            <a:endParaRPr lang="en-CN"/>
          </a:p>
        </p:txBody>
      </p:sp>
      <p:sp>
        <p:nvSpPr>
          <p:cNvPr id="3" name="Footer Placeholder 2"/>
          <p:cNvSpPr>
            <a:spLocks noGrp="1"/>
          </p:cNvSpPr>
          <p:nvPr>
            <p:ph type="ftr" sz="quarter" idx="11"/>
          </p:nvPr>
        </p:nvSpPr>
        <p:spPr/>
        <p:txBody>
          <a:bodyPr/>
          <a:lstStyle/>
          <a:p>
            <a:endParaRPr lang="en-CN"/>
          </a:p>
        </p:txBody>
      </p:sp>
      <p:sp>
        <p:nvSpPr>
          <p:cNvPr id="4" name="Slide Number Placeholder 3"/>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63767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8AB77F-5147-9E49-B0CD-3D0EAD8D46EC}" type="datetimeFigureOut">
              <a:rPr lang="en-CN" smtClean="0"/>
              <a:t>05/29/2020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49646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8AB77F-5147-9E49-B0CD-3D0EAD8D46EC}" type="datetimeFigureOut">
              <a:rPr lang="en-CN" smtClean="0"/>
              <a:t>05/29/2020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1645220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AB77F-5147-9E49-B0CD-3D0EAD8D46EC}" type="datetimeFigureOut">
              <a:rPr lang="en-CN" smtClean="0"/>
              <a:t>05/29/2020</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300236-9E92-4C40-BD89-7011200B5A90}" type="slidenum">
              <a:rPr lang="en-CN" smtClean="0"/>
              <a:t>‹#›</a:t>
            </a:fld>
            <a:endParaRPr lang="en-CN"/>
          </a:p>
        </p:txBody>
      </p:sp>
    </p:spTree>
    <p:extLst>
      <p:ext uri="{BB962C8B-B14F-4D97-AF65-F5344CB8AC3E}">
        <p14:creationId xmlns:p14="http://schemas.microsoft.com/office/powerpoint/2010/main" val="24588737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8.png"/><Relationship Id="rId5" Type="http://schemas.openxmlformats.org/officeDocument/2006/relationships/image" Target="../media/image2.tiff"/><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9.png"/><Relationship Id="rId5" Type="http://schemas.openxmlformats.org/officeDocument/2006/relationships/image" Target="../media/image2.tiff"/><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tif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1.png"/><Relationship Id="rId5" Type="http://schemas.openxmlformats.org/officeDocument/2006/relationships/image" Target="../media/image2.tiff"/><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tif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4.png"/><Relationship Id="rId5" Type="http://schemas.openxmlformats.org/officeDocument/2006/relationships/image" Target="../media/image2.tiff"/><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5.png"/><Relationship Id="rId5" Type="http://schemas.openxmlformats.org/officeDocument/2006/relationships/image" Target="../media/image2.tiff"/><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23.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6.png"/><Relationship Id="rId5" Type="http://schemas.openxmlformats.org/officeDocument/2006/relationships/image" Target="../media/image2.tiff"/><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tiff"/><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tiff"/></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tiff"/><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22.png"/><Relationship Id="rId5" Type="http://schemas.openxmlformats.org/officeDocument/2006/relationships/image" Target="../media/image2.tiff"/><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tiff"/></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tiff"/></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tiff"/><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27.png"/><Relationship Id="rId5" Type="http://schemas.openxmlformats.org/officeDocument/2006/relationships/image" Target="../media/image2.tiff"/><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tiff"/></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tiff"/></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tiff"/></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tiff"/></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tif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tif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2.tiff"/><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tiff"/><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7.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5.png"/><Relationship Id="rId5" Type="http://schemas.openxmlformats.org/officeDocument/2006/relationships/image" Target="../media/image2.tiff"/><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normAutofit/>
          </a:bodyPr>
          <a:lstStyle/>
          <a:p>
            <a:r>
              <a:rPr lang="zh-CN" altLang="en-US" sz="4000" dirty="0"/>
              <a:t>第</a:t>
            </a:r>
            <a:r>
              <a:rPr lang="en-US" altLang="zh-CN" sz="4000" dirty="0"/>
              <a:t>22</a:t>
            </a:r>
            <a:r>
              <a:rPr lang="zh-CN" altLang="en-US" sz="4000" dirty="0"/>
              <a:t>章 </a:t>
            </a:r>
            <a:r>
              <a:rPr lang="en-US" altLang="zh-CN" sz="4000" dirty="0"/>
              <a:t>html5 </a:t>
            </a:r>
            <a:r>
              <a:rPr lang="en-US" altLang="zh-CN" sz="4000" dirty="0" err="1"/>
              <a:t>api</a:t>
            </a:r>
            <a:endParaRPr lang="en-CN" sz="4000"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4204820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a:t>Web Worker</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1" y="1273214"/>
            <a:ext cx="8978996" cy="5832124"/>
          </a:xfrm>
        </p:spPr>
        <p:txBody>
          <a:bodyPr>
            <a:normAutofit lnSpcReduction="10000"/>
          </a:bodyPr>
          <a:lstStyle/>
          <a:p>
            <a:pPr marL="0" indent="0">
              <a:buNone/>
            </a:pPr>
            <a:r>
              <a:rPr lang="en-US" altLang="zh-CN" dirty="0"/>
              <a:t>Web Worker </a:t>
            </a:r>
            <a:r>
              <a:rPr lang="zh-CN" altLang="en-US" dirty="0"/>
              <a:t>有以下几个使用注意点：</a:t>
            </a:r>
            <a:endParaRPr lang="en-US" altLang="zh-CN" dirty="0"/>
          </a:p>
          <a:p>
            <a:r>
              <a:rPr lang="zh-CN" altLang="en-US" dirty="0"/>
              <a:t>同源限制：分配给 </a:t>
            </a:r>
            <a:r>
              <a:rPr lang="en-US" altLang="zh-CN" dirty="0"/>
              <a:t>Worker </a:t>
            </a:r>
            <a:r>
              <a:rPr lang="zh-CN" altLang="en-US" dirty="0"/>
              <a:t>线程运行的脚本文件，必须与主线程的脚本文件同源。</a:t>
            </a:r>
          </a:p>
          <a:p>
            <a:r>
              <a:rPr lang="en-US" altLang="zh-CN" dirty="0"/>
              <a:t>DOM </a:t>
            </a:r>
            <a:r>
              <a:rPr lang="zh-CN" altLang="en-US" dirty="0"/>
              <a:t>限制：</a:t>
            </a:r>
            <a:r>
              <a:rPr lang="en-US" altLang="zh-CN" dirty="0"/>
              <a:t>Worker </a:t>
            </a:r>
            <a:r>
              <a:rPr lang="zh-CN" altLang="en-US" dirty="0"/>
              <a:t>线程所在的全局对象，与主线程不一样，无法读取主线程所在网页的 </a:t>
            </a:r>
            <a:r>
              <a:rPr lang="en-US" altLang="zh-CN" dirty="0"/>
              <a:t>DOM </a:t>
            </a:r>
            <a:r>
              <a:rPr lang="zh-CN" altLang="en-US" dirty="0"/>
              <a:t>对象，也无法使用</a:t>
            </a:r>
            <a:r>
              <a:rPr lang="en-US" altLang="zh-CN" dirty="0"/>
              <a:t>document</a:t>
            </a:r>
            <a:r>
              <a:rPr lang="zh-CN" altLang="en-US" dirty="0"/>
              <a:t>、</a:t>
            </a:r>
            <a:r>
              <a:rPr lang="en-US" altLang="zh-CN" dirty="0"/>
              <a:t>window</a:t>
            </a:r>
            <a:r>
              <a:rPr lang="zh-CN" altLang="en-US" dirty="0"/>
              <a:t>、</a:t>
            </a:r>
            <a:r>
              <a:rPr lang="en-US" altLang="zh-CN" dirty="0"/>
              <a:t>parent</a:t>
            </a:r>
            <a:r>
              <a:rPr lang="zh-CN" altLang="en-US" dirty="0"/>
              <a:t>这些对象。但是，</a:t>
            </a:r>
            <a:r>
              <a:rPr lang="en-US" altLang="zh-CN" dirty="0"/>
              <a:t>Worker </a:t>
            </a:r>
            <a:r>
              <a:rPr lang="zh-CN" altLang="en-US" dirty="0"/>
              <a:t>线程可以</a:t>
            </a:r>
            <a:r>
              <a:rPr lang="en-US" altLang="zh-CN" dirty="0"/>
              <a:t>navigator</a:t>
            </a:r>
            <a:r>
              <a:rPr lang="zh-CN" altLang="en-US" dirty="0"/>
              <a:t>对象和</a:t>
            </a:r>
            <a:r>
              <a:rPr lang="en-US" altLang="zh-CN" dirty="0"/>
              <a:t>location</a:t>
            </a:r>
            <a:r>
              <a:rPr lang="zh-CN" altLang="en-US" dirty="0"/>
              <a:t>对象。</a:t>
            </a:r>
          </a:p>
          <a:p>
            <a:r>
              <a:rPr lang="zh-CN" altLang="en-US" dirty="0"/>
              <a:t>通信联系：</a:t>
            </a:r>
            <a:r>
              <a:rPr lang="en-US" altLang="zh-CN" dirty="0"/>
              <a:t>Worker </a:t>
            </a:r>
            <a:r>
              <a:rPr lang="zh-CN" altLang="en-US" dirty="0"/>
              <a:t>线程和主线程不在同一个上下文环境，它们不能直接通信，必须通过消息完成。</a:t>
            </a:r>
          </a:p>
          <a:p>
            <a:r>
              <a:rPr lang="zh-CN" altLang="en-US" dirty="0"/>
              <a:t>脚本限制：</a:t>
            </a:r>
            <a:r>
              <a:rPr lang="en-US" altLang="zh-CN" dirty="0"/>
              <a:t>Worker </a:t>
            </a:r>
            <a:r>
              <a:rPr lang="zh-CN" altLang="en-US" dirty="0"/>
              <a:t>线程不能执行</a:t>
            </a:r>
            <a:r>
              <a:rPr lang="en-US" altLang="zh-CN" dirty="0"/>
              <a:t>alert()</a:t>
            </a:r>
            <a:r>
              <a:rPr lang="zh-CN" altLang="en-US" dirty="0"/>
              <a:t>方法和</a:t>
            </a:r>
            <a:r>
              <a:rPr lang="en-US" altLang="zh-CN" dirty="0"/>
              <a:t>confirm()</a:t>
            </a:r>
            <a:r>
              <a:rPr lang="zh-CN" altLang="en-US" dirty="0"/>
              <a:t>方法，但可以使用 </a:t>
            </a:r>
            <a:r>
              <a:rPr lang="en-US" altLang="zh-CN" dirty="0" err="1"/>
              <a:t>XMLHttpRequest</a:t>
            </a:r>
            <a:r>
              <a:rPr lang="en-US" altLang="zh-CN" dirty="0"/>
              <a:t> </a:t>
            </a:r>
            <a:r>
              <a:rPr lang="zh-CN" altLang="en-US" dirty="0"/>
              <a:t>对象发出 </a:t>
            </a:r>
            <a:r>
              <a:rPr lang="en-US" altLang="zh-CN" dirty="0"/>
              <a:t>AJAX </a:t>
            </a:r>
            <a:r>
              <a:rPr lang="zh-CN" altLang="en-US" dirty="0"/>
              <a:t>请求。</a:t>
            </a:r>
          </a:p>
          <a:p>
            <a:r>
              <a:rPr lang="zh-CN" altLang="en-US" dirty="0"/>
              <a:t>文件限制：</a:t>
            </a:r>
            <a:r>
              <a:rPr lang="en-US" altLang="zh-CN" dirty="0"/>
              <a:t>Worker </a:t>
            </a:r>
            <a:r>
              <a:rPr lang="zh-CN" altLang="en-US" dirty="0"/>
              <a:t>线程无法读取本地文件，即不能打开本机的文件系统（</a:t>
            </a:r>
            <a:r>
              <a:rPr lang="en-US" altLang="zh-CN" dirty="0"/>
              <a:t>file://</a:t>
            </a:r>
            <a:r>
              <a:rPr lang="zh-CN" altLang="en-US" dirty="0"/>
              <a:t>），它所加载的脚本，必须来自网络。</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3953420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主线程</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5"/>
            <a:ext cx="8299450" cy="5276050"/>
          </a:xfrm>
        </p:spPr>
        <p:txBody>
          <a:bodyPr>
            <a:normAutofit fontScale="62500" lnSpcReduction="20000"/>
          </a:bodyPr>
          <a:lstStyle/>
          <a:p>
            <a:r>
              <a:rPr lang="zh-CN" altLang="en-US" dirty="0"/>
              <a:t>主线程采用</a:t>
            </a:r>
            <a:r>
              <a:rPr lang="en-US" altLang="zh-CN" dirty="0"/>
              <a:t>new</a:t>
            </a:r>
            <a:r>
              <a:rPr lang="zh-CN" altLang="en-US" dirty="0"/>
              <a:t>命令，调用</a:t>
            </a:r>
            <a:r>
              <a:rPr lang="en-US" altLang="zh-CN" dirty="0"/>
              <a:t>Worker()</a:t>
            </a:r>
            <a:r>
              <a:rPr lang="zh-CN" altLang="en-US" dirty="0"/>
              <a:t>构造函数，新建一个 </a:t>
            </a:r>
            <a:r>
              <a:rPr lang="en-US" altLang="zh-CN" dirty="0"/>
              <a:t>Worker </a:t>
            </a:r>
            <a:r>
              <a:rPr lang="zh-CN" altLang="en-US" dirty="0"/>
              <a:t>线程。</a:t>
            </a:r>
          </a:p>
          <a:p>
            <a:pPr marL="0" indent="0">
              <a:buNone/>
            </a:pPr>
            <a:r>
              <a:rPr lang="en-US" altLang="zh-CN" dirty="0"/>
              <a:t>var worker = new Worker('work.js');</a:t>
            </a:r>
          </a:p>
          <a:p>
            <a:r>
              <a:rPr lang="zh-CN" altLang="en-US" dirty="0"/>
              <a:t>然后，主线程调用</a:t>
            </a:r>
            <a:r>
              <a:rPr lang="en-US" altLang="zh-CN" dirty="0" err="1"/>
              <a:t>worker.postMessage</a:t>
            </a:r>
            <a:r>
              <a:rPr lang="en-US" altLang="zh-CN" dirty="0"/>
              <a:t>()</a:t>
            </a:r>
            <a:r>
              <a:rPr lang="zh-CN" altLang="en-US" dirty="0"/>
              <a:t>方法，向 </a:t>
            </a:r>
            <a:r>
              <a:rPr lang="en-US" altLang="zh-CN" dirty="0"/>
              <a:t>Worker </a:t>
            </a:r>
            <a:r>
              <a:rPr lang="zh-CN" altLang="en-US" dirty="0"/>
              <a:t>发消息。</a:t>
            </a:r>
          </a:p>
          <a:p>
            <a:pPr marL="0" indent="0">
              <a:buNone/>
            </a:pPr>
            <a:r>
              <a:rPr lang="en-US" altLang="zh-CN" dirty="0" err="1"/>
              <a:t>worker.postMessage</a:t>
            </a:r>
            <a:r>
              <a:rPr lang="en-US" altLang="zh-CN" dirty="0"/>
              <a:t>('Hello World');</a:t>
            </a:r>
          </a:p>
          <a:p>
            <a:pPr marL="0" indent="0">
              <a:buNone/>
            </a:pPr>
            <a:r>
              <a:rPr lang="en-US" altLang="zh-CN" dirty="0" err="1"/>
              <a:t>worker.postMessage</a:t>
            </a:r>
            <a:r>
              <a:rPr lang="en-US" altLang="zh-CN" dirty="0"/>
              <a:t>({method: 'echo', </a:t>
            </a:r>
            <a:r>
              <a:rPr lang="en-US" altLang="zh-CN" dirty="0" err="1"/>
              <a:t>args</a:t>
            </a:r>
            <a:r>
              <a:rPr lang="en-US" altLang="zh-CN" dirty="0"/>
              <a:t>: ['Work']});</a:t>
            </a:r>
          </a:p>
          <a:p>
            <a:r>
              <a:rPr lang="zh-CN" altLang="en-US" dirty="0"/>
              <a:t>接着，主线程通过</a:t>
            </a:r>
            <a:r>
              <a:rPr lang="en-US" altLang="zh-CN" dirty="0" err="1"/>
              <a:t>worker.onmessage</a:t>
            </a:r>
            <a:r>
              <a:rPr lang="zh-CN" altLang="en-US" dirty="0"/>
              <a:t>指定监听函数，接收子线程发回来的消息。</a:t>
            </a:r>
          </a:p>
          <a:p>
            <a:pPr marL="0" indent="0">
              <a:buNone/>
            </a:pPr>
            <a:r>
              <a:rPr lang="en-US" altLang="zh-CN" dirty="0" err="1"/>
              <a:t>worker.onmessage</a:t>
            </a:r>
            <a:r>
              <a:rPr lang="en-US" altLang="zh-CN" dirty="0"/>
              <a:t> = function (event) {</a:t>
            </a:r>
          </a:p>
          <a:p>
            <a:pPr marL="0" indent="0">
              <a:buNone/>
            </a:pPr>
            <a:r>
              <a:rPr lang="en-US" altLang="zh-CN" dirty="0"/>
              <a:t>  console.log('Received message ' + </a:t>
            </a:r>
            <a:r>
              <a:rPr lang="en-US" altLang="zh-CN" dirty="0" err="1"/>
              <a:t>event.data</a:t>
            </a:r>
            <a:r>
              <a:rPr lang="en-US" altLang="zh-CN" dirty="0"/>
              <a:t>);</a:t>
            </a:r>
          </a:p>
          <a:p>
            <a:pPr marL="0" indent="0">
              <a:buNone/>
            </a:pPr>
            <a:r>
              <a:rPr lang="en-US" altLang="zh-CN" dirty="0"/>
              <a:t>  </a:t>
            </a:r>
            <a:r>
              <a:rPr lang="en-US" altLang="zh-CN" dirty="0" err="1"/>
              <a:t>doSomething</a:t>
            </a:r>
            <a:r>
              <a:rPr lang="en-US" altLang="zh-CN" dirty="0"/>
              <a:t>();</a:t>
            </a:r>
          </a:p>
          <a:p>
            <a:pPr marL="0" indent="0">
              <a:buNone/>
            </a:pPr>
            <a:r>
              <a:rPr lang="en-US" altLang="zh-CN" dirty="0"/>
              <a:t>}</a:t>
            </a:r>
          </a:p>
          <a:p>
            <a:pPr marL="0" indent="0">
              <a:buNone/>
            </a:pPr>
            <a:r>
              <a:rPr lang="en-US" altLang="zh-CN" dirty="0"/>
              <a:t>function </a:t>
            </a:r>
            <a:r>
              <a:rPr lang="en-US" altLang="zh-CN" dirty="0" err="1"/>
              <a:t>doSomething</a:t>
            </a:r>
            <a:r>
              <a:rPr lang="en-US" altLang="zh-CN" dirty="0"/>
              <a:t>() {</a:t>
            </a:r>
          </a:p>
          <a:p>
            <a:pPr marL="0" indent="0">
              <a:buNone/>
            </a:pPr>
            <a:r>
              <a:rPr lang="en-US" altLang="zh-CN" dirty="0"/>
              <a:t>  // </a:t>
            </a:r>
            <a:r>
              <a:rPr lang="zh-CN" altLang="en-US" dirty="0"/>
              <a:t>执行任务</a:t>
            </a:r>
          </a:p>
          <a:p>
            <a:pPr marL="0" indent="0">
              <a:buNone/>
            </a:pPr>
            <a:r>
              <a:rPr lang="zh-CN" altLang="en-US" dirty="0"/>
              <a:t>  </a:t>
            </a:r>
            <a:r>
              <a:rPr lang="en-US" altLang="zh-CN" dirty="0" err="1"/>
              <a:t>worker.postMessage</a:t>
            </a:r>
            <a:r>
              <a:rPr lang="en-US" altLang="zh-CN" dirty="0"/>
              <a:t>('Work done!');</a:t>
            </a:r>
          </a:p>
          <a:p>
            <a:pPr marL="0" indent="0">
              <a:buNone/>
            </a:pPr>
            <a:r>
              <a:rPr lang="en-US" altLang="zh-CN" dirty="0"/>
              <a:t>}</a:t>
            </a:r>
          </a:p>
          <a:p>
            <a:r>
              <a:rPr lang="en-US" altLang="zh-CN" dirty="0"/>
              <a:t>Worker </a:t>
            </a:r>
            <a:r>
              <a:rPr lang="zh-CN" altLang="en-US" dirty="0"/>
              <a:t>完成任务以后，主线程就可以把它关掉。</a:t>
            </a:r>
          </a:p>
          <a:p>
            <a:pPr marL="0" indent="0">
              <a:buNone/>
            </a:pPr>
            <a:r>
              <a:rPr lang="en-US" altLang="zh-CN" dirty="0" err="1"/>
              <a:t>worker.terminate</a:t>
            </a:r>
            <a:r>
              <a:rPr lang="en-US" altLang="zh-CN" dirty="0"/>
              <a:t>();</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图片 3">
            <a:extLst>
              <a:ext uri="{FF2B5EF4-FFF2-40B4-BE49-F238E27FC236}">
                <a16:creationId xmlns:a16="http://schemas.microsoft.com/office/drawing/2014/main" id="{F04B2553-D060-401E-92F6-D3733A4E4922}"/>
              </a:ext>
            </a:extLst>
          </p:cNvPr>
          <p:cNvPicPr>
            <a:picLocks noChangeAspect="1"/>
          </p:cNvPicPr>
          <p:nvPr/>
        </p:nvPicPr>
        <p:blipFill>
          <a:blip r:embed="rId6"/>
          <a:stretch>
            <a:fillRect/>
          </a:stretch>
        </p:blipFill>
        <p:spPr>
          <a:xfrm>
            <a:off x="941828" y="1923036"/>
            <a:ext cx="6602212" cy="3228819"/>
          </a:xfrm>
          <a:prstGeom prst="rect">
            <a:avLst/>
          </a:prstGeom>
        </p:spPr>
      </p:pic>
    </p:spTree>
    <p:custDataLst>
      <p:tags r:id="rId1"/>
    </p:custDataLst>
    <p:extLst>
      <p:ext uri="{BB962C8B-B14F-4D97-AF65-F5344CB8AC3E}">
        <p14:creationId xmlns:p14="http://schemas.microsoft.com/office/powerpoint/2010/main" val="7862015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a:t>Worker</a:t>
            </a:r>
            <a:r>
              <a:rPr lang="zh-CN" altLang="en-US" dirty="0"/>
              <a:t>线程</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96089" y="1273214"/>
            <a:ext cx="8832011" cy="5584785"/>
          </a:xfrm>
        </p:spPr>
        <p:txBody>
          <a:bodyPr>
            <a:normAutofit fontScale="92500" lnSpcReduction="10000"/>
          </a:bodyPr>
          <a:lstStyle/>
          <a:p>
            <a:r>
              <a:rPr lang="en-US" altLang="zh-CN" dirty="0"/>
              <a:t>Worker </a:t>
            </a:r>
            <a:r>
              <a:rPr lang="zh-CN" altLang="en-US" dirty="0"/>
              <a:t>线程内部需要有一个监听函数，监听</a:t>
            </a:r>
            <a:r>
              <a:rPr lang="en-US" altLang="zh-CN" dirty="0"/>
              <a:t>message</a:t>
            </a:r>
            <a:r>
              <a:rPr lang="zh-CN" altLang="en-US" dirty="0"/>
              <a:t>事件。</a:t>
            </a:r>
          </a:p>
          <a:p>
            <a:pPr marL="0" indent="0">
              <a:buFont typeface="Arial" panose="020B0604020202020204" pitchFamily="34" charset="0"/>
              <a:buNone/>
            </a:pPr>
            <a:r>
              <a:rPr lang="en-US" altLang="zh-CN" dirty="0" err="1"/>
              <a:t>self.addEventListener</a:t>
            </a:r>
            <a:r>
              <a:rPr lang="en-US" altLang="zh-CN" dirty="0"/>
              <a:t>('message', function (e) {</a:t>
            </a:r>
          </a:p>
          <a:p>
            <a:pPr marL="0" indent="0">
              <a:buFont typeface="Arial" panose="020B0604020202020204" pitchFamily="34" charset="0"/>
              <a:buNone/>
            </a:pPr>
            <a:r>
              <a:rPr lang="en-US" altLang="zh-CN" dirty="0"/>
              <a:t>  </a:t>
            </a:r>
            <a:r>
              <a:rPr lang="en-US" altLang="zh-CN" dirty="0" err="1"/>
              <a:t>self.postMessage</a:t>
            </a:r>
            <a:r>
              <a:rPr lang="en-US" altLang="zh-CN" dirty="0"/>
              <a:t>('You said: ' + </a:t>
            </a:r>
            <a:r>
              <a:rPr lang="en-US" altLang="zh-CN" dirty="0" err="1"/>
              <a:t>e.data</a:t>
            </a:r>
            <a:r>
              <a:rPr lang="en-US" altLang="zh-CN" dirty="0"/>
              <a:t>);</a:t>
            </a:r>
          </a:p>
          <a:p>
            <a:pPr marL="0" indent="0">
              <a:buFont typeface="Arial" panose="020B0604020202020204" pitchFamily="34" charset="0"/>
              <a:buNone/>
            </a:pPr>
            <a:r>
              <a:rPr lang="en-US" altLang="zh-CN" dirty="0"/>
              <a:t>}, false);</a:t>
            </a:r>
          </a:p>
          <a:p>
            <a:pPr marL="0" indent="0">
              <a:buFont typeface="Arial" panose="020B0604020202020204" pitchFamily="34" charset="0"/>
              <a:buNone/>
            </a:pPr>
            <a:r>
              <a:rPr lang="zh-CN" altLang="en-US" dirty="0"/>
              <a:t>上面代码中，</a:t>
            </a:r>
            <a:r>
              <a:rPr lang="en-US" altLang="zh-CN" dirty="0"/>
              <a:t>self</a:t>
            </a:r>
            <a:r>
              <a:rPr lang="zh-CN" altLang="en-US" dirty="0"/>
              <a:t>代表子线程自身，即子线程的全局对象。因此，等同于下面写法。</a:t>
            </a:r>
          </a:p>
          <a:p>
            <a:pPr marL="0" indent="0">
              <a:buFont typeface="Arial" panose="020B0604020202020204" pitchFamily="34" charset="0"/>
              <a:buNone/>
            </a:pPr>
            <a:r>
              <a:rPr lang="en-US" altLang="zh-CN" dirty="0" err="1"/>
              <a:t>this.addEventListener</a:t>
            </a:r>
            <a:r>
              <a:rPr lang="en-US" altLang="zh-CN" dirty="0"/>
              <a:t>('message', function (e) {</a:t>
            </a:r>
          </a:p>
          <a:p>
            <a:pPr marL="0" indent="0">
              <a:buFont typeface="Arial" panose="020B0604020202020204" pitchFamily="34" charset="0"/>
              <a:buNone/>
            </a:pPr>
            <a:r>
              <a:rPr lang="en-US" altLang="zh-CN" dirty="0"/>
              <a:t>  </a:t>
            </a:r>
            <a:r>
              <a:rPr lang="en-US" altLang="zh-CN" dirty="0" err="1"/>
              <a:t>this.postMessage</a:t>
            </a:r>
            <a:r>
              <a:rPr lang="en-US" altLang="zh-CN" dirty="0"/>
              <a:t>('You said: ' + </a:t>
            </a:r>
            <a:r>
              <a:rPr lang="en-US" altLang="zh-CN" dirty="0" err="1"/>
              <a:t>e.data</a:t>
            </a:r>
            <a:r>
              <a:rPr lang="en-US" altLang="zh-CN" dirty="0"/>
              <a:t>);</a:t>
            </a:r>
          </a:p>
          <a:p>
            <a:pPr marL="0" indent="0">
              <a:buFont typeface="Arial" panose="020B0604020202020204" pitchFamily="34" charset="0"/>
              <a:buNone/>
            </a:pPr>
            <a:r>
              <a:rPr lang="en-US" altLang="zh-CN" dirty="0"/>
              <a:t>}, false);</a:t>
            </a:r>
          </a:p>
          <a:p>
            <a:pPr marL="0" indent="0">
              <a:buFont typeface="Arial" panose="020B0604020202020204" pitchFamily="34" charset="0"/>
              <a:buNone/>
            </a:pPr>
            <a:r>
              <a:rPr lang="zh-CN" altLang="en-US" dirty="0"/>
              <a:t>除了使用</a:t>
            </a:r>
            <a:r>
              <a:rPr lang="en-US" altLang="zh-CN" dirty="0" err="1"/>
              <a:t>self.addEventListener</a:t>
            </a:r>
            <a:r>
              <a:rPr lang="en-US" altLang="zh-CN" dirty="0"/>
              <a:t>()</a:t>
            </a:r>
            <a:r>
              <a:rPr lang="zh-CN" altLang="en-US" dirty="0"/>
              <a:t>指定监听函数，也可以使用</a:t>
            </a:r>
            <a:r>
              <a:rPr lang="en-US" altLang="zh-CN" dirty="0" err="1"/>
              <a:t>self.onmessage</a:t>
            </a:r>
            <a:r>
              <a:rPr lang="zh-CN" altLang="en-US" dirty="0"/>
              <a:t>指定。监听函数的参数是一个事件对象，它的</a:t>
            </a:r>
            <a:r>
              <a:rPr lang="en-US" altLang="zh-CN" dirty="0"/>
              <a:t>data</a:t>
            </a:r>
            <a:r>
              <a:rPr lang="zh-CN" altLang="en-US" dirty="0"/>
              <a:t>属性包含主线程发来的数据。</a:t>
            </a:r>
            <a:r>
              <a:rPr lang="en-US" altLang="zh-CN" dirty="0" err="1"/>
              <a:t>self.postMessage</a:t>
            </a:r>
            <a:r>
              <a:rPr lang="en-US" altLang="zh-CN" dirty="0"/>
              <a:t>()</a:t>
            </a:r>
            <a:r>
              <a:rPr lang="zh-CN" altLang="en-US" dirty="0"/>
              <a:t>方法用来向主线程发送消息。</a:t>
            </a: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7553527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a:t>Worker</a:t>
            </a:r>
            <a:r>
              <a:rPr lang="zh-CN" altLang="en-US" dirty="0"/>
              <a:t>线程</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174625" y="1147951"/>
            <a:ext cx="8299450" cy="5276050"/>
          </a:xfrm>
        </p:spPr>
        <p:txBody>
          <a:bodyPr>
            <a:normAutofit fontScale="92500" lnSpcReduction="20000"/>
          </a:bodyPr>
          <a:lstStyle/>
          <a:p>
            <a:r>
              <a:rPr lang="zh-CN" altLang="en-US" sz="1800" dirty="0"/>
              <a:t>根据主线程发来的数据，</a:t>
            </a:r>
            <a:r>
              <a:rPr lang="en-US" altLang="zh-CN" sz="1800" dirty="0"/>
              <a:t>Worker </a:t>
            </a:r>
            <a:r>
              <a:rPr lang="zh-CN" altLang="en-US" sz="1800" dirty="0"/>
              <a:t>线程可以调用不同的方法，下面是一个例子。</a:t>
            </a:r>
          </a:p>
          <a:p>
            <a:pPr marL="0" indent="0">
              <a:buNone/>
            </a:pPr>
            <a:r>
              <a:rPr lang="en-US" altLang="zh-CN" sz="1800" dirty="0" err="1"/>
              <a:t>self.addEventListener</a:t>
            </a:r>
            <a:r>
              <a:rPr lang="en-US" altLang="zh-CN" sz="1800" dirty="0"/>
              <a:t>('message', function (e) {</a:t>
            </a:r>
          </a:p>
          <a:p>
            <a:pPr marL="0" indent="0">
              <a:buNone/>
            </a:pPr>
            <a:r>
              <a:rPr lang="en-US" altLang="zh-CN" sz="1800" dirty="0"/>
              <a:t>  var data = </a:t>
            </a:r>
            <a:r>
              <a:rPr lang="en-US" altLang="zh-CN" sz="1800" dirty="0" err="1"/>
              <a:t>e.data</a:t>
            </a:r>
            <a:r>
              <a:rPr lang="en-US" altLang="zh-CN" sz="1800" dirty="0"/>
              <a:t>;</a:t>
            </a:r>
          </a:p>
          <a:p>
            <a:pPr marL="0" indent="0">
              <a:buNone/>
            </a:pPr>
            <a:r>
              <a:rPr lang="en-US" altLang="zh-CN" sz="1800" dirty="0"/>
              <a:t>  switch (data.cmd) {</a:t>
            </a:r>
          </a:p>
          <a:p>
            <a:pPr marL="0" indent="0">
              <a:buNone/>
            </a:pPr>
            <a:r>
              <a:rPr lang="en-US" altLang="zh-CN" sz="1800" dirty="0"/>
              <a:t>    case 'start':</a:t>
            </a:r>
          </a:p>
          <a:p>
            <a:pPr marL="0" indent="0">
              <a:buNone/>
            </a:pPr>
            <a:r>
              <a:rPr lang="en-US" altLang="zh-CN" sz="1800" dirty="0"/>
              <a:t>      </a:t>
            </a:r>
            <a:r>
              <a:rPr lang="en-US" altLang="zh-CN" sz="1800" dirty="0" err="1"/>
              <a:t>self.postMessage</a:t>
            </a:r>
            <a:r>
              <a:rPr lang="en-US" altLang="zh-CN" sz="1800" dirty="0"/>
              <a:t>('WORKER STARTED: ' + data.msg);</a:t>
            </a:r>
          </a:p>
          <a:p>
            <a:pPr marL="0" indent="0">
              <a:buNone/>
            </a:pPr>
            <a:r>
              <a:rPr lang="en-US" altLang="zh-CN" sz="1800" dirty="0"/>
              <a:t>      break;</a:t>
            </a:r>
          </a:p>
          <a:p>
            <a:pPr marL="0" indent="0">
              <a:buNone/>
            </a:pPr>
            <a:r>
              <a:rPr lang="en-US" altLang="zh-CN" sz="1800" dirty="0"/>
              <a:t>    case 'stop':</a:t>
            </a:r>
          </a:p>
          <a:p>
            <a:pPr marL="0" indent="0">
              <a:buNone/>
            </a:pPr>
            <a:r>
              <a:rPr lang="en-US" altLang="zh-CN" sz="1800" dirty="0"/>
              <a:t>      </a:t>
            </a:r>
            <a:r>
              <a:rPr lang="en-US" altLang="zh-CN" sz="1800" dirty="0" err="1"/>
              <a:t>self.postMessage</a:t>
            </a:r>
            <a:r>
              <a:rPr lang="en-US" altLang="zh-CN" sz="1800" dirty="0"/>
              <a:t>('WORKER STOPPED: ' + data.msg);</a:t>
            </a:r>
          </a:p>
          <a:p>
            <a:pPr marL="0" indent="0">
              <a:buNone/>
            </a:pPr>
            <a:r>
              <a:rPr lang="en-US" altLang="zh-CN" sz="1800" dirty="0"/>
              <a:t>      </a:t>
            </a:r>
            <a:r>
              <a:rPr lang="en-US" altLang="zh-CN" sz="1800" dirty="0" err="1"/>
              <a:t>self.close</a:t>
            </a:r>
            <a:r>
              <a:rPr lang="en-US" altLang="zh-CN" sz="1800" dirty="0"/>
              <a:t>(); // Terminates the worker.</a:t>
            </a:r>
          </a:p>
          <a:p>
            <a:pPr marL="0" indent="0">
              <a:buNone/>
            </a:pPr>
            <a:r>
              <a:rPr lang="en-US" altLang="zh-CN" sz="1800" dirty="0"/>
              <a:t>      break;</a:t>
            </a:r>
          </a:p>
          <a:p>
            <a:pPr marL="0" indent="0">
              <a:buNone/>
            </a:pPr>
            <a:r>
              <a:rPr lang="en-US" altLang="zh-CN" sz="1800" dirty="0"/>
              <a:t>    default:</a:t>
            </a:r>
          </a:p>
          <a:p>
            <a:pPr marL="0" indent="0">
              <a:buNone/>
            </a:pPr>
            <a:r>
              <a:rPr lang="en-US" altLang="zh-CN" sz="1800" dirty="0"/>
              <a:t>      </a:t>
            </a:r>
            <a:r>
              <a:rPr lang="en-US" altLang="zh-CN" sz="1800" dirty="0" err="1"/>
              <a:t>self.postMessage</a:t>
            </a:r>
            <a:r>
              <a:rPr lang="en-US" altLang="zh-CN" sz="1800" dirty="0"/>
              <a:t>('Unknown command: ' + data.msg);</a:t>
            </a:r>
          </a:p>
          <a:p>
            <a:pPr marL="0" indent="0">
              <a:buNone/>
            </a:pPr>
            <a:r>
              <a:rPr lang="en-US" altLang="zh-CN" sz="1800" dirty="0"/>
              <a:t>  };</a:t>
            </a:r>
          </a:p>
          <a:p>
            <a:pPr marL="0" indent="0">
              <a:buNone/>
            </a:pPr>
            <a:r>
              <a:rPr lang="en-US" altLang="zh-CN" sz="1800" dirty="0"/>
              <a:t>}, false);</a:t>
            </a:r>
          </a:p>
          <a:p>
            <a:r>
              <a:rPr lang="zh-CN" altLang="en-US" sz="1800" dirty="0"/>
              <a:t> 上面代码中，</a:t>
            </a:r>
            <a:r>
              <a:rPr lang="en-US" altLang="zh-CN" sz="1800" dirty="0" err="1"/>
              <a:t>self.close</a:t>
            </a:r>
            <a:r>
              <a:rPr lang="en-US" altLang="zh-CN" sz="1800" dirty="0"/>
              <a:t>()</a:t>
            </a:r>
            <a:r>
              <a:rPr lang="zh-CN" altLang="en-US" sz="1800" dirty="0"/>
              <a:t>用于在 </a:t>
            </a:r>
            <a:r>
              <a:rPr lang="en-US" altLang="zh-CN" sz="1800" dirty="0"/>
              <a:t>Worker </a:t>
            </a:r>
            <a:r>
              <a:rPr lang="zh-CN" altLang="en-US" sz="1800" dirty="0"/>
              <a:t>内部关闭自身。</a:t>
            </a:r>
            <a:endParaRPr lang="en-CN" sz="1800"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7535574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a:t>Worker</a:t>
            </a:r>
            <a:r>
              <a:rPr lang="zh-CN" altLang="en-US" dirty="0"/>
              <a:t>加载脚本</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174625" y="1147951"/>
            <a:ext cx="8299450" cy="5276050"/>
          </a:xfrm>
        </p:spPr>
        <p:txBody>
          <a:bodyPr>
            <a:normAutofit/>
          </a:bodyPr>
          <a:lstStyle/>
          <a:p>
            <a:r>
              <a:rPr lang="en-US" altLang="zh-CN" sz="1800" dirty="0"/>
              <a:t>Worker </a:t>
            </a:r>
            <a:r>
              <a:rPr lang="zh-CN" altLang="en-US" sz="1800" dirty="0"/>
              <a:t>内部如果要加载其他脚本，有一个专门的方法</a:t>
            </a:r>
            <a:r>
              <a:rPr lang="en-US" altLang="zh-CN" sz="1800" dirty="0" err="1"/>
              <a:t>importScripts</a:t>
            </a:r>
            <a:r>
              <a:rPr lang="en-US" altLang="zh-CN" sz="1800" dirty="0"/>
              <a:t>()</a:t>
            </a:r>
            <a:r>
              <a:rPr lang="zh-CN" altLang="en-US" sz="1800" dirty="0"/>
              <a:t>。</a:t>
            </a:r>
          </a:p>
          <a:p>
            <a:pPr marL="0" indent="0">
              <a:buNone/>
            </a:pPr>
            <a:r>
              <a:rPr lang="en-US" altLang="zh-CN" sz="1800" dirty="0" err="1"/>
              <a:t>importScripts</a:t>
            </a:r>
            <a:r>
              <a:rPr lang="en-US" altLang="zh-CN" sz="1800" dirty="0"/>
              <a:t>('script1.js');</a:t>
            </a:r>
          </a:p>
          <a:p>
            <a:r>
              <a:rPr lang="zh-CN" altLang="en-US" sz="1800" dirty="0"/>
              <a:t>该方法可以同时加载多个脚本。</a:t>
            </a:r>
          </a:p>
          <a:p>
            <a:pPr marL="0" indent="0">
              <a:buNone/>
            </a:pPr>
            <a:r>
              <a:rPr lang="en-US" altLang="zh-CN" sz="1800" dirty="0" err="1"/>
              <a:t>importScripts</a:t>
            </a:r>
            <a:r>
              <a:rPr lang="en-US" altLang="zh-CN" sz="1800" dirty="0"/>
              <a:t>('script1.js', 'script2.js’);</a:t>
            </a:r>
          </a:p>
          <a:p>
            <a:pPr marL="0" indent="0">
              <a:buNone/>
            </a:pPr>
            <a:endParaRPr lang="en-US" altLang="zh-CN" sz="1800" dirty="0"/>
          </a:p>
          <a:p>
            <a:pPr marL="0" indent="0">
              <a:buNone/>
            </a:pPr>
            <a:r>
              <a:rPr lang="zh-CN" altLang="en-US" sz="1800" dirty="0"/>
              <a:t>主线程可以监听 </a:t>
            </a:r>
            <a:r>
              <a:rPr lang="en-US" sz="1800" dirty="0"/>
              <a:t>Worker </a:t>
            </a:r>
            <a:r>
              <a:rPr lang="zh-CN" altLang="en-US" sz="1800" dirty="0"/>
              <a:t>是否发生错误。如果发生错误，</a:t>
            </a:r>
            <a:r>
              <a:rPr lang="en-US" sz="1800" dirty="0"/>
              <a:t>Worker </a:t>
            </a:r>
            <a:r>
              <a:rPr lang="zh-CN" altLang="en-US" sz="1800" dirty="0"/>
              <a:t>会触发主线程的</a:t>
            </a:r>
            <a:r>
              <a:rPr lang="en-US" sz="1800" dirty="0"/>
              <a:t>error</a:t>
            </a:r>
            <a:r>
              <a:rPr lang="zh-CN" altLang="en-US" sz="1800" dirty="0"/>
              <a:t>事件。</a:t>
            </a:r>
          </a:p>
          <a:p>
            <a:pPr marL="0" indent="0">
              <a:buNone/>
            </a:pPr>
            <a:r>
              <a:rPr lang="en-US" sz="1800" dirty="0" err="1"/>
              <a:t>worker.onerror</a:t>
            </a:r>
            <a:r>
              <a:rPr lang="en-US" sz="1800" dirty="0"/>
              <a:t>(function (event) {</a:t>
            </a:r>
          </a:p>
          <a:p>
            <a:pPr marL="0" indent="0">
              <a:buNone/>
            </a:pPr>
            <a:r>
              <a:rPr lang="en-US" sz="1800" dirty="0"/>
              <a:t>  console.log([</a:t>
            </a:r>
          </a:p>
          <a:p>
            <a:pPr marL="0" indent="0">
              <a:buNone/>
            </a:pPr>
            <a:r>
              <a:rPr lang="en-US" sz="1800" dirty="0"/>
              <a:t>    'ERROR: Line ', </a:t>
            </a:r>
            <a:r>
              <a:rPr lang="en-US" sz="1800" dirty="0" err="1"/>
              <a:t>e.lineno</a:t>
            </a:r>
            <a:r>
              <a:rPr lang="en-US" sz="1800" dirty="0"/>
              <a:t>, ' in ', </a:t>
            </a:r>
            <a:r>
              <a:rPr lang="en-US" sz="1800" dirty="0" err="1"/>
              <a:t>e.filename</a:t>
            </a:r>
            <a:r>
              <a:rPr lang="en-US" sz="1800" dirty="0"/>
              <a:t>, ': ', </a:t>
            </a:r>
            <a:r>
              <a:rPr lang="en-US" sz="1800" dirty="0" err="1"/>
              <a:t>e.message</a:t>
            </a:r>
            <a:endParaRPr lang="en-US" sz="1800" dirty="0"/>
          </a:p>
          <a:p>
            <a:pPr marL="0" indent="0">
              <a:buNone/>
            </a:pPr>
            <a:r>
              <a:rPr lang="en-US" sz="1800" dirty="0"/>
              <a:t>  ].join(''));</a:t>
            </a:r>
          </a:p>
          <a:p>
            <a:pPr marL="0" indent="0">
              <a:buNone/>
            </a:pPr>
            <a:r>
              <a:rPr lang="en-US" sz="1800" dirty="0"/>
              <a:t>});</a:t>
            </a: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281047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a:t>Worker</a:t>
            </a:r>
            <a:r>
              <a:rPr lang="zh-CN" altLang="en-US" dirty="0"/>
              <a:t>加载脚本</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174625" y="1147951"/>
            <a:ext cx="8299450" cy="5276050"/>
          </a:xfrm>
        </p:spPr>
        <p:txBody>
          <a:bodyPr>
            <a:normAutofit/>
          </a:bodyPr>
          <a:lstStyle/>
          <a:p>
            <a:r>
              <a:rPr lang="en-US" altLang="zh-CN" sz="1800" dirty="0"/>
              <a:t>// </a:t>
            </a:r>
            <a:r>
              <a:rPr lang="zh-CN" altLang="en-US" sz="1800" dirty="0"/>
              <a:t>或者</a:t>
            </a:r>
          </a:p>
          <a:p>
            <a:r>
              <a:rPr lang="en-US" altLang="zh-CN" sz="1800" dirty="0" err="1"/>
              <a:t>worker.addEventListener</a:t>
            </a:r>
            <a:r>
              <a:rPr lang="en-US" altLang="zh-CN" sz="1800" dirty="0"/>
              <a:t>('error', function (event) {</a:t>
            </a:r>
          </a:p>
          <a:p>
            <a:r>
              <a:rPr lang="en-US" altLang="zh-CN" sz="1800" dirty="0"/>
              <a:t>  // ...</a:t>
            </a:r>
          </a:p>
          <a:p>
            <a:r>
              <a:rPr lang="en-US" altLang="zh-CN" sz="1800" dirty="0"/>
              <a:t>});</a:t>
            </a: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图片 7">
            <a:extLst>
              <a:ext uri="{FF2B5EF4-FFF2-40B4-BE49-F238E27FC236}">
                <a16:creationId xmlns:a16="http://schemas.microsoft.com/office/drawing/2014/main" id="{D8948B0F-6FB7-4B82-863B-A1BCBC3D21A0}"/>
              </a:ext>
            </a:extLst>
          </p:cNvPr>
          <p:cNvPicPr>
            <a:picLocks noChangeAspect="1"/>
          </p:cNvPicPr>
          <p:nvPr/>
        </p:nvPicPr>
        <p:blipFill>
          <a:blip r:embed="rId6"/>
          <a:stretch>
            <a:fillRect/>
          </a:stretch>
        </p:blipFill>
        <p:spPr>
          <a:xfrm>
            <a:off x="669925" y="2833420"/>
            <a:ext cx="5562975" cy="2876629"/>
          </a:xfrm>
          <a:prstGeom prst="rect">
            <a:avLst/>
          </a:prstGeom>
        </p:spPr>
      </p:pic>
    </p:spTree>
    <p:custDataLst>
      <p:tags r:id="rId1"/>
    </p:custDataLst>
    <p:extLst>
      <p:ext uri="{BB962C8B-B14F-4D97-AF65-F5344CB8AC3E}">
        <p14:creationId xmlns:p14="http://schemas.microsoft.com/office/powerpoint/2010/main" val="11862396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数据通信</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174625" y="1147951"/>
            <a:ext cx="8299450" cy="5276050"/>
          </a:xfrm>
        </p:spPr>
        <p:txBody>
          <a:bodyPr>
            <a:normAutofit/>
          </a:bodyPr>
          <a:lstStyle/>
          <a:p>
            <a:r>
              <a:rPr lang="zh-CN" altLang="en-US" dirty="0"/>
              <a:t>主线程与 </a:t>
            </a:r>
            <a:r>
              <a:rPr lang="en-US" altLang="zh-CN" dirty="0"/>
              <a:t>Worker </a:t>
            </a:r>
            <a:r>
              <a:rPr lang="zh-CN" altLang="en-US" dirty="0"/>
              <a:t>之间的通信内容，可以是文本，也可以是对象。需要注意的是，这种通信是拷贝关系，即是传值而不是传址，</a:t>
            </a:r>
            <a:r>
              <a:rPr lang="en-US" altLang="zh-CN" dirty="0"/>
              <a:t>Worker </a:t>
            </a:r>
            <a:r>
              <a:rPr lang="zh-CN" altLang="en-US" dirty="0"/>
              <a:t>对通信内容的修改，不会影响到主线程。事实上，浏览器内部的运行机制是，先将通信内容串行化，然后把串行化后的字符串发给 </a:t>
            </a:r>
            <a:r>
              <a:rPr lang="en-US" altLang="zh-CN" dirty="0"/>
              <a:t>Worker</a:t>
            </a:r>
            <a:r>
              <a:rPr lang="zh-CN" altLang="en-US" dirty="0"/>
              <a:t>，后者再将它还原。</a:t>
            </a:r>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图片 3">
            <a:extLst>
              <a:ext uri="{FF2B5EF4-FFF2-40B4-BE49-F238E27FC236}">
                <a16:creationId xmlns:a16="http://schemas.microsoft.com/office/drawing/2014/main" id="{7B83BC03-BF07-40B3-87E9-7D701218289D}"/>
              </a:ext>
            </a:extLst>
          </p:cNvPr>
          <p:cNvPicPr>
            <a:picLocks noChangeAspect="1"/>
          </p:cNvPicPr>
          <p:nvPr/>
        </p:nvPicPr>
        <p:blipFill>
          <a:blip r:embed="rId5"/>
          <a:stretch>
            <a:fillRect/>
          </a:stretch>
        </p:blipFill>
        <p:spPr>
          <a:xfrm>
            <a:off x="1469037" y="3679825"/>
            <a:ext cx="6357152" cy="2860675"/>
          </a:xfrm>
          <a:prstGeom prst="rect">
            <a:avLst/>
          </a:prstGeom>
        </p:spPr>
      </p:pic>
    </p:spTree>
    <p:extLst>
      <p:ext uri="{BB962C8B-B14F-4D97-AF65-F5344CB8AC3E}">
        <p14:creationId xmlns:p14="http://schemas.microsoft.com/office/powerpoint/2010/main" val="1720753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数据通信</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174625" y="1147951"/>
            <a:ext cx="8299450" cy="5276050"/>
          </a:xfrm>
        </p:spPr>
        <p:txBody>
          <a:bodyPr>
            <a:normAutofit/>
          </a:bodyPr>
          <a:lstStyle/>
          <a:p>
            <a:r>
              <a:rPr lang="zh-CN" altLang="en-US" dirty="0"/>
              <a:t>但是，拷贝方式发送二进制数据，会造成性能问题。比如，主线程向 </a:t>
            </a:r>
            <a:r>
              <a:rPr lang="en-US" altLang="zh-CN" dirty="0"/>
              <a:t>Worker </a:t>
            </a:r>
            <a:r>
              <a:rPr lang="zh-CN" altLang="en-US" dirty="0"/>
              <a:t>发送一个 </a:t>
            </a:r>
            <a:r>
              <a:rPr lang="en-US" altLang="zh-CN" dirty="0"/>
              <a:t>500MB </a:t>
            </a:r>
            <a:r>
              <a:rPr lang="zh-CN" altLang="en-US" dirty="0"/>
              <a:t>文件，默认情况下浏览器会生成一个原文件的拷贝。为了解决这个问题，</a:t>
            </a:r>
            <a:r>
              <a:rPr lang="en-US" altLang="zh-CN" dirty="0"/>
              <a:t>JavaScript </a:t>
            </a:r>
            <a:r>
              <a:rPr lang="zh-CN" altLang="en-US" dirty="0"/>
              <a:t>允许主线程把二进制数据直接转移给子线程，但是一旦转移，主线程就无法再使用这些二进制数据了，这是为了防止出现多个线程同时修改数据的麻烦局面。这种转移数据的方法，叫做</a:t>
            </a:r>
            <a:r>
              <a:rPr lang="en-US" altLang="zh-CN" dirty="0"/>
              <a:t>Transferable Objects </a:t>
            </a:r>
            <a:r>
              <a:rPr lang="zh-CN" altLang="en-US" dirty="0"/>
              <a:t>。这使得主线程可以快速把数据交给 </a:t>
            </a:r>
            <a:r>
              <a:rPr lang="en-US" altLang="zh-CN" dirty="0"/>
              <a:t>Worker</a:t>
            </a:r>
            <a:r>
              <a:rPr lang="zh-CN" altLang="en-US" dirty="0"/>
              <a:t>，对于影像处理、声音处理、</a:t>
            </a:r>
            <a:r>
              <a:rPr lang="en-US" altLang="zh-CN" dirty="0"/>
              <a:t>3D </a:t>
            </a:r>
            <a:r>
              <a:rPr lang="zh-CN" altLang="en-US" dirty="0"/>
              <a:t>运算等就非常方便了，不会产生性能负担。</a:t>
            </a:r>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图片 7">
            <a:extLst>
              <a:ext uri="{FF2B5EF4-FFF2-40B4-BE49-F238E27FC236}">
                <a16:creationId xmlns:a16="http://schemas.microsoft.com/office/drawing/2014/main" id="{98912EAC-D001-40CE-8CC5-CA83BC427568}"/>
              </a:ext>
            </a:extLst>
          </p:cNvPr>
          <p:cNvPicPr>
            <a:picLocks noChangeAspect="1"/>
          </p:cNvPicPr>
          <p:nvPr/>
        </p:nvPicPr>
        <p:blipFill>
          <a:blip r:embed="rId6"/>
          <a:stretch>
            <a:fillRect/>
          </a:stretch>
        </p:blipFill>
        <p:spPr>
          <a:xfrm>
            <a:off x="2060132" y="2904344"/>
            <a:ext cx="4605567" cy="1982449"/>
          </a:xfrm>
          <a:prstGeom prst="rect">
            <a:avLst/>
          </a:prstGeom>
        </p:spPr>
      </p:pic>
    </p:spTree>
    <p:custDataLst>
      <p:tags r:id="rId1"/>
    </p:custDataLst>
    <p:extLst>
      <p:ext uri="{BB962C8B-B14F-4D97-AF65-F5344CB8AC3E}">
        <p14:creationId xmlns:p14="http://schemas.microsoft.com/office/powerpoint/2010/main" val="35556628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err="1"/>
              <a:t>webworker</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174625" y="1147951"/>
            <a:ext cx="8299450" cy="5276050"/>
          </a:xfrm>
        </p:spPr>
        <p:txBody>
          <a:bodyPr>
            <a:normAutofit/>
          </a:bodyPr>
          <a:lstStyle/>
          <a:p>
            <a:r>
              <a:rPr lang="zh-CN" altLang="en-US" dirty="0"/>
              <a:t>。</a:t>
            </a:r>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图片 3">
            <a:extLst>
              <a:ext uri="{FF2B5EF4-FFF2-40B4-BE49-F238E27FC236}">
                <a16:creationId xmlns:a16="http://schemas.microsoft.com/office/drawing/2014/main" id="{FF15398F-08FD-4B05-9D9E-68C7BD3D677B}"/>
              </a:ext>
            </a:extLst>
          </p:cNvPr>
          <p:cNvPicPr>
            <a:picLocks noChangeAspect="1"/>
          </p:cNvPicPr>
          <p:nvPr/>
        </p:nvPicPr>
        <p:blipFill>
          <a:blip r:embed="rId5"/>
          <a:stretch>
            <a:fillRect/>
          </a:stretch>
        </p:blipFill>
        <p:spPr>
          <a:xfrm>
            <a:off x="69731" y="100263"/>
            <a:ext cx="7010400" cy="6762750"/>
          </a:xfrm>
          <a:prstGeom prst="rect">
            <a:avLst/>
          </a:prstGeom>
        </p:spPr>
      </p:pic>
      <p:pic>
        <p:nvPicPr>
          <p:cNvPr id="10" name="图片 9">
            <a:extLst>
              <a:ext uri="{FF2B5EF4-FFF2-40B4-BE49-F238E27FC236}">
                <a16:creationId xmlns:a16="http://schemas.microsoft.com/office/drawing/2014/main" id="{033CB54C-DB0D-4254-971F-6A0BBB778C48}"/>
              </a:ext>
            </a:extLst>
          </p:cNvPr>
          <p:cNvPicPr>
            <a:picLocks noChangeAspect="1"/>
          </p:cNvPicPr>
          <p:nvPr/>
        </p:nvPicPr>
        <p:blipFill>
          <a:blip r:embed="rId6"/>
          <a:stretch>
            <a:fillRect/>
          </a:stretch>
        </p:blipFill>
        <p:spPr>
          <a:xfrm>
            <a:off x="4572000" y="798587"/>
            <a:ext cx="4089868" cy="2064534"/>
          </a:xfrm>
          <a:prstGeom prst="rect">
            <a:avLst/>
          </a:prstGeom>
        </p:spPr>
      </p:pic>
    </p:spTree>
    <p:extLst>
      <p:ext uri="{BB962C8B-B14F-4D97-AF65-F5344CB8AC3E}">
        <p14:creationId xmlns:p14="http://schemas.microsoft.com/office/powerpoint/2010/main" val="16432288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a:t>Blob</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4"/>
            <a:ext cx="8299450" cy="5892084"/>
          </a:xfrm>
        </p:spPr>
        <p:txBody>
          <a:bodyPr>
            <a:normAutofit/>
          </a:bodyPr>
          <a:lstStyle/>
          <a:p>
            <a:r>
              <a:rPr lang="zh-CN" altLang="en-US" dirty="0"/>
              <a:t>一直以来，</a:t>
            </a:r>
            <a:r>
              <a:rPr lang="en-US" altLang="zh-CN" dirty="0"/>
              <a:t>JS</a:t>
            </a:r>
            <a:r>
              <a:rPr lang="zh-CN" altLang="en-US" dirty="0"/>
              <a:t>都没有比较好的可以直接处理二进制的方法。而</a:t>
            </a:r>
            <a:r>
              <a:rPr lang="en-US" altLang="zh-CN" dirty="0"/>
              <a:t>blob</a:t>
            </a:r>
            <a:r>
              <a:rPr lang="zh-CN" altLang="en-US" dirty="0"/>
              <a:t>的存在，允许我们可以通过</a:t>
            </a:r>
            <a:r>
              <a:rPr lang="en-US" altLang="zh-CN" dirty="0" err="1"/>
              <a:t>js</a:t>
            </a:r>
            <a:r>
              <a:rPr lang="zh-CN" altLang="en-US" dirty="0"/>
              <a:t>直接操作二进制数据。“一个</a:t>
            </a:r>
            <a:r>
              <a:rPr lang="en-US" altLang="zh-CN" dirty="0"/>
              <a:t>blob</a:t>
            </a:r>
            <a:r>
              <a:rPr lang="zh-CN" altLang="en-US" dirty="0"/>
              <a:t>对象就是一个包含有只读原始数据的类文件对象。</a:t>
            </a:r>
            <a:r>
              <a:rPr lang="en-US" altLang="zh-CN" dirty="0"/>
              <a:t>blob</a:t>
            </a:r>
            <a:r>
              <a:rPr lang="zh-CN" altLang="en-US" dirty="0"/>
              <a:t>对象中的数据并不一定得是</a:t>
            </a:r>
            <a:r>
              <a:rPr lang="en-US" altLang="zh-CN" dirty="0"/>
              <a:t>JavaScript</a:t>
            </a:r>
            <a:r>
              <a:rPr lang="zh-CN" altLang="en-US" dirty="0"/>
              <a:t>中的原生形式。</a:t>
            </a:r>
            <a:r>
              <a:rPr lang="en-US" altLang="zh-CN" dirty="0"/>
              <a:t>file</a:t>
            </a:r>
            <a:r>
              <a:rPr lang="zh-CN" altLang="en-US" dirty="0"/>
              <a:t>接口基于</a:t>
            </a:r>
            <a:r>
              <a:rPr lang="en-US" altLang="zh-CN" dirty="0"/>
              <a:t>blob</a:t>
            </a:r>
            <a:r>
              <a:rPr lang="zh-CN" altLang="en-US" dirty="0"/>
              <a:t>，继承了</a:t>
            </a:r>
            <a:r>
              <a:rPr lang="en-US" altLang="zh-CN" dirty="0"/>
              <a:t>blob</a:t>
            </a:r>
            <a:r>
              <a:rPr lang="zh-CN" altLang="en-US" dirty="0"/>
              <a:t>的功能，并且扩展支持了用户计算机上的本地文件”</a:t>
            </a:r>
            <a:r>
              <a:rPr lang="en-US" altLang="zh-CN" dirty="0"/>
              <a:t>Blob</a:t>
            </a:r>
            <a:r>
              <a:rPr lang="zh-CN" altLang="en-US" dirty="0"/>
              <a:t>对象可以看作是存放二进制数据的容器，此外还可以通过</a:t>
            </a:r>
            <a:r>
              <a:rPr lang="en-US" altLang="zh-CN" dirty="0"/>
              <a:t>blob</a:t>
            </a:r>
            <a:r>
              <a:rPr lang="zh-CN" altLang="en-US" dirty="0"/>
              <a:t>设置二进制数据的</a:t>
            </a:r>
            <a:r>
              <a:rPr lang="en-US" altLang="zh-CN" dirty="0"/>
              <a:t>MIME</a:t>
            </a:r>
            <a:r>
              <a:rPr lang="zh-CN" altLang="en-US" dirty="0"/>
              <a:t>类型。</a:t>
            </a:r>
            <a:endParaRPr lang="en-US" altLang="zh-CN" dirty="0"/>
          </a:p>
          <a:p>
            <a:r>
              <a:rPr lang="en-US" dirty="0"/>
              <a:t>B</a:t>
            </a:r>
            <a:r>
              <a:rPr lang="en-US" altLang="zh-CN" dirty="0"/>
              <a:t>lob</a:t>
            </a:r>
            <a:r>
              <a:rPr lang="zh-CN" altLang="en-US" dirty="0"/>
              <a:t>本身没有多大意思，但它为用于二进制数据的大量</a:t>
            </a:r>
            <a:r>
              <a:rPr lang="en-US" altLang="zh-CN" dirty="0"/>
              <a:t>JavaScript API</a:t>
            </a:r>
            <a:r>
              <a:rPr lang="zh-CN" altLang="en-US" dirty="0"/>
              <a:t>提供重要的数据交换机制。</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图片 3">
            <a:extLst>
              <a:ext uri="{FF2B5EF4-FFF2-40B4-BE49-F238E27FC236}">
                <a16:creationId xmlns:a16="http://schemas.microsoft.com/office/drawing/2014/main" id="{5C6CD4DF-B585-4EEE-9AE7-DEFDF32CB13F}"/>
              </a:ext>
            </a:extLst>
          </p:cNvPr>
          <p:cNvPicPr>
            <a:picLocks noChangeAspect="1"/>
          </p:cNvPicPr>
          <p:nvPr/>
        </p:nvPicPr>
        <p:blipFill>
          <a:blip r:embed="rId6"/>
          <a:stretch>
            <a:fillRect/>
          </a:stretch>
        </p:blipFill>
        <p:spPr>
          <a:xfrm>
            <a:off x="1593850" y="928269"/>
            <a:ext cx="5562600" cy="5048250"/>
          </a:xfrm>
          <a:prstGeom prst="rect">
            <a:avLst/>
          </a:prstGeom>
        </p:spPr>
      </p:pic>
    </p:spTree>
    <p:custDataLst>
      <p:tags r:id="rId1"/>
    </p:custDataLst>
    <p:extLst>
      <p:ext uri="{BB962C8B-B14F-4D97-AF65-F5344CB8AC3E}">
        <p14:creationId xmlns:p14="http://schemas.microsoft.com/office/powerpoint/2010/main" val="12773004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概述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本章分为</a:t>
            </a:r>
            <a:r>
              <a:rPr lang="en-US" altLang="zh-CN" dirty="0"/>
              <a:t>5</a:t>
            </a:r>
            <a:r>
              <a:rPr lang="zh-CN" altLang="en-US" dirty="0"/>
              <a:t>部分</a:t>
            </a:r>
            <a:endParaRPr lang="en-US" altLang="zh-CN" dirty="0"/>
          </a:p>
          <a:p>
            <a:r>
              <a:rPr lang="en-US" altLang="zh-CN" dirty="0"/>
              <a:t>22.1</a:t>
            </a:r>
            <a:r>
              <a:rPr lang="zh-CN" altLang="en-US" dirty="0"/>
              <a:t>：地理位置</a:t>
            </a:r>
            <a:endParaRPr lang="en-US" altLang="zh-CN" dirty="0"/>
          </a:p>
          <a:p>
            <a:r>
              <a:rPr lang="en-US" altLang="zh-CN" dirty="0"/>
              <a:t>22.2</a:t>
            </a:r>
            <a:r>
              <a:rPr lang="zh-CN" altLang="en-US" dirty="0"/>
              <a:t>：跨域消息传递</a:t>
            </a:r>
            <a:endParaRPr lang="en-US" altLang="zh-CN" dirty="0"/>
          </a:p>
          <a:p>
            <a:r>
              <a:rPr lang="en-US" altLang="zh-CN" dirty="0"/>
              <a:t>22.3</a:t>
            </a:r>
            <a:r>
              <a:rPr lang="zh-CN" altLang="en-US" dirty="0"/>
              <a:t>：</a:t>
            </a:r>
            <a:r>
              <a:rPr lang="en-US" altLang="zh-CN" dirty="0"/>
              <a:t>web worker</a:t>
            </a:r>
          </a:p>
          <a:p>
            <a:r>
              <a:rPr lang="en-US" dirty="0"/>
              <a:t>22.4</a:t>
            </a:r>
            <a:r>
              <a:rPr lang="zh-CN" altLang="en-US" dirty="0"/>
              <a:t>：</a:t>
            </a:r>
            <a:r>
              <a:rPr lang="en-US" altLang="zh-CN" dirty="0"/>
              <a:t>blob</a:t>
            </a:r>
          </a:p>
          <a:p>
            <a:r>
              <a:rPr lang="en-US" dirty="0"/>
              <a:t>22.5</a:t>
            </a:r>
            <a:r>
              <a:rPr lang="zh-CN" altLang="en-US" dirty="0"/>
              <a:t>：文件系统</a:t>
            </a:r>
            <a:r>
              <a:rPr lang="en-US" altLang="zh-CN" dirty="0" err="1"/>
              <a:t>api</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0718824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a:t>Blob</a:t>
            </a:r>
            <a:r>
              <a:rPr lang="zh-CN" altLang="en-US" dirty="0"/>
              <a:t>基本用法</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4"/>
            <a:ext cx="8712200" cy="5710050"/>
          </a:xfrm>
        </p:spPr>
        <p:txBody>
          <a:bodyPr>
            <a:noAutofit/>
          </a:bodyPr>
          <a:lstStyle/>
          <a:p>
            <a:r>
              <a:rPr lang="zh-CN" altLang="en-US" dirty="0"/>
              <a:t>可以通过</a:t>
            </a:r>
            <a:r>
              <a:rPr lang="en-US" altLang="zh-CN" dirty="0"/>
              <a:t>Blob</a:t>
            </a:r>
            <a:r>
              <a:rPr lang="zh-CN" altLang="en-US" dirty="0"/>
              <a:t>的构造函数创建</a:t>
            </a:r>
            <a:r>
              <a:rPr lang="en-US" altLang="zh-CN" dirty="0"/>
              <a:t>Blob</a:t>
            </a:r>
            <a:r>
              <a:rPr lang="zh-CN" altLang="en-US" dirty="0"/>
              <a:t>对象：</a:t>
            </a:r>
          </a:p>
          <a:p>
            <a:r>
              <a:rPr lang="en-US" altLang="zh-CN" dirty="0"/>
              <a:t>Blob(</a:t>
            </a:r>
            <a:r>
              <a:rPr lang="en-US" altLang="zh-CN" dirty="0" err="1"/>
              <a:t>blobParts</a:t>
            </a:r>
            <a:r>
              <a:rPr lang="en-US" altLang="zh-CN" dirty="0"/>
              <a:t>[, options])</a:t>
            </a:r>
          </a:p>
          <a:p>
            <a:r>
              <a:rPr lang="en-US" altLang="zh-CN" dirty="0" err="1"/>
              <a:t>blobParts</a:t>
            </a:r>
            <a:r>
              <a:rPr lang="zh-CN" altLang="en-US" dirty="0"/>
              <a:t>： 数组类型， 数组中的每一项连接起来构成</a:t>
            </a:r>
            <a:r>
              <a:rPr lang="en-US" altLang="zh-CN" dirty="0"/>
              <a:t>Blob</a:t>
            </a:r>
            <a:r>
              <a:rPr lang="zh-CN" altLang="en-US" dirty="0"/>
              <a:t>对象的数据，数组中的每项元素可以是</a:t>
            </a:r>
            <a:r>
              <a:rPr lang="en-US" altLang="zh-CN" dirty="0" err="1"/>
              <a:t>ArrayBuffer</a:t>
            </a:r>
            <a:r>
              <a:rPr lang="en-US" altLang="zh-CN" dirty="0"/>
              <a:t>(</a:t>
            </a:r>
            <a:r>
              <a:rPr lang="zh-CN" altLang="en-US" dirty="0"/>
              <a:t>二进制数据缓冲区</a:t>
            </a:r>
            <a:r>
              <a:rPr lang="en-US" altLang="zh-CN" dirty="0"/>
              <a:t>), </a:t>
            </a:r>
            <a:r>
              <a:rPr lang="en-US" altLang="zh-CN" dirty="0" err="1"/>
              <a:t>ArrayBufferView,Blob,DOMString</a:t>
            </a:r>
            <a:r>
              <a:rPr lang="zh-CN" altLang="en-US" dirty="0"/>
              <a:t>。或其他类似对象的混合体。</a:t>
            </a:r>
          </a:p>
          <a:p>
            <a:r>
              <a:rPr lang="en-US" altLang="zh-CN" dirty="0"/>
              <a:t>options</a:t>
            </a:r>
            <a:r>
              <a:rPr lang="zh-CN" altLang="en-US" dirty="0"/>
              <a:t>： 可选项，字典格式类型，可以指定如下两个属性：</a:t>
            </a:r>
          </a:p>
          <a:p>
            <a:r>
              <a:rPr lang="en-US" altLang="zh-CN" dirty="0"/>
              <a:t>type</a:t>
            </a:r>
            <a:r>
              <a:rPr lang="zh-CN" altLang="en-US" dirty="0"/>
              <a:t>，默认值为</a:t>
            </a:r>
            <a:r>
              <a:rPr lang="en-US" altLang="zh-CN" dirty="0"/>
              <a:t>""</a:t>
            </a:r>
            <a:r>
              <a:rPr lang="zh-CN" altLang="en-US" dirty="0"/>
              <a:t>，它代表了将会被放入到</a:t>
            </a:r>
            <a:r>
              <a:rPr lang="en-US" altLang="zh-CN" dirty="0"/>
              <a:t>blob</a:t>
            </a:r>
            <a:r>
              <a:rPr lang="zh-CN" altLang="en-US" dirty="0"/>
              <a:t>中的数组内容的</a:t>
            </a:r>
            <a:r>
              <a:rPr lang="en-US" altLang="zh-CN" dirty="0"/>
              <a:t>MIME</a:t>
            </a:r>
            <a:r>
              <a:rPr lang="zh-CN" altLang="en-US" dirty="0"/>
              <a:t>类型。</a:t>
            </a: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730756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a:t>Blob</a:t>
            </a:r>
            <a:r>
              <a:rPr lang="zh-CN" altLang="en-US" dirty="0"/>
              <a:t>基本用法</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4"/>
            <a:ext cx="8712200" cy="5710050"/>
          </a:xfrm>
        </p:spPr>
        <p:txBody>
          <a:bodyPr>
            <a:noAutofit/>
          </a:bodyPr>
          <a:lstStyle/>
          <a:p>
            <a:r>
              <a:rPr lang="en-US" altLang="zh-CN" dirty="0"/>
              <a:t>endings</a:t>
            </a:r>
            <a:r>
              <a:rPr lang="zh-CN" altLang="en-US" dirty="0"/>
              <a:t>， 默认值为</a:t>
            </a:r>
            <a:r>
              <a:rPr lang="en-US" altLang="zh-CN" dirty="0"/>
              <a:t>"transparent"</a:t>
            </a:r>
            <a:r>
              <a:rPr lang="zh-CN" altLang="en-US" dirty="0"/>
              <a:t>，用于指定包含行结束符</a:t>
            </a:r>
            <a:r>
              <a:rPr lang="en-US" altLang="zh-CN" dirty="0"/>
              <a:t>\n</a:t>
            </a:r>
            <a:r>
              <a:rPr lang="zh-CN" altLang="en-US" dirty="0"/>
              <a:t>的字符串如何被写入。 它是以下两个值中的一个： </a:t>
            </a:r>
            <a:r>
              <a:rPr lang="en-US" altLang="zh-CN" dirty="0"/>
              <a:t>"native"</a:t>
            </a:r>
            <a:r>
              <a:rPr lang="zh-CN" altLang="en-US" dirty="0"/>
              <a:t>，表示行结束符会被更改为适合宿主操作系统文件系统的换行符； </a:t>
            </a:r>
            <a:r>
              <a:rPr lang="en-US" altLang="zh-CN" dirty="0"/>
              <a:t>"transparent"</a:t>
            </a:r>
            <a:r>
              <a:rPr lang="zh-CN" altLang="en-US" dirty="0"/>
              <a:t>，表示会保持</a:t>
            </a:r>
            <a:r>
              <a:rPr lang="en-US" altLang="zh-CN" dirty="0"/>
              <a:t>blob</a:t>
            </a:r>
            <a:r>
              <a:rPr lang="zh-CN" altLang="en-US" dirty="0"/>
              <a:t>中保存的结束符不变。</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9679872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a:t>Slice</a:t>
            </a:r>
            <a:r>
              <a:rPr lang="zh-CN" altLang="en-US" dirty="0"/>
              <a:t>方法</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4"/>
            <a:ext cx="8712200" cy="5562301"/>
          </a:xfrm>
        </p:spPr>
        <p:txBody>
          <a:bodyPr>
            <a:normAutofit fontScale="92500" lnSpcReduction="10000"/>
          </a:bodyPr>
          <a:lstStyle/>
          <a:p>
            <a:r>
              <a:rPr lang="en-US" altLang="zh-CN" dirty="0"/>
              <a:t>slice</a:t>
            </a:r>
            <a:r>
              <a:rPr lang="zh-CN" altLang="en-US" dirty="0"/>
              <a:t>方法</a:t>
            </a:r>
          </a:p>
          <a:p>
            <a:r>
              <a:rPr lang="en-US" altLang="zh-CN" dirty="0"/>
              <a:t>Blob</a:t>
            </a:r>
            <a:r>
              <a:rPr lang="zh-CN" altLang="en-US" dirty="0"/>
              <a:t>对象有一个</a:t>
            </a:r>
            <a:r>
              <a:rPr lang="en-US" altLang="zh-CN" dirty="0"/>
              <a:t>slice</a:t>
            </a:r>
            <a:r>
              <a:rPr lang="zh-CN" altLang="en-US" dirty="0"/>
              <a:t>方法，返回一个新的</a:t>
            </a:r>
            <a:r>
              <a:rPr lang="en-US" altLang="zh-CN" dirty="0"/>
              <a:t>Blob</a:t>
            </a:r>
            <a:r>
              <a:rPr lang="zh-CN" altLang="en-US" dirty="0"/>
              <a:t>对象，包含了源</a:t>
            </a:r>
            <a:r>
              <a:rPr lang="en-US" altLang="zh-CN" dirty="0"/>
              <a:t>Blob</a:t>
            </a:r>
            <a:r>
              <a:rPr lang="zh-CN" altLang="en-US" dirty="0"/>
              <a:t>对象中制定范围内的数据。</a:t>
            </a:r>
          </a:p>
          <a:p>
            <a:r>
              <a:rPr lang="zh-CN" altLang="en-US" dirty="0"/>
              <a:t>参数说明：</a:t>
            </a:r>
          </a:p>
          <a:p>
            <a:r>
              <a:rPr lang="en-US" altLang="zh-CN" dirty="0"/>
              <a:t>start</a:t>
            </a:r>
            <a:r>
              <a:rPr lang="zh-CN" altLang="en-US" dirty="0"/>
              <a:t>： 可选，代表 </a:t>
            </a:r>
            <a:r>
              <a:rPr lang="en-US" altLang="zh-CN" dirty="0"/>
              <a:t>Blob </a:t>
            </a:r>
            <a:r>
              <a:rPr lang="zh-CN" altLang="en-US" dirty="0"/>
              <a:t>里的下标，表示第一个会被会被拷贝进新的 </a:t>
            </a:r>
            <a:r>
              <a:rPr lang="en-US" altLang="zh-CN" dirty="0"/>
              <a:t>Blob </a:t>
            </a:r>
            <a:r>
              <a:rPr lang="zh-CN" altLang="en-US" dirty="0"/>
              <a:t>的字节的起始位置。如果传入的是一个负数，那么这个偏移量将会从数据的末尾从后到前开始计算。</a:t>
            </a:r>
          </a:p>
          <a:p>
            <a:r>
              <a:rPr lang="en-US" altLang="zh-CN" dirty="0"/>
              <a:t>end</a:t>
            </a:r>
            <a:r>
              <a:rPr lang="zh-CN" altLang="en-US" dirty="0"/>
              <a:t>： 可选，代表的是 </a:t>
            </a:r>
            <a:r>
              <a:rPr lang="en-US" altLang="zh-CN" dirty="0"/>
              <a:t>Blob </a:t>
            </a:r>
            <a:r>
              <a:rPr lang="zh-CN" altLang="en-US" dirty="0"/>
              <a:t>的一个下标，这个下标</a:t>
            </a:r>
            <a:r>
              <a:rPr lang="en-US" altLang="zh-CN" dirty="0"/>
              <a:t>-1</a:t>
            </a:r>
            <a:r>
              <a:rPr lang="zh-CN" altLang="en-US" dirty="0"/>
              <a:t>的对应的字节将会是被拷贝进新的</a:t>
            </a:r>
            <a:r>
              <a:rPr lang="en-US" altLang="zh-CN" dirty="0"/>
              <a:t>Blob </a:t>
            </a:r>
            <a:r>
              <a:rPr lang="zh-CN" altLang="en-US" dirty="0"/>
              <a:t>的最后一个字节。如果你传入了一个负数，那么这个偏移量将会从数据的末尾从后到前开始计算。</a:t>
            </a:r>
          </a:p>
          <a:p>
            <a:r>
              <a:rPr lang="en-US" altLang="zh-CN" dirty="0" err="1"/>
              <a:t>contentType</a:t>
            </a:r>
            <a:r>
              <a:rPr lang="zh-CN" altLang="en-US" dirty="0"/>
              <a:t>： 可选，给新的 </a:t>
            </a:r>
            <a:r>
              <a:rPr lang="en-US" altLang="zh-CN" dirty="0"/>
              <a:t>Blob </a:t>
            </a:r>
            <a:r>
              <a:rPr lang="zh-CN" altLang="en-US" dirty="0"/>
              <a:t>赋予一个新的文档类型。这将会把它的 </a:t>
            </a:r>
            <a:r>
              <a:rPr lang="en-US" altLang="zh-CN" dirty="0"/>
              <a:t>type </a:t>
            </a:r>
            <a:r>
              <a:rPr lang="zh-CN" altLang="en-US" dirty="0"/>
              <a:t>属性设为被传入的值。它的默认值是一个空的字符串。</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图片 7">
            <a:extLst>
              <a:ext uri="{FF2B5EF4-FFF2-40B4-BE49-F238E27FC236}">
                <a16:creationId xmlns:a16="http://schemas.microsoft.com/office/drawing/2014/main" id="{984A160F-D19B-45A8-BA48-FAF0D3BF86BC}"/>
              </a:ext>
            </a:extLst>
          </p:cNvPr>
          <p:cNvPicPr>
            <a:picLocks noChangeAspect="1"/>
          </p:cNvPicPr>
          <p:nvPr/>
        </p:nvPicPr>
        <p:blipFill>
          <a:blip r:embed="rId6"/>
          <a:stretch>
            <a:fillRect/>
          </a:stretch>
        </p:blipFill>
        <p:spPr>
          <a:xfrm>
            <a:off x="1935395" y="-1"/>
            <a:ext cx="5439231" cy="7073919"/>
          </a:xfrm>
          <a:prstGeom prst="rect">
            <a:avLst/>
          </a:prstGeom>
        </p:spPr>
      </p:pic>
    </p:spTree>
    <p:custDataLst>
      <p:tags r:id="rId1"/>
    </p:custDataLst>
    <p:extLst>
      <p:ext uri="{BB962C8B-B14F-4D97-AF65-F5344CB8AC3E}">
        <p14:creationId xmlns:p14="http://schemas.microsoft.com/office/powerpoint/2010/main" val="41876062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a:t>Blob URL</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174625" y="1147951"/>
            <a:ext cx="8299450" cy="5276050"/>
          </a:xfrm>
        </p:spPr>
        <p:txBody>
          <a:bodyPr>
            <a:normAutofit/>
          </a:bodyPr>
          <a:lstStyle/>
          <a:p>
            <a:r>
              <a:rPr lang="zh-CN" altLang="en-US" dirty="0"/>
              <a:t>我们可以使用 </a:t>
            </a:r>
            <a:r>
              <a:rPr lang="en-US" altLang="zh-CN" dirty="0"/>
              <a:t>Blob </a:t>
            </a:r>
            <a:r>
              <a:rPr lang="zh-CN" altLang="en-US" dirty="0"/>
              <a:t>对象隐藏真实的资源路径，在一定程度上可以起到数据的加密性，更多的是为了干扰爬虫。比如日常使用的一些音频，视频，图片，我们都可以使用其 </a:t>
            </a:r>
            <a:r>
              <a:rPr lang="en-US" altLang="zh-CN" dirty="0"/>
              <a:t>Blob </a:t>
            </a:r>
            <a:r>
              <a:rPr lang="zh-CN" altLang="en-US" dirty="0"/>
              <a:t>二进制数据流来表征数据，而非使用 </a:t>
            </a:r>
            <a:r>
              <a:rPr lang="en-US" altLang="zh-CN" dirty="0" err="1"/>
              <a:t>url</a:t>
            </a:r>
            <a:r>
              <a:rPr lang="zh-CN" altLang="en-US" dirty="0"/>
              <a:t>。</a:t>
            </a:r>
            <a:endParaRPr lang="en-US" altLang="zh-CN" dirty="0"/>
          </a:p>
          <a:p>
            <a:r>
              <a:rPr lang="zh-CN" altLang="en-US" dirty="0"/>
              <a:t>要使用 </a:t>
            </a:r>
            <a:r>
              <a:rPr lang="en-US" altLang="zh-CN" dirty="0"/>
              <a:t>blob </a:t>
            </a:r>
            <a:r>
              <a:rPr lang="zh-CN" altLang="en-US" dirty="0"/>
              <a:t>来表征数据资源，需做到以下两点：</a:t>
            </a:r>
          </a:p>
          <a:p>
            <a:r>
              <a:rPr lang="en-US" altLang="zh-CN" dirty="0"/>
              <a:t>1</a:t>
            </a:r>
            <a:r>
              <a:rPr lang="zh-CN" altLang="en-US" dirty="0"/>
              <a:t>、服务端返回的为资源的二进制数据</a:t>
            </a:r>
          </a:p>
          <a:p>
            <a:r>
              <a:rPr lang="en-US" altLang="zh-CN" dirty="0"/>
              <a:t>2</a:t>
            </a:r>
            <a:r>
              <a:rPr lang="zh-CN" altLang="en-US" dirty="0"/>
              <a:t>、前端接收到二进制数据后，使用 </a:t>
            </a:r>
            <a:r>
              <a:rPr lang="en-US" altLang="zh-CN" dirty="0" err="1"/>
              <a:t>URL.createObjectURL</a:t>
            </a:r>
            <a:r>
              <a:rPr lang="en-US" altLang="zh-CN" dirty="0"/>
              <a:t>(</a:t>
            </a:r>
            <a:r>
              <a:rPr lang="en-US" altLang="zh-CN" dirty="0" err="1"/>
              <a:t>blobData</a:t>
            </a:r>
            <a:r>
              <a:rPr lang="en-US" altLang="zh-CN" dirty="0"/>
              <a:t>) </a:t>
            </a:r>
            <a:r>
              <a:rPr lang="zh-CN" altLang="en-US" dirty="0"/>
              <a:t>方法将服务端返回的二进制数据转换为 </a:t>
            </a:r>
            <a:r>
              <a:rPr lang="en-US" altLang="zh-CN" dirty="0"/>
              <a:t>blob </a:t>
            </a:r>
            <a:r>
              <a:rPr lang="zh-CN" altLang="en-US" dirty="0"/>
              <a:t>的 </a:t>
            </a:r>
            <a:r>
              <a:rPr lang="en-US" altLang="zh-CN" dirty="0" err="1"/>
              <a:t>url</a:t>
            </a:r>
            <a:r>
              <a:rPr lang="en-US" altLang="zh-CN" dirty="0"/>
              <a:t> </a:t>
            </a:r>
            <a:r>
              <a:rPr lang="zh-CN" altLang="en-US" dirty="0"/>
              <a:t>资源挂载到相应的资源对象。</a:t>
            </a:r>
          </a:p>
          <a:p>
            <a:endParaRPr lang="zh-CN" altLang="en-US" dirty="0"/>
          </a:p>
          <a:p>
            <a:endParaRPr lang="en-US" sz="1800"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图片 3">
            <a:extLst>
              <a:ext uri="{FF2B5EF4-FFF2-40B4-BE49-F238E27FC236}">
                <a16:creationId xmlns:a16="http://schemas.microsoft.com/office/drawing/2014/main" id="{A2153408-CD0A-4EB1-8F87-939DCA7A7034}"/>
              </a:ext>
            </a:extLst>
          </p:cNvPr>
          <p:cNvPicPr>
            <a:picLocks noChangeAspect="1"/>
          </p:cNvPicPr>
          <p:nvPr/>
        </p:nvPicPr>
        <p:blipFill>
          <a:blip r:embed="rId6"/>
          <a:stretch>
            <a:fillRect/>
          </a:stretch>
        </p:blipFill>
        <p:spPr>
          <a:xfrm>
            <a:off x="276225" y="433999"/>
            <a:ext cx="5019675" cy="2143125"/>
          </a:xfrm>
          <a:prstGeom prst="rect">
            <a:avLst/>
          </a:prstGeom>
        </p:spPr>
      </p:pic>
      <p:pic>
        <p:nvPicPr>
          <p:cNvPr id="8" name="图片 7">
            <a:extLst>
              <a:ext uri="{FF2B5EF4-FFF2-40B4-BE49-F238E27FC236}">
                <a16:creationId xmlns:a16="http://schemas.microsoft.com/office/drawing/2014/main" id="{02E3D8D7-1AAA-4356-8CE1-9CF56192BF10}"/>
              </a:ext>
            </a:extLst>
          </p:cNvPr>
          <p:cNvPicPr>
            <a:picLocks noChangeAspect="1"/>
          </p:cNvPicPr>
          <p:nvPr/>
        </p:nvPicPr>
        <p:blipFill>
          <a:blip r:embed="rId7"/>
          <a:stretch>
            <a:fillRect/>
          </a:stretch>
        </p:blipFill>
        <p:spPr>
          <a:xfrm>
            <a:off x="1292225" y="168275"/>
            <a:ext cx="7419975" cy="6372225"/>
          </a:xfrm>
          <a:prstGeom prst="rect">
            <a:avLst/>
          </a:prstGeom>
        </p:spPr>
      </p:pic>
      <p:pic>
        <p:nvPicPr>
          <p:cNvPr id="10" name="图片 9">
            <a:extLst>
              <a:ext uri="{FF2B5EF4-FFF2-40B4-BE49-F238E27FC236}">
                <a16:creationId xmlns:a16="http://schemas.microsoft.com/office/drawing/2014/main" id="{8FE4444E-44EB-49B3-960B-05C4602661D1}"/>
              </a:ext>
            </a:extLst>
          </p:cNvPr>
          <p:cNvPicPr>
            <a:picLocks noChangeAspect="1"/>
          </p:cNvPicPr>
          <p:nvPr/>
        </p:nvPicPr>
        <p:blipFill>
          <a:blip r:embed="rId8"/>
          <a:stretch>
            <a:fillRect/>
          </a:stretch>
        </p:blipFill>
        <p:spPr>
          <a:xfrm>
            <a:off x="0" y="2789903"/>
            <a:ext cx="9144000" cy="1278194"/>
          </a:xfrm>
          <a:prstGeom prst="rect">
            <a:avLst/>
          </a:prstGeom>
        </p:spPr>
      </p:pic>
    </p:spTree>
    <p:custDataLst>
      <p:tags r:id="rId1"/>
    </p:custDataLst>
    <p:extLst>
      <p:ext uri="{BB962C8B-B14F-4D97-AF65-F5344CB8AC3E}">
        <p14:creationId xmlns:p14="http://schemas.microsoft.com/office/powerpoint/2010/main" val="16976204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读取</a:t>
            </a:r>
            <a:r>
              <a:rPr lang="en-US" altLang="zh-CN" dirty="0" err="1"/>
              <a:t>Blod</a:t>
            </a:r>
            <a:endParaRPr lang="en-CN" dirty="0"/>
          </a:p>
        </p:txBody>
      </p:sp>
      <p:pic>
        <p:nvPicPr>
          <p:cNvPr id="4" name="内容占位符 3">
            <a:extLst>
              <a:ext uri="{FF2B5EF4-FFF2-40B4-BE49-F238E27FC236}">
                <a16:creationId xmlns:a16="http://schemas.microsoft.com/office/drawing/2014/main" id="{F0A524D9-6037-4331-8CCF-F89D62D6F4E3}"/>
              </a:ext>
            </a:extLst>
          </p:cNvPr>
          <p:cNvPicPr>
            <a:picLocks noGrp="1" noChangeAspect="1"/>
          </p:cNvPicPr>
          <p:nvPr>
            <p:ph idx="1"/>
          </p:nvPr>
        </p:nvPicPr>
        <p:blipFill>
          <a:blip r:embed="rId3"/>
          <a:stretch>
            <a:fillRect/>
          </a:stretch>
        </p:blipFill>
        <p:spPr>
          <a:xfrm>
            <a:off x="431800" y="1360565"/>
            <a:ext cx="7499350" cy="4136870"/>
          </a:xfrm>
          <a:prstGeom prst="rect">
            <a:avLst/>
          </a:prstGeom>
        </p:spPr>
      </p:pic>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6630545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文件系统</a:t>
            </a:r>
            <a:r>
              <a:rPr lang="en-US" altLang="zh-CN" dirty="0"/>
              <a:t>API</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4"/>
            <a:ext cx="8299450" cy="5584785"/>
          </a:xfrm>
        </p:spPr>
        <p:txBody>
          <a:bodyPr>
            <a:normAutofit/>
          </a:bodyPr>
          <a:lstStyle/>
          <a:p>
            <a:r>
              <a:rPr lang="zh-CN" altLang="en-US" dirty="0"/>
              <a:t>一直以来，文件操作都是前端开发的软肋，</a:t>
            </a:r>
            <a:r>
              <a:rPr lang="en-US" altLang="zh-CN" dirty="0"/>
              <a:t>HTML5 </a:t>
            </a:r>
            <a:r>
              <a:rPr lang="en-US" altLang="zh-CN" dirty="0" err="1"/>
              <a:t>FileSystem</a:t>
            </a:r>
            <a:r>
              <a:rPr lang="en-US" altLang="zh-CN" dirty="0"/>
              <a:t> API</a:t>
            </a:r>
            <a:r>
              <a:rPr lang="zh-CN" altLang="en-US" dirty="0"/>
              <a:t>的出现在一定程度上填补了这个空缺，让我们可以创建文件，存储在本地文件系统的一个安全沙箱里，亦可以从其他来源读取文件，并对其进行操作。</a:t>
            </a:r>
          </a:p>
          <a:p>
            <a:r>
              <a:rPr lang="zh-CN" altLang="en-US" dirty="0"/>
              <a:t>该文件系统</a:t>
            </a:r>
            <a:r>
              <a:rPr lang="en-US" altLang="zh-CN" dirty="0"/>
              <a:t>API</a:t>
            </a:r>
            <a:r>
              <a:rPr lang="zh-CN" altLang="en-US" dirty="0"/>
              <a:t>与其他相关的</a:t>
            </a:r>
            <a:r>
              <a:rPr lang="en-US" altLang="zh-CN" dirty="0"/>
              <a:t>API</a:t>
            </a:r>
            <a:r>
              <a:rPr lang="zh-CN" altLang="en-US" dirty="0"/>
              <a:t>交互。它基于文件写入</a:t>
            </a:r>
            <a:r>
              <a:rPr lang="en-US" altLang="zh-CN" dirty="0"/>
              <a:t>API</a:t>
            </a:r>
            <a:r>
              <a:rPr lang="zh-CN" altLang="en-US" dirty="0"/>
              <a:t>（</a:t>
            </a:r>
            <a:r>
              <a:rPr lang="en-US" altLang="zh-CN" dirty="0"/>
              <a:t>File Writer API</a:t>
            </a:r>
            <a:r>
              <a:rPr lang="zh-CN" altLang="en-US" dirty="0"/>
              <a:t>），而后者又基于文件</a:t>
            </a:r>
            <a:r>
              <a:rPr lang="en-US" altLang="zh-CN" dirty="0"/>
              <a:t>API</a:t>
            </a:r>
            <a:r>
              <a:rPr lang="zh-CN" altLang="en-US" dirty="0"/>
              <a:t>（</a:t>
            </a:r>
            <a:r>
              <a:rPr lang="en-US" altLang="zh-CN" dirty="0"/>
              <a:t>File API</a:t>
            </a:r>
            <a:r>
              <a:rPr lang="zh-CN" altLang="en-US" dirty="0"/>
              <a:t>）。每一个</a:t>
            </a:r>
            <a:r>
              <a:rPr lang="en-US" altLang="zh-CN" dirty="0"/>
              <a:t>API</a:t>
            </a:r>
            <a:r>
              <a:rPr lang="zh-CN" altLang="en-US" dirty="0"/>
              <a:t>都具有不同的功能。这些</a:t>
            </a:r>
            <a:r>
              <a:rPr lang="en-US" altLang="zh-CN" dirty="0"/>
              <a:t>API</a:t>
            </a:r>
            <a:r>
              <a:rPr lang="zh-CN" altLang="en-US" dirty="0"/>
              <a:t>对于网络应用而言是一个巨大的进化飞跃，使得它们能够缓存和处理大量级的数据。</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5294662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文件系统</a:t>
            </a:r>
            <a:r>
              <a:rPr lang="en-US" altLang="zh-CN" dirty="0"/>
              <a:t>API</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4"/>
            <a:ext cx="8299450" cy="5584785"/>
          </a:xfrm>
        </p:spPr>
        <p:txBody>
          <a:bodyPr>
            <a:normAutofit/>
          </a:bodyPr>
          <a:lstStyle/>
          <a:p>
            <a:r>
              <a:rPr lang="zh-CN" altLang="en-US" dirty="0"/>
              <a:t>文件系统</a:t>
            </a:r>
            <a:r>
              <a:rPr lang="en-US" altLang="zh-CN" dirty="0"/>
              <a:t>API</a:t>
            </a:r>
            <a:r>
              <a:rPr lang="zh-CN" altLang="en-US" dirty="0"/>
              <a:t>的重要性体现在以下方面：</a:t>
            </a:r>
          </a:p>
          <a:p>
            <a:r>
              <a:rPr lang="zh-CN" altLang="en-US" dirty="0"/>
              <a:t>它允许应用拥有涉及二进制大对象（</a:t>
            </a:r>
            <a:r>
              <a:rPr lang="en-US" altLang="zh-CN" dirty="0"/>
              <a:t>blob</a:t>
            </a:r>
            <a:r>
              <a:rPr lang="zh-CN" altLang="en-US" dirty="0"/>
              <a:t>）的线下和存储的特性。</a:t>
            </a:r>
          </a:p>
          <a:p>
            <a:r>
              <a:rPr lang="zh-CN" altLang="en-US" dirty="0"/>
              <a:t>它能通过在后台预取资源并本地缓存从而优化应用的表现。</a:t>
            </a:r>
          </a:p>
          <a:p>
            <a:r>
              <a:rPr lang="zh-CN" altLang="en-US" dirty="0"/>
              <a:t>它使网络应用的用户能够直接编辑本地文件目录中的二进制文件。</a:t>
            </a:r>
          </a:p>
          <a:p>
            <a:r>
              <a:rPr lang="zh-CN" altLang="en-US" dirty="0"/>
              <a:t>它提供了一种用户已经熟悉的存储</a:t>
            </a:r>
            <a:r>
              <a:rPr lang="en-US" altLang="zh-CN" dirty="0"/>
              <a:t>API</a:t>
            </a:r>
            <a:r>
              <a:rPr lang="zh-CN" altLang="en-US" dirty="0"/>
              <a:t>，即文件系统</a:t>
            </a: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5081139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文件系统</a:t>
            </a:r>
            <a:r>
              <a:rPr lang="en-US" altLang="zh-CN" dirty="0"/>
              <a:t>API</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154244"/>
            <a:ext cx="8712200" cy="5708770"/>
          </a:xfrm>
        </p:spPr>
        <p:txBody>
          <a:bodyPr>
            <a:normAutofit lnSpcReduction="10000"/>
          </a:bodyPr>
          <a:lstStyle/>
          <a:p>
            <a:r>
              <a:rPr lang="zh-CN" altLang="en-US" dirty="0"/>
              <a:t>有上传的应用</a:t>
            </a:r>
          </a:p>
          <a:p>
            <a:pPr lvl="1"/>
            <a:r>
              <a:rPr lang="zh-CN" altLang="en-US" dirty="0"/>
              <a:t>当你选择一个文件或目录进行上传时，你可以赋值文件到一个本地沙盒并一次上传一个块。</a:t>
            </a:r>
          </a:p>
          <a:p>
            <a:r>
              <a:rPr lang="zh-CN" altLang="en-US" dirty="0"/>
              <a:t>视频游戏或其他使用大量媒体资源的应用</a:t>
            </a:r>
          </a:p>
          <a:p>
            <a:pPr lvl="1"/>
            <a:r>
              <a:rPr lang="zh-CN" altLang="en-US" dirty="0"/>
              <a:t>应用下载一个或多个大压缩包并在本地将他们解压到一个文件目录中。</a:t>
            </a:r>
          </a:p>
          <a:p>
            <a:pPr lvl="1"/>
            <a:r>
              <a:rPr lang="zh-CN" altLang="en-US" dirty="0"/>
              <a:t>应用能在后台预取资源，从而让用户能够进入下一项工作或游戏等级，而不需要等待下载。</a:t>
            </a:r>
          </a:p>
          <a:p>
            <a:r>
              <a:rPr lang="zh-CN" altLang="en-US" dirty="0"/>
              <a:t>线下视频浏览</a:t>
            </a:r>
          </a:p>
          <a:p>
            <a:pPr lvl="1"/>
            <a:r>
              <a:rPr lang="zh-CN" altLang="en-US" dirty="0"/>
              <a:t>应用可以下载大文件（</a:t>
            </a:r>
            <a:r>
              <a:rPr lang="en-US" altLang="zh-CN" dirty="0"/>
              <a:t>&gt;1GB</a:t>
            </a:r>
            <a:r>
              <a:rPr lang="zh-CN" altLang="en-US" dirty="0"/>
              <a:t>）用于以后浏览。</a:t>
            </a:r>
          </a:p>
          <a:p>
            <a:pPr lvl="1"/>
            <a:r>
              <a:rPr lang="zh-CN" altLang="en-US" dirty="0"/>
              <a:t>应用可以访问只下载了部分的文件。</a:t>
            </a:r>
          </a:p>
          <a:p>
            <a:r>
              <a:rPr lang="zh-CN" altLang="en-US" dirty="0"/>
              <a:t>线下网络邮件客户端</a:t>
            </a:r>
          </a:p>
          <a:p>
            <a:pPr lvl="1"/>
            <a:r>
              <a:rPr lang="zh-CN" altLang="en-US" dirty="0"/>
              <a:t>客户端下载附件并在本地存储它们。</a:t>
            </a:r>
          </a:p>
          <a:p>
            <a:pPr lvl="1"/>
            <a:r>
              <a:rPr lang="zh-CN" altLang="en-US" dirty="0"/>
              <a:t>客户端缓存附件用于稍后的上传。</a:t>
            </a: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3921337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1" y="0"/>
            <a:ext cx="7886700" cy="1325563"/>
          </a:xfrm>
        </p:spPr>
        <p:txBody>
          <a:bodyPr/>
          <a:lstStyle/>
          <a:p>
            <a:r>
              <a:rPr lang="zh-CN" altLang="en-US" dirty="0"/>
              <a:t>请求文件系统</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1" y="1019331"/>
            <a:ext cx="9047910" cy="6100997"/>
          </a:xfrm>
        </p:spPr>
        <p:txBody>
          <a:bodyPr>
            <a:normAutofit/>
          </a:bodyPr>
          <a:lstStyle/>
          <a:p>
            <a:r>
              <a:rPr lang="zh-CN" altLang="en-US" dirty="0"/>
              <a:t>网络应用可通过调用</a:t>
            </a:r>
            <a:r>
              <a:rPr lang="en-US" altLang="zh-CN" dirty="0" err="1"/>
              <a:t>window.requestFileSystem</a:t>
            </a:r>
            <a:r>
              <a:rPr lang="en-US" altLang="zh-CN" dirty="0"/>
              <a:t>()</a:t>
            </a:r>
            <a:r>
              <a:rPr lang="zh-CN" altLang="en-US" dirty="0"/>
              <a:t>请求对沙盒文件系统的访问权限：</a:t>
            </a:r>
            <a:endParaRPr lang="en-US" altLang="zh-CN" dirty="0"/>
          </a:p>
          <a:p>
            <a:endParaRPr lang="en-US" altLang="zh-CN" dirty="0"/>
          </a:p>
          <a:p>
            <a:r>
              <a:rPr lang="en-US" altLang="zh-CN" dirty="0"/>
              <a:t>.type</a:t>
            </a:r>
            <a:r>
              <a:rPr lang="zh-CN" altLang="en-US" dirty="0"/>
              <a:t>：文件存储是否应该是持久的。可能的值包括</a:t>
            </a:r>
            <a:r>
              <a:rPr lang="en-US" altLang="zh-CN" dirty="0"/>
              <a:t>TEMPORARY</a:t>
            </a:r>
            <a:r>
              <a:rPr lang="zh-CN" altLang="en-US" dirty="0"/>
              <a:t>、</a:t>
            </a:r>
            <a:r>
              <a:rPr lang="en-US" altLang="zh-CN" dirty="0"/>
              <a:t>PERSISTENT</a:t>
            </a:r>
            <a:r>
              <a:rPr lang="zh-CN" altLang="en-US" dirty="0"/>
              <a:t>通过</a:t>
            </a:r>
            <a:r>
              <a:rPr lang="en-US" altLang="zh-CN" dirty="0"/>
              <a:t>TEMPORARY</a:t>
            </a:r>
            <a:r>
              <a:rPr lang="zh-CN" altLang="en-US" dirty="0"/>
              <a:t>存储的数据可由浏览器自行决定删除。要清除</a:t>
            </a:r>
            <a:r>
              <a:rPr lang="en-US" altLang="zh-CN" dirty="0"/>
              <a:t>PERSISTENT</a:t>
            </a:r>
            <a:r>
              <a:rPr lang="zh-CN" altLang="en-US" dirty="0"/>
              <a:t>存储，必须获得用户或应用的明确授权。</a:t>
            </a:r>
            <a:endParaRPr lang="en-US" altLang="zh-CN" dirty="0"/>
          </a:p>
          <a:p>
            <a:r>
              <a:rPr lang="en-US" altLang="zh-CN" dirty="0"/>
              <a:t>size:</a:t>
            </a:r>
            <a:r>
              <a:rPr lang="zh-CN" altLang="en-US" dirty="0"/>
              <a:t>引用需要用于存储的大小（单位：字节）。</a:t>
            </a:r>
          </a:p>
          <a:p>
            <a:r>
              <a:rPr lang="en-US" altLang="zh-CN" dirty="0" err="1"/>
              <a:t>successCallback</a:t>
            </a:r>
            <a:r>
              <a:rPr lang="zh-CN" altLang="en-US" dirty="0"/>
              <a:t>：文件系统请求成功时回调。</a:t>
            </a:r>
          </a:p>
          <a:p>
            <a:r>
              <a:rPr lang="en-US" altLang="zh-CN" dirty="0" err="1"/>
              <a:t>errorCallback</a:t>
            </a:r>
            <a:r>
              <a:rPr lang="en-US" altLang="zh-CN" dirty="0"/>
              <a:t>:</a:t>
            </a:r>
            <a:r>
              <a:rPr lang="zh-CN" altLang="en-US" dirty="0"/>
              <a:t>用于处理错误或过去文件系统请求被拒绝的可选回调。参数为</a:t>
            </a:r>
            <a:r>
              <a:rPr lang="en-US" altLang="zh-CN" dirty="0" err="1"/>
              <a:t>FileError</a:t>
            </a:r>
            <a:r>
              <a:rPr lang="zh-CN" altLang="en-US" dirty="0"/>
              <a:t>对象。</a:t>
            </a:r>
            <a:endParaRPr lang="en-US" altLang="zh-CN" dirty="0"/>
          </a:p>
          <a:p>
            <a:endParaRPr lang="en-US" altLang="zh-CN" sz="3000" dirty="0"/>
          </a:p>
          <a:p>
            <a:endParaRPr lang="en-US" altLang="zh-CN" sz="3300" dirty="0"/>
          </a:p>
          <a:p>
            <a:endParaRPr lang="en-US" altLang="zh-CN" sz="3300" dirty="0"/>
          </a:p>
          <a:p>
            <a:endParaRPr lang="en-US" altLang="zh-CN" sz="3300"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89782"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图片 7">
            <a:extLst>
              <a:ext uri="{FF2B5EF4-FFF2-40B4-BE49-F238E27FC236}">
                <a16:creationId xmlns:a16="http://schemas.microsoft.com/office/drawing/2014/main" id="{0C6BA906-F098-4C06-B7DB-C73FBDDAF1A3}"/>
              </a:ext>
            </a:extLst>
          </p:cNvPr>
          <p:cNvPicPr>
            <a:picLocks noChangeAspect="1"/>
          </p:cNvPicPr>
          <p:nvPr/>
        </p:nvPicPr>
        <p:blipFill>
          <a:blip r:embed="rId5"/>
          <a:stretch>
            <a:fillRect/>
          </a:stretch>
        </p:blipFill>
        <p:spPr>
          <a:xfrm>
            <a:off x="1022929" y="1938493"/>
            <a:ext cx="6521111" cy="442765"/>
          </a:xfrm>
          <a:prstGeom prst="rect">
            <a:avLst/>
          </a:prstGeom>
        </p:spPr>
      </p:pic>
    </p:spTree>
    <p:extLst>
      <p:ext uri="{BB962C8B-B14F-4D97-AF65-F5344CB8AC3E}">
        <p14:creationId xmlns:p14="http://schemas.microsoft.com/office/powerpoint/2010/main" val="12821989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1" y="0"/>
            <a:ext cx="7886700" cy="1325563"/>
          </a:xfrm>
        </p:spPr>
        <p:txBody>
          <a:bodyPr/>
          <a:lstStyle/>
          <a:p>
            <a:r>
              <a:rPr lang="zh-CN" altLang="en-US" dirty="0"/>
              <a:t>请求文件系统</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1" y="1019331"/>
            <a:ext cx="9047910" cy="6100997"/>
          </a:xfrm>
        </p:spPr>
        <p:txBody>
          <a:bodyPr>
            <a:normAutofit/>
          </a:bodyPr>
          <a:lstStyle/>
          <a:p>
            <a:r>
              <a:rPr lang="zh-CN" altLang="en-US" dirty="0"/>
              <a:t>请注意，这是沙箱文件系统，也就是说，一个网络应用无法访问另一个应用的文件。这也意味着无法在用户硬盘上的任意文件夹（例如“我的图片”、“我的文档”等）中读</a:t>
            </a:r>
            <a:r>
              <a:rPr lang="en-US" altLang="zh-CN" dirty="0"/>
              <a:t>/</a:t>
            </a:r>
            <a:r>
              <a:rPr lang="zh-CN" altLang="en-US" dirty="0"/>
              <a:t>写文件。</a:t>
            </a:r>
            <a:endParaRPr lang="en-US" altLang="zh-CN" dirty="0"/>
          </a:p>
          <a:p>
            <a:endParaRPr lang="en-US" altLang="zh-CN" sz="3000" dirty="0"/>
          </a:p>
          <a:p>
            <a:endParaRPr lang="en-US" altLang="zh-CN" sz="3300" dirty="0"/>
          </a:p>
          <a:p>
            <a:endParaRPr lang="en-US" altLang="zh-CN" sz="3300" dirty="0"/>
          </a:p>
          <a:p>
            <a:endParaRPr lang="en-US" altLang="zh-CN" sz="3300"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89782"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图片 3">
            <a:extLst>
              <a:ext uri="{FF2B5EF4-FFF2-40B4-BE49-F238E27FC236}">
                <a16:creationId xmlns:a16="http://schemas.microsoft.com/office/drawing/2014/main" id="{DEFBD170-230D-4CBD-8174-28ED4B28DFED}"/>
              </a:ext>
            </a:extLst>
          </p:cNvPr>
          <p:cNvPicPr>
            <a:picLocks noChangeAspect="1"/>
          </p:cNvPicPr>
          <p:nvPr/>
        </p:nvPicPr>
        <p:blipFill>
          <a:blip r:embed="rId5"/>
          <a:stretch>
            <a:fillRect/>
          </a:stretch>
        </p:blipFill>
        <p:spPr>
          <a:xfrm>
            <a:off x="271588" y="3013869"/>
            <a:ext cx="7886699" cy="2483088"/>
          </a:xfrm>
          <a:prstGeom prst="rect">
            <a:avLst/>
          </a:prstGeom>
        </p:spPr>
      </p:pic>
    </p:spTree>
    <p:extLst>
      <p:ext uri="{BB962C8B-B14F-4D97-AF65-F5344CB8AC3E}">
        <p14:creationId xmlns:p14="http://schemas.microsoft.com/office/powerpoint/2010/main" val="11665523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b="1" dirty="0"/>
              <a:t>地理位置</a:t>
            </a:r>
            <a:r>
              <a:rPr lang="en-US" altLang="zh-CN" b="1" dirty="0"/>
              <a:t>-Geolocation</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r>
              <a:rPr lang="en-US" altLang="zh-CN" dirty="0"/>
              <a:t>HTML5 Geolocation API </a:t>
            </a:r>
            <a:r>
              <a:rPr lang="zh-CN" altLang="en-US" dirty="0"/>
              <a:t>用于获得用户的地理位置。</a:t>
            </a:r>
          </a:p>
          <a:p>
            <a:r>
              <a:rPr lang="zh-CN" altLang="en-US" dirty="0"/>
              <a:t>鉴于该特性可能侵犯用户的隐私，除非用户同意，否则用户位置信息是不可用的。</a:t>
            </a:r>
            <a:endParaRPr lang="en-US" altLang="zh-CN" dirty="0"/>
          </a:p>
          <a:p>
            <a:r>
              <a:rPr lang="zh-CN" altLang="en-US" dirty="0"/>
              <a:t> </a:t>
            </a:r>
            <a:r>
              <a:rPr lang="en-US" altLang="zh-CN" dirty="0" err="1"/>
              <a:t>navigator.geolocation.getCurrentPosition</a:t>
            </a:r>
            <a:r>
              <a:rPr lang="en-US" altLang="zh-CN" dirty="0"/>
              <a:t>(success, error, options)</a:t>
            </a:r>
          </a:p>
          <a:p>
            <a:r>
              <a:rPr lang="en-US" altLang="zh-CN" dirty="0"/>
              <a:t>Success</a:t>
            </a:r>
            <a:r>
              <a:rPr lang="zh-CN" altLang="en-US" dirty="0"/>
              <a:t>：成功得到位置信息时的回调函数，使用</a:t>
            </a:r>
            <a:r>
              <a:rPr lang="en-US" altLang="zh-CN" dirty="0"/>
              <a:t>Position </a:t>
            </a:r>
            <a:r>
              <a:rPr lang="zh-CN" altLang="en-US" dirty="0"/>
              <a:t>对象作为唯一的参数。 </a:t>
            </a:r>
          </a:p>
          <a:p>
            <a:r>
              <a:rPr lang="en-US" altLang="zh-CN" dirty="0"/>
              <a:t>error </a:t>
            </a:r>
            <a:r>
              <a:rPr lang="zh-CN" altLang="en-US" dirty="0"/>
              <a:t>可选：获取位置信息失败时的回调函数，使用 </a:t>
            </a:r>
            <a:r>
              <a:rPr lang="en-US" altLang="zh-CN" dirty="0" err="1"/>
              <a:t>PositionError</a:t>
            </a:r>
            <a:r>
              <a:rPr lang="en-US" altLang="zh-CN" dirty="0"/>
              <a:t> </a:t>
            </a:r>
            <a:r>
              <a:rPr lang="zh-CN" altLang="en-US" dirty="0"/>
              <a:t>对象作为唯一的参数，这是一个可选项。 </a:t>
            </a:r>
          </a:p>
          <a:p>
            <a:r>
              <a:rPr lang="en-US" altLang="zh-CN" dirty="0"/>
              <a:t>options </a:t>
            </a:r>
            <a:r>
              <a:rPr lang="zh-CN" altLang="en-US" dirty="0"/>
              <a:t>可选：一个可选的</a:t>
            </a:r>
            <a:r>
              <a:rPr lang="en-US" altLang="zh-CN" dirty="0" err="1"/>
              <a:t>PositionOptions</a:t>
            </a:r>
            <a:r>
              <a:rPr lang="en-US" altLang="zh-CN" dirty="0"/>
              <a:t> </a:t>
            </a:r>
            <a:r>
              <a:rPr lang="zh-CN" altLang="en-US" dirty="0"/>
              <a:t>对象。</a:t>
            </a: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9" name="图片 8">
            <a:extLst>
              <a:ext uri="{FF2B5EF4-FFF2-40B4-BE49-F238E27FC236}">
                <a16:creationId xmlns:a16="http://schemas.microsoft.com/office/drawing/2014/main" id="{D74ED0B2-A127-4D08-B977-6818962EAF9D}"/>
              </a:ext>
            </a:extLst>
          </p:cNvPr>
          <p:cNvPicPr>
            <a:picLocks noChangeAspect="1"/>
          </p:cNvPicPr>
          <p:nvPr/>
        </p:nvPicPr>
        <p:blipFill>
          <a:blip r:embed="rId6"/>
          <a:stretch>
            <a:fillRect/>
          </a:stretch>
        </p:blipFill>
        <p:spPr>
          <a:xfrm>
            <a:off x="1271587" y="1357312"/>
            <a:ext cx="6600825" cy="4143375"/>
          </a:xfrm>
          <a:prstGeom prst="rect">
            <a:avLst/>
          </a:prstGeom>
        </p:spPr>
      </p:pic>
    </p:spTree>
    <p:custDataLst>
      <p:tags r:id="rId1"/>
    </p:custDataLst>
    <p:extLst>
      <p:ext uri="{BB962C8B-B14F-4D97-AF65-F5344CB8AC3E}">
        <p14:creationId xmlns:p14="http://schemas.microsoft.com/office/powerpoint/2010/main" val="29128087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处理文件夹</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4"/>
            <a:ext cx="8299450" cy="5584785"/>
          </a:xfrm>
        </p:spPr>
        <p:txBody>
          <a:bodyPr>
            <a:normAutofit/>
          </a:bodyPr>
          <a:lstStyle/>
          <a:p>
            <a:r>
              <a:rPr lang="en-US" altLang="zh-CN" dirty="0" err="1"/>
              <a:t>fs.root.getDirectory</a:t>
            </a:r>
            <a:r>
              <a:rPr lang="en-US" altLang="zh-CN" dirty="0"/>
              <a:t>('Documents', {create: true}, function(</a:t>
            </a:r>
            <a:r>
              <a:rPr lang="en-US" altLang="zh-CN" dirty="0" err="1"/>
              <a:t>dirEntry</a:t>
            </a:r>
            <a:r>
              <a:rPr lang="en-US" altLang="zh-CN" dirty="0"/>
              <a:t>) {</a:t>
            </a:r>
          </a:p>
          <a:p>
            <a:r>
              <a:rPr lang="en-US" altLang="zh-CN" dirty="0"/>
              <a:t>  alert('You have just created the ' + dirEntry.name + ' directory.');</a:t>
            </a:r>
          </a:p>
          <a:p>
            <a:r>
              <a:rPr lang="en-US" altLang="zh-CN" dirty="0"/>
              <a:t>}, </a:t>
            </a:r>
            <a:r>
              <a:rPr lang="en-US" altLang="zh-CN" dirty="0" err="1"/>
              <a:t>errorHandler</a:t>
            </a:r>
            <a:r>
              <a:rPr lang="en-US" altLang="zh-CN" dirty="0"/>
              <a:t>); </a:t>
            </a:r>
          </a:p>
          <a:p>
            <a:r>
              <a:rPr lang="en-US" altLang="zh-CN" dirty="0" err="1"/>
              <a:t>getDiretory</a:t>
            </a:r>
            <a:r>
              <a:rPr lang="en-US" altLang="zh-CN" dirty="0"/>
              <a:t>()</a:t>
            </a:r>
            <a:r>
              <a:rPr lang="zh-CN" altLang="en-US" dirty="0"/>
              <a:t>方法用来读和创建目录。第一个参数传递一个名字或者路径来寻找或者创建。本例中设计第二个参数为</a:t>
            </a:r>
            <a:r>
              <a:rPr lang="en-US" altLang="zh-CN" dirty="0"/>
              <a:t>true</a:t>
            </a:r>
            <a:r>
              <a:rPr lang="zh-CN" altLang="en-US" dirty="0"/>
              <a:t>，因为需要创建一个目录 </a:t>
            </a:r>
            <a:r>
              <a:rPr lang="en-US" altLang="zh-CN" dirty="0"/>
              <a:t>- </a:t>
            </a:r>
            <a:r>
              <a:rPr lang="zh-CN" altLang="en-US" dirty="0"/>
              <a:t>不是读一个已存在的目录。当然在最后添加了一个错误的</a:t>
            </a:r>
            <a:r>
              <a:rPr lang="en-US" altLang="zh-CN" dirty="0"/>
              <a:t>callback</a:t>
            </a:r>
            <a:r>
              <a:rPr lang="zh-CN" altLang="en-US" dirty="0"/>
              <a:t>方法。</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图片 7">
            <a:extLst>
              <a:ext uri="{FF2B5EF4-FFF2-40B4-BE49-F238E27FC236}">
                <a16:creationId xmlns:a16="http://schemas.microsoft.com/office/drawing/2014/main" id="{E199E4A3-B795-4389-84A0-2217460FB34B}"/>
              </a:ext>
            </a:extLst>
          </p:cNvPr>
          <p:cNvPicPr>
            <a:picLocks noChangeAspect="1"/>
          </p:cNvPicPr>
          <p:nvPr/>
        </p:nvPicPr>
        <p:blipFill>
          <a:blip r:embed="rId6"/>
          <a:stretch>
            <a:fillRect/>
          </a:stretch>
        </p:blipFill>
        <p:spPr>
          <a:xfrm>
            <a:off x="1338263" y="1228320"/>
            <a:ext cx="4791075" cy="3971925"/>
          </a:xfrm>
          <a:prstGeom prst="rect">
            <a:avLst/>
          </a:prstGeom>
        </p:spPr>
      </p:pic>
    </p:spTree>
    <p:custDataLst>
      <p:tags r:id="rId1"/>
    </p:custDataLst>
    <p:extLst>
      <p:ext uri="{BB962C8B-B14F-4D97-AF65-F5344CB8AC3E}">
        <p14:creationId xmlns:p14="http://schemas.microsoft.com/office/powerpoint/2010/main" val="31601682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处理文件夹</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4"/>
            <a:ext cx="8299450" cy="5584785"/>
          </a:xfrm>
        </p:spPr>
        <p:txBody>
          <a:bodyPr>
            <a:normAutofit/>
          </a:bodyPr>
          <a:lstStyle/>
          <a:p>
            <a:r>
              <a:rPr lang="zh-CN" altLang="en-US" dirty="0"/>
              <a:t>这里有两种方式来删除一个</a:t>
            </a:r>
            <a:r>
              <a:rPr lang="en-US" altLang="zh-CN" dirty="0" err="1"/>
              <a:t>DirectoryEntry</a:t>
            </a:r>
            <a:r>
              <a:rPr lang="zh-CN" altLang="en-US" dirty="0"/>
              <a:t>：</a:t>
            </a:r>
            <a:r>
              <a:rPr lang="en-US" altLang="zh-CN" dirty="0"/>
              <a:t>remove()</a:t>
            </a:r>
            <a:r>
              <a:rPr lang="zh-CN" altLang="en-US" dirty="0"/>
              <a:t>和</a:t>
            </a:r>
            <a:r>
              <a:rPr lang="en-US" altLang="zh-CN" dirty="0" err="1"/>
              <a:t>removeRecursively</a:t>
            </a:r>
            <a:r>
              <a:rPr lang="en-US" altLang="zh-CN" dirty="0"/>
              <a:t>()</a:t>
            </a:r>
            <a:r>
              <a:rPr lang="zh-CN" altLang="en-US" dirty="0"/>
              <a:t>。第一个删除需要被删除文件夹为空，否则会得到错误。</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图片 7">
            <a:extLst>
              <a:ext uri="{FF2B5EF4-FFF2-40B4-BE49-F238E27FC236}">
                <a16:creationId xmlns:a16="http://schemas.microsoft.com/office/drawing/2014/main" id="{6C4AF3B1-9D6B-4DEC-8B69-2A5CF94E773A}"/>
              </a:ext>
            </a:extLst>
          </p:cNvPr>
          <p:cNvPicPr>
            <a:picLocks noChangeAspect="1"/>
          </p:cNvPicPr>
          <p:nvPr/>
        </p:nvPicPr>
        <p:blipFill>
          <a:blip r:embed="rId5"/>
          <a:stretch>
            <a:fillRect/>
          </a:stretch>
        </p:blipFill>
        <p:spPr>
          <a:xfrm>
            <a:off x="0" y="2893102"/>
            <a:ext cx="9144000" cy="3014133"/>
          </a:xfrm>
          <a:prstGeom prst="rect">
            <a:avLst/>
          </a:prstGeom>
        </p:spPr>
      </p:pic>
    </p:spTree>
    <p:extLst>
      <p:ext uri="{BB962C8B-B14F-4D97-AF65-F5344CB8AC3E}">
        <p14:creationId xmlns:p14="http://schemas.microsoft.com/office/powerpoint/2010/main" val="22175353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处理文件</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4"/>
            <a:ext cx="8299450" cy="5584785"/>
          </a:xfrm>
        </p:spPr>
        <p:txBody>
          <a:bodyPr>
            <a:normAutofit/>
          </a:bodyPr>
          <a:lstStyle/>
          <a:p>
            <a:r>
              <a:rPr lang="zh-CN" altLang="en-US" dirty="0"/>
              <a:t>以下例子在</a:t>
            </a:r>
            <a:r>
              <a:rPr lang="en-US" altLang="zh-CN" dirty="0"/>
              <a:t>ROOT</a:t>
            </a:r>
            <a:r>
              <a:rPr lang="zh-CN" altLang="en-US" dirty="0"/>
              <a:t>目录创建了一个空的文件</a:t>
            </a:r>
            <a:r>
              <a:rPr lang="en-US" altLang="zh-CN" dirty="0"/>
              <a:t>gbin1.txt</a:t>
            </a:r>
            <a:r>
              <a:rPr lang="zh-CN" altLang="en-US" dirty="0"/>
              <a:t>。</a:t>
            </a:r>
            <a:endParaRPr lang="en-US" altLang="zh-CN" dirty="0"/>
          </a:p>
          <a:p>
            <a:endParaRPr lang="en-US" dirty="0"/>
          </a:p>
          <a:p>
            <a:endParaRPr lang="en-US" dirty="0"/>
          </a:p>
          <a:p>
            <a:endParaRPr lang="en-US" dirty="0"/>
          </a:p>
          <a:p>
            <a:r>
              <a:rPr lang="en-US" altLang="zh-CN" dirty="0" err="1"/>
              <a:t>getFile</a:t>
            </a:r>
            <a:r>
              <a:rPr lang="zh-CN" altLang="en-US" dirty="0"/>
              <a:t>方法的第一个参数可以是绝对或者相对路径，但是必须是合法的。例如，没有父目录创建一个文件会得到一个错误。第二个参数是一个对象说明，如果文件不存在的话描述功能行为。在这个例子中：</a:t>
            </a:r>
            <a:r>
              <a:rPr lang="en-US" altLang="zh-CN" dirty="0" err="1"/>
              <a:t>create:true</a:t>
            </a:r>
            <a:r>
              <a:rPr lang="zh-CN" altLang="en-US" dirty="0"/>
              <a:t>表示如果文件不存则创建一个文件，如果存在则抛出错误（</a:t>
            </a:r>
            <a:r>
              <a:rPr lang="en-US" altLang="zh-CN" dirty="0" err="1"/>
              <a:t>exclusive:true</a:t>
            </a:r>
            <a:r>
              <a:rPr lang="zh-CN" altLang="en-US" dirty="0"/>
              <a:t>）。否则如果</a:t>
            </a:r>
            <a:r>
              <a:rPr lang="en-US" altLang="zh-CN" dirty="0" err="1"/>
              <a:t>create:false</a:t>
            </a:r>
            <a:r>
              <a:rPr lang="zh-CN" altLang="en-US" dirty="0"/>
              <a:t>，简单取得文件并返回。</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图片 3">
            <a:extLst>
              <a:ext uri="{FF2B5EF4-FFF2-40B4-BE49-F238E27FC236}">
                <a16:creationId xmlns:a16="http://schemas.microsoft.com/office/drawing/2014/main" id="{25A8112A-24AB-4FE9-9BB9-1F4DE119DB92}"/>
              </a:ext>
            </a:extLst>
          </p:cNvPr>
          <p:cNvPicPr>
            <a:picLocks noChangeAspect="1"/>
          </p:cNvPicPr>
          <p:nvPr/>
        </p:nvPicPr>
        <p:blipFill>
          <a:blip r:embed="rId5"/>
          <a:stretch>
            <a:fillRect/>
          </a:stretch>
        </p:blipFill>
        <p:spPr>
          <a:xfrm>
            <a:off x="431800" y="1976281"/>
            <a:ext cx="7865609" cy="1066722"/>
          </a:xfrm>
          <a:prstGeom prst="rect">
            <a:avLst/>
          </a:prstGeom>
        </p:spPr>
      </p:pic>
    </p:spTree>
    <p:extLst>
      <p:ext uri="{BB962C8B-B14F-4D97-AF65-F5344CB8AC3E}">
        <p14:creationId xmlns:p14="http://schemas.microsoft.com/office/powerpoint/2010/main" val="41508882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处理文件</a:t>
            </a:r>
            <a:endParaRPr lang="en-CN" dirty="0"/>
          </a:p>
        </p:txBody>
      </p:sp>
      <p:pic>
        <p:nvPicPr>
          <p:cNvPr id="4" name="内容占位符 3">
            <a:extLst>
              <a:ext uri="{FF2B5EF4-FFF2-40B4-BE49-F238E27FC236}">
                <a16:creationId xmlns:a16="http://schemas.microsoft.com/office/drawing/2014/main" id="{CA7FCDE9-9909-4C70-88B2-78CAC4D884E2}"/>
              </a:ext>
            </a:extLst>
          </p:cNvPr>
          <p:cNvPicPr>
            <a:picLocks noGrp="1" noChangeAspect="1"/>
          </p:cNvPicPr>
          <p:nvPr>
            <p:ph idx="1"/>
          </p:nvPr>
        </p:nvPicPr>
        <p:blipFill>
          <a:blip r:embed="rId3"/>
          <a:stretch>
            <a:fillRect/>
          </a:stretch>
        </p:blipFill>
        <p:spPr>
          <a:xfrm>
            <a:off x="825500" y="1323975"/>
            <a:ext cx="5743575" cy="2105025"/>
          </a:xfrm>
          <a:prstGeom prst="rect">
            <a:avLst/>
          </a:prstGeom>
        </p:spPr>
      </p:pic>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图片 7">
            <a:extLst>
              <a:ext uri="{FF2B5EF4-FFF2-40B4-BE49-F238E27FC236}">
                <a16:creationId xmlns:a16="http://schemas.microsoft.com/office/drawing/2014/main" id="{42DB7D28-B88D-48D3-B68B-569450C338DB}"/>
              </a:ext>
            </a:extLst>
          </p:cNvPr>
          <p:cNvPicPr>
            <a:picLocks noChangeAspect="1"/>
          </p:cNvPicPr>
          <p:nvPr/>
        </p:nvPicPr>
        <p:blipFill>
          <a:blip r:embed="rId6"/>
          <a:stretch>
            <a:fillRect/>
          </a:stretch>
        </p:blipFill>
        <p:spPr>
          <a:xfrm>
            <a:off x="994581" y="3682844"/>
            <a:ext cx="4276725" cy="2381250"/>
          </a:xfrm>
          <a:prstGeom prst="rect">
            <a:avLst/>
          </a:prstGeom>
        </p:spPr>
      </p:pic>
    </p:spTree>
    <p:extLst>
      <p:ext uri="{BB962C8B-B14F-4D97-AF65-F5344CB8AC3E}">
        <p14:creationId xmlns:p14="http://schemas.microsoft.com/office/powerpoint/2010/main" val="1728434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处理文件</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
        <p:nvSpPr>
          <p:cNvPr id="9" name="内容占位符 8">
            <a:extLst>
              <a:ext uri="{FF2B5EF4-FFF2-40B4-BE49-F238E27FC236}">
                <a16:creationId xmlns:a16="http://schemas.microsoft.com/office/drawing/2014/main" id="{3A432454-4CF3-4748-A53D-49DF7D786E8A}"/>
              </a:ext>
            </a:extLst>
          </p:cNvPr>
          <p:cNvSpPr>
            <a:spLocks noGrp="1"/>
          </p:cNvSpPr>
          <p:nvPr>
            <p:ph idx="1"/>
          </p:nvPr>
        </p:nvSpPr>
        <p:spPr/>
        <p:txBody>
          <a:bodyPr/>
          <a:lstStyle/>
          <a:p>
            <a:r>
              <a:rPr lang="zh-CN" altLang="en-US" dirty="0"/>
              <a:t>我们已经写入了文件一些内容，但是如果以后添加更多内容呢？为了添加内容到已存在的文件，又需要调用</a:t>
            </a:r>
            <a:r>
              <a:rPr lang="en-US" altLang="zh-CN" dirty="0" err="1"/>
              <a:t>FileWriter</a:t>
            </a:r>
            <a:r>
              <a:rPr lang="zh-CN" altLang="en-US" dirty="0"/>
              <a:t>。我们可以使用</a:t>
            </a:r>
            <a:r>
              <a:rPr lang="en-US" altLang="zh-CN" dirty="0"/>
              <a:t>seek()</a:t>
            </a:r>
            <a:r>
              <a:rPr lang="zh-CN" altLang="en-US" dirty="0"/>
              <a:t>方法重新将</a:t>
            </a:r>
            <a:r>
              <a:rPr lang="en-US" altLang="zh-CN" dirty="0"/>
              <a:t>writer</a:t>
            </a:r>
            <a:r>
              <a:rPr lang="zh-CN" altLang="en-US" dirty="0"/>
              <a:t>添加到文件。</a:t>
            </a:r>
            <a:r>
              <a:rPr lang="en-US" altLang="zh-CN" dirty="0"/>
              <a:t>seek</a:t>
            </a:r>
            <a:r>
              <a:rPr lang="zh-CN" altLang="en-US" dirty="0"/>
              <a:t>接受字节偏移</a:t>
            </a:r>
            <a:r>
              <a:rPr lang="en-US" altLang="zh-CN" dirty="0"/>
              <a:t>(byte offset)</a:t>
            </a:r>
            <a:r>
              <a:rPr lang="zh-CN" altLang="en-US" dirty="0"/>
              <a:t>这个参数，并且设置</a:t>
            </a:r>
            <a:r>
              <a:rPr lang="en-US" altLang="zh-CN" dirty="0"/>
              <a:t>file writer</a:t>
            </a:r>
            <a:r>
              <a:rPr lang="zh-CN" altLang="en-US" dirty="0"/>
              <a:t>的位置。</a:t>
            </a:r>
          </a:p>
        </p:txBody>
      </p:sp>
      <p:pic>
        <p:nvPicPr>
          <p:cNvPr id="10" name="图片 9">
            <a:extLst>
              <a:ext uri="{FF2B5EF4-FFF2-40B4-BE49-F238E27FC236}">
                <a16:creationId xmlns:a16="http://schemas.microsoft.com/office/drawing/2014/main" id="{62411FE5-CCDA-4B45-B7F4-B03AA0CF28C1}"/>
              </a:ext>
            </a:extLst>
          </p:cNvPr>
          <p:cNvPicPr>
            <a:picLocks noChangeAspect="1"/>
          </p:cNvPicPr>
          <p:nvPr/>
        </p:nvPicPr>
        <p:blipFill>
          <a:blip r:embed="rId6"/>
          <a:stretch>
            <a:fillRect/>
          </a:stretch>
        </p:blipFill>
        <p:spPr>
          <a:xfrm>
            <a:off x="1512887" y="3990975"/>
            <a:ext cx="5724525" cy="2295525"/>
          </a:xfrm>
          <a:prstGeom prst="rect">
            <a:avLst/>
          </a:prstGeom>
        </p:spPr>
      </p:pic>
    </p:spTree>
    <p:custDataLst>
      <p:tags r:id="rId1"/>
    </p:custDataLst>
    <p:extLst>
      <p:ext uri="{BB962C8B-B14F-4D97-AF65-F5344CB8AC3E}">
        <p14:creationId xmlns:p14="http://schemas.microsoft.com/office/powerpoint/2010/main" val="17543240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处理文件</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内容占位符 8">
            <a:extLst>
              <a:ext uri="{FF2B5EF4-FFF2-40B4-BE49-F238E27FC236}">
                <a16:creationId xmlns:a16="http://schemas.microsoft.com/office/drawing/2014/main" id="{3A432454-4CF3-4748-A53D-49DF7D786E8A}"/>
              </a:ext>
            </a:extLst>
          </p:cNvPr>
          <p:cNvSpPr>
            <a:spLocks noGrp="1"/>
          </p:cNvSpPr>
          <p:nvPr>
            <p:ph idx="1"/>
          </p:nvPr>
        </p:nvSpPr>
        <p:spPr/>
        <p:txBody>
          <a:bodyPr/>
          <a:lstStyle/>
          <a:p>
            <a:r>
              <a:rPr lang="zh-CN" altLang="en-US" dirty="0"/>
              <a:t>如果需要删除文件，我们调用</a:t>
            </a:r>
            <a:r>
              <a:rPr lang="en-US" altLang="zh-CN" dirty="0" err="1"/>
              <a:t>entry.remove</a:t>
            </a:r>
            <a:r>
              <a:rPr lang="en-US" altLang="zh-CN" dirty="0"/>
              <a:t>()</a:t>
            </a:r>
            <a:r>
              <a:rPr lang="zh-CN" altLang="en-US" dirty="0"/>
              <a:t>。一个参数是一个没有参数的回调函数，当文件被成功删除后调用。第二个参数是一个可选的错误回调函数。</a:t>
            </a:r>
          </a:p>
        </p:txBody>
      </p:sp>
      <p:pic>
        <p:nvPicPr>
          <p:cNvPr id="3" name="图片 2">
            <a:extLst>
              <a:ext uri="{FF2B5EF4-FFF2-40B4-BE49-F238E27FC236}">
                <a16:creationId xmlns:a16="http://schemas.microsoft.com/office/drawing/2014/main" id="{E5FAA44A-AC68-4185-B3BC-FDA2B4947BEA}"/>
              </a:ext>
            </a:extLst>
          </p:cNvPr>
          <p:cNvPicPr>
            <a:picLocks noChangeAspect="1"/>
          </p:cNvPicPr>
          <p:nvPr/>
        </p:nvPicPr>
        <p:blipFill>
          <a:blip r:embed="rId5"/>
          <a:stretch>
            <a:fillRect/>
          </a:stretch>
        </p:blipFill>
        <p:spPr>
          <a:xfrm>
            <a:off x="1398145" y="3819134"/>
            <a:ext cx="5975032" cy="1577325"/>
          </a:xfrm>
          <a:prstGeom prst="rect">
            <a:avLst/>
          </a:prstGeom>
        </p:spPr>
      </p:pic>
    </p:spTree>
    <p:extLst>
      <p:ext uri="{BB962C8B-B14F-4D97-AF65-F5344CB8AC3E}">
        <p14:creationId xmlns:p14="http://schemas.microsoft.com/office/powerpoint/2010/main" val="2478735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文件系统</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内容占位符 3">
            <a:extLst>
              <a:ext uri="{FF2B5EF4-FFF2-40B4-BE49-F238E27FC236}">
                <a16:creationId xmlns:a16="http://schemas.microsoft.com/office/drawing/2014/main" id="{46F86D13-02E3-4E23-AC42-1534D6B08FF9}"/>
              </a:ext>
            </a:extLst>
          </p:cNvPr>
          <p:cNvPicPr>
            <a:picLocks noGrp="1" noChangeAspect="1"/>
          </p:cNvPicPr>
          <p:nvPr>
            <p:ph idx="1"/>
          </p:nvPr>
        </p:nvPicPr>
        <p:blipFill>
          <a:blip r:embed="rId5"/>
          <a:stretch>
            <a:fillRect/>
          </a:stretch>
        </p:blipFill>
        <p:spPr>
          <a:xfrm>
            <a:off x="2911722" y="401937"/>
            <a:ext cx="5406778" cy="5926415"/>
          </a:xfrm>
          <a:prstGeom prst="rect">
            <a:avLst/>
          </a:prstGeom>
        </p:spPr>
      </p:pic>
    </p:spTree>
    <p:extLst>
      <p:ext uri="{BB962C8B-B14F-4D97-AF65-F5344CB8AC3E}">
        <p14:creationId xmlns:p14="http://schemas.microsoft.com/office/powerpoint/2010/main" val="3469628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文件系统</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图片 7">
            <a:extLst>
              <a:ext uri="{FF2B5EF4-FFF2-40B4-BE49-F238E27FC236}">
                <a16:creationId xmlns:a16="http://schemas.microsoft.com/office/drawing/2014/main" id="{E997E96F-12C3-4F9C-B8C3-888C4E5013EE}"/>
              </a:ext>
            </a:extLst>
          </p:cNvPr>
          <p:cNvPicPr>
            <a:picLocks noChangeAspect="1"/>
          </p:cNvPicPr>
          <p:nvPr/>
        </p:nvPicPr>
        <p:blipFill>
          <a:blip r:embed="rId5"/>
          <a:stretch>
            <a:fillRect/>
          </a:stretch>
        </p:blipFill>
        <p:spPr>
          <a:xfrm>
            <a:off x="2810167" y="125264"/>
            <a:ext cx="5942529" cy="6858000"/>
          </a:xfrm>
          <a:prstGeom prst="rect">
            <a:avLst/>
          </a:prstGeom>
        </p:spPr>
      </p:pic>
    </p:spTree>
    <p:extLst>
      <p:ext uri="{BB962C8B-B14F-4D97-AF65-F5344CB8AC3E}">
        <p14:creationId xmlns:p14="http://schemas.microsoft.com/office/powerpoint/2010/main" val="8968958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文件系统</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10" name="图片 9">
            <a:extLst>
              <a:ext uri="{FF2B5EF4-FFF2-40B4-BE49-F238E27FC236}">
                <a16:creationId xmlns:a16="http://schemas.microsoft.com/office/drawing/2014/main" id="{71B3FD27-8928-43F9-890F-53AA24E0A34D}"/>
              </a:ext>
            </a:extLst>
          </p:cNvPr>
          <p:cNvPicPr>
            <a:picLocks noChangeAspect="1"/>
          </p:cNvPicPr>
          <p:nvPr/>
        </p:nvPicPr>
        <p:blipFill>
          <a:blip r:embed="rId5"/>
          <a:stretch>
            <a:fillRect/>
          </a:stretch>
        </p:blipFill>
        <p:spPr>
          <a:xfrm>
            <a:off x="845297" y="2320557"/>
            <a:ext cx="7591425" cy="2724150"/>
          </a:xfrm>
          <a:prstGeom prst="rect">
            <a:avLst/>
          </a:prstGeom>
        </p:spPr>
      </p:pic>
    </p:spTree>
    <p:extLst>
      <p:ext uri="{BB962C8B-B14F-4D97-AF65-F5344CB8AC3E}">
        <p14:creationId xmlns:p14="http://schemas.microsoft.com/office/powerpoint/2010/main" val="36828000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文件系统</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12" name="图片 11">
            <a:extLst>
              <a:ext uri="{FF2B5EF4-FFF2-40B4-BE49-F238E27FC236}">
                <a16:creationId xmlns:a16="http://schemas.microsoft.com/office/drawing/2014/main" id="{6CB7FDCE-C99D-4F7F-BD1A-5190EA0D1229}"/>
              </a:ext>
            </a:extLst>
          </p:cNvPr>
          <p:cNvPicPr>
            <a:picLocks noChangeAspect="1"/>
          </p:cNvPicPr>
          <p:nvPr/>
        </p:nvPicPr>
        <p:blipFill>
          <a:blip r:embed="rId5"/>
          <a:stretch>
            <a:fillRect/>
          </a:stretch>
        </p:blipFill>
        <p:spPr>
          <a:xfrm>
            <a:off x="1894077" y="125264"/>
            <a:ext cx="5355846" cy="6858000"/>
          </a:xfrm>
          <a:prstGeom prst="rect">
            <a:avLst/>
          </a:prstGeom>
        </p:spPr>
      </p:pic>
    </p:spTree>
    <p:extLst>
      <p:ext uri="{BB962C8B-B14F-4D97-AF65-F5344CB8AC3E}">
        <p14:creationId xmlns:p14="http://schemas.microsoft.com/office/powerpoint/2010/main" val="16074776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b="1" dirty="0"/>
              <a:t>Geolocation</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err="1"/>
              <a:t>watchPosition</a:t>
            </a:r>
            <a:r>
              <a:rPr lang="en-US" altLang="zh-CN" dirty="0"/>
              <a:t>() - </a:t>
            </a:r>
            <a:r>
              <a:rPr lang="zh-CN" altLang="en-US" dirty="0"/>
              <a:t>返回用户的当前位置，并继续返回用户移动时的更新位置（就像汽车上的 </a:t>
            </a:r>
            <a:r>
              <a:rPr lang="en-US" altLang="zh-CN" dirty="0"/>
              <a:t>GPS</a:t>
            </a:r>
            <a:r>
              <a:rPr lang="zh-CN" altLang="en-US" dirty="0"/>
              <a:t>）。</a:t>
            </a:r>
          </a:p>
          <a:p>
            <a:r>
              <a:rPr lang="en-US" altLang="zh-CN" dirty="0" err="1"/>
              <a:t>clearWatch</a:t>
            </a:r>
            <a:r>
              <a:rPr lang="en-US" altLang="zh-CN" dirty="0"/>
              <a:t>() - </a:t>
            </a:r>
            <a:r>
              <a:rPr lang="zh-CN" altLang="en-US" dirty="0"/>
              <a:t>停止 </a:t>
            </a:r>
            <a:r>
              <a:rPr lang="en-US" altLang="zh-CN" dirty="0" err="1"/>
              <a:t>watchPosition</a:t>
            </a:r>
            <a:r>
              <a:rPr lang="en-US" altLang="zh-CN" dirty="0"/>
              <a:t>() </a:t>
            </a:r>
            <a:r>
              <a:rPr lang="zh-CN" altLang="en-US" dirty="0"/>
              <a:t>方法</a:t>
            </a:r>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图片 3">
            <a:extLst>
              <a:ext uri="{FF2B5EF4-FFF2-40B4-BE49-F238E27FC236}">
                <a16:creationId xmlns:a16="http://schemas.microsoft.com/office/drawing/2014/main" id="{91FD4AEE-E672-43B2-B21F-3A582F9E7A7F}"/>
              </a:ext>
            </a:extLst>
          </p:cNvPr>
          <p:cNvPicPr>
            <a:picLocks noChangeAspect="1"/>
          </p:cNvPicPr>
          <p:nvPr/>
        </p:nvPicPr>
        <p:blipFill>
          <a:blip r:embed="rId5"/>
          <a:stretch>
            <a:fillRect/>
          </a:stretch>
        </p:blipFill>
        <p:spPr>
          <a:xfrm>
            <a:off x="949699" y="215520"/>
            <a:ext cx="7029450" cy="4219575"/>
          </a:xfrm>
          <a:prstGeom prst="rect">
            <a:avLst/>
          </a:prstGeom>
        </p:spPr>
      </p:pic>
    </p:spTree>
    <p:extLst>
      <p:ext uri="{BB962C8B-B14F-4D97-AF65-F5344CB8AC3E}">
        <p14:creationId xmlns:p14="http://schemas.microsoft.com/office/powerpoint/2010/main" val="3831568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跨域消息传递</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619294"/>
            <a:ext cx="7886700" cy="4814694"/>
          </a:xfrm>
        </p:spPr>
        <p:txBody>
          <a:bodyPr>
            <a:normAutofit/>
          </a:bodyPr>
          <a:lstStyle/>
          <a:p>
            <a:pPr marL="0" indent="0">
              <a:buNone/>
            </a:pPr>
            <a:r>
              <a:rPr lang="en-US" altLang="zh-CN" dirty="0" err="1"/>
              <a:t>window.postMessage</a:t>
            </a:r>
            <a:r>
              <a:rPr lang="en-US" altLang="zh-CN" dirty="0"/>
              <a:t>() </a:t>
            </a:r>
            <a:r>
              <a:rPr lang="zh-CN" altLang="en-US" dirty="0"/>
              <a:t>方法可以安全地实现跨源通信。通常，对于两个不同页面的脚本，只有当执行它们的页面位于具有相同的协议（通常为</a:t>
            </a:r>
            <a:r>
              <a:rPr lang="en-US" altLang="zh-CN" dirty="0"/>
              <a:t>https</a:t>
            </a:r>
            <a:r>
              <a:rPr lang="zh-CN" altLang="en-US" dirty="0"/>
              <a:t>），端口号（</a:t>
            </a:r>
            <a:r>
              <a:rPr lang="en-US" altLang="zh-CN" dirty="0"/>
              <a:t>443</a:t>
            </a:r>
            <a:r>
              <a:rPr lang="zh-CN" altLang="en-US" dirty="0"/>
              <a:t>为</a:t>
            </a:r>
            <a:r>
              <a:rPr lang="en-US" altLang="zh-CN" dirty="0"/>
              <a:t>https</a:t>
            </a:r>
            <a:r>
              <a:rPr lang="zh-CN" altLang="en-US" dirty="0"/>
              <a:t>的默认值），以及主机  </a:t>
            </a:r>
            <a:r>
              <a:rPr lang="en-US" altLang="zh-CN" dirty="0"/>
              <a:t>(</a:t>
            </a:r>
            <a:r>
              <a:rPr lang="zh-CN" altLang="en-US" dirty="0"/>
              <a:t>两个页面的模数 </a:t>
            </a:r>
            <a:r>
              <a:rPr lang="en-US" altLang="zh-CN" dirty="0" err="1"/>
              <a:t>Document.domain</a:t>
            </a:r>
            <a:r>
              <a:rPr lang="zh-CN" altLang="en-US" dirty="0"/>
              <a:t>设置为相同的值</a:t>
            </a:r>
            <a:r>
              <a:rPr lang="en-US" altLang="zh-CN" dirty="0"/>
              <a:t>) </a:t>
            </a:r>
            <a:r>
              <a:rPr lang="zh-CN" altLang="en-US" dirty="0"/>
              <a:t>时，这两个脚本才能相互通信。</a:t>
            </a:r>
            <a:r>
              <a:rPr lang="en-US" altLang="zh-CN" dirty="0" err="1"/>
              <a:t>window.postMessage</a:t>
            </a:r>
            <a:r>
              <a:rPr lang="en-US" altLang="zh-CN" dirty="0"/>
              <a:t>() </a:t>
            </a:r>
            <a:r>
              <a:rPr lang="zh-CN" altLang="en-US" dirty="0"/>
              <a:t>方法提供了一种受控机制来规避此限制，只要正确的使用，这种方法就很安全。</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Tree>
    <p:custDataLst>
      <p:tags r:id="rId1"/>
    </p:custDataLst>
    <p:extLst>
      <p:ext uri="{BB962C8B-B14F-4D97-AF65-F5344CB8AC3E}">
        <p14:creationId xmlns:p14="http://schemas.microsoft.com/office/powerpoint/2010/main" val="42545945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跨域消息传递</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4"/>
            <a:ext cx="8712200" cy="5147266"/>
          </a:xfrm>
        </p:spPr>
        <p:txBody>
          <a:bodyPr>
            <a:normAutofit/>
          </a:bodyPr>
          <a:lstStyle/>
          <a:p>
            <a:pPr marL="0" indent="0">
              <a:buNone/>
            </a:pPr>
            <a:r>
              <a:rPr lang="en-US" altLang="zh-CN" dirty="0" err="1"/>
              <a:t>Window.postMessage</a:t>
            </a:r>
            <a:r>
              <a:rPr lang="en-US" altLang="zh-CN" dirty="0"/>
              <a:t>(message, </a:t>
            </a:r>
            <a:r>
              <a:rPr lang="en-US" altLang="zh-CN" dirty="0" err="1"/>
              <a:t>targetOrigin</a:t>
            </a:r>
            <a:r>
              <a:rPr lang="en-US" altLang="zh-CN" dirty="0"/>
              <a:t>, [transfer])</a:t>
            </a:r>
          </a:p>
          <a:p>
            <a:pPr marL="0" indent="0">
              <a:buNone/>
            </a:pPr>
            <a:r>
              <a:rPr lang="en-US" altLang="zh-CN" dirty="0"/>
              <a:t>message</a:t>
            </a:r>
          </a:p>
          <a:p>
            <a:pPr marL="0" indent="0">
              <a:buNone/>
            </a:pPr>
            <a:r>
              <a:rPr lang="zh-CN" altLang="en-US" dirty="0"/>
              <a:t>将要发送到其他 </a:t>
            </a:r>
            <a:r>
              <a:rPr lang="en-US" altLang="zh-CN" dirty="0"/>
              <a:t>window</a:t>
            </a:r>
            <a:r>
              <a:rPr lang="zh-CN" altLang="en-US" dirty="0"/>
              <a:t>的数据。</a:t>
            </a:r>
            <a:endParaRPr lang="en-US" altLang="zh-CN" dirty="0"/>
          </a:p>
          <a:p>
            <a:pPr marL="0" indent="0">
              <a:buNone/>
            </a:pPr>
            <a:r>
              <a:rPr lang="en-US" altLang="zh-CN" dirty="0" err="1"/>
              <a:t>targetOrigin</a:t>
            </a:r>
            <a:endParaRPr lang="en-US" altLang="zh-CN" dirty="0"/>
          </a:p>
          <a:p>
            <a:pPr marL="0" indent="0">
              <a:buNone/>
            </a:pPr>
            <a:r>
              <a:rPr lang="zh-CN" altLang="en-US" dirty="0"/>
              <a:t>通过窗口的</a:t>
            </a:r>
            <a:r>
              <a:rPr lang="en-US" altLang="zh-CN" dirty="0"/>
              <a:t>origin</a:t>
            </a:r>
            <a:r>
              <a:rPr lang="zh-CN" altLang="en-US" dirty="0"/>
              <a:t>属性来指定哪些窗口能接收到消息事件，其值可以是字符串</a:t>
            </a:r>
            <a:r>
              <a:rPr lang="en-US" altLang="zh-CN" dirty="0"/>
              <a:t>"*"</a:t>
            </a:r>
            <a:r>
              <a:rPr lang="zh-CN" altLang="en-US" dirty="0"/>
              <a:t>（表示无限制）或者一个</a:t>
            </a:r>
            <a:r>
              <a:rPr lang="en-US" altLang="zh-CN" dirty="0"/>
              <a:t>URI</a:t>
            </a:r>
            <a:r>
              <a:rPr lang="zh-CN" altLang="en-US" dirty="0"/>
              <a:t>。</a:t>
            </a:r>
            <a:r>
              <a:rPr lang="en-US" altLang="zh-CN" dirty="0"/>
              <a:t>transfer </a:t>
            </a:r>
            <a:r>
              <a:rPr lang="zh-CN" altLang="en-US" dirty="0"/>
              <a:t>可选</a:t>
            </a:r>
          </a:p>
          <a:p>
            <a:pPr marL="0" indent="0">
              <a:buNone/>
            </a:pPr>
            <a:r>
              <a:rPr lang="zh-CN" altLang="en-US" dirty="0"/>
              <a:t>是一串和</a:t>
            </a:r>
            <a:r>
              <a:rPr lang="en-US" altLang="zh-CN" dirty="0"/>
              <a:t>message </a:t>
            </a:r>
            <a:r>
              <a:rPr lang="zh-CN" altLang="en-US" dirty="0"/>
              <a:t>同时传递的 </a:t>
            </a:r>
            <a:r>
              <a:rPr lang="en-US" altLang="zh-CN" dirty="0"/>
              <a:t>Transferable </a:t>
            </a:r>
            <a:r>
              <a:rPr lang="zh-CN" altLang="en-US" dirty="0"/>
              <a:t>对象</a:t>
            </a:r>
            <a:r>
              <a:rPr lang="en-US" altLang="zh-CN" dirty="0"/>
              <a:t>. </a:t>
            </a:r>
            <a:r>
              <a:rPr lang="zh-CN" altLang="en-US" dirty="0"/>
              <a:t>这些对象的所有权将被转移给消息的接收方，而发送一方将不再保有所有权。</a:t>
            </a:r>
            <a:endParaRPr lang="zh-CN"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Tree>
    <p:custDataLst>
      <p:tags r:id="rId1"/>
    </p:custDataLst>
    <p:extLst>
      <p:ext uri="{BB962C8B-B14F-4D97-AF65-F5344CB8AC3E}">
        <p14:creationId xmlns:p14="http://schemas.microsoft.com/office/powerpoint/2010/main" val="17330494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跨域消息传递</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4"/>
            <a:ext cx="8712200" cy="5147266"/>
          </a:xfrm>
        </p:spPr>
        <p:txBody>
          <a:bodyPr>
            <a:normAutofit/>
          </a:bodyPr>
          <a:lstStyle/>
          <a:p>
            <a:pPr marL="0" indent="0">
              <a:buNone/>
            </a:pPr>
            <a:r>
              <a:rPr lang="en-US" altLang="zh-CN" dirty="0"/>
              <a:t>data</a:t>
            </a:r>
          </a:p>
          <a:p>
            <a:pPr marL="0" indent="0">
              <a:buNone/>
            </a:pPr>
            <a:r>
              <a:rPr lang="zh-CN" altLang="en-US" dirty="0"/>
              <a:t>从其他 </a:t>
            </a:r>
            <a:r>
              <a:rPr lang="en-US" altLang="zh-CN" dirty="0"/>
              <a:t>window </a:t>
            </a:r>
            <a:r>
              <a:rPr lang="zh-CN" altLang="en-US" dirty="0"/>
              <a:t>中传递过来的对象。</a:t>
            </a:r>
          </a:p>
          <a:p>
            <a:pPr marL="0" indent="0">
              <a:buNone/>
            </a:pPr>
            <a:r>
              <a:rPr lang="en-US" altLang="zh-CN" dirty="0"/>
              <a:t>origin</a:t>
            </a:r>
          </a:p>
          <a:p>
            <a:pPr marL="0" indent="0">
              <a:buNone/>
            </a:pPr>
            <a:r>
              <a:rPr lang="zh-CN" altLang="en-US" dirty="0"/>
              <a:t>调用 </a:t>
            </a:r>
            <a:r>
              <a:rPr lang="en-US" altLang="zh-CN" dirty="0" err="1"/>
              <a:t>postMessage</a:t>
            </a:r>
            <a:r>
              <a:rPr lang="en-US" altLang="zh-CN" dirty="0"/>
              <a:t>  </a:t>
            </a:r>
            <a:r>
              <a:rPr lang="zh-CN" altLang="en-US" dirty="0"/>
              <a:t>时消息发送方窗口的 </a:t>
            </a:r>
            <a:r>
              <a:rPr lang="en-US" altLang="zh-CN" dirty="0"/>
              <a:t>origin . </a:t>
            </a:r>
            <a:r>
              <a:rPr lang="zh-CN" altLang="en-US" dirty="0"/>
              <a:t>这个字符串由 协议、“</a:t>
            </a:r>
            <a:r>
              <a:rPr lang="en-US" altLang="zh-CN" dirty="0"/>
              <a:t>://“</a:t>
            </a:r>
            <a:r>
              <a:rPr lang="zh-CN" altLang="en-US" dirty="0"/>
              <a:t>、域名、“ </a:t>
            </a:r>
            <a:r>
              <a:rPr lang="en-US" altLang="zh-CN" dirty="0"/>
              <a:t>: </a:t>
            </a:r>
            <a:r>
              <a:rPr lang="zh-CN" altLang="en-US" dirty="0"/>
              <a:t>端口号”拼接而成。</a:t>
            </a:r>
          </a:p>
          <a:p>
            <a:pPr marL="0" indent="0">
              <a:buNone/>
            </a:pPr>
            <a:r>
              <a:rPr lang="en-US" altLang="zh-CN" dirty="0"/>
              <a:t>source</a:t>
            </a:r>
          </a:p>
          <a:p>
            <a:pPr marL="0" indent="0">
              <a:buNone/>
            </a:pPr>
            <a:r>
              <a:rPr lang="zh-CN" altLang="en-US" dirty="0"/>
              <a:t>对发送消息的窗口对象的引用。</a:t>
            </a:r>
            <a:endParaRPr lang="zh-CN"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图片 7">
            <a:extLst>
              <a:ext uri="{FF2B5EF4-FFF2-40B4-BE49-F238E27FC236}">
                <a16:creationId xmlns:a16="http://schemas.microsoft.com/office/drawing/2014/main" id="{9E240167-CBCB-4DEA-B548-EC6462754FC7}"/>
              </a:ext>
            </a:extLst>
          </p:cNvPr>
          <p:cNvPicPr>
            <a:picLocks noChangeAspect="1"/>
          </p:cNvPicPr>
          <p:nvPr/>
        </p:nvPicPr>
        <p:blipFill>
          <a:blip r:embed="rId6"/>
          <a:stretch>
            <a:fillRect/>
          </a:stretch>
        </p:blipFill>
        <p:spPr>
          <a:xfrm>
            <a:off x="0" y="266241"/>
            <a:ext cx="9144000" cy="6325518"/>
          </a:xfrm>
          <a:prstGeom prst="rect">
            <a:avLst/>
          </a:prstGeom>
        </p:spPr>
      </p:pic>
      <p:pic>
        <p:nvPicPr>
          <p:cNvPr id="9" name="图片 8">
            <a:extLst>
              <a:ext uri="{FF2B5EF4-FFF2-40B4-BE49-F238E27FC236}">
                <a16:creationId xmlns:a16="http://schemas.microsoft.com/office/drawing/2014/main" id="{7658894B-795C-4F92-95A2-A64A31785529}"/>
              </a:ext>
            </a:extLst>
          </p:cNvPr>
          <p:cNvPicPr>
            <a:picLocks noChangeAspect="1"/>
          </p:cNvPicPr>
          <p:nvPr/>
        </p:nvPicPr>
        <p:blipFill>
          <a:blip r:embed="rId7"/>
          <a:stretch>
            <a:fillRect/>
          </a:stretch>
        </p:blipFill>
        <p:spPr>
          <a:xfrm>
            <a:off x="0" y="319598"/>
            <a:ext cx="9144000" cy="6218804"/>
          </a:xfrm>
          <a:prstGeom prst="rect">
            <a:avLst/>
          </a:prstGeom>
        </p:spPr>
      </p:pic>
      <p:pic>
        <p:nvPicPr>
          <p:cNvPr id="10" name="图片 9">
            <a:extLst>
              <a:ext uri="{FF2B5EF4-FFF2-40B4-BE49-F238E27FC236}">
                <a16:creationId xmlns:a16="http://schemas.microsoft.com/office/drawing/2014/main" id="{5E493A4F-FEBB-460D-B861-2492C04F7AA1}"/>
              </a:ext>
            </a:extLst>
          </p:cNvPr>
          <p:cNvPicPr>
            <a:picLocks noChangeAspect="1"/>
          </p:cNvPicPr>
          <p:nvPr/>
        </p:nvPicPr>
        <p:blipFill>
          <a:blip r:embed="rId8"/>
          <a:stretch>
            <a:fillRect/>
          </a:stretch>
        </p:blipFill>
        <p:spPr>
          <a:xfrm>
            <a:off x="1576387" y="1209675"/>
            <a:ext cx="5991225" cy="4438650"/>
          </a:xfrm>
          <a:prstGeom prst="rect">
            <a:avLst/>
          </a:prstGeom>
        </p:spPr>
      </p:pic>
    </p:spTree>
    <p:custDataLst>
      <p:tags r:id="rId1"/>
    </p:custDataLst>
    <p:extLst>
      <p:ext uri="{BB962C8B-B14F-4D97-AF65-F5344CB8AC3E}">
        <p14:creationId xmlns:p14="http://schemas.microsoft.com/office/powerpoint/2010/main" val="15384237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a:t>Web Worker</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4"/>
            <a:ext cx="8299450" cy="5584785"/>
          </a:xfrm>
        </p:spPr>
        <p:txBody>
          <a:bodyPr>
            <a:normAutofit lnSpcReduction="10000"/>
          </a:bodyPr>
          <a:lstStyle/>
          <a:p>
            <a:r>
              <a:rPr lang="en-US" altLang="zh-CN" dirty="0"/>
              <a:t>JavaScript </a:t>
            </a:r>
            <a:r>
              <a:rPr lang="zh-CN" altLang="en-US" dirty="0"/>
              <a:t>语言采用的是单线程模型，也就是说，所有任务只能在一个线程上完成，一次只能做一件事。前面的任务没做完，后面的任务只能等着。随着电脑计算能力的增强，尤其是多核 </a:t>
            </a:r>
            <a:r>
              <a:rPr lang="en-US" altLang="zh-CN" dirty="0"/>
              <a:t>CPU </a:t>
            </a:r>
            <a:r>
              <a:rPr lang="zh-CN" altLang="en-US" dirty="0"/>
              <a:t>的出现，单线程带来很大的不便，无法充分发挥计算机的计算能力。</a:t>
            </a:r>
            <a:endParaRPr lang="en-US" altLang="zh-CN" dirty="0"/>
          </a:p>
          <a:p>
            <a:r>
              <a:rPr lang="en-US" altLang="zh-CN" dirty="0"/>
              <a:t>Web Worker </a:t>
            </a:r>
            <a:r>
              <a:rPr lang="zh-CN" altLang="en-US" dirty="0"/>
              <a:t>的作用，就是为 </a:t>
            </a:r>
            <a:r>
              <a:rPr lang="en-US" altLang="zh-CN" dirty="0"/>
              <a:t>JavaScript </a:t>
            </a:r>
            <a:r>
              <a:rPr lang="zh-CN" altLang="en-US" dirty="0"/>
              <a:t>创造多线程环境，允许主线程创建 </a:t>
            </a:r>
            <a:r>
              <a:rPr lang="en-US" altLang="zh-CN" dirty="0"/>
              <a:t>Worker </a:t>
            </a:r>
            <a:r>
              <a:rPr lang="zh-CN" altLang="en-US" dirty="0"/>
              <a:t>线程，将一些任务分配给后者运行。在主线程运行的同时，</a:t>
            </a:r>
            <a:r>
              <a:rPr lang="en-US" altLang="zh-CN" dirty="0"/>
              <a:t>Worker </a:t>
            </a:r>
            <a:r>
              <a:rPr lang="zh-CN" altLang="en-US" dirty="0"/>
              <a:t>线程在后台运行，两者互不干扰。等到 </a:t>
            </a:r>
            <a:r>
              <a:rPr lang="en-US" altLang="zh-CN" dirty="0"/>
              <a:t>Worker </a:t>
            </a:r>
            <a:r>
              <a:rPr lang="zh-CN" altLang="en-US" dirty="0"/>
              <a:t>线程完成计算任务，再把结果返回给主线程。这样的好处是，一些计算密集型或高延迟的任务，被 </a:t>
            </a:r>
            <a:r>
              <a:rPr lang="en-US" altLang="zh-CN" dirty="0"/>
              <a:t>Worker </a:t>
            </a:r>
            <a:r>
              <a:rPr lang="zh-CN" altLang="en-US" dirty="0"/>
              <a:t>线程负担了，主线程（通常负责 </a:t>
            </a:r>
            <a:r>
              <a:rPr lang="en-US" altLang="zh-CN" dirty="0"/>
              <a:t>UI </a:t>
            </a:r>
            <a:r>
              <a:rPr lang="zh-CN" altLang="en-US" dirty="0"/>
              <a:t>交互）就会很流畅，不会被阻塞或拖慢。</a:t>
            </a:r>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7966569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a:t>Web Worker</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4"/>
            <a:ext cx="8299450" cy="5584785"/>
          </a:xfrm>
        </p:spPr>
        <p:txBody>
          <a:bodyPr>
            <a:normAutofit/>
          </a:bodyPr>
          <a:lstStyle/>
          <a:p>
            <a:r>
              <a:rPr lang="en-US" altLang="zh-CN" dirty="0"/>
              <a:t>Worker </a:t>
            </a:r>
            <a:r>
              <a:rPr lang="zh-CN" altLang="en-US" dirty="0"/>
              <a:t>线程一旦新建成功，就会始终运行，不会被主线程上的活动（比如用户点击按钮、提交表单）打断。这样有利于随时响应主线程的通信。但是，这也造成了 </a:t>
            </a:r>
            <a:r>
              <a:rPr lang="en-US" altLang="zh-CN" dirty="0"/>
              <a:t>Worker </a:t>
            </a:r>
            <a:r>
              <a:rPr lang="zh-CN" altLang="en-US" dirty="0"/>
              <a:t>比较耗费资源，不应该过度使用，而且一旦使用完毕，就应该关闭。</a:t>
            </a:r>
            <a:endParaRPr lang="en-US" altLang="zh-CN" dirty="0"/>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4809641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7.8"/>
</p:tagLst>
</file>

<file path=ppt/tags/tag10.xml><?xml version="1.0" encoding="utf-8"?>
<p:tagLst xmlns:a="http://schemas.openxmlformats.org/drawingml/2006/main" xmlns:r="http://schemas.openxmlformats.org/officeDocument/2006/relationships" xmlns:p="http://schemas.openxmlformats.org/presentationml/2006/main">
  <p:tag name="TIMING" val="|71.5|13.8|52.9"/>
</p:tagLst>
</file>

<file path=ppt/tags/tag11.xml><?xml version="1.0" encoding="utf-8"?>
<p:tagLst xmlns:a="http://schemas.openxmlformats.org/drawingml/2006/main" xmlns:r="http://schemas.openxmlformats.org/officeDocument/2006/relationships" xmlns:p="http://schemas.openxmlformats.org/presentationml/2006/main">
  <p:tag name="TIMING" val="|50.1"/>
</p:tagLst>
</file>

<file path=ppt/tags/tag12.xml><?xml version="1.0" encoding="utf-8"?>
<p:tagLst xmlns:a="http://schemas.openxmlformats.org/drawingml/2006/main" xmlns:r="http://schemas.openxmlformats.org/officeDocument/2006/relationships" xmlns:p="http://schemas.openxmlformats.org/presentationml/2006/main">
  <p:tag name="TIMING" val="|17.6"/>
</p:tagLst>
</file>

<file path=ppt/tags/tag2.xml><?xml version="1.0" encoding="utf-8"?>
<p:tagLst xmlns:a="http://schemas.openxmlformats.org/drawingml/2006/main" xmlns:r="http://schemas.openxmlformats.org/officeDocument/2006/relationships" xmlns:p="http://schemas.openxmlformats.org/presentationml/2006/main">
  <p:tag name="TIMING" val="|36.7"/>
</p:tagLst>
</file>

<file path=ppt/tags/tag3.xml><?xml version="1.0" encoding="utf-8"?>
<p:tagLst xmlns:a="http://schemas.openxmlformats.org/drawingml/2006/main" xmlns:r="http://schemas.openxmlformats.org/officeDocument/2006/relationships" xmlns:p="http://schemas.openxmlformats.org/presentationml/2006/main">
  <p:tag name="TIMING" val="|36.7"/>
</p:tagLst>
</file>

<file path=ppt/tags/tag4.xml><?xml version="1.0" encoding="utf-8"?>
<p:tagLst xmlns:a="http://schemas.openxmlformats.org/drawingml/2006/main" xmlns:r="http://schemas.openxmlformats.org/officeDocument/2006/relationships" xmlns:p="http://schemas.openxmlformats.org/presentationml/2006/main">
  <p:tag name="TIMING" val="|20|76.7|80.3"/>
</p:tagLst>
</file>

<file path=ppt/tags/tag5.xml><?xml version="1.0" encoding="utf-8"?>
<p:tagLst xmlns:a="http://schemas.openxmlformats.org/drawingml/2006/main" xmlns:r="http://schemas.openxmlformats.org/officeDocument/2006/relationships" xmlns:p="http://schemas.openxmlformats.org/presentationml/2006/main">
  <p:tag name="TIMING" val="|62.2"/>
</p:tagLst>
</file>

<file path=ppt/tags/tag6.xml><?xml version="1.0" encoding="utf-8"?>
<p:tagLst xmlns:a="http://schemas.openxmlformats.org/drawingml/2006/main" xmlns:r="http://schemas.openxmlformats.org/officeDocument/2006/relationships" xmlns:p="http://schemas.openxmlformats.org/presentationml/2006/main">
  <p:tag name="TIMING" val="|5.3"/>
</p:tagLst>
</file>

<file path=ppt/tags/tag7.xml><?xml version="1.0" encoding="utf-8"?>
<p:tagLst xmlns:a="http://schemas.openxmlformats.org/drawingml/2006/main" xmlns:r="http://schemas.openxmlformats.org/officeDocument/2006/relationships" xmlns:p="http://schemas.openxmlformats.org/presentationml/2006/main">
  <p:tag name="TIMING" val="|56.1"/>
</p:tagLst>
</file>

<file path=ppt/tags/tag8.xml><?xml version="1.0" encoding="utf-8"?>
<p:tagLst xmlns:a="http://schemas.openxmlformats.org/drawingml/2006/main" xmlns:r="http://schemas.openxmlformats.org/officeDocument/2006/relationships" xmlns:p="http://schemas.openxmlformats.org/presentationml/2006/main">
  <p:tag name="TIMING" val="|42.1"/>
</p:tagLst>
</file>

<file path=ppt/tags/tag9.xml><?xml version="1.0" encoding="utf-8"?>
<p:tagLst xmlns:a="http://schemas.openxmlformats.org/drawingml/2006/main" xmlns:r="http://schemas.openxmlformats.org/officeDocument/2006/relationships" xmlns:p="http://schemas.openxmlformats.org/presentationml/2006/main">
  <p:tag name="TIMING" val="|42.3"/>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40568</TotalTime>
  <Words>3248</Words>
  <Application>Microsoft Office PowerPoint</Application>
  <PresentationFormat>全屏显示(4:3)</PresentationFormat>
  <Paragraphs>249</Paragraphs>
  <Slides>39</Slides>
  <Notes>39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39</vt:i4>
      </vt:variant>
    </vt:vector>
  </HeadingPairs>
  <TitlesOfParts>
    <vt:vector size="45" baseType="lpstr">
      <vt:lpstr>等线</vt:lpstr>
      <vt:lpstr>等线 Light</vt:lpstr>
      <vt:lpstr>Arial</vt:lpstr>
      <vt:lpstr>Calibri</vt:lpstr>
      <vt:lpstr>Calibri Light</vt:lpstr>
      <vt:lpstr>Office Theme</vt:lpstr>
      <vt:lpstr>第22章 html5 api</vt:lpstr>
      <vt:lpstr>概述</vt:lpstr>
      <vt:lpstr>地理位置-Geolocation</vt:lpstr>
      <vt:lpstr>Geolocation</vt:lpstr>
      <vt:lpstr>跨域消息传递</vt:lpstr>
      <vt:lpstr>跨域消息传递</vt:lpstr>
      <vt:lpstr>跨域消息传递</vt:lpstr>
      <vt:lpstr>Web Worker</vt:lpstr>
      <vt:lpstr>Web Worker</vt:lpstr>
      <vt:lpstr>Web Worker</vt:lpstr>
      <vt:lpstr>主线程</vt:lpstr>
      <vt:lpstr>Worker线程</vt:lpstr>
      <vt:lpstr>Worker线程</vt:lpstr>
      <vt:lpstr>Worker加载脚本</vt:lpstr>
      <vt:lpstr>Worker加载脚本</vt:lpstr>
      <vt:lpstr>数据通信</vt:lpstr>
      <vt:lpstr>数据通信</vt:lpstr>
      <vt:lpstr>webworker</vt:lpstr>
      <vt:lpstr>Blob</vt:lpstr>
      <vt:lpstr>Blob基本用法</vt:lpstr>
      <vt:lpstr>Blob基本用法</vt:lpstr>
      <vt:lpstr>Slice方法</vt:lpstr>
      <vt:lpstr>Blob URL</vt:lpstr>
      <vt:lpstr>读取Blod</vt:lpstr>
      <vt:lpstr>文件系统API</vt:lpstr>
      <vt:lpstr>文件系统API</vt:lpstr>
      <vt:lpstr>文件系统API</vt:lpstr>
      <vt:lpstr>请求文件系统</vt:lpstr>
      <vt:lpstr>请求文件系统</vt:lpstr>
      <vt:lpstr>处理文件夹</vt:lpstr>
      <vt:lpstr>处理文件夹</vt:lpstr>
      <vt:lpstr>处理文件</vt:lpstr>
      <vt:lpstr>处理文件</vt:lpstr>
      <vt:lpstr>处理文件</vt:lpstr>
      <vt:lpstr>处理文件</vt:lpstr>
      <vt:lpstr>文件系统</vt:lpstr>
      <vt:lpstr>文件系统</vt:lpstr>
      <vt:lpstr>文件系统</vt:lpstr>
      <vt:lpstr>文件系统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第13章 web阅览器中的JavaScript</dc:title>
  <dc:creator>Zhang, Roger</dc:creator>
  <cp:lastModifiedBy>wang ye</cp:lastModifiedBy>
  <cp:revision>147</cp:revision>
  <dcterms:created xsi:type="dcterms:W3CDTF">2020-02-13T02:59:45Z</dcterms:created>
  <dcterms:modified xsi:type="dcterms:W3CDTF">2020-05-29T06:02:16Z</dcterms:modified>
</cp:coreProperties>
</file>