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71" r:id="rId2"/>
    <p:sldId id="272" r:id="rId3"/>
    <p:sldId id="274" r:id="rId4"/>
    <p:sldId id="415" r:id="rId5"/>
    <p:sldId id="414" r:id="rId6"/>
    <p:sldId id="413" r:id="rId7"/>
    <p:sldId id="416" r:id="rId8"/>
    <p:sldId id="417" r:id="rId9"/>
    <p:sldId id="418" r:id="rId10"/>
    <p:sldId id="420" r:id="rId11"/>
    <p:sldId id="426" r:id="rId12"/>
    <p:sldId id="421" r:id="rId13"/>
    <p:sldId id="422" r:id="rId14"/>
    <p:sldId id="427" r:id="rId15"/>
    <p:sldId id="424" r:id="rId16"/>
    <p:sldId id="425" r:id="rId17"/>
    <p:sldId id="428" r:id="rId18"/>
    <p:sldId id="429" r:id="rId19"/>
    <p:sldId id="430" r:id="rId20"/>
    <p:sldId id="431" r:id="rId21"/>
    <p:sldId id="433" r:id="rId22"/>
    <p:sldId id="434" r:id="rId23"/>
    <p:sldId id="435" r:id="rId24"/>
    <p:sldId id="432" r:id="rId25"/>
    <p:sldId id="437" r:id="rId26"/>
    <p:sldId id="438" r:id="rId27"/>
    <p:sldId id="439" r:id="rId28"/>
    <p:sldId id="44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 Ruiqing" initials="GR" lastIdx="1" clrIdx="0">
    <p:extLst>
      <p:ext uri="{19B8F6BF-5375-455C-9EA6-DF929625EA0E}">
        <p15:presenceInfo xmlns:p15="http://schemas.microsoft.com/office/powerpoint/2012/main" userId="5a3770f21e8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2832" autoAdjust="0"/>
  </p:normalViewPr>
  <p:slideViewPr>
    <p:cSldViewPr snapToGrid="0" snapToObjects="1">
      <p:cViewPr varScale="1">
        <p:scale>
          <a:sx n="84" d="100"/>
          <a:sy n="84" d="100"/>
        </p:scale>
        <p:origin x="214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5FF9-2132-F041-86BB-B6820AAE841B}" type="datetimeFigureOut">
              <a:rPr lang="en-CN" smtClean="0"/>
              <a:t>06/09/2020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4585-649C-C542-858E-9B9F855E27C7}" type="slidenum">
              <a:rPr lang="en-CN" smtClean="0"/>
              <a:t>‹#›</a:t>
            </a:fld>
            <a:endParaRPr lang="en-CN"/>
          </a:p>
        </p:txBody>
      </p:sp>
    </p:spTree>
    <p:extLst>
      <p:ext uri="{BB962C8B-B14F-4D97-AF65-F5344CB8AC3E}">
        <p14:creationId xmlns:p14="http://schemas.microsoft.com/office/powerpoint/2010/main" val="276036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a:t>
            </a:r>
            <a:r>
              <a:rPr lang="zh-CN" altLang="en-US" dirty="0"/>
              <a:t>应用允许使用浏览器提供的</a:t>
            </a:r>
            <a:r>
              <a:rPr lang="en-US" altLang="zh-CN" dirty="0" err="1"/>
              <a:t>api</a:t>
            </a:r>
            <a:r>
              <a:rPr lang="zh-CN" altLang="en-US" dirty="0"/>
              <a:t>实现将数据存储到用户的电脑上。</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3720532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a:t>
            </a:r>
            <a:r>
              <a:rPr lang="zh-CN" altLang="en-US" dirty="0"/>
              <a:t>应用允许使用浏览器提供的</a:t>
            </a:r>
            <a:r>
              <a:rPr lang="en-US" altLang="zh-CN" dirty="0" err="1"/>
              <a:t>api</a:t>
            </a:r>
            <a:r>
              <a:rPr lang="zh-CN" altLang="en-US" dirty="0"/>
              <a:t>实现将数据存储到用户的电脑上。</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683131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052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44079AFA-655C-4035-9425-F4FF8F4EA82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32890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49304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MVVM</a:t>
            </a:r>
            <a:r>
              <a:rPr lang="zh-CN" altLang="en-US" sz="1200" b="0" i="0" kern="1200" dirty="0">
                <a:solidFill>
                  <a:schemeClr val="tx1"/>
                </a:solidFill>
                <a:effectLst/>
                <a:latin typeface="+mn-lt"/>
                <a:ea typeface="+mn-ea"/>
                <a:cs typeface="+mn-cs"/>
              </a:rPr>
              <a:t>可以看作是一种特殊的</a:t>
            </a:r>
            <a:r>
              <a:rPr lang="en-US" altLang="zh-CN" sz="1200" b="0" i="0" kern="1200" dirty="0">
                <a:solidFill>
                  <a:schemeClr val="tx1"/>
                </a:solidFill>
                <a:effectLst/>
                <a:latin typeface="+mn-lt"/>
                <a:ea typeface="+mn-ea"/>
                <a:cs typeface="+mn-cs"/>
              </a:rPr>
              <a:t>MVP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Passive View</a:t>
            </a:r>
            <a:r>
              <a:rPr lang="zh-CN" altLang="en-US" sz="1200" b="0" i="0" kern="1200" dirty="0">
                <a:solidFill>
                  <a:schemeClr val="tx1"/>
                </a:solidFill>
                <a:effectLst/>
                <a:latin typeface="+mn-lt"/>
                <a:ea typeface="+mn-ea"/>
                <a:cs typeface="+mn-cs"/>
              </a:rPr>
              <a:t>）模式，或者说是对</a:t>
            </a:r>
            <a:r>
              <a:rPr lang="en-US" altLang="zh-CN" sz="1200" b="0" i="0" kern="1200" dirty="0">
                <a:solidFill>
                  <a:schemeClr val="tx1"/>
                </a:solidFill>
                <a:effectLst/>
                <a:latin typeface="+mn-lt"/>
                <a:ea typeface="+mn-ea"/>
                <a:cs typeface="+mn-cs"/>
              </a:rPr>
              <a:t>MVP</a:t>
            </a:r>
            <a:r>
              <a:rPr lang="zh-CN" altLang="en-US" sz="1200" b="0" i="0" kern="1200" dirty="0">
                <a:solidFill>
                  <a:schemeClr val="tx1"/>
                </a:solidFill>
                <a:effectLst/>
                <a:latin typeface="+mn-lt"/>
                <a:ea typeface="+mn-ea"/>
                <a:cs typeface="+mn-cs"/>
              </a:rPr>
              <a:t>模式的一种改良。</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253254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r>
              <a:rPr lang="zh-CN" altLang="en-US" sz="1200" b="0" i="0" kern="1200" dirty="0">
                <a:solidFill>
                  <a:schemeClr val="tx1"/>
                </a:solidFill>
                <a:effectLst/>
                <a:latin typeface="+mn-lt"/>
                <a:ea typeface="+mn-ea"/>
                <a:cs typeface="+mn-cs"/>
              </a:rPr>
              <a:t>也就是说，</a:t>
            </a:r>
            <a:r>
              <a:rPr lang="en-US" altLang="zh-CN" sz="1200" b="0" i="0" kern="1200" dirty="0">
                <a:solidFill>
                  <a:schemeClr val="tx1"/>
                </a:solidFill>
                <a:effectLst/>
                <a:latin typeface="+mn-lt"/>
                <a:ea typeface="+mn-ea"/>
                <a:cs typeface="+mn-cs"/>
              </a:rPr>
              <a:t>MVVM</a:t>
            </a:r>
            <a:r>
              <a:rPr lang="zh-CN" altLang="en-US" sz="1200" b="0" i="0" kern="1200" dirty="0">
                <a:solidFill>
                  <a:schemeClr val="tx1"/>
                </a:solidFill>
                <a:effectLst/>
                <a:latin typeface="+mn-lt"/>
                <a:ea typeface="+mn-ea"/>
                <a:cs typeface="+mn-cs"/>
              </a:rPr>
              <a:t>把</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的同步逻辑自动化了。以前</a:t>
            </a:r>
            <a:r>
              <a:rPr lang="en-US" altLang="zh-CN" sz="1200" b="0" i="0" kern="1200" dirty="0">
                <a:solidFill>
                  <a:schemeClr val="tx1"/>
                </a:solidFill>
                <a:effectLst/>
                <a:latin typeface="+mn-lt"/>
                <a:ea typeface="+mn-ea"/>
                <a:cs typeface="+mn-cs"/>
              </a:rPr>
              <a:t>Presenter</a:t>
            </a:r>
            <a:r>
              <a:rPr lang="zh-CN" altLang="en-US" sz="1200" b="0" i="0" kern="1200" dirty="0">
                <a:solidFill>
                  <a:schemeClr val="tx1"/>
                </a:solidFill>
                <a:effectLst/>
                <a:latin typeface="+mn-lt"/>
                <a:ea typeface="+mn-ea"/>
                <a:cs typeface="+mn-cs"/>
              </a:rPr>
              <a:t>负责的</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同步不再手动地进行操作，而是交由框架所提供的</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进行负责。只需要告诉</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显示的数据对应的是</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哪一部分即可。</a:t>
            </a:r>
            <a:endParaRPr lang="zh-CN" altLang="en-US" dirty="0"/>
          </a:p>
        </p:txBody>
      </p:sp>
    </p:spTree>
    <p:extLst>
      <p:ext uri="{BB962C8B-B14F-4D97-AF65-F5344CB8AC3E}">
        <p14:creationId xmlns:p14="http://schemas.microsoft.com/office/powerpoint/2010/main" val="3542915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13079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704865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19784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当我们要用</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框架时要知道它是强主张的，必须要遵循以下三条规则：</a:t>
            </a:r>
          </a:p>
          <a:p>
            <a:r>
              <a:rPr lang="zh-CN" altLang="en-US" sz="1200" b="0" i="0" kern="1200" dirty="0">
                <a:solidFill>
                  <a:schemeClr val="tx1"/>
                </a:solidFill>
                <a:effectLst/>
                <a:latin typeface="+mn-lt"/>
                <a:ea typeface="+mn-ea"/>
                <a:cs typeface="+mn-cs"/>
              </a:rPr>
              <a:t>必须使用它的模块机制</a:t>
            </a:r>
          </a:p>
          <a:p>
            <a:r>
              <a:rPr lang="zh-CN" altLang="en-US" sz="1200" b="0" i="0" kern="1200" dirty="0">
                <a:solidFill>
                  <a:schemeClr val="tx1"/>
                </a:solidFill>
                <a:effectLst/>
                <a:latin typeface="+mn-lt"/>
                <a:ea typeface="+mn-ea"/>
                <a:cs typeface="+mn-cs"/>
              </a:rPr>
              <a:t>必须使用它的依赖注入</a:t>
            </a:r>
          </a:p>
          <a:p>
            <a:r>
              <a:rPr lang="zh-CN" altLang="en-US" sz="1200" b="0" i="0" kern="1200" dirty="0">
                <a:solidFill>
                  <a:schemeClr val="tx1"/>
                </a:solidFill>
                <a:effectLst/>
                <a:latin typeface="+mn-lt"/>
                <a:ea typeface="+mn-ea"/>
                <a:cs typeface="+mn-cs"/>
              </a:rPr>
              <a:t>必须使用它的特殊形式定义组件（这一点每个视图框架都有，难以避免）</a:t>
            </a:r>
          </a:p>
          <a:p>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的主张主要是函数式编程的理念，比如说，你需要知道什么是副作用，什么是纯函数，如何隔离副作用。它的侵入性看似没有</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那么强，主要因为它是软性侵入。</a:t>
            </a:r>
          </a:p>
          <a:p>
            <a:endParaRPr lang="zh-CN" altLang="en-US" dirty="0"/>
          </a:p>
        </p:txBody>
      </p:sp>
    </p:spTree>
    <p:extLst>
      <p:ext uri="{BB962C8B-B14F-4D97-AF65-F5344CB8AC3E}">
        <p14:creationId xmlns:p14="http://schemas.microsoft.com/office/powerpoint/2010/main" val="3241579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859769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09649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90040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0357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882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54849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25194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2970187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3080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3754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a:solidFill>
                  <a:schemeClr val="tx1"/>
                </a:solidFill>
                <a:effectLst/>
                <a:latin typeface="+mn-lt"/>
                <a:ea typeface="+mn-ea"/>
                <a:cs typeface="+mn-cs"/>
              </a:rPr>
              <a:t>第三个参数的属性指定了是否需要更高的精度，位置的过期时间等等；</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238260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a:solidFill>
                  <a:schemeClr val="tx1"/>
                </a:solidFill>
                <a:effectLst/>
                <a:latin typeface="+mn-lt"/>
                <a:ea typeface="+mn-ea"/>
                <a:cs typeface="+mn-cs"/>
              </a:rPr>
              <a:t>第三个参数的属性指定了是否需要更高的精度，位置的过期时间等等；</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3783441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a:t>
            </a:r>
            <a:r>
              <a:rPr lang="zh-CN" altLang="en-US" dirty="0"/>
              <a:t>应用允许使用浏览器提供的</a:t>
            </a:r>
            <a:r>
              <a:rPr lang="en-US" altLang="zh-CN" dirty="0" err="1"/>
              <a:t>api</a:t>
            </a:r>
            <a:r>
              <a:rPr lang="zh-CN" altLang="en-US" dirty="0"/>
              <a:t>实现将数据存储到用户的电脑上。</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172948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的更新是通过观察者模式告知</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的，具体表现形式可以是</a:t>
            </a:r>
            <a:r>
              <a:rPr lang="en-US" altLang="zh-CN" sz="1200" b="0" i="0" kern="1200" dirty="0">
                <a:solidFill>
                  <a:schemeClr val="tx1"/>
                </a:solidFill>
                <a:effectLst/>
                <a:latin typeface="+mn-lt"/>
                <a:ea typeface="+mn-ea"/>
                <a:cs typeface="+mn-cs"/>
              </a:rPr>
              <a:t>Pub/Sub</a:t>
            </a:r>
            <a:r>
              <a:rPr lang="zh-CN" altLang="en-US" sz="1200" b="0" i="0" kern="1200" dirty="0">
                <a:solidFill>
                  <a:schemeClr val="tx1"/>
                </a:solidFill>
                <a:effectLst/>
                <a:latin typeface="+mn-lt"/>
                <a:ea typeface="+mn-ea"/>
                <a:cs typeface="+mn-cs"/>
              </a:rPr>
              <a:t>或者是触发</a:t>
            </a:r>
            <a:r>
              <a:rPr lang="en-US" altLang="zh-CN" sz="1200" b="0" i="0" kern="1200" dirty="0">
                <a:solidFill>
                  <a:schemeClr val="tx1"/>
                </a:solidFill>
                <a:effectLst/>
                <a:latin typeface="+mn-lt"/>
                <a:ea typeface="+mn-ea"/>
                <a:cs typeface="+mn-cs"/>
              </a:rPr>
              <a:t>Events</a:t>
            </a:r>
            <a:r>
              <a:rPr lang="zh-CN" altLang="en-US" sz="1200" b="0" i="0" kern="1200" dirty="0">
                <a:solidFill>
                  <a:schemeClr val="tx1"/>
                </a:solidFill>
                <a:effectLst/>
                <a:latin typeface="+mn-lt"/>
                <a:ea typeface="+mn-ea"/>
                <a:cs typeface="+mn-cs"/>
              </a:rPr>
              <a:t>。而网上很多对于</a:t>
            </a:r>
            <a:r>
              <a:rPr lang="en-US" altLang="zh-CN" sz="1200" b="0" i="0" kern="1200" dirty="0">
                <a:solidFill>
                  <a:schemeClr val="tx1"/>
                </a:solidFill>
                <a:effectLst/>
                <a:latin typeface="+mn-lt"/>
                <a:ea typeface="+mn-ea"/>
                <a:cs typeface="+mn-cs"/>
              </a:rPr>
              <a:t>MVC</a:t>
            </a:r>
            <a:r>
              <a:rPr lang="zh-CN" altLang="en-US" sz="1200" b="0" i="0" kern="1200" dirty="0">
                <a:solidFill>
                  <a:schemeClr val="tx1"/>
                </a:solidFill>
                <a:effectLst/>
                <a:latin typeface="+mn-lt"/>
                <a:ea typeface="+mn-ea"/>
                <a:cs typeface="+mn-cs"/>
              </a:rPr>
              <a:t>的描述都没有强调这一点。通过观察者模式的好处就是：不同的</a:t>
            </a:r>
            <a:r>
              <a:rPr lang="en-US" altLang="zh-CN" sz="1200" b="0" i="0" kern="1200" dirty="0">
                <a:solidFill>
                  <a:schemeClr val="tx1"/>
                </a:solidFill>
                <a:effectLst/>
                <a:latin typeface="+mn-lt"/>
                <a:ea typeface="+mn-ea"/>
                <a:cs typeface="+mn-cs"/>
              </a:rPr>
              <a:t>MVC</a:t>
            </a:r>
            <a:r>
              <a:rPr lang="zh-CN" altLang="en-US" sz="1200" b="0" i="0" kern="1200" dirty="0">
                <a:solidFill>
                  <a:schemeClr val="tx1"/>
                </a:solidFill>
                <a:effectLst/>
                <a:latin typeface="+mn-lt"/>
                <a:ea typeface="+mn-ea"/>
                <a:cs typeface="+mn-cs"/>
              </a:rPr>
              <a:t>三角关系可能会有共同的</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MVC</a:t>
            </a:r>
            <a:r>
              <a:rPr lang="zh-CN" altLang="en-US" sz="1200" b="0" i="0" kern="1200" dirty="0">
                <a:solidFill>
                  <a:schemeClr val="tx1"/>
                </a:solidFill>
                <a:effectLst/>
                <a:latin typeface="+mn-lt"/>
                <a:ea typeface="+mn-ea"/>
                <a:cs typeface="+mn-cs"/>
              </a:rPr>
              <a:t>三角中的</a:t>
            </a:r>
            <a:r>
              <a:rPr lang="en-US" altLang="zh-CN" sz="1200" b="0" i="0" kern="1200" dirty="0">
                <a:solidFill>
                  <a:schemeClr val="tx1"/>
                </a:solidFill>
                <a:effectLst/>
                <a:latin typeface="+mn-lt"/>
                <a:ea typeface="+mn-ea"/>
                <a:cs typeface="+mn-cs"/>
              </a:rPr>
              <a:t>Controller</a:t>
            </a:r>
            <a:r>
              <a:rPr lang="zh-CN" altLang="en-US" sz="1200" b="0" i="0" kern="1200" dirty="0">
                <a:solidFill>
                  <a:schemeClr val="tx1"/>
                </a:solidFill>
                <a:effectLst/>
                <a:latin typeface="+mn-lt"/>
                <a:ea typeface="+mn-ea"/>
                <a:cs typeface="+mn-cs"/>
              </a:rPr>
              <a:t>操作了</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以后，两个</a:t>
            </a:r>
            <a:r>
              <a:rPr lang="en-US" altLang="zh-CN" sz="1200" b="0" i="0" kern="1200" dirty="0">
                <a:solidFill>
                  <a:schemeClr val="tx1"/>
                </a:solidFill>
                <a:effectLst/>
                <a:latin typeface="+mn-lt"/>
                <a:ea typeface="+mn-ea"/>
                <a:cs typeface="+mn-cs"/>
              </a:rPr>
              <a:t>MVC</a:t>
            </a:r>
            <a:r>
              <a:rPr lang="zh-CN" altLang="en-US" sz="1200" b="0" i="0" kern="1200" dirty="0">
                <a:solidFill>
                  <a:schemeClr val="tx1"/>
                </a:solidFill>
                <a:effectLst/>
                <a:latin typeface="+mn-lt"/>
                <a:ea typeface="+mn-ea"/>
                <a:cs typeface="+mn-cs"/>
              </a:rPr>
              <a:t>三角的</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都会接受到通知，然后更新自己。保持了依赖同一块</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的不同</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显示数据的实时性和准确性。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EXPRESS ON MVC</a:t>
            </a:r>
            <a:endParaRPr lang="en-CN" altLang="zh-CN" dirty="0"/>
          </a:p>
          <a:p>
            <a:endParaRPr lang="zh-CN" altLang="en-US" dirty="0"/>
          </a:p>
        </p:txBody>
      </p:sp>
    </p:spTree>
    <p:extLst>
      <p:ext uri="{BB962C8B-B14F-4D97-AF65-F5344CB8AC3E}">
        <p14:creationId xmlns:p14="http://schemas.microsoft.com/office/powerpoint/2010/main" val="218982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6047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5829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06/09/2020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3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06/09/2020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4038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06/09/2020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90889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06/09/2020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84477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AB77F-5147-9E49-B0CD-3D0EAD8D46EC}" type="datetimeFigureOut">
              <a:rPr lang="en-CN" smtClean="0"/>
              <a:t>06/09/2020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534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AB77F-5147-9E49-B0CD-3D0EAD8D46EC}" type="datetimeFigureOut">
              <a:rPr lang="en-CN" smtClean="0"/>
              <a:t>06/09/2020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808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AB77F-5147-9E49-B0CD-3D0EAD8D46EC}" type="datetimeFigureOut">
              <a:rPr lang="en-CN" smtClean="0"/>
              <a:t>06/09/2020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18047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AB77F-5147-9E49-B0CD-3D0EAD8D46EC}" type="datetimeFigureOut">
              <a:rPr lang="en-CN" smtClean="0"/>
              <a:t>06/09/2020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897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AB77F-5147-9E49-B0CD-3D0EAD8D46EC}" type="datetimeFigureOut">
              <a:rPr lang="en-CN" smtClean="0"/>
              <a:t>06/09/2020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6376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06/09/2020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49646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06/09/2020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64522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B77F-5147-9E49-B0CD-3D0EAD8D46EC}" type="datetimeFigureOut">
              <a:rPr lang="en-CN" smtClean="0"/>
              <a:t>06/09/2020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00236-9E92-4C40-BD89-7011200B5A90}" type="slidenum">
              <a:rPr lang="en-CN" smtClean="0"/>
              <a:t>‹#›</a:t>
            </a:fld>
            <a:endParaRPr lang="en-CN"/>
          </a:p>
        </p:txBody>
      </p:sp>
    </p:spTree>
    <p:extLst>
      <p:ext uri="{BB962C8B-B14F-4D97-AF65-F5344CB8AC3E}">
        <p14:creationId xmlns:p14="http://schemas.microsoft.com/office/powerpoint/2010/main" val="245887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tif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3.png"/><Relationship Id="rId5" Type="http://schemas.openxmlformats.org/officeDocument/2006/relationships/image" Target="../media/image2.tiff"/><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tif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 前端框架介绍</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20482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en-US" altLang="zh-CN" sz="4000" dirty="0" err="1"/>
              <a:t>Mvp</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140282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49705" y="365126"/>
            <a:ext cx="8478393" cy="1325563"/>
          </a:xfrm>
        </p:spPr>
        <p:txBody>
          <a:bodyPr/>
          <a:lstStyle/>
          <a:p>
            <a:r>
              <a:rPr lang="en-US" b="1" dirty="0" err="1"/>
              <a:t>mvp</a:t>
            </a:r>
            <a:r>
              <a:rPr lang="en-US" b="1" dirty="0"/>
              <a:t>(</a:t>
            </a:r>
            <a:r>
              <a:rPr lang="en-US" altLang="zh-CN" b="1" dirty="0"/>
              <a:t>Passive View</a:t>
            </a:r>
            <a:r>
              <a:rPr lang="en-US" b="1" dirty="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899" y="1464828"/>
            <a:ext cx="5180189" cy="3416320"/>
          </a:xfrm>
          <a:prstGeom prst="rect">
            <a:avLst/>
          </a:prstGeom>
        </p:spPr>
        <p:txBody>
          <a:bodyPr wrap="square">
            <a:spAutoFit/>
          </a:bodyPr>
          <a:lstStyle/>
          <a:p>
            <a:r>
              <a:rPr lang="zh-CN" altLang="en-US" sz="2400" dirty="0"/>
              <a:t>和</a:t>
            </a:r>
            <a:r>
              <a:rPr lang="en-US" altLang="zh-CN" sz="2400" dirty="0"/>
              <a:t>MVC</a:t>
            </a:r>
            <a:r>
              <a:rPr lang="zh-CN" altLang="en-US" sz="2400" dirty="0"/>
              <a:t>模式一样，用户对</a:t>
            </a:r>
            <a:r>
              <a:rPr lang="en-US" altLang="zh-CN" sz="2400" dirty="0"/>
              <a:t>View</a:t>
            </a:r>
            <a:r>
              <a:rPr lang="zh-CN" altLang="en-US" sz="2400" dirty="0"/>
              <a:t>的操作都会从</a:t>
            </a:r>
            <a:r>
              <a:rPr lang="en-US" altLang="zh-CN" sz="2400" dirty="0"/>
              <a:t>View</a:t>
            </a:r>
            <a:r>
              <a:rPr lang="zh-CN" altLang="en-US" sz="2400" dirty="0"/>
              <a:t>交移给</a:t>
            </a:r>
            <a:r>
              <a:rPr lang="en-US" altLang="zh-CN" sz="2400" dirty="0"/>
              <a:t>Presenter</a:t>
            </a:r>
            <a:r>
              <a:rPr lang="zh-CN" altLang="en-US" sz="2400" dirty="0"/>
              <a:t>。</a:t>
            </a:r>
            <a:r>
              <a:rPr lang="en-US" altLang="zh-CN" sz="2400" dirty="0"/>
              <a:t>Presenter</a:t>
            </a:r>
            <a:r>
              <a:rPr lang="zh-CN" altLang="en-US" sz="2400" dirty="0"/>
              <a:t>同样的会执行相应的业务逻辑，并且对</a:t>
            </a:r>
            <a:r>
              <a:rPr lang="en-US" altLang="zh-CN" sz="2400" dirty="0"/>
              <a:t>Model</a:t>
            </a:r>
            <a:r>
              <a:rPr lang="zh-CN" altLang="en-US" sz="2400" dirty="0"/>
              <a:t>进行相应的操作；而这时候</a:t>
            </a:r>
            <a:r>
              <a:rPr lang="en-US" altLang="zh-CN" sz="2400" dirty="0"/>
              <a:t>Model</a:t>
            </a:r>
            <a:r>
              <a:rPr lang="zh-CN" altLang="en-US" sz="2400" dirty="0"/>
              <a:t>也是通过观察者模式把自己变更的消息传递出去，但是是传给</a:t>
            </a:r>
            <a:r>
              <a:rPr lang="en-US" altLang="zh-CN" sz="2400" dirty="0"/>
              <a:t>Presenter</a:t>
            </a:r>
            <a:r>
              <a:rPr lang="zh-CN" altLang="en-US" sz="2400" dirty="0"/>
              <a:t>而不是</a:t>
            </a:r>
            <a:r>
              <a:rPr lang="en-US" altLang="zh-CN" sz="2400" dirty="0"/>
              <a:t>View</a:t>
            </a:r>
            <a:r>
              <a:rPr lang="zh-CN" altLang="en-US" sz="2400" dirty="0"/>
              <a:t>。</a:t>
            </a:r>
            <a:r>
              <a:rPr lang="en-US" altLang="zh-CN" sz="2400" dirty="0"/>
              <a:t>Presenter</a:t>
            </a:r>
            <a:r>
              <a:rPr lang="zh-CN" altLang="en-US" sz="2400" dirty="0"/>
              <a:t>获取到</a:t>
            </a:r>
            <a:r>
              <a:rPr lang="en-US" altLang="zh-CN" sz="2400" dirty="0"/>
              <a:t>Model</a:t>
            </a:r>
            <a:r>
              <a:rPr lang="zh-CN" altLang="en-US" sz="2400" dirty="0"/>
              <a:t>变更的消息以后，通过</a:t>
            </a:r>
            <a:r>
              <a:rPr lang="en-US" altLang="zh-CN" sz="2400" dirty="0"/>
              <a:t>View</a:t>
            </a:r>
            <a:r>
              <a:rPr lang="zh-CN" altLang="en-US" sz="2400" dirty="0"/>
              <a:t>提供的接口更新界面。</a:t>
            </a:r>
          </a:p>
        </p:txBody>
      </p:sp>
      <p:pic>
        <p:nvPicPr>
          <p:cNvPr id="4" name="图片 3">
            <a:extLst>
              <a:ext uri="{FF2B5EF4-FFF2-40B4-BE49-F238E27FC236}">
                <a16:creationId xmlns:a16="http://schemas.microsoft.com/office/drawing/2014/main" id="{92FEDE54-4D38-44BE-8B71-02923D004BD2}"/>
              </a:ext>
            </a:extLst>
          </p:cNvPr>
          <p:cNvPicPr>
            <a:picLocks noChangeAspect="1"/>
          </p:cNvPicPr>
          <p:nvPr/>
        </p:nvPicPr>
        <p:blipFill>
          <a:blip r:embed="rId5"/>
          <a:stretch>
            <a:fillRect/>
          </a:stretch>
        </p:blipFill>
        <p:spPr>
          <a:xfrm>
            <a:off x="5396088" y="1845154"/>
            <a:ext cx="3840098" cy="2719204"/>
          </a:xfrm>
          <a:prstGeom prst="rect">
            <a:avLst/>
          </a:prstGeom>
        </p:spPr>
      </p:pic>
    </p:spTree>
    <p:extLst>
      <p:ext uri="{BB962C8B-B14F-4D97-AF65-F5344CB8AC3E}">
        <p14:creationId xmlns:p14="http://schemas.microsoft.com/office/powerpoint/2010/main" val="2390749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49705" y="365126"/>
            <a:ext cx="8478393" cy="1325563"/>
          </a:xfrm>
        </p:spPr>
        <p:txBody>
          <a:bodyPr/>
          <a:lstStyle/>
          <a:p>
            <a:r>
              <a:rPr lang="en-US" b="1" dirty="0" err="1"/>
              <a:t>mvp</a:t>
            </a:r>
            <a:r>
              <a:rPr lang="en-US" b="1" dirty="0"/>
              <a:t>(</a:t>
            </a:r>
            <a:r>
              <a:rPr lang="en-US" altLang="zh-CN" b="1" dirty="0"/>
              <a:t>Passive View</a:t>
            </a:r>
            <a:r>
              <a:rPr lang="en-US" b="1" dirty="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899" y="1464828"/>
            <a:ext cx="5180189" cy="4524315"/>
          </a:xfrm>
          <a:prstGeom prst="rect">
            <a:avLst/>
          </a:prstGeom>
        </p:spPr>
        <p:txBody>
          <a:bodyPr wrap="square">
            <a:spAutoFit/>
          </a:bodyPr>
          <a:lstStyle/>
          <a:p>
            <a:r>
              <a:rPr lang="en-US" altLang="zh-CN" sz="2400" dirty="0"/>
              <a:t>View</a:t>
            </a:r>
            <a:r>
              <a:rPr lang="zh-CN" altLang="en-US" sz="2400" dirty="0"/>
              <a:t>不再负责同步的逻辑，而是由</a:t>
            </a:r>
            <a:r>
              <a:rPr lang="en-US" altLang="zh-CN" sz="2400" dirty="0"/>
              <a:t>Presenter</a:t>
            </a:r>
            <a:r>
              <a:rPr lang="zh-CN" altLang="en-US" sz="2400" dirty="0"/>
              <a:t>负责。</a:t>
            </a:r>
            <a:r>
              <a:rPr lang="en-US" altLang="zh-CN" sz="2400" dirty="0"/>
              <a:t>Presenter</a:t>
            </a:r>
            <a:r>
              <a:rPr lang="zh-CN" altLang="en-US" sz="2400" dirty="0"/>
              <a:t>中既有业务逻辑也有同步逻辑。</a:t>
            </a:r>
          </a:p>
          <a:p>
            <a:r>
              <a:rPr lang="en-US" altLang="zh-CN" sz="2400" dirty="0"/>
              <a:t>View</a:t>
            </a:r>
            <a:r>
              <a:rPr lang="zh-CN" altLang="en-US" sz="2400" dirty="0"/>
              <a:t>需要提供操作界面的接口给</a:t>
            </a:r>
            <a:r>
              <a:rPr lang="en-US" altLang="zh-CN" sz="2400" dirty="0"/>
              <a:t>Presenter</a:t>
            </a:r>
            <a:r>
              <a:rPr lang="zh-CN" altLang="en-US" sz="2400" dirty="0"/>
              <a:t>进行调用。</a:t>
            </a:r>
            <a:endParaRPr lang="en-US" altLang="zh-CN" sz="2400" dirty="0"/>
          </a:p>
          <a:p>
            <a:r>
              <a:rPr lang="zh-CN" altLang="en-US" sz="2400" dirty="0"/>
              <a:t>对比在</a:t>
            </a:r>
            <a:r>
              <a:rPr lang="en-US" altLang="zh-CN" sz="2400" dirty="0"/>
              <a:t>MVC</a:t>
            </a:r>
            <a:r>
              <a:rPr lang="zh-CN" altLang="en-US" sz="2400" dirty="0"/>
              <a:t>中，</a:t>
            </a:r>
            <a:r>
              <a:rPr lang="en-US" altLang="zh-CN" sz="2400" dirty="0"/>
              <a:t>Controller</a:t>
            </a:r>
            <a:r>
              <a:rPr lang="zh-CN" altLang="en-US" sz="2400" dirty="0"/>
              <a:t>是不能操作</a:t>
            </a:r>
            <a:r>
              <a:rPr lang="en-US" altLang="zh-CN" sz="2400" dirty="0"/>
              <a:t>View</a:t>
            </a:r>
            <a:r>
              <a:rPr lang="zh-CN" altLang="en-US" sz="2400" dirty="0"/>
              <a:t>的，</a:t>
            </a:r>
            <a:r>
              <a:rPr lang="en-US" altLang="zh-CN" sz="2400" dirty="0"/>
              <a:t>View</a:t>
            </a:r>
            <a:r>
              <a:rPr lang="zh-CN" altLang="en-US" sz="2400" dirty="0"/>
              <a:t>也没有提供相应的接口；而在</a:t>
            </a:r>
            <a:r>
              <a:rPr lang="en-US" altLang="zh-CN" sz="2400" dirty="0"/>
              <a:t>MVP</a:t>
            </a:r>
            <a:r>
              <a:rPr lang="zh-CN" altLang="en-US" sz="2400" dirty="0"/>
              <a:t>当中，</a:t>
            </a:r>
            <a:r>
              <a:rPr lang="en-US" altLang="zh-CN" sz="2400" dirty="0"/>
              <a:t>Presenter</a:t>
            </a:r>
            <a:r>
              <a:rPr lang="zh-CN" altLang="en-US" sz="2400" dirty="0"/>
              <a:t>可以操作</a:t>
            </a:r>
            <a:r>
              <a:rPr lang="en-US" altLang="zh-CN" sz="2400" dirty="0"/>
              <a:t>View</a:t>
            </a:r>
            <a:r>
              <a:rPr lang="zh-CN" altLang="en-US" sz="2400" dirty="0"/>
              <a:t>，</a:t>
            </a:r>
            <a:r>
              <a:rPr lang="en-US" altLang="zh-CN" sz="2400" dirty="0"/>
              <a:t>View</a:t>
            </a:r>
            <a:r>
              <a:rPr lang="zh-CN" altLang="en-US" sz="2400" dirty="0"/>
              <a:t>需要提供一组对界面操作的接口给</a:t>
            </a:r>
            <a:r>
              <a:rPr lang="en-US" altLang="zh-CN" sz="2400" dirty="0"/>
              <a:t>Presenter</a:t>
            </a:r>
            <a:r>
              <a:rPr lang="zh-CN" altLang="en-US" sz="2400" dirty="0"/>
              <a:t>进行调用；</a:t>
            </a:r>
            <a:r>
              <a:rPr lang="en-US" altLang="zh-CN" sz="2400" dirty="0"/>
              <a:t>Model</a:t>
            </a:r>
            <a:r>
              <a:rPr lang="zh-CN" altLang="en-US" sz="2400" dirty="0"/>
              <a:t>仍然通过事件广播自己的变更，但由</a:t>
            </a:r>
            <a:r>
              <a:rPr lang="en-US" altLang="zh-CN" sz="2400" dirty="0"/>
              <a:t>Presenter</a:t>
            </a:r>
            <a:r>
              <a:rPr lang="zh-CN" altLang="en-US" sz="2400" dirty="0"/>
              <a:t>监听而不是</a:t>
            </a:r>
            <a:r>
              <a:rPr lang="en-US" altLang="zh-CN" sz="2400" dirty="0"/>
              <a:t>View</a:t>
            </a:r>
            <a:r>
              <a:rPr lang="zh-CN" altLang="en-US" sz="2400" dirty="0"/>
              <a:t>。</a:t>
            </a:r>
          </a:p>
        </p:txBody>
      </p:sp>
      <p:pic>
        <p:nvPicPr>
          <p:cNvPr id="4" name="图片 3">
            <a:extLst>
              <a:ext uri="{FF2B5EF4-FFF2-40B4-BE49-F238E27FC236}">
                <a16:creationId xmlns:a16="http://schemas.microsoft.com/office/drawing/2014/main" id="{92FEDE54-4D38-44BE-8B71-02923D004BD2}"/>
              </a:ext>
            </a:extLst>
          </p:cNvPr>
          <p:cNvPicPr>
            <a:picLocks noChangeAspect="1"/>
          </p:cNvPicPr>
          <p:nvPr/>
        </p:nvPicPr>
        <p:blipFill>
          <a:blip r:embed="rId5"/>
          <a:stretch>
            <a:fillRect/>
          </a:stretch>
        </p:blipFill>
        <p:spPr>
          <a:xfrm>
            <a:off x="5396088" y="1845154"/>
            <a:ext cx="3840098" cy="2719204"/>
          </a:xfrm>
          <a:prstGeom prst="rect">
            <a:avLst/>
          </a:prstGeom>
        </p:spPr>
      </p:pic>
    </p:spTree>
    <p:extLst>
      <p:ext uri="{BB962C8B-B14F-4D97-AF65-F5344CB8AC3E}">
        <p14:creationId xmlns:p14="http://schemas.microsoft.com/office/powerpoint/2010/main" val="1340109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mvp</a:t>
            </a:r>
            <a:r>
              <a:rPr lang="en-US" altLang="zh-CN" b="1" dirty="0"/>
              <a:t>(Passive View)</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899" y="1464828"/>
            <a:ext cx="8299451" cy="5262979"/>
          </a:xfrm>
          <a:prstGeom prst="rect">
            <a:avLst/>
          </a:prstGeom>
        </p:spPr>
        <p:txBody>
          <a:bodyPr wrap="square">
            <a:spAutoFit/>
          </a:bodyPr>
          <a:lstStyle/>
          <a:p>
            <a:r>
              <a:rPr lang="zh-CN" altLang="en-US" sz="2400" dirty="0"/>
              <a:t>优点：</a:t>
            </a:r>
          </a:p>
          <a:p>
            <a:r>
              <a:rPr lang="zh-CN" altLang="en-US" sz="2400" dirty="0"/>
              <a:t>便于测试。</a:t>
            </a:r>
            <a:r>
              <a:rPr lang="en-US" altLang="zh-CN" sz="2400" dirty="0"/>
              <a:t>Presenter</a:t>
            </a:r>
            <a:r>
              <a:rPr lang="zh-CN" altLang="en-US" sz="2400" dirty="0"/>
              <a:t>对</a:t>
            </a:r>
            <a:r>
              <a:rPr lang="en-US" altLang="zh-CN" sz="2400" dirty="0"/>
              <a:t>View</a:t>
            </a:r>
            <a:r>
              <a:rPr lang="zh-CN" altLang="en-US" sz="2400" dirty="0"/>
              <a:t>是通过接口进行，在对</a:t>
            </a:r>
            <a:r>
              <a:rPr lang="en-US" altLang="zh-CN" sz="2400" dirty="0"/>
              <a:t>Presenter</a:t>
            </a:r>
            <a:r>
              <a:rPr lang="zh-CN" altLang="en-US" sz="2400" dirty="0"/>
              <a:t>进行不依赖</a:t>
            </a:r>
            <a:r>
              <a:rPr lang="en-US" altLang="zh-CN" sz="2400" dirty="0"/>
              <a:t>UI</a:t>
            </a:r>
            <a:r>
              <a:rPr lang="zh-CN" altLang="en-US" sz="2400" dirty="0"/>
              <a:t>环境的单元测试的时候。可以通过</a:t>
            </a:r>
            <a:r>
              <a:rPr lang="en-US" altLang="zh-CN" sz="2400" dirty="0"/>
              <a:t>Mock</a:t>
            </a:r>
            <a:r>
              <a:rPr lang="zh-CN" altLang="en-US" sz="2400" dirty="0"/>
              <a:t>一个</a:t>
            </a:r>
            <a:r>
              <a:rPr lang="en-US" altLang="zh-CN" sz="2400" dirty="0"/>
              <a:t>View</a:t>
            </a:r>
            <a:r>
              <a:rPr lang="zh-CN" altLang="en-US" sz="2400" dirty="0"/>
              <a:t>对象，这个对象只需要实现了</a:t>
            </a:r>
            <a:r>
              <a:rPr lang="en-US" altLang="zh-CN" sz="2400" dirty="0"/>
              <a:t>View</a:t>
            </a:r>
            <a:r>
              <a:rPr lang="zh-CN" altLang="en-US" sz="2400" dirty="0"/>
              <a:t>的接口即可。然后依赖注入到</a:t>
            </a:r>
            <a:r>
              <a:rPr lang="en-US" altLang="zh-CN" sz="2400" dirty="0"/>
              <a:t>Presenter</a:t>
            </a:r>
            <a:r>
              <a:rPr lang="zh-CN" altLang="en-US" sz="2400" dirty="0"/>
              <a:t>中，单元测试的时候就可以完整的测试</a:t>
            </a:r>
            <a:r>
              <a:rPr lang="en-US" altLang="zh-CN" sz="2400" dirty="0"/>
              <a:t>Presenter</a:t>
            </a:r>
            <a:r>
              <a:rPr lang="zh-CN" altLang="en-US" sz="2400" dirty="0"/>
              <a:t>业务逻辑的正确性。</a:t>
            </a:r>
            <a:r>
              <a:rPr lang="en-US" altLang="zh-CN" sz="2400" dirty="0"/>
              <a:t>View</a:t>
            </a:r>
            <a:r>
              <a:rPr lang="zh-CN" altLang="en-US" sz="2400" dirty="0"/>
              <a:t>可以进行组件化。在</a:t>
            </a:r>
            <a:r>
              <a:rPr lang="en-US" altLang="zh-CN" sz="2400" dirty="0"/>
              <a:t>MVP</a:t>
            </a:r>
            <a:r>
              <a:rPr lang="zh-CN" altLang="en-US" sz="2400" dirty="0"/>
              <a:t>当中，</a:t>
            </a:r>
            <a:r>
              <a:rPr lang="en-US" altLang="zh-CN" sz="2400" dirty="0"/>
              <a:t>View</a:t>
            </a:r>
            <a:r>
              <a:rPr lang="zh-CN" altLang="en-US" sz="2400" dirty="0"/>
              <a:t>不依赖</a:t>
            </a:r>
            <a:r>
              <a:rPr lang="en-US" altLang="zh-CN" sz="2400" dirty="0"/>
              <a:t>Model</a:t>
            </a:r>
            <a:r>
              <a:rPr lang="zh-CN" altLang="en-US" sz="2400" dirty="0"/>
              <a:t>。这样就可以让</a:t>
            </a:r>
            <a:r>
              <a:rPr lang="en-US" altLang="zh-CN" sz="2400" dirty="0"/>
              <a:t>View</a:t>
            </a:r>
            <a:r>
              <a:rPr lang="zh-CN" altLang="en-US" sz="2400" dirty="0"/>
              <a:t>从特定的业务场景中脱离出来，可以说</a:t>
            </a:r>
            <a:r>
              <a:rPr lang="en-US" altLang="zh-CN" sz="2400" dirty="0"/>
              <a:t>View</a:t>
            </a:r>
            <a:r>
              <a:rPr lang="zh-CN" altLang="en-US" sz="2400" dirty="0"/>
              <a:t>可以做到对业务逻辑完全无知。它只需要提供一系列接口提供给上层操作。这样就可以做到高度可复用的</a:t>
            </a:r>
            <a:r>
              <a:rPr lang="en-US" altLang="zh-CN" sz="2400" dirty="0"/>
              <a:t>View</a:t>
            </a:r>
            <a:r>
              <a:rPr lang="zh-CN" altLang="en-US" sz="2400" dirty="0"/>
              <a:t>组件。</a:t>
            </a:r>
          </a:p>
          <a:p>
            <a:r>
              <a:rPr lang="zh-CN" altLang="en-US" sz="2400" dirty="0"/>
              <a:t>缺点：</a:t>
            </a:r>
          </a:p>
          <a:p>
            <a:r>
              <a:rPr lang="en-US" altLang="zh-CN" sz="2400" dirty="0"/>
              <a:t>Presenter</a:t>
            </a:r>
            <a:r>
              <a:rPr lang="zh-CN" altLang="en-US" sz="2400" dirty="0"/>
              <a:t>中除了业务逻辑以外，还有大量的</a:t>
            </a:r>
            <a:r>
              <a:rPr lang="en-US" altLang="zh-CN" sz="2400" dirty="0"/>
              <a:t>View-&gt;Model</a:t>
            </a:r>
            <a:r>
              <a:rPr lang="zh-CN" altLang="en-US" sz="2400" dirty="0"/>
              <a:t>，</a:t>
            </a:r>
            <a:r>
              <a:rPr lang="en-US" altLang="zh-CN" sz="2400" dirty="0"/>
              <a:t>Model-&gt;View</a:t>
            </a:r>
            <a:r>
              <a:rPr lang="zh-CN" altLang="en-US" sz="2400" dirty="0"/>
              <a:t>的手动同步逻辑，造成</a:t>
            </a:r>
            <a:r>
              <a:rPr lang="en-US" altLang="zh-CN" sz="2400" dirty="0"/>
              <a:t>Presenter</a:t>
            </a:r>
            <a:r>
              <a:rPr lang="zh-CN" altLang="en-US" sz="2400" dirty="0"/>
              <a:t>比较笨重，维护起来比较困难。</a:t>
            </a:r>
          </a:p>
        </p:txBody>
      </p:sp>
    </p:spTree>
    <p:extLst>
      <p:ext uri="{BB962C8B-B14F-4D97-AF65-F5344CB8AC3E}">
        <p14:creationId xmlns:p14="http://schemas.microsoft.com/office/powerpoint/2010/main" val="47118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en-US" altLang="zh-CN" sz="4000" dirty="0" err="1"/>
              <a:t>Mvvm</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70937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mvvm</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D8001216-6AEA-4FFD-B468-150E716BF3AD}"/>
              </a:ext>
            </a:extLst>
          </p:cNvPr>
          <p:cNvPicPr>
            <a:picLocks noChangeAspect="1"/>
          </p:cNvPicPr>
          <p:nvPr/>
        </p:nvPicPr>
        <p:blipFill>
          <a:blip r:embed="rId5"/>
          <a:stretch>
            <a:fillRect/>
          </a:stretch>
        </p:blipFill>
        <p:spPr>
          <a:xfrm>
            <a:off x="4693839" y="1275754"/>
            <a:ext cx="4158182" cy="3887545"/>
          </a:xfrm>
          <a:prstGeom prst="rect">
            <a:avLst/>
          </a:prstGeom>
        </p:spPr>
      </p:pic>
      <p:sp>
        <p:nvSpPr>
          <p:cNvPr id="11" name="矩形 10">
            <a:extLst>
              <a:ext uri="{FF2B5EF4-FFF2-40B4-BE49-F238E27FC236}">
                <a16:creationId xmlns:a16="http://schemas.microsoft.com/office/drawing/2014/main" id="{3EAC9ECC-B049-4429-A6A8-530E1521BC8F}"/>
              </a:ext>
            </a:extLst>
          </p:cNvPr>
          <p:cNvSpPr/>
          <p:nvPr/>
        </p:nvSpPr>
        <p:spPr>
          <a:xfrm>
            <a:off x="69010" y="1391454"/>
            <a:ext cx="4572000" cy="5016758"/>
          </a:xfrm>
          <a:prstGeom prst="rect">
            <a:avLst/>
          </a:prstGeom>
        </p:spPr>
        <p:txBody>
          <a:bodyPr>
            <a:spAutoFit/>
          </a:bodyPr>
          <a:lstStyle/>
          <a:p>
            <a:r>
              <a:rPr lang="en-US" altLang="zh-CN" sz="2000" dirty="0"/>
              <a:t>MVVM</a:t>
            </a:r>
            <a:r>
              <a:rPr lang="zh-CN" altLang="en-US" sz="2000" dirty="0"/>
              <a:t>的调用关系和</a:t>
            </a:r>
            <a:r>
              <a:rPr lang="en-US" altLang="zh-CN" sz="2000" dirty="0"/>
              <a:t>MVP</a:t>
            </a:r>
            <a:r>
              <a:rPr lang="zh-CN" altLang="en-US" sz="2000" dirty="0"/>
              <a:t>一样。但是，在</a:t>
            </a:r>
            <a:r>
              <a:rPr lang="en-US" altLang="zh-CN" sz="2000" dirty="0" err="1"/>
              <a:t>ViewModel</a:t>
            </a:r>
            <a:r>
              <a:rPr lang="zh-CN" altLang="en-US" sz="2000" dirty="0"/>
              <a:t>当中会有一个叫</a:t>
            </a:r>
            <a:r>
              <a:rPr lang="en-US" altLang="zh-CN" sz="2000" dirty="0"/>
              <a:t>Binder</a:t>
            </a:r>
            <a:r>
              <a:rPr lang="zh-CN" altLang="en-US" sz="2000" dirty="0"/>
              <a:t>，或者是</a:t>
            </a:r>
            <a:r>
              <a:rPr lang="en-US" altLang="zh-CN" sz="2000" dirty="0"/>
              <a:t>Data-binding engine</a:t>
            </a:r>
            <a:r>
              <a:rPr lang="zh-CN" altLang="en-US" sz="2000" dirty="0"/>
              <a:t>的东西。以前全部由</a:t>
            </a:r>
            <a:r>
              <a:rPr lang="en-US" altLang="zh-CN" sz="2000" dirty="0"/>
              <a:t>Presenter</a:t>
            </a:r>
            <a:r>
              <a:rPr lang="zh-CN" altLang="en-US" sz="2000" dirty="0"/>
              <a:t>负责的</a:t>
            </a:r>
            <a:r>
              <a:rPr lang="en-US" altLang="zh-CN" sz="2000" dirty="0"/>
              <a:t>View</a:t>
            </a:r>
            <a:r>
              <a:rPr lang="zh-CN" altLang="en-US" sz="2000" dirty="0"/>
              <a:t>和</a:t>
            </a:r>
            <a:r>
              <a:rPr lang="en-US" altLang="zh-CN" sz="2000" dirty="0"/>
              <a:t>Model</a:t>
            </a:r>
            <a:r>
              <a:rPr lang="zh-CN" altLang="en-US" sz="2000" dirty="0"/>
              <a:t>之间数据同步操作交由给</a:t>
            </a:r>
            <a:r>
              <a:rPr lang="en-US" altLang="zh-CN" sz="2000" dirty="0"/>
              <a:t>Binder</a:t>
            </a:r>
            <a:r>
              <a:rPr lang="zh-CN" altLang="en-US" sz="2000" dirty="0"/>
              <a:t>处理。你只需要在</a:t>
            </a:r>
            <a:r>
              <a:rPr lang="en-US" altLang="zh-CN" sz="2000" dirty="0"/>
              <a:t>View</a:t>
            </a:r>
            <a:r>
              <a:rPr lang="zh-CN" altLang="en-US" sz="2000" dirty="0"/>
              <a:t>的模版语法当中，指令式地声明</a:t>
            </a:r>
            <a:r>
              <a:rPr lang="en-US" altLang="zh-CN" sz="2000" dirty="0"/>
              <a:t>View</a:t>
            </a:r>
            <a:r>
              <a:rPr lang="zh-CN" altLang="en-US" sz="2000" dirty="0"/>
              <a:t>上的显示的内容是和</a:t>
            </a:r>
            <a:r>
              <a:rPr lang="en-US" altLang="zh-CN" sz="2000" dirty="0"/>
              <a:t>Model</a:t>
            </a:r>
            <a:r>
              <a:rPr lang="zh-CN" altLang="en-US" sz="2000" dirty="0"/>
              <a:t>的哪一块数据绑定的。当</a:t>
            </a:r>
            <a:r>
              <a:rPr lang="en-US" altLang="zh-CN" sz="2000" dirty="0" err="1"/>
              <a:t>ViewModel</a:t>
            </a:r>
            <a:r>
              <a:rPr lang="zh-CN" altLang="en-US" sz="2000" dirty="0"/>
              <a:t>对进行</a:t>
            </a:r>
            <a:r>
              <a:rPr lang="en-US" altLang="zh-CN" sz="2000" dirty="0"/>
              <a:t>Model</a:t>
            </a:r>
            <a:r>
              <a:rPr lang="zh-CN" altLang="en-US" sz="2000" dirty="0"/>
              <a:t>更新的时候，</a:t>
            </a:r>
            <a:r>
              <a:rPr lang="en-US" altLang="zh-CN" sz="2000" dirty="0"/>
              <a:t>Binder</a:t>
            </a:r>
            <a:r>
              <a:rPr lang="zh-CN" altLang="en-US" sz="2000" dirty="0"/>
              <a:t>会自动把数据更新到</a:t>
            </a:r>
            <a:r>
              <a:rPr lang="en-US" altLang="zh-CN" sz="2000" dirty="0"/>
              <a:t>View</a:t>
            </a:r>
            <a:r>
              <a:rPr lang="zh-CN" altLang="en-US" sz="2000" dirty="0"/>
              <a:t>上去，当用户对</a:t>
            </a:r>
            <a:r>
              <a:rPr lang="en-US" altLang="zh-CN" sz="2000" dirty="0"/>
              <a:t>View</a:t>
            </a:r>
            <a:r>
              <a:rPr lang="zh-CN" altLang="en-US" sz="2000" dirty="0"/>
              <a:t>进行操作（例如表单输入），</a:t>
            </a:r>
            <a:r>
              <a:rPr lang="en-US" altLang="zh-CN" sz="2000" dirty="0"/>
              <a:t>Binder</a:t>
            </a:r>
            <a:r>
              <a:rPr lang="zh-CN" altLang="en-US" sz="2000" dirty="0"/>
              <a:t>也会自动把数据更新到</a:t>
            </a:r>
            <a:r>
              <a:rPr lang="en-US" altLang="zh-CN" sz="2000" dirty="0"/>
              <a:t>Model</a:t>
            </a:r>
            <a:r>
              <a:rPr lang="zh-CN" altLang="en-US" sz="2000" dirty="0"/>
              <a:t>上去。这种方式称为：</a:t>
            </a:r>
            <a:r>
              <a:rPr lang="en-US" altLang="zh-CN" sz="2000" dirty="0"/>
              <a:t>Two-way data-binding</a:t>
            </a:r>
            <a:r>
              <a:rPr lang="zh-CN" altLang="en-US" sz="2000" dirty="0"/>
              <a:t>，双向数据绑定。可以简单而不恰当地理解为一个模版引擎，但是会根据数据变更实时渲染。</a:t>
            </a:r>
          </a:p>
        </p:txBody>
      </p:sp>
    </p:spTree>
    <p:extLst>
      <p:ext uri="{BB962C8B-B14F-4D97-AF65-F5344CB8AC3E}">
        <p14:creationId xmlns:p14="http://schemas.microsoft.com/office/powerpoint/2010/main" val="792760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err="1"/>
              <a:t>mvvm</a:t>
            </a:r>
            <a:endParaRPr lang="zh-CN" altLang="en-US"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4524315"/>
          </a:xfrm>
          <a:prstGeom prst="rect">
            <a:avLst/>
          </a:prstGeom>
        </p:spPr>
        <p:txBody>
          <a:bodyPr wrap="square">
            <a:spAutoFit/>
          </a:bodyPr>
          <a:lstStyle/>
          <a:p>
            <a:endParaRPr lang="en-US" altLang="zh-CN" sz="2400" dirty="0"/>
          </a:p>
          <a:p>
            <a:r>
              <a:rPr lang="zh-CN" altLang="en-US" sz="2400" b="1" dirty="0"/>
              <a:t>优点</a:t>
            </a:r>
            <a:r>
              <a:rPr lang="zh-CN" altLang="en-US" sz="2400" dirty="0"/>
              <a:t>：</a:t>
            </a:r>
          </a:p>
          <a:p>
            <a:r>
              <a:rPr lang="zh-CN" altLang="en-US" sz="2400" dirty="0"/>
              <a:t>提高可维护性。解决了</a:t>
            </a:r>
            <a:r>
              <a:rPr lang="en-US" altLang="zh-CN" sz="2400" dirty="0"/>
              <a:t>MVP</a:t>
            </a:r>
            <a:r>
              <a:rPr lang="zh-CN" altLang="en-US" sz="2400" dirty="0"/>
              <a:t>大量的手动</a:t>
            </a:r>
            <a:r>
              <a:rPr lang="en-US" altLang="zh-CN" sz="2400" dirty="0"/>
              <a:t>View</a:t>
            </a:r>
            <a:r>
              <a:rPr lang="zh-CN" altLang="en-US" sz="2400" dirty="0"/>
              <a:t>和</a:t>
            </a:r>
            <a:r>
              <a:rPr lang="en-US" altLang="zh-CN" sz="2400" dirty="0"/>
              <a:t>Model</a:t>
            </a:r>
            <a:r>
              <a:rPr lang="zh-CN" altLang="en-US" sz="2400" dirty="0"/>
              <a:t>同步的问题，提供双向绑定机制。提高了代码的可维护性。</a:t>
            </a:r>
          </a:p>
          <a:p>
            <a:r>
              <a:rPr lang="zh-CN" altLang="en-US" sz="2400" dirty="0"/>
              <a:t>简化测试。因为同步逻辑是交由</a:t>
            </a:r>
            <a:r>
              <a:rPr lang="en-US" altLang="zh-CN" sz="2400" dirty="0"/>
              <a:t>Binder</a:t>
            </a:r>
            <a:r>
              <a:rPr lang="zh-CN" altLang="en-US" sz="2400" dirty="0"/>
              <a:t>做的，</a:t>
            </a:r>
            <a:r>
              <a:rPr lang="en-US" altLang="zh-CN" sz="2400" dirty="0"/>
              <a:t>View</a:t>
            </a:r>
            <a:r>
              <a:rPr lang="zh-CN" altLang="en-US" sz="2400" dirty="0"/>
              <a:t>跟着</a:t>
            </a:r>
            <a:r>
              <a:rPr lang="en-US" altLang="zh-CN" sz="2400" dirty="0"/>
              <a:t>Model</a:t>
            </a:r>
            <a:r>
              <a:rPr lang="zh-CN" altLang="en-US" sz="2400" dirty="0"/>
              <a:t>同时变更，所以只需要保证</a:t>
            </a:r>
            <a:r>
              <a:rPr lang="en-US" altLang="zh-CN" sz="2400" dirty="0"/>
              <a:t>Model</a:t>
            </a:r>
            <a:r>
              <a:rPr lang="zh-CN" altLang="en-US" sz="2400" dirty="0"/>
              <a:t>的正确性，</a:t>
            </a:r>
            <a:r>
              <a:rPr lang="en-US" altLang="zh-CN" sz="2400" dirty="0"/>
              <a:t>View</a:t>
            </a:r>
            <a:r>
              <a:rPr lang="zh-CN" altLang="en-US" sz="2400" dirty="0"/>
              <a:t>就正确。大大减少了对</a:t>
            </a:r>
            <a:r>
              <a:rPr lang="en-US" altLang="zh-CN" sz="2400" dirty="0"/>
              <a:t>View</a:t>
            </a:r>
            <a:r>
              <a:rPr lang="zh-CN" altLang="en-US" sz="2400" dirty="0"/>
              <a:t>同步更新的测试。</a:t>
            </a:r>
          </a:p>
          <a:p>
            <a:r>
              <a:rPr lang="zh-CN" altLang="en-US" sz="2400" b="1" dirty="0"/>
              <a:t>缺点</a:t>
            </a:r>
            <a:r>
              <a:rPr lang="zh-CN" altLang="en-US" sz="2400" dirty="0"/>
              <a:t>：</a:t>
            </a:r>
          </a:p>
          <a:p>
            <a:r>
              <a:rPr lang="zh-CN" altLang="en-US" sz="2400" dirty="0"/>
              <a:t>对于大型的图形应用程序，视图状态较多，</a:t>
            </a:r>
            <a:r>
              <a:rPr lang="en-US" altLang="zh-CN" sz="2400" dirty="0" err="1"/>
              <a:t>ViewModel</a:t>
            </a:r>
            <a:r>
              <a:rPr lang="zh-CN" altLang="en-US" sz="2400" dirty="0"/>
              <a:t>的构建和维护的成本都会比较高。</a:t>
            </a:r>
          </a:p>
          <a:p>
            <a:r>
              <a:rPr lang="zh-CN" altLang="en-US" sz="2400" dirty="0"/>
              <a:t>数据绑定的声明是指令式地写在</a:t>
            </a:r>
            <a:r>
              <a:rPr lang="en-US" altLang="zh-CN" sz="2400" dirty="0"/>
              <a:t>View</a:t>
            </a:r>
            <a:r>
              <a:rPr lang="zh-CN" altLang="en-US" sz="2400" dirty="0"/>
              <a:t>的模版当中的，这些内容是没办法去打断点</a:t>
            </a:r>
            <a:r>
              <a:rPr lang="en-US" altLang="zh-CN" sz="2400" dirty="0"/>
              <a:t>debug</a:t>
            </a:r>
            <a:r>
              <a:rPr lang="zh-CN" altLang="en-US" sz="2400" dirty="0"/>
              <a:t>的。</a:t>
            </a:r>
          </a:p>
        </p:txBody>
      </p:sp>
    </p:spTree>
    <p:extLst>
      <p:ext uri="{BB962C8B-B14F-4D97-AF65-F5344CB8AC3E}">
        <p14:creationId xmlns:p14="http://schemas.microsoft.com/office/powerpoint/2010/main" val="29905010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en-US" altLang="zh-CN" sz="4000" dirty="0"/>
              <a:t>Vue.js</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553627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简介</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4524315"/>
          </a:xfrm>
          <a:prstGeom prst="rect">
            <a:avLst/>
          </a:prstGeom>
        </p:spPr>
        <p:txBody>
          <a:bodyPr wrap="square">
            <a:spAutoFit/>
          </a:bodyPr>
          <a:lstStyle/>
          <a:p>
            <a:endParaRPr lang="fr-FR" altLang="zh-CN" sz="2400" dirty="0"/>
          </a:p>
          <a:p>
            <a:r>
              <a:rPr lang="fr-FR" altLang="zh-CN" sz="2400" dirty="0"/>
              <a:t>vue-cli + vue2.0 + vuex + vue-router + axios + element-ui</a:t>
            </a:r>
            <a:endParaRPr lang="en-US" altLang="zh-CN" sz="2400" dirty="0"/>
          </a:p>
          <a:p>
            <a:r>
              <a:rPr lang="en-US" altLang="zh-CN" sz="2400" dirty="0"/>
              <a:t>Vue.js</a:t>
            </a:r>
            <a:r>
              <a:rPr lang="zh-CN" altLang="en-US" sz="2400" dirty="0"/>
              <a:t>是用于构建交互式</a:t>
            </a:r>
            <a:r>
              <a:rPr lang="en-US" altLang="zh-CN" sz="2400" dirty="0"/>
              <a:t>Web</a:t>
            </a:r>
            <a:r>
              <a:rPr lang="zh-CN" altLang="en-US" sz="2400" dirty="0"/>
              <a:t>界面的库。</a:t>
            </a:r>
            <a:endParaRPr lang="en-US" altLang="zh-CN" sz="2400" dirty="0"/>
          </a:p>
          <a:p>
            <a:r>
              <a:rPr lang="zh-CN" altLang="en-US" sz="2400" dirty="0"/>
              <a:t>从技术角度讲，</a:t>
            </a:r>
            <a:r>
              <a:rPr lang="en-US" altLang="zh-CN" sz="2400" dirty="0"/>
              <a:t>Vue.js</a:t>
            </a:r>
            <a:r>
              <a:rPr lang="zh-CN" altLang="en-US" sz="2400" dirty="0"/>
              <a:t>专注于</a:t>
            </a:r>
            <a:r>
              <a:rPr lang="en-US" altLang="zh-CN" sz="2400" dirty="0"/>
              <a:t>MVVM</a:t>
            </a:r>
            <a:r>
              <a:rPr lang="zh-CN" altLang="en-US" sz="2400" dirty="0"/>
              <a:t>模型的</a:t>
            </a:r>
            <a:r>
              <a:rPr lang="en-US" altLang="zh-CN" sz="2400" dirty="0" err="1"/>
              <a:t>ViewModel</a:t>
            </a:r>
            <a:r>
              <a:rPr lang="zh-CN" altLang="en-US" sz="2400" dirty="0"/>
              <a:t>层。它通过双向数据绑定把</a:t>
            </a:r>
            <a:r>
              <a:rPr lang="en-US" altLang="zh-CN" sz="2400" dirty="0"/>
              <a:t>View</a:t>
            </a:r>
            <a:r>
              <a:rPr lang="zh-CN" altLang="en-US" sz="2400" dirty="0"/>
              <a:t>层和</a:t>
            </a:r>
            <a:r>
              <a:rPr lang="en-US" altLang="zh-CN" sz="2400" dirty="0"/>
              <a:t>Model</a:t>
            </a:r>
            <a:r>
              <a:rPr lang="zh-CN" altLang="en-US" sz="2400" dirty="0"/>
              <a:t>层连接了起来。</a:t>
            </a:r>
            <a:endParaRPr lang="en-US" altLang="zh-CN" sz="2400" dirty="0"/>
          </a:p>
          <a:p>
            <a:r>
              <a:rPr lang="en-US" altLang="zh-CN" sz="2400" dirty="0"/>
              <a:t>Vue</a:t>
            </a:r>
            <a:r>
              <a:rPr lang="zh-CN" altLang="en-US" sz="2400" dirty="0"/>
              <a:t>希望通过一个尽量简单的</a:t>
            </a:r>
            <a:r>
              <a:rPr lang="en-US" altLang="zh-CN" sz="2400" dirty="0"/>
              <a:t>API</a:t>
            </a:r>
            <a:r>
              <a:rPr lang="zh-CN" altLang="en-US" sz="2400" dirty="0"/>
              <a:t>来提供反应式的数学绑定和可组合，复用的视图组件。它不是一个大而全的框架，它只是一个简单灵活的视图层。</a:t>
            </a:r>
            <a:endParaRPr lang="en-US" altLang="zh-CN" sz="2400" dirty="0"/>
          </a:p>
          <a:p>
            <a:r>
              <a:rPr lang="zh-CN" altLang="en-US" sz="2400" dirty="0"/>
              <a:t>体积小：压缩后</a:t>
            </a:r>
            <a:r>
              <a:rPr lang="en-US" altLang="zh-CN" sz="2400" dirty="0"/>
              <a:t>33K</a:t>
            </a:r>
            <a:r>
              <a:rPr lang="zh-CN" altLang="en-US" sz="2400" dirty="0"/>
              <a:t>；</a:t>
            </a:r>
            <a:endParaRPr lang="en-US" altLang="zh-CN" sz="2400" dirty="0"/>
          </a:p>
          <a:p>
            <a:r>
              <a:rPr lang="en-US" altLang="zh-CN" sz="2400" dirty="0"/>
              <a:t>Vue</a:t>
            </a:r>
            <a:r>
              <a:rPr lang="zh-CN" altLang="en-US" sz="2400" dirty="0"/>
              <a:t>基于虚拟</a:t>
            </a:r>
            <a:r>
              <a:rPr lang="en-US" altLang="zh-CN" sz="2400" dirty="0"/>
              <a:t>DOM</a:t>
            </a:r>
            <a:r>
              <a:rPr lang="zh-CN" altLang="en-US" sz="2400" dirty="0"/>
              <a:t>，一种可以预选通过</a:t>
            </a:r>
            <a:r>
              <a:rPr lang="en-US" altLang="zh-CN" sz="2400" dirty="0"/>
              <a:t>JavaScript</a:t>
            </a:r>
            <a:r>
              <a:rPr lang="zh-CN" altLang="en-US" sz="2400" dirty="0"/>
              <a:t>进行各种计算，把最终的</a:t>
            </a:r>
            <a:r>
              <a:rPr lang="en-US" altLang="zh-CN" sz="2400" dirty="0"/>
              <a:t>DOM</a:t>
            </a:r>
            <a:r>
              <a:rPr lang="zh-CN" altLang="en-US" sz="2400" dirty="0"/>
              <a:t>操作计算出来并优化的技术，由于这个</a:t>
            </a:r>
            <a:r>
              <a:rPr lang="en-US" altLang="zh-CN" sz="2400" dirty="0"/>
              <a:t>DOM</a:t>
            </a:r>
            <a:r>
              <a:rPr lang="zh-CN" altLang="en-US" sz="2400" dirty="0"/>
              <a:t>操作属于预处理操作。并没有真实的操作</a:t>
            </a:r>
            <a:r>
              <a:rPr lang="en-US" altLang="zh-CN" sz="2400" dirty="0"/>
              <a:t>DOM</a:t>
            </a:r>
            <a:r>
              <a:rPr lang="zh-CN" altLang="en-US" sz="2400" dirty="0"/>
              <a:t>，所以叫虚拟</a:t>
            </a:r>
            <a:r>
              <a:rPr lang="en-US" altLang="zh-CN" sz="2400" dirty="0"/>
              <a:t>DOM</a:t>
            </a:r>
            <a:r>
              <a:rPr lang="zh-CN" altLang="en-US" sz="2400" dirty="0"/>
              <a:t>。</a:t>
            </a:r>
            <a:endParaRPr lang="en-US" altLang="zh-CN" sz="2400" dirty="0"/>
          </a:p>
        </p:txBody>
      </p:sp>
      <p:pic>
        <p:nvPicPr>
          <p:cNvPr id="20" name="图片 19">
            <a:extLst>
              <a:ext uri="{FF2B5EF4-FFF2-40B4-BE49-F238E27FC236}">
                <a16:creationId xmlns:a16="http://schemas.microsoft.com/office/drawing/2014/main" id="{BDC3B59C-88B1-4E7D-8543-6C5C0633DFAB}"/>
              </a:ext>
            </a:extLst>
          </p:cNvPr>
          <p:cNvPicPr>
            <a:picLocks noChangeAspect="1"/>
          </p:cNvPicPr>
          <p:nvPr/>
        </p:nvPicPr>
        <p:blipFill>
          <a:blip r:embed="rId5"/>
          <a:stretch>
            <a:fillRect/>
          </a:stretch>
        </p:blipFill>
        <p:spPr>
          <a:xfrm>
            <a:off x="7093985" y="116002"/>
            <a:ext cx="2050015" cy="1474552"/>
          </a:xfrm>
          <a:prstGeom prst="rect">
            <a:avLst/>
          </a:prstGeom>
        </p:spPr>
      </p:pic>
    </p:spTree>
    <p:extLst>
      <p:ext uri="{BB962C8B-B14F-4D97-AF65-F5344CB8AC3E}">
        <p14:creationId xmlns:p14="http://schemas.microsoft.com/office/powerpoint/2010/main" val="3464646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zh-CN" altLang="en-US" dirty="0"/>
              <a:t>渐进式框架</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4524315"/>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Vue</a:t>
            </a:r>
            <a:r>
              <a:rPr lang="zh-CN" altLang="en-US" dirty="0"/>
              <a:t>就比较自由了你想把你的页面分的更加具体，分成更小的可控单元，那就用组件系统其他可以不用。</a:t>
            </a:r>
            <a:endParaRPr lang="en-US" altLang="zh-CN" sz="2400" dirty="0"/>
          </a:p>
        </p:txBody>
      </p:sp>
      <p:pic>
        <p:nvPicPr>
          <p:cNvPr id="8" name="图片 7">
            <a:extLst>
              <a:ext uri="{FF2B5EF4-FFF2-40B4-BE49-F238E27FC236}">
                <a16:creationId xmlns:a16="http://schemas.microsoft.com/office/drawing/2014/main" id="{DF70ECBC-9E8C-4EFE-9627-DFF6052D1A59}"/>
              </a:ext>
            </a:extLst>
          </p:cNvPr>
          <p:cNvPicPr>
            <a:picLocks noChangeAspect="1"/>
          </p:cNvPicPr>
          <p:nvPr/>
        </p:nvPicPr>
        <p:blipFill>
          <a:blip r:embed="rId5"/>
          <a:stretch>
            <a:fillRect/>
          </a:stretch>
        </p:blipFill>
        <p:spPr>
          <a:xfrm>
            <a:off x="575991" y="1219538"/>
            <a:ext cx="8145734" cy="3286111"/>
          </a:xfrm>
          <a:prstGeom prst="rect">
            <a:avLst/>
          </a:prstGeom>
        </p:spPr>
      </p:pic>
    </p:spTree>
    <p:extLst>
      <p:ext uri="{BB962C8B-B14F-4D97-AF65-F5344CB8AC3E}">
        <p14:creationId xmlns:p14="http://schemas.microsoft.com/office/powerpoint/2010/main" val="33965958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本章分为</a:t>
            </a:r>
            <a:r>
              <a:rPr lang="en-US" altLang="zh-CN" dirty="0"/>
              <a:t>5</a:t>
            </a:r>
            <a:r>
              <a:rPr lang="zh-CN" altLang="en-US" dirty="0"/>
              <a:t>部分</a:t>
            </a:r>
            <a:endParaRPr lang="en-US" altLang="zh-CN" dirty="0"/>
          </a:p>
          <a:p>
            <a:r>
              <a:rPr lang="en-US" altLang="zh-CN" dirty="0"/>
              <a:t>1</a:t>
            </a:r>
            <a:r>
              <a:rPr lang="zh-CN" altLang="en-US" dirty="0"/>
              <a:t>：</a:t>
            </a:r>
            <a:r>
              <a:rPr lang="en-US" altLang="zh-CN" dirty="0" err="1"/>
              <a:t>mvc</a:t>
            </a:r>
            <a:endParaRPr lang="en-US" altLang="zh-CN" dirty="0"/>
          </a:p>
          <a:p>
            <a:r>
              <a:rPr lang="en-US" altLang="zh-CN" dirty="0"/>
              <a:t>2</a:t>
            </a:r>
            <a:r>
              <a:rPr lang="zh-CN" altLang="en-US" dirty="0"/>
              <a:t>：</a:t>
            </a:r>
            <a:r>
              <a:rPr lang="en-US" altLang="zh-CN" dirty="0" err="1"/>
              <a:t>mvp</a:t>
            </a:r>
            <a:endParaRPr lang="en-US" altLang="zh-CN" dirty="0"/>
          </a:p>
          <a:p>
            <a:r>
              <a:rPr lang="en-US" altLang="zh-CN" dirty="0"/>
              <a:t>3</a:t>
            </a:r>
            <a:r>
              <a:rPr lang="zh-CN" altLang="en-US" dirty="0"/>
              <a:t>：</a:t>
            </a:r>
            <a:r>
              <a:rPr lang="en-US" altLang="zh-CN" dirty="0" err="1"/>
              <a:t>mvvm</a:t>
            </a:r>
            <a:endParaRPr lang="en-US" altLang="zh-CN" dirty="0"/>
          </a:p>
          <a:p>
            <a:r>
              <a:rPr lang="en-US" dirty="0"/>
              <a:t>4</a:t>
            </a:r>
            <a:r>
              <a:rPr lang="zh-CN" altLang="en-US" dirty="0"/>
              <a:t>：</a:t>
            </a:r>
            <a:r>
              <a:rPr lang="en-US" altLang="zh-CN" dirty="0" err="1"/>
              <a:t>vue</a:t>
            </a:r>
            <a:endParaRPr lang="en-US" altLang="zh-CN" dirty="0"/>
          </a:p>
          <a:p>
            <a:r>
              <a:rPr lang="en-US" dirty="0"/>
              <a:t>5</a:t>
            </a:r>
            <a:r>
              <a:rPr lang="zh-CN" altLang="en-US" dirty="0"/>
              <a:t>：</a:t>
            </a:r>
            <a:r>
              <a:rPr lang="en-US" altLang="zh-CN" dirty="0"/>
              <a:t>react</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71882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和</a:t>
            </a:r>
            <a:r>
              <a:rPr lang="en-US" altLang="zh-CN" dirty="0"/>
              <a:t>MVVM</a:t>
            </a:r>
            <a:r>
              <a:rPr lang="zh-CN" altLang="en-US" dirty="0"/>
              <a:t>模式</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11" name="图片 10">
            <a:extLst>
              <a:ext uri="{FF2B5EF4-FFF2-40B4-BE49-F238E27FC236}">
                <a16:creationId xmlns:a16="http://schemas.microsoft.com/office/drawing/2014/main" id="{3441BB1F-2A68-44DF-8E33-E8CB47AE2F97}"/>
              </a:ext>
            </a:extLst>
          </p:cNvPr>
          <p:cNvPicPr>
            <a:picLocks noChangeAspect="1"/>
          </p:cNvPicPr>
          <p:nvPr/>
        </p:nvPicPr>
        <p:blipFill>
          <a:blip r:embed="rId5"/>
          <a:stretch>
            <a:fillRect/>
          </a:stretch>
        </p:blipFill>
        <p:spPr>
          <a:xfrm>
            <a:off x="0" y="1129735"/>
            <a:ext cx="9144000" cy="4598530"/>
          </a:xfrm>
          <a:prstGeom prst="rect">
            <a:avLst/>
          </a:prstGeom>
        </p:spPr>
      </p:pic>
    </p:spTree>
    <p:extLst>
      <p:ext uri="{BB962C8B-B14F-4D97-AF65-F5344CB8AC3E}">
        <p14:creationId xmlns:p14="http://schemas.microsoft.com/office/powerpoint/2010/main" val="2874059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实例：购物</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35838B8A-B415-4C9F-9E81-D32C6CF5807D}"/>
              </a:ext>
            </a:extLst>
          </p:cNvPr>
          <p:cNvPicPr>
            <a:picLocks noChangeAspect="1"/>
          </p:cNvPicPr>
          <p:nvPr/>
        </p:nvPicPr>
        <p:blipFill>
          <a:blip r:embed="rId5"/>
          <a:stretch>
            <a:fillRect/>
          </a:stretch>
        </p:blipFill>
        <p:spPr>
          <a:xfrm>
            <a:off x="2765193" y="125264"/>
            <a:ext cx="5838092" cy="6858000"/>
          </a:xfrm>
          <a:prstGeom prst="rect">
            <a:avLst/>
          </a:prstGeom>
        </p:spPr>
      </p:pic>
    </p:spTree>
    <p:extLst>
      <p:ext uri="{BB962C8B-B14F-4D97-AF65-F5344CB8AC3E}">
        <p14:creationId xmlns:p14="http://schemas.microsoft.com/office/powerpoint/2010/main" val="3593646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实例：购物</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0D549B76-3303-4C53-8166-2D83881F01EE}"/>
              </a:ext>
            </a:extLst>
          </p:cNvPr>
          <p:cNvPicPr>
            <a:picLocks noChangeAspect="1"/>
          </p:cNvPicPr>
          <p:nvPr/>
        </p:nvPicPr>
        <p:blipFill>
          <a:blip r:embed="rId5"/>
          <a:stretch>
            <a:fillRect/>
          </a:stretch>
        </p:blipFill>
        <p:spPr>
          <a:xfrm>
            <a:off x="1371421" y="1329565"/>
            <a:ext cx="5648325" cy="5219700"/>
          </a:xfrm>
          <a:prstGeom prst="rect">
            <a:avLst/>
          </a:prstGeom>
        </p:spPr>
      </p:pic>
    </p:spTree>
    <p:extLst>
      <p:ext uri="{BB962C8B-B14F-4D97-AF65-F5344CB8AC3E}">
        <p14:creationId xmlns:p14="http://schemas.microsoft.com/office/powerpoint/2010/main" val="704082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实例：购物</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F4D9F640-ACB7-47F4-BD32-EF07BD3D0BB1}"/>
              </a:ext>
            </a:extLst>
          </p:cNvPr>
          <p:cNvPicPr>
            <a:picLocks noChangeAspect="1"/>
          </p:cNvPicPr>
          <p:nvPr/>
        </p:nvPicPr>
        <p:blipFill>
          <a:blip r:embed="rId5"/>
          <a:stretch>
            <a:fillRect/>
          </a:stretch>
        </p:blipFill>
        <p:spPr>
          <a:xfrm>
            <a:off x="2741264" y="0"/>
            <a:ext cx="5614737" cy="6858000"/>
          </a:xfrm>
          <a:prstGeom prst="rect">
            <a:avLst/>
          </a:prstGeom>
        </p:spPr>
      </p:pic>
    </p:spTree>
    <p:extLst>
      <p:ext uri="{BB962C8B-B14F-4D97-AF65-F5344CB8AC3E}">
        <p14:creationId xmlns:p14="http://schemas.microsoft.com/office/powerpoint/2010/main" val="3013067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实例：购物</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372D3125-9567-4672-91CB-46CD2CCE9082}"/>
              </a:ext>
            </a:extLst>
          </p:cNvPr>
          <p:cNvPicPr>
            <a:picLocks noChangeAspect="1"/>
          </p:cNvPicPr>
          <p:nvPr/>
        </p:nvPicPr>
        <p:blipFill>
          <a:blip r:embed="rId6"/>
          <a:stretch>
            <a:fillRect/>
          </a:stretch>
        </p:blipFill>
        <p:spPr>
          <a:xfrm>
            <a:off x="0" y="-5260"/>
            <a:ext cx="9144000" cy="4182731"/>
          </a:xfrm>
          <a:prstGeom prst="rect">
            <a:avLst/>
          </a:prstGeom>
        </p:spPr>
      </p:pic>
      <p:pic>
        <p:nvPicPr>
          <p:cNvPr id="11" name="图片 10">
            <a:extLst>
              <a:ext uri="{FF2B5EF4-FFF2-40B4-BE49-F238E27FC236}">
                <a16:creationId xmlns:a16="http://schemas.microsoft.com/office/drawing/2014/main" id="{3EEA398F-8321-4544-8048-BF01EB2EF57A}"/>
              </a:ext>
            </a:extLst>
          </p:cNvPr>
          <p:cNvPicPr>
            <a:picLocks noChangeAspect="1"/>
          </p:cNvPicPr>
          <p:nvPr/>
        </p:nvPicPr>
        <p:blipFill>
          <a:blip r:embed="rId7"/>
          <a:stretch>
            <a:fillRect/>
          </a:stretch>
        </p:blipFill>
        <p:spPr>
          <a:xfrm>
            <a:off x="3649981" y="-28272"/>
            <a:ext cx="5413393" cy="6858000"/>
          </a:xfrm>
          <a:prstGeom prst="rect">
            <a:avLst/>
          </a:prstGeom>
        </p:spPr>
      </p:pic>
    </p:spTree>
    <p:custDataLst>
      <p:tags r:id="rId1"/>
    </p:custDataLst>
    <p:extLst>
      <p:ext uri="{BB962C8B-B14F-4D97-AF65-F5344CB8AC3E}">
        <p14:creationId xmlns:p14="http://schemas.microsoft.com/office/powerpoint/2010/main" val="739881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React</a:t>
            </a:r>
            <a:r>
              <a:rPr lang="zh-CN" altLang="en-US" dirty="0"/>
              <a:t>简介</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r>
              <a:rPr lang="zh-CN" altLang="en-US" dirty="0"/>
              <a:t>* 视图层 ** </a:t>
            </a:r>
            <a:r>
              <a:rPr lang="en-US" altLang="zh-CN" dirty="0"/>
              <a:t>React</a:t>
            </a:r>
            <a:r>
              <a:rPr lang="zh-CN" altLang="en-US" dirty="0"/>
              <a:t>（</a:t>
            </a:r>
            <a:r>
              <a:rPr lang="en-US" altLang="zh-CN" dirty="0"/>
              <a:t>component </a:t>
            </a:r>
            <a:r>
              <a:rPr lang="zh-CN" altLang="en-US" dirty="0"/>
              <a:t>、</a:t>
            </a:r>
            <a:r>
              <a:rPr lang="en-US" altLang="zh-CN" dirty="0"/>
              <a:t>props</a:t>
            </a:r>
            <a:r>
              <a:rPr lang="zh-CN" altLang="en-US" dirty="0"/>
              <a:t>、</a:t>
            </a:r>
            <a:r>
              <a:rPr lang="en-US" altLang="zh-CN" dirty="0"/>
              <a:t>state)*</a:t>
            </a:r>
          </a:p>
          <a:p>
            <a:pPr marL="0" defTabSz="457200"/>
            <a:r>
              <a:rPr lang="en-US" altLang="zh-CN" dirty="0"/>
              <a:t>* </a:t>
            </a:r>
            <a:r>
              <a:rPr lang="zh-CN" altLang="en-US" dirty="0"/>
              <a:t>控制层 ** </a:t>
            </a:r>
            <a:r>
              <a:rPr lang="en-US" altLang="zh-CN" dirty="0"/>
              <a:t>Redux </a:t>
            </a:r>
            <a:r>
              <a:rPr lang="en-US" altLang="zh-CN" dirty="0" err="1"/>
              <a:t>connect,Redux</a:t>
            </a:r>
            <a:r>
              <a:rPr lang="en-US" altLang="zh-CN" dirty="0"/>
              <a:t> Reducer(</a:t>
            </a:r>
            <a:r>
              <a:rPr lang="en-US" altLang="zh-CN" dirty="0" err="1"/>
              <a:t>DBObj</a:t>
            </a:r>
            <a:r>
              <a:rPr lang="en-US" altLang="zh-CN" dirty="0"/>
              <a:t>-&gt;</a:t>
            </a:r>
            <a:r>
              <a:rPr lang="en-US" altLang="zh-CN" dirty="0" err="1"/>
              <a:t>ViewObj</a:t>
            </a:r>
            <a:r>
              <a:rPr lang="en-US" altLang="zh-CN" dirty="0"/>
              <a:t>-&gt;state) </a:t>
            </a:r>
          </a:p>
          <a:p>
            <a:pPr marL="0" defTabSz="457200"/>
            <a:r>
              <a:rPr lang="zh-CN" altLang="en-US" dirty="0"/>
              <a:t>* 模型层 ** </a:t>
            </a:r>
            <a:r>
              <a:rPr lang="en-US" altLang="zh-CN" dirty="0" err="1"/>
              <a:t>Mangaer</a:t>
            </a:r>
            <a:r>
              <a:rPr lang="zh-CN" altLang="en-US" dirty="0"/>
              <a:t>层 </a:t>
            </a:r>
            <a:r>
              <a:rPr lang="en-US" altLang="zh-CN" dirty="0"/>
              <a:t>-&gt;</a:t>
            </a:r>
            <a:r>
              <a:rPr lang="en-US" altLang="zh-CN" dirty="0" err="1"/>
              <a:t>ManagerService</a:t>
            </a:r>
            <a:r>
              <a:rPr lang="en-US" altLang="zh-CN" dirty="0"/>
              <a:t> -&gt; ORM(</a:t>
            </a:r>
            <a:r>
              <a:rPr lang="en-US" altLang="zh-CN" dirty="0" err="1"/>
              <a:t>DBObj</a:t>
            </a:r>
            <a:r>
              <a:rPr lang="en-US" altLang="zh-CN" dirty="0"/>
              <a:t>)</a:t>
            </a:r>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900" y="1346283"/>
            <a:ext cx="8536796" cy="1569660"/>
          </a:xfrm>
          <a:prstGeom prst="rect">
            <a:avLst/>
          </a:prstGeom>
        </p:spPr>
        <p:txBody>
          <a:bodyPr wrap="square">
            <a:spAutoFit/>
          </a:bodyPr>
          <a:lstStyle/>
          <a:p>
            <a:r>
              <a:rPr lang="en-US" altLang="zh-CN" sz="2400" dirty="0"/>
              <a:t>  React </a:t>
            </a:r>
            <a:r>
              <a:rPr lang="zh-CN" altLang="en-US" sz="2400" dirty="0"/>
              <a:t>起源于 </a:t>
            </a:r>
            <a:r>
              <a:rPr lang="en-US" altLang="zh-CN" sz="2400" dirty="0"/>
              <a:t>Facebook </a:t>
            </a:r>
            <a:r>
              <a:rPr lang="zh-CN" altLang="en-US" sz="2400" dirty="0"/>
              <a:t>的内部项目，因为该公司对市场上所有 </a:t>
            </a:r>
            <a:r>
              <a:rPr lang="en-US" altLang="zh-CN" sz="2400" dirty="0"/>
              <a:t>JavaScript MVC </a:t>
            </a:r>
            <a:r>
              <a:rPr lang="zh-CN" altLang="en-US" sz="2400" dirty="0"/>
              <a:t>框架，都不满意，就决定自己写一套，用来架设</a:t>
            </a:r>
            <a:r>
              <a:rPr lang="en-US" altLang="zh-CN" sz="2400" dirty="0"/>
              <a:t>Instagram </a:t>
            </a:r>
            <a:r>
              <a:rPr lang="zh-CN" altLang="en-US" sz="2400" dirty="0"/>
              <a:t>的网站。做出来以后，发现这套东西很好用，就在</a:t>
            </a:r>
            <a:r>
              <a:rPr lang="en-US" altLang="zh-CN" sz="2400" dirty="0"/>
              <a:t>2013</a:t>
            </a:r>
            <a:r>
              <a:rPr lang="zh-CN" altLang="en-US" sz="2400" dirty="0"/>
              <a:t>年</a:t>
            </a:r>
            <a:r>
              <a:rPr lang="en-US" altLang="zh-CN" sz="2400" dirty="0"/>
              <a:t>5</a:t>
            </a:r>
            <a:r>
              <a:rPr lang="zh-CN" altLang="en-US" sz="2400" dirty="0"/>
              <a:t>月开源了。</a:t>
            </a:r>
          </a:p>
        </p:txBody>
      </p:sp>
      <p:pic>
        <p:nvPicPr>
          <p:cNvPr id="10" name="图片 9">
            <a:extLst>
              <a:ext uri="{FF2B5EF4-FFF2-40B4-BE49-F238E27FC236}">
                <a16:creationId xmlns:a16="http://schemas.microsoft.com/office/drawing/2014/main" id="{42520078-991F-4DF7-A4CA-E4B8197AEE03}"/>
              </a:ext>
            </a:extLst>
          </p:cNvPr>
          <p:cNvPicPr>
            <a:picLocks noChangeAspect="1"/>
          </p:cNvPicPr>
          <p:nvPr/>
        </p:nvPicPr>
        <p:blipFill>
          <a:blip r:embed="rId5"/>
          <a:stretch>
            <a:fillRect/>
          </a:stretch>
        </p:blipFill>
        <p:spPr>
          <a:xfrm>
            <a:off x="5651386" y="5171501"/>
            <a:ext cx="3200635" cy="1569660"/>
          </a:xfrm>
          <a:prstGeom prst="rect">
            <a:avLst/>
          </a:prstGeom>
        </p:spPr>
      </p:pic>
    </p:spTree>
    <p:extLst>
      <p:ext uri="{BB962C8B-B14F-4D97-AF65-F5344CB8AC3E}">
        <p14:creationId xmlns:p14="http://schemas.microsoft.com/office/powerpoint/2010/main" val="4228521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在</a:t>
            </a:r>
            <a:r>
              <a:rPr lang="en-US" altLang="zh-CN" sz="4000" dirty="0"/>
              <a:t>Express </a:t>
            </a:r>
            <a:r>
              <a:rPr lang="zh-CN" altLang="en-US" sz="4000" dirty="0"/>
              <a:t>中实现</a:t>
            </a:r>
            <a:r>
              <a:rPr lang="en-US" altLang="zh-CN" sz="4000" dirty="0" err="1"/>
              <a:t>mvc</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354082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Express</a:t>
            </a:r>
            <a:r>
              <a:rPr lang="zh-CN" altLang="en-US" dirty="0"/>
              <a:t>实现</a:t>
            </a:r>
            <a:r>
              <a:rPr lang="en-US" altLang="zh-CN" dirty="0" err="1"/>
              <a:t>mvc</a:t>
            </a:r>
            <a:endParaRPr lang="zh-CN" altLang="en-US"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4C01AC69-A2FE-4F40-9AD0-0D8235D2CF3F}"/>
              </a:ext>
            </a:extLst>
          </p:cNvPr>
          <p:cNvPicPr>
            <a:picLocks noChangeAspect="1"/>
          </p:cNvPicPr>
          <p:nvPr/>
        </p:nvPicPr>
        <p:blipFill>
          <a:blip r:embed="rId5"/>
          <a:stretch>
            <a:fillRect/>
          </a:stretch>
        </p:blipFill>
        <p:spPr>
          <a:xfrm>
            <a:off x="4525826" y="5013"/>
            <a:ext cx="4378317" cy="6858000"/>
          </a:xfrm>
          <a:prstGeom prst="rect">
            <a:avLst/>
          </a:prstGeom>
        </p:spPr>
      </p:pic>
      <p:pic>
        <p:nvPicPr>
          <p:cNvPr id="11" name="图片 10">
            <a:extLst>
              <a:ext uri="{FF2B5EF4-FFF2-40B4-BE49-F238E27FC236}">
                <a16:creationId xmlns:a16="http://schemas.microsoft.com/office/drawing/2014/main" id="{807A1B5A-8B86-4E1F-9309-5FBE9A16FECD}"/>
              </a:ext>
            </a:extLst>
          </p:cNvPr>
          <p:cNvPicPr>
            <a:picLocks noChangeAspect="1"/>
          </p:cNvPicPr>
          <p:nvPr/>
        </p:nvPicPr>
        <p:blipFill>
          <a:blip r:embed="rId6"/>
          <a:stretch>
            <a:fillRect/>
          </a:stretch>
        </p:blipFill>
        <p:spPr>
          <a:xfrm>
            <a:off x="576900" y="5013"/>
            <a:ext cx="3251255" cy="6858000"/>
          </a:xfrm>
          <a:prstGeom prst="rect">
            <a:avLst/>
          </a:prstGeom>
        </p:spPr>
      </p:pic>
    </p:spTree>
    <p:extLst>
      <p:ext uri="{BB962C8B-B14F-4D97-AF65-F5344CB8AC3E}">
        <p14:creationId xmlns:p14="http://schemas.microsoft.com/office/powerpoint/2010/main" val="1883916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Express</a:t>
            </a:r>
            <a:r>
              <a:rPr lang="zh-CN" altLang="en-US" dirty="0"/>
              <a:t>实现</a:t>
            </a:r>
            <a:r>
              <a:rPr lang="en-US" altLang="zh-CN" dirty="0" err="1"/>
              <a:t>mvc</a:t>
            </a:r>
            <a:endParaRPr lang="zh-CN" altLang="en-US"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19539"/>
            <a:ext cx="8299450" cy="5516112"/>
          </a:xfrm>
        </p:spPr>
        <p:txBody>
          <a:bodyPr>
            <a:normAutofit fontScale="85000" lnSpcReduction="20000"/>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r>
              <a:rPr lang="en-US" altLang="zh-CN" dirty="0"/>
              <a:t>1</a:t>
            </a:r>
            <a:r>
              <a:rPr lang="zh-CN" altLang="en-US" dirty="0"/>
              <a:t>、用户发起请求，</a:t>
            </a:r>
            <a:r>
              <a:rPr lang="en-US" altLang="zh-CN" dirty="0"/>
              <a:t>http://www.xxxxx.club/doc/getList</a:t>
            </a:r>
          </a:p>
          <a:p>
            <a:r>
              <a:rPr lang="en-US" altLang="zh-CN" dirty="0"/>
              <a:t>2</a:t>
            </a:r>
            <a:r>
              <a:rPr lang="zh-CN" altLang="en-US" dirty="0"/>
              <a:t>、</a:t>
            </a:r>
            <a:r>
              <a:rPr lang="en-US" altLang="zh-CN" dirty="0"/>
              <a:t>node server</a:t>
            </a:r>
            <a:r>
              <a:rPr lang="zh-CN" altLang="en-US" dirty="0"/>
              <a:t>，发现这个</a:t>
            </a:r>
            <a:r>
              <a:rPr lang="en-US" altLang="zh-CN" dirty="0"/>
              <a:t>app</a:t>
            </a:r>
            <a:r>
              <a:rPr lang="zh-CN" altLang="en-US" dirty="0"/>
              <a:t>已经设置了</a:t>
            </a:r>
            <a:r>
              <a:rPr lang="en-US" altLang="zh-CN" dirty="0"/>
              <a:t>doc</a:t>
            </a:r>
            <a:r>
              <a:rPr lang="zh-CN" altLang="en-US" dirty="0"/>
              <a:t>的路由</a:t>
            </a:r>
          </a:p>
          <a:p>
            <a:r>
              <a:rPr lang="en-US" altLang="zh-CN" dirty="0"/>
              <a:t>3</a:t>
            </a:r>
            <a:r>
              <a:rPr lang="zh-CN" altLang="en-US" dirty="0"/>
              <a:t>、然后</a:t>
            </a:r>
            <a:r>
              <a:rPr lang="en-US" altLang="zh-CN" dirty="0"/>
              <a:t>node server</a:t>
            </a:r>
            <a:r>
              <a:rPr lang="zh-CN" altLang="en-US" dirty="0"/>
              <a:t>，解析</a:t>
            </a:r>
            <a:r>
              <a:rPr lang="en-US" altLang="zh-CN" dirty="0" err="1"/>
              <a:t>docRoute</a:t>
            </a:r>
            <a:r>
              <a:rPr lang="zh-CN" altLang="en-US" dirty="0"/>
              <a:t>，定位到</a:t>
            </a:r>
            <a:r>
              <a:rPr lang="en-US" altLang="zh-CN" dirty="0"/>
              <a:t>./app/routes/doc.server.route.js</a:t>
            </a:r>
            <a:r>
              <a:rPr lang="zh-CN" altLang="en-US" dirty="0"/>
              <a:t>里面到详细。</a:t>
            </a:r>
          </a:p>
          <a:p>
            <a:r>
              <a:rPr lang="en-US" altLang="zh-CN" dirty="0"/>
              <a:t>4</a:t>
            </a:r>
            <a:r>
              <a:rPr lang="zh-CN" altLang="en-US" dirty="0"/>
              <a:t>、根据详细路由，然后指定控制器里面到具体操作，例如：</a:t>
            </a:r>
            <a:r>
              <a:rPr lang="en-US" altLang="zh-CN" dirty="0" err="1"/>
              <a:t>docRouter.get</a:t>
            </a:r>
            <a:r>
              <a:rPr lang="en-US" altLang="zh-CN" dirty="0"/>
              <a:t>('/</a:t>
            </a:r>
            <a:r>
              <a:rPr lang="en-US" altLang="zh-CN" dirty="0" err="1"/>
              <a:t>getList</a:t>
            </a:r>
            <a:r>
              <a:rPr lang="en-US" altLang="zh-CN" dirty="0"/>
              <a:t>',</a:t>
            </a:r>
            <a:r>
              <a:rPr lang="en-US" altLang="zh-CN" dirty="0" err="1"/>
              <a:t>docController.getList</a:t>
            </a:r>
            <a:r>
              <a:rPr lang="en-US" altLang="zh-CN" dirty="0"/>
              <a:t>);</a:t>
            </a:r>
            <a:r>
              <a:rPr lang="zh-CN" altLang="en-US" dirty="0"/>
              <a:t>，</a:t>
            </a:r>
          </a:p>
          <a:p>
            <a:r>
              <a:rPr lang="en-US" altLang="zh-CN" dirty="0"/>
              <a:t>5</a:t>
            </a:r>
            <a:r>
              <a:rPr lang="zh-CN" altLang="en-US" dirty="0"/>
              <a:t>、进入控制器，执行</a:t>
            </a:r>
            <a:r>
              <a:rPr lang="en-US" altLang="zh-CN" dirty="0" err="1"/>
              <a:t>getList</a:t>
            </a:r>
            <a:r>
              <a:rPr lang="zh-CN" altLang="en-US" dirty="0"/>
              <a:t>操作。</a:t>
            </a:r>
          </a:p>
          <a:p>
            <a:r>
              <a:rPr lang="en-US" altLang="zh-CN" dirty="0"/>
              <a:t>6</a:t>
            </a:r>
            <a:r>
              <a:rPr lang="zh-CN" altLang="en-US" dirty="0"/>
              <a:t>、若</a:t>
            </a:r>
            <a:r>
              <a:rPr lang="en-US" altLang="zh-CN" dirty="0" err="1"/>
              <a:t>getList</a:t>
            </a:r>
            <a:r>
              <a:rPr lang="zh-CN" altLang="en-US" dirty="0"/>
              <a:t>操作涉及</a:t>
            </a:r>
            <a:r>
              <a:rPr lang="en-US" altLang="zh-CN" dirty="0"/>
              <a:t>model</a:t>
            </a:r>
            <a:r>
              <a:rPr lang="zh-CN" altLang="en-US" dirty="0"/>
              <a:t>层，则调用</a:t>
            </a:r>
            <a:r>
              <a:rPr lang="en-US" altLang="zh-CN" dirty="0"/>
              <a:t>model</a:t>
            </a:r>
            <a:r>
              <a:rPr lang="zh-CN" altLang="en-US" dirty="0"/>
              <a:t>层相关数据结构。</a:t>
            </a:r>
          </a:p>
          <a:p>
            <a:r>
              <a:rPr lang="en-US" altLang="zh-CN" dirty="0"/>
              <a:t>6</a:t>
            </a:r>
            <a:r>
              <a:rPr lang="zh-CN" altLang="en-US" dirty="0"/>
              <a:t>、然后由控制器将数据返回给用户。</a:t>
            </a:r>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B96104F4-1726-4171-97F4-24B731C07C8E}"/>
              </a:ext>
            </a:extLst>
          </p:cNvPr>
          <p:cNvPicPr>
            <a:picLocks noChangeAspect="1"/>
          </p:cNvPicPr>
          <p:nvPr/>
        </p:nvPicPr>
        <p:blipFill>
          <a:blip r:embed="rId5"/>
          <a:stretch>
            <a:fillRect/>
          </a:stretch>
        </p:blipFill>
        <p:spPr>
          <a:xfrm>
            <a:off x="804054" y="1322102"/>
            <a:ext cx="4752975" cy="1495425"/>
          </a:xfrm>
          <a:prstGeom prst="rect">
            <a:avLst/>
          </a:prstGeom>
        </p:spPr>
      </p:pic>
    </p:spTree>
    <p:extLst>
      <p:ext uri="{BB962C8B-B14F-4D97-AF65-F5344CB8AC3E}">
        <p14:creationId xmlns:p14="http://schemas.microsoft.com/office/powerpoint/2010/main" val="3613173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GUI</a:t>
            </a:r>
            <a:r>
              <a:rPr lang="zh-CN" altLang="en-US" dirty="0"/>
              <a:t>程序所面临的问题</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r>
              <a:rPr lang="zh-CN" altLang="en-US" sz="2400" dirty="0"/>
              <a:t>图形界面的应用程序提供给用户可视化的操作界面，这个界面提供给数据和信息。用户输入行为（键盘，鼠标等）会执行一些业务逻辑，可能会导致对应用程序数据的变更，数据的变更自然需要用户界面的同步变更以提供最准确的信息。例如用户对一个电子表格重新排序的操作，应用程序需要响应用户操作，对数据进行排序，然后需要同步到界面上。</a:t>
            </a:r>
          </a:p>
          <a:p>
            <a:r>
              <a:rPr lang="zh-CN" altLang="en-US" sz="2400" dirty="0"/>
              <a:t>在开发应用程序的时候，以求更好的管理应用程序的复杂性，基于职责分离（</a:t>
            </a:r>
            <a:r>
              <a:rPr lang="en-US" altLang="zh-CN" sz="2400" dirty="0" err="1"/>
              <a:t>Speration</a:t>
            </a:r>
            <a:r>
              <a:rPr lang="en-US" altLang="zh-CN" sz="2400" dirty="0"/>
              <a:t> of Duties</a:t>
            </a:r>
            <a:r>
              <a:rPr lang="zh-CN" altLang="en-US" sz="2400" dirty="0"/>
              <a:t>）的思想都会对应用程序进行分层。在开发图形界面应用程序的时候，会把管理用户界面的层次称为</a:t>
            </a:r>
            <a:r>
              <a:rPr lang="en-US" altLang="zh-CN" sz="2400" dirty="0"/>
              <a:t>View</a:t>
            </a:r>
            <a:r>
              <a:rPr lang="zh-CN" altLang="en-US" sz="2400" dirty="0"/>
              <a:t>，应用程序的数据为</a:t>
            </a:r>
            <a:r>
              <a:rPr lang="en-US" altLang="zh-CN" sz="2400" dirty="0"/>
              <a:t>Model</a:t>
            </a:r>
            <a:r>
              <a:rPr lang="zh-CN" altLang="en-US" sz="2400" dirty="0"/>
              <a:t>。</a:t>
            </a:r>
            <a:r>
              <a:rPr lang="en-US" altLang="zh-CN" sz="2400" dirty="0"/>
              <a:t>Model</a:t>
            </a:r>
            <a:r>
              <a:rPr lang="zh-CN" altLang="en-US" sz="2400" dirty="0"/>
              <a:t>层对应用程序的业务逻辑无知，只保存数据结构和提供数据操作的接口。</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912808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GUI</a:t>
            </a:r>
            <a:r>
              <a:rPr lang="zh-CN" altLang="en-US" dirty="0"/>
              <a:t>程序所面临的问题</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r>
              <a:rPr lang="zh-CN" altLang="en-US" sz="2400" dirty="0"/>
              <a:t>有了</a:t>
            </a:r>
            <a:r>
              <a:rPr lang="en-US" altLang="zh-CN" sz="2400" dirty="0"/>
              <a:t>View</a:t>
            </a:r>
            <a:r>
              <a:rPr lang="zh-CN" altLang="en-US" sz="2400" dirty="0"/>
              <a:t>和</a:t>
            </a:r>
            <a:r>
              <a:rPr lang="en-US" altLang="zh-CN" sz="2400" dirty="0"/>
              <a:t>Model</a:t>
            </a:r>
            <a:r>
              <a:rPr lang="zh-CN" altLang="en-US" sz="2400" dirty="0"/>
              <a:t>的分层，那么就有了两个问题：</a:t>
            </a:r>
          </a:p>
          <a:p>
            <a:r>
              <a:rPr lang="zh-CN" altLang="en-US" sz="2400" dirty="0"/>
              <a:t>响应用户操作的业务逻辑（例如排序）的管理。</a:t>
            </a:r>
          </a:p>
          <a:p>
            <a:r>
              <a:rPr lang="en-US" altLang="zh-CN" sz="2400" dirty="0"/>
              <a:t>View</a:t>
            </a:r>
            <a:r>
              <a:rPr lang="zh-CN" altLang="en-US" sz="2400" dirty="0"/>
              <a:t>如何同步</a:t>
            </a:r>
            <a:r>
              <a:rPr lang="en-US" altLang="zh-CN" sz="2400" dirty="0"/>
              <a:t>Model</a:t>
            </a:r>
            <a:r>
              <a:rPr lang="zh-CN" altLang="en-US" sz="2400" dirty="0"/>
              <a:t>的变更。</a:t>
            </a:r>
          </a:p>
          <a:p>
            <a:r>
              <a:rPr lang="zh-CN" altLang="en-US" sz="2400" dirty="0"/>
              <a:t>带着这两个问题开始探索</a:t>
            </a:r>
            <a:r>
              <a:rPr lang="en-US" altLang="zh-CN" sz="2400" dirty="0"/>
              <a:t>MV*</a:t>
            </a:r>
            <a:r>
              <a:rPr lang="zh-CN" altLang="en-US" sz="2400" dirty="0"/>
              <a:t>模式，会发现这些模式之间的差异可以归纳为对这两个问题处理的方式的不同。</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E951E0F9-4071-443F-B006-89C414BCC2F6}"/>
              </a:ext>
            </a:extLst>
          </p:cNvPr>
          <p:cNvPicPr>
            <a:picLocks noChangeAspect="1"/>
          </p:cNvPicPr>
          <p:nvPr/>
        </p:nvPicPr>
        <p:blipFill>
          <a:blip r:embed="rId5"/>
          <a:stretch>
            <a:fillRect/>
          </a:stretch>
        </p:blipFill>
        <p:spPr>
          <a:xfrm>
            <a:off x="1806515" y="3958556"/>
            <a:ext cx="6343650" cy="2743200"/>
          </a:xfrm>
          <a:prstGeom prst="rect">
            <a:avLst/>
          </a:prstGeom>
        </p:spPr>
      </p:pic>
    </p:spTree>
    <p:extLst>
      <p:ext uri="{BB962C8B-B14F-4D97-AF65-F5344CB8AC3E}">
        <p14:creationId xmlns:p14="http://schemas.microsoft.com/office/powerpoint/2010/main" val="3187616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en-US" altLang="zh-CN" sz="4000" dirty="0" err="1"/>
              <a:t>Mvc</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571401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mvc</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EBC73DD2-B8A4-4EC0-ADA3-389702A121AE}"/>
              </a:ext>
            </a:extLst>
          </p:cNvPr>
          <p:cNvPicPr>
            <a:picLocks noChangeAspect="1"/>
          </p:cNvPicPr>
          <p:nvPr/>
        </p:nvPicPr>
        <p:blipFill>
          <a:blip r:embed="rId5"/>
          <a:stretch>
            <a:fillRect/>
          </a:stretch>
        </p:blipFill>
        <p:spPr>
          <a:xfrm>
            <a:off x="5229916" y="1699454"/>
            <a:ext cx="3914084" cy="2879928"/>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899" y="1464828"/>
            <a:ext cx="5180189" cy="3785652"/>
          </a:xfrm>
          <a:prstGeom prst="rect">
            <a:avLst/>
          </a:prstGeom>
        </p:spPr>
        <p:txBody>
          <a:bodyPr wrap="square">
            <a:spAutoFit/>
          </a:bodyPr>
          <a:lstStyle/>
          <a:p>
            <a:r>
              <a:rPr lang="zh-CN" altLang="en-US" sz="2400" dirty="0"/>
              <a:t>用户的对</a:t>
            </a:r>
            <a:r>
              <a:rPr lang="en-US" altLang="zh-CN" sz="2400" dirty="0"/>
              <a:t>View</a:t>
            </a:r>
            <a:r>
              <a:rPr lang="zh-CN" altLang="en-US" sz="2400" dirty="0"/>
              <a:t>操作以后，</a:t>
            </a:r>
            <a:r>
              <a:rPr lang="en-US" altLang="zh-CN" sz="2400" dirty="0"/>
              <a:t>View</a:t>
            </a:r>
            <a:r>
              <a:rPr lang="zh-CN" altLang="en-US" sz="2400" dirty="0"/>
              <a:t>捕获到这个操作，会把处理的权利交移给</a:t>
            </a:r>
            <a:r>
              <a:rPr lang="en-US" altLang="zh-CN" sz="2400" dirty="0"/>
              <a:t>Controller</a:t>
            </a:r>
            <a:r>
              <a:rPr lang="zh-CN" altLang="en-US" sz="2400" dirty="0"/>
              <a:t>（</a:t>
            </a:r>
            <a:r>
              <a:rPr lang="en-US" altLang="zh-CN" sz="2400" dirty="0"/>
              <a:t>Pass calls</a:t>
            </a:r>
            <a:r>
              <a:rPr lang="zh-CN" altLang="en-US" sz="2400" dirty="0"/>
              <a:t>）；</a:t>
            </a:r>
            <a:r>
              <a:rPr lang="en-US" altLang="zh-CN" sz="2400" dirty="0"/>
              <a:t>Controller</a:t>
            </a:r>
            <a:r>
              <a:rPr lang="zh-CN" altLang="en-US" sz="2400" dirty="0"/>
              <a:t>接着会执行相关的业务逻辑，这些业务逻辑可能需要对</a:t>
            </a:r>
            <a:r>
              <a:rPr lang="en-US" altLang="zh-CN" sz="2400" dirty="0"/>
              <a:t>Model</a:t>
            </a:r>
            <a:r>
              <a:rPr lang="zh-CN" altLang="en-US" sz="2400" dirty="0"/>
              <a:t>进行相应的操作；当</a:t>
            </a:r>
            <a:r>
              <a:rPr lang="en-US" altLang="zh-CN" sz="2400" dirty="0"/>
              <a:t>Model</a:t>
            </a:r>
            <a:r>
              <a:rPr lang="zh-CN" altLang="en-US" sz="2400" dirty="0"/>
              <a:t>变更了以后，会通过观察者模式（</a:t>
            </a:r>
            <a:r>
              <a:rPr lang="en-US" altLang="zh-CN" sz="2400" dirty="0"/>
              <a:t>Observer Pattern</a:t>
            </a:r>
            <a:r>
              <a:rPr lang="zh-CN" altLang="en-US" sz="2400" dirty="0"/>
              <a:t>）通知</a:t>
            </a:r>
            <a:r>
              <a:rPr lang="en-US" altLang="zh-CN" sz="2400" dirty="0"/>
              <a:t>View</a:t>
            </a:r>
            <a:r>
              <a:rPr lang="zh-CN" altLang="en-US" sz="2400" dirty="0"/>
              <a:t>；</a:t>
            </a:r>
            <a:r>
              <a:rPr lang="en-US" altLang="zh-CN" sz="2400" dirty="0"/>
              <a:t>View</a:t>
            </a:r>
            <a:r>
              <a:rPr lang="zh-CN" altLang="en-US" sz="2400" dirty="0"/>
              <a:t>通过观察者模式收到</a:t>
            </a:r>
            <a:r>
              <a:rPr lang="en-US" altLang="zh-CN" sz="2400" dirty="0"/>
              <a:t>Model</a:t>
            </a:r>
            <a:r>
              <a:rPr lang="zh-CN" altLang="en-US" sz="2400" dirty="0"/>
              <a:t>变更的消息以后，会向</a:t>
            </a:r>
            <a:r>
              <a:rPr lang="en-US" altLang="zh-CN" sz="2400" dirty="0"/>
              <a:t>Model</a:t>
            </a:r>
            <a:r>
              <a:rPr lang="zh-CN" altLang="en-US" sz="2400" dirty="0"/>
              <a:t>请求最新的数据</a:t>
            </a:r>
          </a:p>
        </p:txBody>
      </p:sp>
    </p:spTree>
    <p:extLst>
      <p:ext uri="{BB962C8B-B14F-4D97-AF65-F5344CB8AC3E}">
        <p14:creationId xmlns:p14="http://schemas.microsoft.com/office/powerpoint/2010/main" val="383156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mvc</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EBC73DD2-B8A4-4EC0-ADA3-389702A121AE}"/>
              </a:ext>
            </a:extLst>
          </p:cNvPr>
          <p:cNvPicPr>
            <a:picLocks noChangeAspect="1"/>
          </p:cNvPicPr>
          <p:nvPr/>
        </p:nvPicPr>
        <p:blipFill>
          <a:blip r:embed="rId5"/>
          <a:stretch>
            <a:fillRect/>
          </a:stretch>
        </p:blipFill>
        <p:spPr>
          <a:xfrm>
            <a:off x="5229916" y="1699454"/>
            <a:ext cx="3914084" cy="2879928"/>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899" y="1464828"/>
            <a:ext cx="5180189" cy="2677656"/>
          </a:xfrm>
          <a:prstGeom prst="rect">
            <a:avLst/>
          </a:prstGeom>
        </p:spPr>
        <p:txBody>
          <a:bodyPr wrap="square">
            <a:spAutoFit/>
          </a:bodyPr>
          <a:lstStyle/>
          <a:p>
            <a:pPr marL="457200" indent="-457200">
              <a:buFont typeface="Arial" panose="020B0604020202020204" pitchFamily="34" charset="0"/>
              <a:buChar char="•"/>
            </a:pPr>
            <a:r>
              <a:rPr lang="en-US" altLang="zh-CN" sz="2400" dirty="0"/>
              <a:t>View</a:t>
            </a:r>
            <a:r>
              <a:rPr lang="zh-CN" altLang="en-US" sz="2400" dirty="0"/>
              <a:t>是把控制权交移给</a:t>
            </a:r>
            <a:r>
              <a:rPr lang="en-US" altLang="zh-CN" sz="2400" dirty="0"/>
              <a:t>Controller</a:t>
            </a:r>
            <a:r>
              <a:rPr lang="zh-CN" altLang="en-US" sz="2400" dirty="0"/>
              <a:t>，自己不执行业务逻辑。</a:t>
            </a:r>
          </a:p>
          <a:p>
            <a:pPr marL="457200" indent="-457200">
              <a:buFont typeface="Arial" panose="020B0604020202020204" pitchFamily="34" charset="0"/>
              <a:buChar char="•"/>
            </a:pPr>
            <a:r>
              <a:rPr lang="en-US" altLang="zh-CN" sz="2400" dirty="0"/>
              <a:t>Controller</a:t>
            </a:r>
            <a:r>
              <a:rPr lang="zh-CN" altLang="en-US" sz="2400" dirty="0"/>
              <a:t>执行业务逻辑并且操作</a:t>
            </a:r>
            <a:r>
              <a:rPr lang="en-US" altLang="zh-CN" sz="2400" dirty="0"/>
              <a:t>Model</a:t>
            </a:r>
            <a:r>
              <a:rPr lang="zh-CN" altLang="en-US" sz="2400" dirty="0"/>
              <a:t>，但不会直接操作</a:t>
            </a:r>
            <a:r>
              <a:rPr lang="en-US" altLang="zh-CN" sz="2400" dirty="0"/>
              <a:t>View</a:t>
            </a:r>
            <a:r>
              <a:rPr lang="zh-CN" altLang="en-US" sz="2400" dirty="0"/>
              <a:t>，可以说它是对</a:t>
            </a:r>
            <a:r>
              <a:rPr lang="en-US" altLang="zh-CN" sz="2400" dirty="0"/>
              <a:t>View</a:t>
            </a:r>
            <a:r>
              <a:rPr lang="zh-CN" altLang="en-US" sz="2400" dirty="0"/>
              <a:t>无知的。</a:t>
            </a:r>
          </a:p>
          <a:p>
            <a:pPr marL="457200" indent="-457200">
              <a:buFont typeface="Arial" panose="020B0604020202020204" pitchFamily="34" charset="0"/>
              <a:buChar char="•"/>
            </a:pPr>
            <a:r>
              <a:rPr lang="en-US" altLang="zh-CN" sz="2400" dirty="0"/>
              <a:t>View</a:t>
            </a:r>
            <a:r>
              <a:rPr lang="zh-CN" altLang="en-US" sz="2400" dirty="0"/>
              <a:t>和</a:t>
            </a:r>
            <a:r>
              <a:rPr lang="en-US" altLang="zh-CN" sz="2400" dirty="0"/>
              <a:t>Model</a:t>
            </a:r>
            <a:r>
              <a:rPr lang="zh-CN" altLang="en-US" sz="2400" dirty="0"/>
              <a:t>的同步消息是通过观察者模式进行。</a:t>
            </a:r>
          </a:p>
        </p:txBody>
      </p:sp>
    </p:spTree>
    <p:extLst>
      <p:ext uri="{BB962C8B-B14F-4D97-AF65-F5344CB8AC3E}">
        <p14:creationId xmlns:p14="http://schemas.microsoft.com/office/powerpoint/2010/main" val="6854450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mvc</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453246" y="1477409"/>
            <a:ext cx="8299450" cy="2308324"/>
          </a:xfrm>
          <a:prstGeom prst="rect">
            <a:avLst/>
          </a:prstGeom>
        </p:spPr>
        <p:txBody>
          <a:bodyPr wrap="square">
            <a:spAutoFit/>
          </a:bodyPr>
          <a:lstStyle/>
          <a:p>
            <a:r>
              <a:rPr lang="zh-CN" altLang="en-US" sz="2400" dirty="0"/>
              <a:t>优点：</a:t>
            </a:r>
          </a:p>
          <a:p>
            <a:r>
              <a:rPr lang="zh-CN" altLang="en-US" sz="2400" dirty="0"/>
              <a:t>把业务逻辑全部分离到</a:t>
            </a:r>
            <a:r>
              <a:rPr lang="en-US" altLang="zh-CN" sz="2400" dirty="0"/>
              <a:t>Controller</a:t>
            </a:r>
            <a:r>
              <a:rPr lang="zh-CN" altLang="en-US" sz="2400" dirty="0"/>
              <a:t>中，模块化程度高。当业务逻辑变更的时候，不需要变更</a:t>
            </a:r>
            <a:r>
              <a:rPr lang="en-US" altLang="zh-CN" sz="2400" dirty="0"/>
              <a:t>View</a:t>
            </a:r>
            <a:r>
              <a:rPr lang="zh-CN" altLang="en-US" sz="2400" dirty="0"/>
              <a:t>和</a:t>
            </a:r>
            <a:r>
              <a:rPr lang="en-US" altLang="zh-CN" sz="2400" dirty="0"/>
              <a:t>Model</a:t>
            </a:r>
            <a:r>
              <a:rPr lang="zh-CN" altLang="en-US" sz="2400" dirty="0"/>
              <a:t>，只需要</a:t>
            </a:r>
            <a:r>
              <a:rPr lang="en-US" altLang="zh-CN" sz="2400" dirty="0"/>
              <a:t>Controller</a:t>
            </a:r>
            <a:r>
              <a:rPr lang="zh-CN" altLang="en-US" sz="2400" dirty="0"/>
              <a:t>换成另外一个</a:t>
            </a:r>
            <a:r>
              <a:rPr lang="en-US" altLang="zh-CN" sz="2400" dirty="0"/>
              <a:t>Controller</a:t>
            </a:r>
            <a:r>
              <a:rPr lang="zh-CN" altLang="en-US" sz="2400" dirty="0"/>
              <a:t>就行了（</a:t>
            </a:r>
            <a:r>
              <a:rPr lang="en-US" altLang="zh-CN" sz="2400" dirty="0"/>
              <a:t>Swappable Controller</a:t>
            </a:r>
            <a:r>
              <a:rPr lang="zh-CN" altLang="en-US" sz="2400" dirty="0"/>
              <a:t>）。</a:t>
            </a:r>
          </a:p>
          <a:p>
            <a:r>
              <a:rPr lang="zh-CN" altLang="en-US" sz="2400" dirty="0"/>
              <a:t>观察者模式可以做到多视图同时更新。</a:t>
            </a:r>
          </a:p>
        </p:txBody>
      </p:sp>
    </p:spTree>
    <p:extLst>
      <p:ext uri="{BB962C8B-B14F-4D97-AF65-F5344CB8AC3E}">
        <p14:creationId xmlns:p14="http://schemas.microsoft.com/office/powerpoint/2010/main" val="4110624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mvc</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453246" y="1477409"/>
            <a:ext cx="8299450" cy="3416320"/>
          </a:xfrm>
          <a:prstGeom prst="rect">
            <a:avLst/>
          </a:prstGeom>
        </p:spPr>
        <p:txBody>
          <a:bodyPr wrap="square">
            <a:spAutoFit/>
          </a:bodyPr>
          <a:lstStyle/>
          <a:p>
            <a:r>
              <a:rPr lang="zh-CN" altLang="en-US" sz="2400" dirty="0"/>
              <a:t>缺点：</a:t>
            </a:r>
          </a:p>
          <a:p>
            <a:r>
              <a:rPr lang="en-US" altLang="zh-CN" sz="2400" dirty="0"/>
              <a:t>Controller</a:t>
            </a:r>
            <a:r>
              <a:rPr lang="zh-CN" altLang="en-US" sz="2400" dirty="0"/>
              <a:t>测试困难。因为视图同步操作是由</a:t>
            </a:r>
            <a:r>
              <a:rPr lang="en-US" altLang="zh-CN" sz="2400" dirty="0"/>
              <a:t>View</a:t>
            </a:r>
            <a:r>
              <a:rPr lang="zh-CN" altLang="en-US" sz="2400" dirty="0"/>
              <a:t>自己执行，而</a:t>
            </a:r>
            <a:r>
              <a:rPr lang="en-US" altLang="zh-CN" sz="2400" dirty="0"/>
              <a:t>View</a:t>
            </a:r>
            <a:r>
              <a:rPr lang="zh-CN" altLang="en-US" sz="2400" dirty="0"/>
              <a:t>只能在有</a:t>
            </a:r>
            <a:r>
              <a:rPr lang="en-US" altLang="zh-CN" sz="2400" dirty="0"/>
              <a:t>UI</a:t>
            </a:r>
            <a:r>
              <a:rPr lang="zh-CN" altLang="en-US" sz="2400" dirty="0"/>
              <a:t>的环境下运行。在没有</a:t>
            </a:r>
            <a:r>
              <a:rPr lang="en-US" altLang="zh-CN" sz="2400" dirty="0"/>
              <a:t>UI</a:t>
            </a:r>
            <a:r>
              <a:rPr lang="zh-CN" altLang="en-US" sz="2400" dirty="0"/>
              <a:t>环境下对</a:t>
            </a:r>
            <a:r>
              <a:rPr lang="en-US" altLang="zh-CN" sz="2400" dirty="0"/>
              <a:t>Controller</a:t>
            </a:r>
            <a:r>
              <a:rPr lang="zh-CN" altLang="en-US" sz="2400" dirty="0"/>
              <a:t>进行单元测试的时候，</a:t>
            </a:r>
            <a:r>
              <a:rPr lang="en-US" altLang="zh-CN" sz="2400" dirty="0"/>
              <a:t>Controller</a:t>
            </a:r>
            <a:r>
              <a:rPr lang="zh-CN" altLang="en-US" sz="2400" dirty="0"/>
              <a:t>业务逻辑的正确性是无法验证的：</a:t>
            </a:r>
            <a:r>
              <a:rPr lang="en-US" altLang="zh-CN" sz="2400" dirty="0"/>
              <a:t>Controller</a:t>
            </a:r>
            <a:r>
              <a:rPr lang="zh-CN" altLang="en-US" sz="2400" dirty="0"/>
              <a:t>更新</a:t>
            </a:r>
            <a:r>
              <a:rPr lang="en-US" altLang="zh-CN" sz="2400" dirty="0"/>
              <a:t>Model</a:t>
            </a:r>
            <a:r>
              <a:rPr lang="zh-CN" altLang="en-US" sz="2400" dirty="0"/>
              <a:t>的时候，无法对</a:t>
            </a:r>
            <a:r>
              <a:rPr lang="en-US" altLang="zh-CN" sz="2400" dirty="0"/>
              <a:t>View</a:t>
            </a:r>
            <a:r>
              <a:rPr lang="zh-CN" altLang="en-US" sz="2400" dirty="0"/>
              <a:t>的更新操作进行断言。</a:t>
            </a:r>
          </a:p>
          <a:p>
            <a:r>
              <a:rPr lang="en-US" altLang="zh-CN" sz="2400" dirty="0"/>
              <a:t>View</a:t>
            </a:r>
            <a:r>
              <a:rPr lang="zh-CN" altLang="en-US" sz="2400" dirty="0"/>
              <a:t>无法组件化。</a:t>
            </a:r>
            <a:r>
              <a:rPr lang="en-US" altLang="zh-CN" sz="2400" dirty="0"/>
              <a:t>View</a:t>
            </a:r>
            <a:r>
              <a:rPr lang="zh-CN" altLang="en-US" sz="2400" dirty="0"/>
              <a:t>是强依赖特定的</a:t>
            </a:r>
            <a:r>
              <a:rPr lang="en-US" altLang="zh-CN" sz="2400" dirty="0"/>
              <a:t>Model</a:t>
            </a:r>
            <a:r>
              <a:rPr lang="zh-CN" altLang="en-US" sz="2400" dirty="0"/>
              <a:t>的，如果需要把这个</a:t>
            </a:r>
            <a:r>
              <a:rPr lang="en-US" altLang="zh-CN" sz="2400" dirty="0"/>
              <a:t>View</a:t>
            </a:r>
            <a:r>
              <a:rPr lang="zh-CN" altLang="en-US" sz="2400" dirty="0"/>
              <a:t>抽出来作为一个另外一个应用程序可复用的组件就困难了。</a:t>
            </a:r>
          </a:p>
        </p:txBody>
      </p:sp>
    </p:spTree>
    <p:extLst>
      <p:ext uri="{BB962C8B-B14F-4D97-AF65-F5344CB8AC3E}">
        <p14:creationId xmlns:p14="http://schemas.microsoft.com/office/powerpoint/2010/main" val="390929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46613</TotalTime>
  <Words>1983</Words>
  <Application>Microsoft Office PowerPoint</Application>
  <PresentationFormat>全屏显示(4:3)</PresentationFormat>
  <Paragraphs>282</Paragraphs>
  <Slides>28</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等线 Light</vt:lpstr>
      <vt:lpstr>Arial</vt:lpstr>
      <vt:lpstr>Calibri</vt:lpstr>
      <vt:lpstr>Calibri Light</vt:lpstr>
      <vt:lpstr>Office Theme</vt:lpstr>
      <vt:lpstr> 前端框架介绍</vt:lpstr>
      <vt:lpstr>概述</vt:lpstr>
      <vt:lpstr>GUI程序所面临的问题</vt:lpstr>
      <vt:lpstr>GUI程序所面临的问题</vt:lpstr>
      <vt:lpstr>Mvc</vt:lpstr>
      <vt:lpstr>mvc</vt:lpstr>
      <vt:lpstr>mvc</vt:lpstr>
      <vt:lpstr>mvc</vt:lpstr>
      <vt:lpstr>mvc</vt:lpstr>
      <vt:lpstr>Mvp</vt:lpstr>
      <vt:lpstr>mvp(Passive View)</vt:lpstr>
      <vt:lpstr>mvp(Passive View)</vt:lpstr>
      <vt:lpstr>mvp(Passive View)</vt:lpstr>
      <vt:lpstr>Mvvm</vt:lpstr>
      <vt:lpstr>mvvm</vt:lpstr>
      <vt:lpstr>mvvm</vt:lpstr>
      <vt:lpstr>Vue.js</vt:lpstr>
      <vt:lpstr>Vue简介</vt:lpstr>
      <vt:lpstr>渐进式框架</vt:lpstr>
      <vt:lpstr>Vue和MVVM模式</vt:lpstr>
      <vt:lpstr>Vue实例：购物</vt:lpstr>
      <vt:lpstr>Vue实例：购物</vt:lpstr>
      <vt:lpstr>Vue实例：购物</vt:lpstr>
      <vt:lpstr>Vue实例：购物</vt:lpstr>
      <vt:lpstr>React简介</vt:lpstr>
      <vt:lpstr>在Express 中实现mvc</vt:lpstr>
      <vt:lpstr>Express实现mvc</vt:lpstr>
      <vt:lpstr>Express实现mvc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web阅览器中的JavaScript</dc:title>
  <dc:creator>Zhang, Roger</dc:creator>
  <cp:lastModifiedBy>wang ye</cp:lastModifiedBy>
  <cp:revision>149</cp:revision>
  <dcterms:created xsi:type="dcterms:W3CDTF">2020-02-13T02:59:45Z</dcterms:created>
  <dcterms:modified xsi:type="dcterms:W3CDTF">2020-06-09T07:56:29Z</dcterms:modified>
</cp:coreProperties>
</file>