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4" r:id="rId5"/>
    <p:sldId id="265" r:id="rId6"/>
    <p:sldId id="266" r:id="rId7"/>
    <p:sldId id="273" r:id="rId8"/>
    <p:sldId id="277" r:id="rId9"/>
    <p:sldId id="271" r:id="rId10"/>
    <p:sldId id="269" r:id="rId11"/>
    <p:sldId id="275" r:id="rId12"/>
    <p:sldId id="281" r:id="rId13"/>
    <p:sldId id="276" r:id="rId14"/>
    <p:sldId id="283" r:id="rId15"/>
    <p:sldId id="284" r:id="rId16"/>
    <p:sldId id="278" r:id="rId17"/>
    <p:sldId id="290" r:id="rId18"/>
    <p:sldId id="291" r:id="rId19"/>
    <p:sldId id="279" r:id="rId20"/>
    <p:sldId id="259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1250"/>
  </p:normalViewPr>
  <p:slideViewPr>
    <p:cSldViewPr snapToGrid="0" snapToObjects="1">
      <p:cViewPr varScale="1">
        <p:scale>
          <a:sx n="93" d="100"/>
          <a:sy n="93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6-08T12:05:15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19381 5029 0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03CF-DE16-9E49-BF02-CCBA93C1FCDB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53DC8-B110-AF4D-AF6A-7B9F6DE3DB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042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olizh/article/details/82320545?utm_medium=distribute.pc_relevant.none-task-blog-baidujs-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ianshu.com/p/091a4797c657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r>
              <a:rPr lang="en-US" dirty="0">
                <a:hlinkClick r:id="rId3"/>
              </a:rPr>
              <a:t>https://blog.csdn.net/xiaolizh/article/details/82320545?utm_medium=distribute.pc_relevant.none-task-blog-baidujs-1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https://www.jianshu.com/p/091a4797c657</a:t>
            </a:r>
            <a:endParaRPr lang="en-US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523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93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3541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828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261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Angular</a:t>
            </a:r>
            <a:r>
              <a:rPr lang="zh-CN" altLang="en-US" dirty="0"/>
              <a:t>不适合</a:t>
            </a:r>
            <a:r>
              <a:rPr lang="en-US" altLang="zh-CN" dirty="0" err="1"/>
              <a:t>seo</a:t>
            </a:r>
            <a:r>
              <a:rPr lang="zh-CN" altLang="en-US" dirty="0"/>
              <a:t>，比较适合</a:t>
            </a:r>
            <a:r>
              <a:rPr lang="en-US" altLang="zh-CN" dirty="0"/>
              <a:t>crud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27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以上就把</a:t>
            </a:r>
            <a:r>
              <a:rPr lang="en-US" altLang="zh-CN" dirty="0" err="1"/>
              <a:t>angularjs</a:t>
            </a:r>
            <a:r>
              <a:rPr lang="zh-CN" altLang="en-US" dirty="0"/>
              <a:t>的</a:t>
            </a:r>
            <a:r>
              <a:rPr lang="en-US" altLang="zh-CN" dirty="0" err="1"/>
              <a:t>mvc</a:t>
            </a:r>
            <a:r>
              <a:rPr lang="zh-CN" altLang="en-US" dirty="0"/>
              <a:t>部分讲完了，下面提了一下</a:t>
            </a:r>
            <a:r>
              <a:rPr lang="en-US" altLang="zh-CN" dirty="0" err="1"/>
              <a:t>angularjs</a:t>
            </a:r>
            <a:r>
              <a:rPr lang="zh-CN" altLang="en-US" dirty="0"/>
              <a:t>的一个特点，它的数据绑定方式。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530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pt</a:t>
            </a:r>
            <a:r>
              <a:rPr lang="zh-CN" altLang="en-CN" dirty="0"/>
              <a:t>右半边</a:t>
            </a:r>
            <a:r>
              <a:rPr lang="zh-CN" altLang="en-US" dirty="0"/>
              <a:t>是一些例子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055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CRUD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是指在做计算处理时的增加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Create)、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Retrieve)（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重新得到数据）、更新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和删除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Delete)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677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2158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右侧</a:t>
            </a:r>
            <a:r>
              <a:rPr lang="zh-CN" altLang="en-US" dirty="0"/>
              <a:t>是例子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165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3DC8-B110-AF4D-AF6A-7B9F6DE3DB78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645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52C6-502F-D742-9E87-CE37B54E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FC8BB-4A01-294C-A798-12C19B0F7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4960-71FC-D748-BFA7-055552D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E523-61D1-8C49-8105-6989E119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3993-74FA-504A-80B2-6BF87792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106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D1BB-915B-8648-8D33-D81E72ED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B9A39-A2F4-F747-8352-F7092A6F6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3DCD-18E3-424A-94F4-94E3858F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D155-60E6-B747-A0D3-44CC2F91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C1B2-89EF-FC4E-81DC-C071663D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827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E82DA-B2CA-A64E-890B-561377B35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93CA-DE60-474C-8831-4753995A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AF40-CF63-7443-A1E1-2321F96C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27AD-6F4C-034E-9249-0049A9A7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8138-75EB-F74D-A237-0C6BB963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734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B160-662D-1048-9F9F-35AACA92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1C69-07CB-9E44-B3C3-0B21E91C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DA77-E9D5-DE4E-B5A6-9BFB77A5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E980-32DC-A64E-AD0B-5EFF1F5A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37C9-95B1-CA40-A27B-0F890A9F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89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0ACC-DE1C-8749-AFF6-586A6F25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EDF8-7187-674D-9898-0B0FB2A1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1E40-5FB4-F645-94D6-6E2CB496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800A-F9EC-7F41-BCE2-21D8D456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C604-AF30-E641-8C9E-6F078F7A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44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7205-C20E-2347-A859-A1F21E24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90B5-B13B-F545-9C36-030F3D26F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66F1F-39C5-1F4C-B6AB-A30877A40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CA5B7-6972-9744-9BF0-FED4A50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D332F-2771-C34C-8786-40BFB8F8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4F1BD-6D8B-B84E-AFD0-FB9866C7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888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A0C9-51A3-A943-9138-12DBCDD3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8EA31-15D6-E445-BA04-7BE6A135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C38B3-A4A1-2546-8863-9FAB7268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13BDF-AC1C-F647-8A01-9CC18F1BF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EB292-078E-6D41-8CE4-F865BB63F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EADFD-68A3-F84A-96C0-9F2F6ED9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9FA8B-2F40-C04B-AE28-BB19AB02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AFC3C-269A-A049-91EA-A075498C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714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C788-F4B5-1E4F-B00E-169F7B04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C7269-CD20-C94E-8423-E8B35A25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EEAAA-E371-0446-9FBB-9C47DC60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820D7-AB77-004F-86D1-B69A60EB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01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F723E-86E1-9947-8A8F-A4258D85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8CB66-8441-CA4B-8AAD-8C9237F8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7A5B-AB6E-214B-A7CD-159A677F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25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A611-98A7-064A-9E40-938C182D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841B-608B-5D4A-8A2A-19AE2112E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EAC4-D2C7-CA49-90C8-8E1DE546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37E7B-202B-8C44-BA99-1DE024AE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D798-BDE4-7946-A0FF-D2A201DB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CF00-93C6-7B43-96AF-1B299677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953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D87A-4F07-E147-B497-E64606B1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AF47F-444C-5342-B679-622A07D4B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38F97-957E-984E-9DC5-15A16A2EA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78816-D64B-F34F-97F3-7F5D30B5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CB9D-8C99-A743-98D2-8D041935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AAF4-3C4C-544C-A549-FA60E962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409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13D2E-2698-7041-A8A4-1CD219C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12B30-684D-424F-A864-AA75178F6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09C19-EECA-3E4E-BE87-8E3EBE4A8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F0DF-80A8-6947-9A79-8E54F1EC2C2F}" type="datetimeFigureOut">
              <a:rPr lang="en-CN" smtClean="0"/>
              <a:t>06/09/2020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A1C3-2937-1649-BB2F-8A527199B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5645-99B9-7C41-91AA-9F099860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3F5C-EF22-D241-8D67-7D718808D7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30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CB52-B4AA-3345-93BF-7F2BEF033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1F1B7-F00B-4646-8923-442DA6FD9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Angu</a:t>
            </a:r>
            <a:r>
              <a:rPr lang="en-US" altLang="zh-CN" dirty="0" err="1"/>
              <a:t>larJs</a:t>
            </a:r>
            <a:r>
              <a:rPr lang="zh-CN" altLang="en-US" dirty="0"/>
              <a:t>介绍</a:t>
            </a:r>
            <a:r>
              <a:rPr lang="en-US" altLang="zh-CN" dirty="0"/>
              <a:t>(1)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1ACC3-ADB9-BE4A-8E31-BDA6BA80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300163"/>
            <a:ext cx="5080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7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64F0-E2C9-BD4F-B48F-8C372902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-</a:t>
            </a:r>
            <a:r>
              <a:rPr lang="zh-CN" altLang="en-US" dirty="0"/>
              <a:t>控制器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9FB41-D070-4241-923B-ABBFA8D457CC}"/>
              </a:ext>
            </a:extLst>
          </p:cNvPr>
          <p:cNvSpPr/>
          <p:nvPr/>
        </p:nvSpPr>
        <p:spPr>
          <a:xfrm>
            <a:off x="838200" y="1690688"/>
            <a:ext cx="347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需要配合</a:t>
            </a:r>
            <a:r>
              <a:rPr lang="en-US" dirty="0"/>
              <a:t>ng-controller</a:t>
            </a:r>
            <a:r>
              <a:rPr lang="zh-CN" altLang="en-US" b="0" i="0" dirty="0">
                <a:effectLst/>
                <a:latin typeface="-apple-system"/>
              </a:rPr>
              <a:t>指令来使用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C6D99-7174-6543-A99C-90193E0AFF3A}"/>
              </a:ext>
            </a:extLst>
          </p:cNvPr>
          <p:cNvSpPr/>
          <p:nvPr/>
        </p:nvSpPr>
        <p:spPr>
          <a:xfrm>
            <a:off x="838200" y="21852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0" dirty="0">
                <a:effectLst/>
                <a:latin typeface="-apple-system"/>
              </a:rPr>
              <a:t>创建控制器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语法：</a:t>
            </a:r>
            <a:r>
              <a:rPr lang="en-US" b="0" i="0" dirty="0" err="1">
                <a:effectLst/>
                <a:latin typeface="-apple-system"/>
              </a:rPr>
              <a:t>app.controller</a:t>
            </a:r>
            <a:r>
              <a:rPr lang="en-US" b="0" i="0" dirty="0">
                <a:effectLst/>
                <a:latin typeface="-apple-system"/>
              </a:rPr>
              <a:t>(</a:t>
            </a:r>
            <a:r>
              <a:rPr lang="en-US" b="0" i="0" dirty="0" err="1">
                <a:effectLst/>
                <a:latin typeface="-apple-system"/>
              </a:rPr>
              <a:t>ctrlName</a:t>
            </a:r>
            <a:r>
              <a:rPr lang="en-US" b="0" i="0" dirty="0">
                <a:effectLst/>
                <a:latin typeface="-apple-system"/>
              </a:rPr>
              <a:t>, callback);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作用：创建一个控制器，控制器必须出现在某个模块下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示例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29A984-13F0-7D45-BBA3-61F772CEDA64}"/>
              </a:ext>
            </a:extLst>
          </p:cNvPr>
          <p:cNvSpPr/>
          <p:nvPr/>
        </p:nvSpPr>
        <p:spPr>
          <a:xfrm>
            <a:off x="1591733" y="31592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app.</a:t>
            </a:r>
            <a:r>
              <a:rPr lang="en-US" dirty="0" err="1">
                <a:solidFill>
                  <a:srgbClr val="9876AA"/>
                </a:solidFill>
                <a:effectLst/>
              </a:rPr>
              <a:t>controller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DemoController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function</a:t>
            </a:r>
            <a:r>
              <a:rPr lang="en-US" dirty="0"/>
              <a:t>($scope)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// $scope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相当于当前的数据模型</a:t>
            </a:r>
            <a:br>
              <a:rPr lang="zh-CN" altLang="en-US" dirty="0">
                <a:solidFill>
                  <a:srgbClr val="808080"/>
                </a:solidFill>
                <a:effectLst/>
              </a:rPr>
            </a:br>
            <a:r>
              <a:rPr lang="en-US" altLang="zh-CN" dirty="0"/>
              <a:t>})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157CC-7744-8C4C-8F2A-6C017886942B}"/>
              </a:ext>
            </a:extLst>
          </p:cNvPr>
          <p:cNvSpPr/>
          <p:nvPr/>
        </p:nvSpPr>
        <p:spPr>
          <a:xfrm>
            <a:off x="838200" y="43508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0" dirty="0">
                <a:effectLst/>
                <a:latin typeface="-apple-system"/>
              </a:rPr>
              <a:t>控制器的作用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1 </a:t>
            </a:r>
            <a:r>
              <a:rPr lang="zh-CN" altLang="en-US" b="0" i="0" dirty="0">
                <a:effectLst/>
                <a:latin typeface="-apple-system"/>
              </a:rPr>
              <a:t>初始视图中使用的数据，是存储数据的容器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2 </a:t>
            </a:r>
            <a:r>
              <a:rPr lang="zh-CN" altLang="en-US" b="0" i="0" dirty="0">
                <a:effectLst/>
                <a:latin typeface="-apple-system"/>
              </a:rPr>
              <a:t>通过</a:t>
            </a:r>
            <a:r>
              <a:rPr lang="en-US" altLang="zh-CN" b="0" i="0" dirty="0">
                <a:effectLst/>
                <a:latin typeface="-apple-system"/>
              </a:rPr>
              <a:t>$</a:t>
            </a:r>
            <a:r>
              <a:rPr lang="en-US" b="0" i="0" dirty="0">
                <a:effectLst/>
                <a:latin typeface="-apple-system"/>
              </a:rPr>
              <a:t>scope</a:t>
            </a:r>
            <a:r>
              <a:rPr lang="zh-CN" altLang="en-US" b="0" i="0" dirty="0">
                <a:effectLst/>
                <a:latin typeface="-apple-system"/>
              </a:rPr>
              <a:t>对象把数据模型或函数行为暴露给视图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3 </a:t>
            </a:r>
            <a:r>
              <a:rPr lang="zh-CN" altLang="en-US" b="0" i="0" dirty="0">
                <a:effectLst/>
                <a:latin typeface="-apple-system"/>
              </a:rPr>
              <a:t>监视模型的变化，做出相应的逻辑处理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AD451B-70D2-8747-9E25-3774E2C2F7BE}"/>
              </a:ext>
            </a:extLst>
          </p:cNvPr>
          <p:cNvSpPr/>
          <p:nvPr/>
        </p:nvSpPr>
        <p:spPr>
          <a:xfrm>
            <a:off x="6934200" y="1206648"/>
            <a:ext cx="4710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$scope</a:t>
            </a:r>
            <a:r>
              <a:rPr lang="zh-CN" altLang="en-US" dirty="0">
                <a:latin typeface="-apple-system"/>
              </a:rPr>
              <a:t>的说明</a:t>
            </a:r>
          </a:p>
          <a:p>
            <a:r>
              <a:rPr lang="en-US" altLang="zh-CN" dirty="0">
                <a:latin typeface="-apple-system"/>
              </a:rPr>
              <a:t> $</a:t>
            </a:r>
            <a:r>
              <a:rPr lang="en-US" dirty="0">
                <a:latin typeface="-apple-system"/>
              </a:rPr>
              <a:t>scope</a:t>
            </a:r>
            <a:r>
              <a:rPr lang="zh-CN" altLang="en-US" dirty="0">
                <a:latin typeface="-apple-system"/>
              </a:rPr>
              <a:t>是控制器和视图之间的桥梁，用于在控制器和视图之间传递数据</a:t>
            </a:r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BB41C27-7454-49FE-865D-986F50A416BE}"/>
                  </a:ext>
                </a:extLst>
              </p14:cNvPr>
              <p14:cNvContentPartPr/>
              <p14:nvPr/>
            </p14:nvContentPartPr>
            <p14:xfrm>
              <a:off x="6977160" y="1810440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BB41C27-7454-49FE-865D-986F50A416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7800" y="1801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21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4884-F504-8946-9100-BA110886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 </a:t>
            </a:r>
            <a:r>
              <a:rPr lang="zh-CN" altLang="en-US" dirty="0"/>
              <a:t>过滤器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2D250-B9AC-334E-91AE-DDCE76F51B9A}"/>
              </a:ext>
            </a:extLst>
          </p:cNvPr>
          <p:cNvSpPr/>
          <p:nvPr/>
        </p:nvSpPr>
        <p:spPr>
          <a:xfrm>
            <a:off x="838200" y="17789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0" dirty="0">
                <a:effectLst/>
                <a:latin typeface="-apple-system"/>
              </a:rPr>
              <a:t>过滤器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作用：格式化数据</a:t>
            </a:r>
            <a:r>
              <a:rPr lang="en-US" altLang="zh-CN" b="0" i="0" dirty="0">
                <a:effectLst/>
                <a:latin typeface="-apple-system"/>
              </a:rPr>
              <a:t>/</a:t>
            </a:r>
            <a:r>
              <a:rPr lang="zh-CN" altLang="en-US" b="0" i="0" dirty="0">
                <a:effectLst/>
                <a:latin typeface="-apple-system"/>
              </a:rPr>
              <a:t>筛选数据的小工具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语法：在数据模型的后面加上 </a:t>
            </a:r>
            <a:r>
              <a:rPr lang="en-US" altLang="zh-CN" b="0" i="0" dirty="0">
                <a:effectLst/>
                <a:latin typeface="-apple-system"/>
              </a:rPr>
              <a:t>| </a:t>
            </a:r>
            <a:r>
              <a:rPr lang="zh-CN" altLang="en-US" b="0" i="0" dirty="0">
                <a:effectLst/>
                <a:latin typeface="-apple-system"/>
              </a:rPr>
              <a:t>过滤器名称</a:t>
            </a:r>
            <a:r>
              <a:rPr lang="en-US" altLang="zh-CN" b="0" i="0" dirty="0">
                <a:effectLst/>
                <a:latin typeface="-apple-system"/>
              </a:rPr>
              <a:t>: </a:t>
            </a:r>
            <a:r>
              <a:rPr lang="zh-CN" altLang="en-US" b="0" i="0" dirty="0">
                <a:effectLst/>
                <a:latin typeface="-apple-system"/>
              </a:rPr>
              <a:t>参数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说明：过滤器通过 </a:t>
            </a:r>
            <a:r>
              <a:rPr lang="en-US" altLang="zh-CN" b="0" i="0" dirty="0">
                <a:effectLst/>
                <a:latin typeface="-apple-system"/>
              </a:rPr>
              <a:t>| </a:t>
            </a:r>
            <a:r>
              <a:rPr lang="zh-CN" altLang="en-US" b="0" i="0" dirty="0">
                <a:effectLst/>
                <a:latin typeface="-apple-system"/>
              </a:rPr>
              <a:t>指定，参数通过 </a:t>
            </a:r>
            <a:r>
              <a:rPr lang="en-US" altLang="zh-CN" b="0" i="0" dirty="0">
                <a:effectLst/>
                <a:latin typeface="-apple-system"/>
              </a:rPr>
              <a:t>: </a:t>
            </a:r>
            <a:r>
              <a:rPr lang="zh-CN" altLang="en-US" b="0" i="0" dirty="0">
                <a:effectLst/>
                <a:latin typeface="-apple-system"/>
              </a:rPr>
              <a:t>指定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E69AB9-9AD5-2E4F-BE23-5876BB129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85086"/>
              </p:ext>
            </p:extLst>
          </p:nvPr>
        </p:nvGraphicFramePr>
        <p:xfrm>
          <a:off x="838200" y="3706645"/>
          <a:ext cx="4964290" cy="3054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3824282937"/>
                    </a:ext>
                  </a:extLst>
                </a:gridCol>
                <a:gridCol w="3160889">
                  <a:extLst>
                    <a:ext uri="{9D8B030D-6E8A-4147-A177-3AD203B41FA5}">
                      <a16:colId xmlns:a16="http://schemas.microsoft.com/office/drawing/2014/main" val="47607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CN" dirty="0"/>
                        <a:t>过滤器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CN" dirty="0"/>
                        <a:t>描述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0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currency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格式化数字为货币格式。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99144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filter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对数据进行过滤，从多条数据中筛选出符合规则的数据。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6044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lowercase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格式化字符串为小写。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34195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orderBy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根据某个表达式排列数组。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48686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uppercase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格式化字符串为大写。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26911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limitTo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限制显示的文字个数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0701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A6FBA68-C73E-4146-B88A-8FFFC55DEA4E}"/>
              </a:ext>
            </a:extLst>
          </p:cNvPr>
          <p:cNvSpPr/>
          <p:nvPr/>
        </p:nvSpPr>
        <p:spPr>
          <a:xfrm>
            <a:off x="838200" y="3191757"/>
            <a:ext cx="384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AngularJS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过滤器可用于转换数据：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8F6FB-DDA1-7545-92EF-74F9512F9586}"/>
              </a:ext>
            </a:extLst>
          </p:cNvPr>
          <p:cNvSpPr txBox="1"/>
          <p:nvPr/>
        </p:nvSpPr>
        <p:spPr>
          <a:xfrm>
            <a:off x="6096000" y="1475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🌰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EC703-AAF5-BC48-AC68-53CA80418635}"/>
              </a:ext>
            </a:extLst>
          </p:cNvPr>
          <p:cNvSpPr/>
          <p:nvPr/>
        </p:nvSpPr>
        <p:spPr>
          <a:xfrm>
            <a:off x="6511498" y="1424513"/>
            <a:ext cx="2384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-apple-system"/>
              </a:rPr>
              <a:t>filter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过滤器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-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过滤数据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E90EB-4C95-824C-AB5B-F1379F53B1D4}"/>
              </a:ext>
            </a:extLst>
          </p:cNvPr>
          <p:cNvSpPr/>
          <p:nvPr/>
        </p:nvSpPr>
        <p:spPr>
          <a:xfrm>
            <a:off x="6138333" y="1893544"/>
            <a:ext cx="5918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effectLst/>
              </a:rPr>
              <a:t>&lt;!--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取出 </a:t>
            </a:r>
            <a:r>
              <a:rPr lang="en-US" dirty="0">
                <a:solidFill>
                  <a:srgbClr val="808080"/>
                </a:solidFill>
                <a:effectLst/>
              </a:rPr>
              <a:t>completed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属性为：</a:t>
            </a:r>
            <a:r>
              <a:rPr lang="en-US" dirty="0">
                <a:solidFill>
                  <a:srgbClr val="808080"/>
                </a:solidFill>
                <a:effectLst/>
              </a:rPr>
              <a:t>true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的数据 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--&gt;</a:t>
            </a:r>
            <a:br>
              <a:rPr lang="en-US" altLang="zh-CN" dirty="0">
                <a:solidFill>
                  <a:srgbClr val="808080"/>
                </a:solidFill>
                <a:effectLst/>
              </a:rPr>
            </a:br>
            <a:r>
              <a:rPr lang="en-US" altLang="zh-CN" dirty="0">
                <a:solidFill>
                  <a:srgbClr val="E8BF6A"/>
                </a:solidFill>
                <a:effectLst/>
              </a:rPr>
              <a:t>&lt;</a:t>
            </a:r>
            <a:r>
              <a:rPr lang="en-US" dirty="0">
                <a:solidFill>
                  <a:srgbClr val="E8BF6A"/>
                </a:solidFill>
                <a:effectLst/>
              </a:rPr>
              <a:t>p </a:t>
            </a:r>
            <a:r>
              <a:rPr lang="en-US" dirty="0">
                <a:solidFill>
                  <a:srgbClr val="BABABA"/>
                </a:solidFill>
                <a:effectLst/>
              </a:rPr>
              <a:t>ng-repeat</a:t>
            </a:r>
            <a:r>
              <a:rPr lang="en-US" dirty="0">
                <a:solidFill>
                  <a:srgbClr val="A5C261"/>
                </a:solidFill>
                <a:effectLst/>
              </a:rPr>
              <a:t>="item in data | filter:{completed: true} track by $index"</a:t>
            </a:r>
            <a:r>
              <a:rPr lang="en-US" dirty="0">
                <a:solidFill>
                  <a:srgbClr val="E8BF6A"/>
                </a:solidFill>
                <a:effectLst/>
              </a:rPr>
              <a:t>&gt;&lt;/p&gt;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/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&lt;script&gt;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    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9876AA"/>
                </a:solidFill>
                <a:effectLst/>
              </a:rPr>
              <a:t>controller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 err="1">
                <a:solidFill>
                  <a:srgbClr val="6A8759"/>
                </a:solidFill>
                <a:effectLst/>
              </a:rPr>
              <a:t>FilterController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[</a:t>
            </a:r>
            <a:r>
              <a:rPr lang="en-US" dirty="0">
                <a:solidFill>
                  <a:srgbClr val="6A8759"/>
                </a:solidFill>
                <a:effectLst/>
              </a:rPr>
              <a:t>'$scope'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'$filter'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function</a:t>
            </a:r>
            <a:r>
              <a:rPr lang="en-US" dirty="0"/>
              <a:t>($scope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$filter) {</a:t>
            </a:r>
            <a:br>
              <a:rPr lang="en-US" dirty="0"/>
            </a:br>
            <a:r>
              <a:rPr lang="en-US" dirty="0"/>
              <a:t>            $</a:t>
            </a:r>
            <a:r>
              <a:rPr lang="en-US" dirty="0" err="1"/>
              <a:t>scope.</a:t>
            </a:r>
            <a:r>
              <a:rPr lang="en-US" dirty="0" err="1">
                <a:solidFill>
                  <a:srgbClr val="9876AA"/>
                </a:solidFill>
                <a:effectLst/>
              </a:rPr>
              <a:t>data</a:t>
            </a:r>
            <a:r>
              <a:rPr lang="en-US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[</a:t>
            </a:r>
            <a:br>
              <a:rPr lang="en-US" dirty="0"/>
            </a:br>
            <a:r>
              <a:rPr lang="en-US" dirty="0"/>
              <a:t>                {</a:t>
            </a:r>
            <a:r>
              <a:rPr lang="en-US" dirty="0">
                <a:solidFill>
                  <a:srgbClr val="9876AA"/>
                </a:solidFill>
                <a:effectLst/>
              </a:rPr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dirty="0">
                <a:solidFill>
                  <a:srgbClr val="6A8759"/>
                </a:solidFill>
                <a:effectLst/>
              </a:rPr>
              <a:t>吃饭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9876AA"/>
                </a:solidFill>
                <a:effectLst/>
              </a:rPr>
              <a:t>completed</a:t>
            </a:r>
            <a:r>
              <a:rPr lang="en-US" dirty="0"/>
              <a:t>: </a:t>
            </a:r>
            <a:r>
              <a:rPr lang="en-US" dirty="0">
                <a:solidFill>
                  <a:srgbClr val="CC7832"/>
                </a:solidFill>
                <a:effectLst/>
              </a:rPr>
              <a:t>true </a:t>
            </a: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-US" dirty="0"/>
              <a:t>{</a:t>
            </a:r>
            <a:r>
              <a:rPr lang="en-US" dirty="0">
                <a:solidFill>
                  <a:srgbClr val="9876AA"/>
                </a:solidFill>
                <a:effectLst/>
              </a:rPr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dirty="0">
                <a:solidFill>
                  <a:srgbClr val="6A8759"/>
                </a:solidFill>
                <a:effectLst/>
              </a:rPr>
              <a:t>睡觉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9876AA"/>
                </a:solidFill>
                <a:effectLst/>
              </a:rPr>
              <a:t>completed</a:t>
            </a:r>
            <a:r>
              <a:rPr lang="en-US" dirty="0"/>
              <a:t>: </a:t>
            </a:r>
            <a:r>
              <a:rPr lang="en-US" dirty="0">
                <a:solidFill>
                  <a:srgbClr val="CC7832"/>
                </a:solidFill>
                <a:effectLst/>
              </a:rPr>
              <a:t>false </a:t>
            </a: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-US" dirty="0"/>
              <a:t>{</a:t>
            </a:r>
            <a:r>
              <a:rPr lang="en-US" dirty="0">
                <a:solidFill>
                  <a:srgbClr val="9876AA"/>
                </a:solidFill>
                <a:effectLst/>
              </a:rPr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dirty="0">
                <a:solidFill>
                  <a:srgbClr val="6A8759"/>
                </a:solidFill>
                <a:effectLst/>
              </a:rPr>
              <a:t>豆豆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9876AA"/>
                </a:solidFill>
                <a:effectLst/>
              </a:rPr>
              <a:t>completed</a:t>
            </a:r>
            <a:r>
              <a:rPr lang="en-US" dirty="0"/>
              <a:t>: </a:t>
            </a:r>
            <a:r>
              <a:rPr lang="en-US" dirty="0">
                <a:solidFill>
                  <a:srgbClr val="CC7832"/>
                </a:solidFill>
                <a:effectLst/>
              </a:rPr>
              <a:t>true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    ]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</a:t>
            </a:r>
            <a:r>
              <a:rPr lang="en-US" dirty="0"/>
              <a:t>}])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&lt;/script&gt;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8064E-5854-8542-B6D1-F69360CDF55F}"/>
              </a:ext>
            </a:extLst>
          </p:cNvPr>
          <p:cNvSpPr/>
          <p:nvPr/>
        </p:nvSpPr>
        <p:spPr>
          <a:xfrm>
            <a:off x="6544877" y="5963561"/>
            <a:ext cx="564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注意：配合</a:t>
            </a:r>
            <a:r>
              <a:rPr lang="en-US" dirty="0"/>
              <a:t>track by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使用的时候，</a:t>
            </a:r>
            <a:r>
              <a:rPr lang="en-US" dirty="0"/>
              <a:t>track by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要放在最后面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9624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1CD6-02FE-564C-AD36-D12DA177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 </a:t>
            </a:r>
            <a:r>
              <a:rPr lang="zh-CN" altLang="en-US" dirty="0"/>
              <a:t>过滤器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08218-0FC9-C340-A1DB-9496C9ECBF0C}"/>
              </a:ext>
            </a:extLst>
          </p:cNvPr>
          <p:cNvSpPr txBox="1"/>
          <p:nvPr/>
        </p:nvSpPr>
        <p:spPr>
          <a:xfrm>
            <a:off x="630451" y="198308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🌰</a:t>
            </a:r>
            <a:r>
              <a:rPr lang="en-US" b="1" dirty="0"/>
              <a:t>currency </a:t>
            </a:r>
            <a:r>
              <a:rPr lang="zh-CN" altLang="en-US" b="1" dirty="0"/>
              <a:t>过滤器</a:t>
            </a:r>
          </a:p>
          <a:p>
            <a:r>
              <a:rPr lang="zh-CN" altLang="en-US" dirty="0"/>
              <a:t>作用：将数字转化为货币的形式显示</a:t>
            </a:r>
          </a:p>
          <a:p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DBE8D2-5960-3648-918B-E72F93ECBC05}"/>
              </a:ext>
            </a:extLst>
          </p:cNvPr>
          <p:cNvSpPr/>
          <p:nvPr/>
        </p:nvSpPr>
        <p:spPr>
          <a:xfrm>
            <a:off x="630451" y="2721744"/>
            <a:ext cx="4173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effectLst/>
              </a:rPr>
              <a:t>&lt;</a:t>
            </a:r>
            <a:r>
              <a:rPr lang="en-US" dirty="0">
                <a:solidFill>
                  <a:srgbClr val="E2777A"/>
                </a:solidFill>
                <a:effectLst/>
              </a:rPr>
              <a:t>p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r>
              <a:rPr lang="en-US" dirty="0"/>
              <a:t>{{12345678.333 | currency: "￥"}}</a:t>
            </a:r>
            <a:r>
              <a:rPr lang="en-US" dirty="0">
                <a:solidFill>
                  <a:srgbClr val="CCCCCC"/>
                </a:solidFill>
                <a:effectLst/>
              </a:rPr>
              <a:t>&lt;/</a:t>
            </a:r>
            <a:r>
              <a:rPr lang="en-US" dirty="0">
                <a:solidFill>
                  <a:srgbClr val="E2777A"/>
                </a:solidFill>
                <a:effectLst/>
              </a:rPr>
              <a:t>p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60C6D-30F6-0C43-8CE5-92AA2930C760}"/>
              </a:ext>
            </a:extLst>
          </p:cNvPr>
          <p:cNvSpPr/>
          <p:nvPr/>
        </p:nvSpPr>
        <p:spPr>
          <a:xfrm>
            <a:off x="630451" y="3414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🌰 </a:t>
            </a:r>
            <a:r>
              <a:rPr lang="en-US" b="1" i="0" dirty="0">
                <a:solidFill>
                  <a:srgbClr val="404040"/>
                </a:solidFill>
                <a:effectLst/>
                <a:latin typeface="-apple-system"/>
              </a:rPr>
              <a:t>date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过滤器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作用：将整数形式的日期转化为常用日期形式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1D51C-3FEE-8A41-837F-946C11709957}"/>
              </a:ext>
            </a:extLst>
          </p:cNvPr>
          <p:cNvSpPr/>
          <p:nvPr/>
        </p:nvSpPr>
        <p:spPr>
          <a:xfrm>
            <a:off x="630451" y="4099133"/>
            <a:ext cx="588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effectLst/>
              </a:rPr>
              <a:t>&lt;</a:t>
            </a:r>
            <a:r>
              <a:rPr lang="en-US" dirty="0">
                <a:solidFill>
                  <a:srgbClr val="E2777A"/>
                </a:solidFill>
                <a:effectLst/>
              </a:rPr>
              <a:t>p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r>
              <a:rPr lang="en-US" dirty="0"/>
              <a:t>{{1412345678901 | date: "</a:t>
            </a:r>
            <a:r>
              <a:rPr lang="en-US" dirty="0" err="1"/>
              <a:t>yyyy</a:t>
            </a:r>
            <a:r>
              <a:rPr lang="en-US" dirty="0"/>
              <a:t>-MM-dd </a:t>
            </a:r>
            <a:r>
              <a:rPr lang="en-US" dirty="0" err="1"/>
              <a:t>hh:mm:ss</a:t>
            </a:r>
            <a:r>
              <a:rPr lang="en-US" dirty="0"/>
              <a:t>"}}</a:t>
            </a:r>
            <a:r>
              <a:rPr lang="en-US" dirty="0">
                <a:solidFill>
                  <a:srgbClr val="CCCCCC"/>
                </a:solidFill>
                <a:effectLst/>
              </a:rPr>
              <a:t>&lt;/</a:t>
            </a:r>
            <a:r>
              <a:rPr lang="en-US" dirty="0">
                <a:solidFill>
                  <a:srgbClr val="E2777A"/>
                </a:solidFill>
                <a:effectLst/>
              </a:rPr>
              <a:t>p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2B83B-27DB-F947-A869-5C3291DCFDD3}"/>
              </a:ext>
            </a:extLst>
          </p:cNvPr>
          <p:cNvSpPr/>
          <p:nvPr/>
        </p:nvSpPr>
        <p:spPr>
          <a:xfrm>
            <a:off x="630451" y="48152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🌰 </a:t>
            </a:r>
            <a:r>
              <a:rPr lang="en-US" b="1" i="0" dirty="0" err="1">
                <a:effectLst/>
                <a:latin typeface="-apple-system"/>
              </a:rPr>
              <a:t>limitTo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zh-CN" altLang="en-US" b="1" i="0" dirty="0">
                <a:effectLst/>
                <a:latin typeface="-apple-system"/>
              </a:rPr>
              <a:t>过滤器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作用：限制显示的文字个数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参数：</a:t>
            </a:r>
            <a:r>
              <a:rPr lang="en-US" altLang="zh-CN" b="0" i="0" dirty="0">
                <a:effectLst/>
                <a:latin typeface="-apple-system"/>
              </a:rPr>
              <a:t>:5 </a:t>
            </a:r>
            <a:r>
              <a:rPr lang="zh-CN" altLang="en-US" b="0" i="0" dirty="0">
                <a:effectLst/>
                <a:latin typeface="-apple-system"/>
              </a:rPr>
              <a:t>表示展示文字长度为：</a:t>
            </a:r>
            <a:r>
              <a:rPr lang="en-US" altLang="zh-CN" b="0" i="0" dirty="0">
                <a:effectLst/>
                <a:latin typeface="-apple-system"/>
              </a:rPr>
              <a:t>5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:2 </a:t>
            </a:r>
            <a:r>
              <a:rPr lang="zh-CN" altLang="en-US" b="0" i="0" dirty="0">
                <a:effectLst/>
                <a:latin typeface="-apple-system"/>
              </a:rPr>
              <a:t>表示开始的索引号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85C27-390F-F148-863C-49F1C43D488E}"/>
              </a:ext>
            </a:extLst>
          </p:cNvPr>
          <p:cNvSpPr/>
          <p:nvPr/>
        </p:nvSpPr>
        <p:spPr>
          <a:xfrm>
            <a:off x="733778" y="5785421"/>
            <a:ext cx="6274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effectLst/>
              </a:rPr>
              <a:t>&lt;</a:t>
            </a:r>
            <a:r>
              <a:rPr lang="en-US" dirty="0">
                <a:solidFill>
                  <a:srgbClr val="E2777A"/>
                </a:solidFill>
                <a:effectLst/>
              </a:rPr>
              <a:t>p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r>
              <a:rPr lang="en-US" dirty="0"/>
              <a:t>{{‘</a:t>
            </a:r>
            <a:r>
              <a:rPr lang="zh-CN" altLang="en-US" dirty="0"/>
              <a:t>其实没有一种安稳快乐，永远也不差</a:t>
            </a:r>
            <a:r>
              <a:rPr lang="en-US" altLang="zh-CN" dirty="0"/>
              <a:t>' | </a:t>
            </a:r>
            <a:r>
              <a:rPr lang="en-US" dirty="0"/>
              <a:t>limitTo:5:2}}</a:t>
            </a:r>
            <a:r>
              <a:rPr lang="en-US" dirty="0">
                <a:solidFill>
                  <a:srgbClr val="CCCCCC"/>
                </a:solidFill>
                <a:effectLst/>
              </a:rPr>
              <a:t>&lt;/</a:t>
            </a:r>
            <a:r>
              <a:rPr lang="en-US" dirty="0">
                <a:solidFill>
                  <a:srgbClr val="E2777A"/>
                </a:solidFill>
                <a:effectLst/>
              </a:rPr>
              <a:t>p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A296C-66E1-9644-B4F2-43B90EF6BF9A}"/>
              </a:ext>
            </a:extLst>
          </p:cNvPr>
          <p:cNvSpPr/>
          <p:nvPr/>
        </p:nvSpPr>
        <p:spPr>
          <a:xfrm>
            <a:off x="5410880" y="2016138"/>
            <a:ext cx="6829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🌰 </a:t>
            </a:r>
            <a:r>
              <a:rPr lang="en-US" b="1" i="0" dirty="0" err="1">
                <a:effectLst/>
                <a:latin typeface="-apple-system"/>
              </a:rPr>
              <a:t>orderBy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zh-CN" altLang="en-US" b="1" i="0" dirty="0">
                <a:effectLst/>
                <a:latin typeface="-apple-system"/>
              </a:rPr>
              <a:t>过滤器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作用：对数据进行排序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参数：排序的属性，如果是倒序排列，属性名前加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，例如：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en-US" b="0" i="0" dirty="0">
                <a:effectLst/>
                <a:latin typeface="-apple-system"/>
              </a:rPr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说明：一般与 </a:t>
            </a:r>
            <a:r>
              <a:rPr lang="en-US" b="0" i="0" dirty="0">
                <a:effectLst/>
                <a:latin typeface="-apple-system"/>
              </a:rPr>
              <a:t>ng-repeat </a:t>
            </a:r>
            <a:r>
              <a:rPr lang="zh-CN" altLang="en-US" b="0" i="0" dirty="0">
                <a:effectLst/>
                <a:latin typeface="-apple-system"/>
              </a:rPr>
              <a:t>指令共同使用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69CB2-1306-3A4C-8ECB-04729F1CDA75}"/>
              </a:ext>
            </a:extLst>
          </p:cNvPr>
          <p:cNvSpPr/>
          <p:nvPr/>
        </p:nvSpPr>
        <p:spPr>
          <a:xfrm>
            <a:off x="6144658" y="3175763"/>
            <a:ext cx="487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effectLst/>
              </a:rPr>
              <a:t>&lt;</a:t>
            </a:r>
            <a:r>
              <a:rPr lang="en-US" dirty="0">
                <a:solidFill>
                  <a:srgbClr val="E2777A"/>
                </a:solidFill>
                <a:effectLst/>
              </a:rPr>
              <a:t>p ng-repeat</a:t>
            </a:r>
            <a:r>
              <a:rPr lang="en-US" dirty="0">
                <a:solidFill>
                  <a:srgbClr val="CCCCCC"/>
                </a:solidFill>
                <a:effectLst/>
              </a:rPr>
              <a:t>="</a:t>
            </a:r>
            <a:r>
              <a:rPr lang="en-US" dirty="0">
                <a:solidFill>
                  <a:srgbClr val="7EC699"/>
                </a:solidFill>
                <a:effectLst/>
              </a:rPr>
              <a:t>item in data | </a:t>
            </a:r>
            <a:r>
              <a:rPr lang="en-US" dirty="0" err="1">
                <a:solidFill>
                  <a:srgbClr val="7EC699"/>
                </a:solidFill>
                <a:effectLst/>
              </a:rPr>
              <a:t>orderBy</a:t>
            </a:r>
            <a:r>
              <a:rPr lang="en-US" dirty="0">
                <a:solidFill>
                  <a:srgbClr val="7EC699"/>
                </a:solidFill>
                <a:effectLst/>
              </a:rPr>
              <a:t>: 'age'</a:t>
            </a:r>
            <a:r>
              <a:rPr lang="en-US" dirty="0">
                <a:solidFill>
                  <a:srgbClr val="CCCCCC"/>
                </a:solidFill>
                <a:effectLst/>
              </a:rPr>
              <a:t>"&gt;&lt;/</a:t>
            </a:r>
            <a:r>
              <a:rPr lang="en-US" dirty="0">
                <a:solidFill>
                  <a:srgbClr val="E2777A"/>
                </a:solidFill>
                <a:effectLst/>
              </a:rPr>
              <a:t>p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465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17D-CF46-384F-8E0D-E228BB6E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zh-CN" altLang="en-US" dirty="0"/>
              <a:t>服务</a:t>
            </a:r>
            <a:r>
              <a:rPr lang="en-US" altLang="zh-CN" dirty="0"/>
              <a:t>(</a:t>
            </a:r>
            <a:r>
              <a:rPr lang="en-US" dirty="0"/>
              <a:t>Service)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62E9A-5FFC-6A4B-AE89-76BCD5CB5D11}"/>
              </a:ext>
            </a:extLst>
          </p:cNvPr>
          <p:cNvSpPr/>
          <p:nvPr/>
        </p:nvSpPr>
        <p:spPr>
          <a:xfrm>
            <a:off x="838200" y="1690688"/>
            <a:ext cx="99765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service </a:t>
            </a:r>
            <a:r>
              <a:rPr lang="zh-CN" altLang="en-US" sz="2400" b="1" dirty="0"/>
              <a:t>服务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公用（公共）的业务逻辑集中存放的一段代码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主要用于对重复业务的封装，达到复用的目的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一般主要封装针对于</a:t>
            </a:r>
            <a:r>
              <a:rPr lang="en-US" dirty="0"/>
              <a:t>Model</a:t>
            </a:r>
            <a:r>
              <a:rPr lang="zh-CN" altLang="en-US" dirty="0"/>
              <a:t>的</a:t>
            </a:r>
            <a:r>
              <a:rPr lang="en-US" dirty="0"/>
              <a:t>CRUD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服务中的代码只会在使用服务的时候，执行一次，并且只会执行一次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服务给控制器提供了一些额外的功能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$</a:t>
            </a:r>
            <a:r>
              <a:rPr lang="en-US" dirty="0"/>
              <a:t>log / $http </a:t>
            </a:r>
            <a:r>
              <a:rPr lang="zh-CN" altLang="en-US" dirty="0"/>
              <a:t>等以</a:t>
            </a:r>
            <a:r>
              <a:rPr lang="en-US" altLang="zh-CN" dirty="0"/>
              <a:t>$</a:t>
            </a:r>
            <a:r>
              <a:rPr lang="zh-CN" altLang="en-US" dirty="0"/>
              <a:t>开头的服务都是</a:t>
            </a:r>
            <a:r>
              <a:rPr lang="en-US" dirty="0"/>
              <a:t>Angular</a:t>
            </a:r>
            <a:r>
              <a:rPr lang="zh-CN" altLang="en-US" dirty="0"/>
              <a:t>的内置服务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3FC9A-B8CF-1E4B-A611-596979F01A5A}"/>
              </a:ext>
            </a:extLst>
          </p:cNvPr>
          <p:cNvSpPr/>
          <p:nvPr/>
        </p:nvSpPr>
        <p:spPr>
          <a:xfrm>
            <a:off x="609600" y="4052071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 panose="02000503000000020004" pitchFamily="2" charset="0"/>
              </a:rPr>
              <a:t>🌰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$http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服务</a:t>
            </a:r>
          </a:p>
          <a:p>
            <a:pPr latinLnBrk="1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$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http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是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AngularJS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应用中最常用的服务。 服务向服务器发送请求，应用响应服务器传送过来的数据。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90758-7CD6-7F45-8268-D0657EF64BEA}"/>
              </a:ext>
            </a:extLst>
          </p:cNvPr>
          <p:cNvSpPr/>
          <p:nvPr/>
        </p:nvSpPr>
        <p:spPr>
          <a:xfrm>
            <a:off x="1028700" y="4826792"/>
            <a:ext cx="95955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app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angular.module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 err="1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myApp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app.controller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 err="1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myCtrl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($scope, $http)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$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http.get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i="0" dirty="0" err="1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welcome.htm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).then(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(response)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     $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scope.myWelcome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response.data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});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96535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17D-CF46-384F-8E0D-E228BB6E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zh-CN" altLang="en-US" dirty="0"/>
              <a:t>服务</a:t>
            </a:r>
            <a:r>
              <a:rPr lang="en-US" altLang="zh-CN" dirty="0"/>
              <a:t>(</a:t>
            </a:r>
            <a:r>
              <a:rPr lang="en-US" dirty="0"/>
              <a:t>Service)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5BFCCF-A6F5-1C47-930A-79878BDB99C1}"/>
              </a:ext>
            </a:extLst>
          </p:cNvPr>
          <p:cNvSpPr/>
          <p:nvPr/>
        </p:nvSpPr>
        <p:spPr>
          <a:xfrm>
            <a:off x="838200" y="1793291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🌰$timeout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服务</a:t>
            </a:r>
          </a:p>
          <a:p>
            <a:pPr latinLnBrk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AngularJS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$timeout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服务对应了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JS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window.setTimeout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函数。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14109-3A15-AD4E-8D80-4C88E7846711}"/>
              </a:ext>
            </a:extLst>
          </p:cNvPr>
          <p:cNvSpPr/>
          <p:nvPr/>
        </p:nvSpPr>
        <p:spPr>
          <a:xfrm>
            <a:off x="930360" y="2542225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两秒后显示信息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D10B7-279E-B84F-829D-E3C93429944A}"/>
              </a:ext>
            </a:extLst>
          </p:cNvPr>
          <p:cNvSpPr/>
          <p:nvPr/>
        </p:nvSpPr>
        <p:spPr>
          <a:xfrm>
            <a:off x="3127022" y="2439622"/>
            <a:ext cx="90649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app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angular.module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 err="1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myApp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app.controller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 err="1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myCtrl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($scope, $timeout)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$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scope.myHeader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 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"Hello World!"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$timeout(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()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     $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scope.myHeader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 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"How are you today?"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}, 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  <a:endParaRPr lang="en-C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D826D-A7D0-A746-9CF3-3B97F216ACFC}"/>
              </a:ext>
            </a:extLst>
          </p:cNvPr>
          <p:cNvSpPr/>
          <p:nvPr/>
        </p:nvSpPr>
        <p:spPr>
          <a:xfrm>
            <a:off x="838200" y="4358107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🌰$interval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服务</a:t>
            </a:r>
          </a:p>
          <a:p>
            <a:pPr latinLnBrk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AngularJS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$interval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服务对应了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JS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window.setInterval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函数。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99C2C-33BC-6A4B-BB8A-5A3343ECE37E}"/>
              </a:ext>
            </a:extLst>
          </p:cNvPr>
          <p:cNvSpPr/>
          <p:nvPr/>
        </p:nvSpPr>
        <p:spPr>
          <a:xfrm>
            <a:off x="930359" y="5107041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每一秒显示信息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41BF7-E313-474E-B058-2C57EB7A135C}"/>
              </a:ext>
            </a:extLst>
          </p:cNvPr>
          <p:cNvSpPr/>
          <p:nvPr/>
        </p:nvSpPr>
        <p:spPr>
          <a:xfrm>
            <a:off x="3014132" y="5042118"/>
            <a:ext cx="88504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app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angular.module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 err="1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myApp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app.controller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 err="1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myCtrl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($scope, $interval)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$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scope.theTime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 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Date().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toLocaleTimeString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$interval(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()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     $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scope.theTime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 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Date().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toLocaleTimeString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}, 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40114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17D-CF46-384F-8E0D-E228BB6E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zh-CN" altLang="en-US" dirty="0"/>
              <a:t>服务</a:t>
            </a:r>
            <a:r>
              <a:rPr lang="en-US" altLang="zh-CN" dirty="0"/>
              <a:t>(</a:t>
            </a:r>
            <a:r>
              <a:rPr lang="en-US" dirty="0"/>
              <a:t>Service)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068CD-EDC1-A04C-99EA-E20939236E8C}"/>
              </a:ext>
            </a:extLst>
          </p:cNvPr>
          <p:cNvSpPr/>
          <p:nvPr/>
        </p:nvSpPr>
        <p:spPr>
          <a:xfrm>
            <a:off x="838200" y="169068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创建自定义服务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36183-113F-B24C-9F3C-665945CB6182}"/>
              </a:ext>
            </a:extLst>
          </p:cNvPr>
          <p:cNvSpPr/>
          <p:nvPr/>
        </p:nvSpPr>
        <p:spPr>
          <a:xfrm>
            <a:off x="838200" y="22222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可以创建自定义服务，链接到你的模块中：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latinLnBrk="1"/>
            <a:r>
              <a:rPr lang="zh-CN" altLang="en-US" dirty="0"/>
              <a:t>创建名为</a:t>
            </a:r>
            <a:r>
              <a:rPr lang="en-US" b="1" dirty="0" err="1"/>
              <a:t>hexafy</a:t>
            </a:r>
            <a:r>
              <a:rPr lang="en-US" dirty="0"/>
              <a:t> </a:t>
            </a:r>
            <a:r>
              <a:rPr lang="zh-CN" altLang="en-US" dirty="0"/>
              <a:t>的服务</a:t>
            </a:r>
            <a:r>
              <a:rPr lang="en-US" altLang="zh-CN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ECC151-6A55-AA49-8ADB-0155C58A7F80}"/>
              </a:ext>
            </a:extLst>
          </p:cNvPr>
          <p:cNvSpPr/>
          <p:nvPr/>
        </p:nvSpPr>
        <p:spPr>
          <a:xfrm>
            <a:off x="1131710" y="301625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app.service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 err="1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hexafy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this.myFunc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 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(x)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x.toString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  <a:endParaRPr lang="en-C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CFD40-484A-A340-B97B-DD238B7529F6}"/>
              </a:ext>
            </a:extLst>
          </p:cNvPr>
          <p:cNvSpPr/>
          <p:nvPr/>
        </p:nvSpPr>
        <p:spPr>
          <a:xfrm>
            <a:off x="838199" y="4470189"/>
            <a:ext cx="1014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要使用自定义服务，需要在定义控制器的时候独立添加，设置依赖关系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BDCED-B8AE-924F-9650-6C3A53F0A377}"/>
              </a:ext>
            </a:extLst>
          </p:cNvPr>
          <p:cNvSpPr/>
          <p:nvPr/>
        </p:nvSpPr>
        <p:spPr>
          <a:xfrm>
            <a:off x="1131710" y="4970020"/>
            <a:ext cx="8746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app.controller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 err="1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myCtrl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1600" b="0" i="0" dirty="0">
                <a:solidFill>
                  <a:srgbClr val="11770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($scope, 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hexafy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  $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scope.hex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 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hexafy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.myFunc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i="0" dirty="0">
                <a:solidFill>
                  <a:srgbClr val="AA1111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58358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654F-3DC6-C340-B26E-93D044FC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AngularJS </a:t>
            </a:r>
            <a:r>
              <a:rPr lang="zh-CN" altLang="en-US" dirty="0"/>
              <a:t>依赖注入</a:t>
            </a:r>
            <a:r>
              <a:rPr lang="en-US" altLang="zh-CN" b="1" dirty="0"/>
              <a:t>(</a:t>
            </a:r>
            <a:r>
              <a:rPr lang="en-US" b="1" dirty="0"/>
              <a:t>Dependency injection</a:t>
            </a:r>
            <a:r>
              <a:rPr lang="en-US" altLang="zh-CN" b="1" dirty="0"/>
              <a:t>)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0E72B4-CA3D-C043-96ED-8FEAAAFBEF93}"/>
              </a:ext>
            </a:extLst>
          </p:cNvPr>
          <p:cNvSpPr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Helvetica Neue" panose="02000503000000020004" pitchFamily="2" charset="0"/>
              </a:rPr>
              <a:t>什么是依赖注入</a:t>
            </a:r>
          </a:p>
          <a:p>
            <a:pPr latinLnBrk="1"/>
            <a:r>
              <a:rPr lang="en-US" b="0" i="0" dirty="0">
                <a:effectLst/>
                <a:latin typeface="Helvetica Neue" panose="02000503000000020004" pitchFamily="2" charset="0"/>
              </a:rPr>
              <a:t>wiki 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上的解释是：依赖注入（</a:t>
            </a:r>
            <a:r>
              <a:rPr lang="en-US" b="0" i="0" dirty="0">
                <a:effectLst/>
                <a:latin typeface="Helvetica Neue" panose="02000503000000020004" pitchFamily="2" charset="0"/>
              </a:rPr>
              <a:t>Dependency Injection，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简称</a:t>
            </a:r>
            <a:r>
              <a:rPr lang="en-US" b="0" i="0" dirty="0">
                <a:effectLst/>
                <a:latin typeface="Helvetica Neue" panose="02000503000000020004" pitchFamily="2" charset="0"/>
              </a:rPr>
              <a:t>DI）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是一种软件设计模式，在这种模式下，一个或更多的依赖（或服务）被注入（或者通过引用传递）到一个独立的对象（或客户端）中，然后成为了该客户端状态的一部分。</a:t>
            </a:r>
          </a:p>
          <a:p>
            <a:pPr latinLnBrk="1"/>
            <a:r>
              <a:rPr lang="zh-CN" altLang="en-US" b="0" i="0" dirty="0">
                <a:effectLst/>
                <a:latin typeface="Helvetica Neue" panose="02000503000000020004" pitchFamily="2" charset="0"/>
              </a:rPr>
              <a:t>该模式分离了客户端依赖本身行为的创建，这使得程序设计变得松耦合，并遵循了依赖反转和单一职责原则。与服务定位器模式形成直接对比的是，它允许客户端了解客户端如何使用该系统找到依赖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82D2E-7DEE-0C47-BA91-904D8662EE70}"/>
              </a:ext>
            </a:extLst>
          </p:cNvPr>
          <p:cNvSpPr/>
          <p:nvPr/>
        </p:nvSpPr>
        <p:spPr>
          <a:xfrm>
            <a:off x="948267" y="41971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b="0" i="0" dirty="0">
                <a:effectLst/>
                <a:latin typeface="Helvetica Neue" panose="02000503000000020004" pitchFamily="2" charset="0"/>
              </a:rPr>
              <a:t>AngularJS 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提供很好的依赖注入机制。以下</a:t>
            </a:r>
            <a:r>
              <a:rPr lang="en-US" altLang="zh-CN" b="0" i="0" dirty="0">
                <a:effectLst/>
                <a:latin typeface="Helvetica Neue" panose="02000503000000020004" pitchFamily="2" charset="0"/>
              </a:rPr>
              <a:t>5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个核心组件用来作为依赖注入：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 panose="02000503000000020004" pitchFamily="2" charset="0"/>
              </a:rPr>
              <a:t>value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 panose="02000503000000020004" pitchFamily="2" charset="0"/>
              </a:rPr>
              <a:t>factory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 panose="02000503000000020004" pitchFamily="2" charset="0"/>
              </a:rPr>
              <a:t>service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 panose="02000503000000020004" pitchFamily="2" charset="0"/>
              </a:rPr>
              <a:t>provider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 panose="02000503000000020004" pitchFamily="2" charset="0"/>
              </a:rPr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293306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B9B4-84C3-6449-B057-724A9808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zh-CN" altLang="en-US" dirty="0"/>
              <a:t>依赖注入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35A2A-9DEA-D94D-9A8F-20A22EA9DB07}"/>
              </a:ext>
            </a:extLst>
          </p:cNvPr>
          <p:cNvSpPr/>
          <p:nvPr/>
        </p:nvSpPr>
        <p:spPr>
          <a:xfrm>
            <a:off x="925688" y="1815869"/>
            <a:ext cx="8985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🌰</a:t>
            </a:r>
            <a:r>
              <a:rPr lang="en-US" b="1" i="0" dirty="0">
                <a:effectLst/>
                <a:latin typeface="Helvetica Neue" panose="02000503000000020004" pitchFamily="2" charset="0"/>
              </a:rPr>
              <a:t>value</a:t>
            </a:r>
          </a:p>
          <a:p>
            <a:pPr latinLnBrk="1"/>
            <a:r>
              <a:rPr lang="en-US" b="0" i="0" dirty="0">
                <a:effectLst/>
                <a:latin typeface="Helvetica Neue" panose="02000503000000020004" pitchFamily="2" charset="0"/>
              </a:rPr>
              <a:t>Value 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是一个简单的 </a:t>
            </a:r>
            <a:r>
              <a:rPr lang="en-US" b="0" i="0" dirty="0" err="1">
                <a:effectLst/>
                <a:latin typeface="Helvetica Neue" panose="02000503000000020004" pitchFamily="2" charset="0"/>
              </a:rPr>
              <a:t>javascript</a:t>
            </a:r>
            <a:r>
              <a:rPr lang="en-US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对象，用于向控制器传递值（配置阶段）：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E0590-EA2B-A940-A468-05A397E65321}"/>
              </a:ext>
            </a:extLst>
          </p:cNvPr>
          <p:cNvSpPr/>
          <p:nvPr/>
        </p:nvSpPr>
        <p:spPr>
          <a:xfrm>
            <a:off x="1140176" y="2587381"/>
            <a:ext cx="855697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effectLst/>
              </a:rPr>
              <a:t>// </a:t>
            </a:r>
            <a:r>
              <a:rPr lang="zh-CN" altLang="en-US" sz="1600" dirty="0">
                <a:solidFill>
                  <a:srgbClr val="808080"/>
                </a:solidFill>
                <a:effectLst/>
              </a:rPr>
              <a:t>定义一个模块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var </a:t>
            </a:r>
            <a:r>
              <a:rPr lang="en-US" sz="1600" b="1" i="1" dirty="0" err="1">
                <a:solidFill>
                  <a:srgbClr val="9876AA"/>
                </a:solidFill>
                <a:effectLst/>
              </a:rPr>
              <a:t>mainApp</a:t>
            </a:r>
            <a:r>
              <a:rPr lang="en-US" sz="1600" b="1" i="1" dirty="0">
                <a:solidFill>
                  <a:srgbClr val="9876AA"/>
                </a:solidFill>
                <a:effectLst/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angular.</a:t>
            </a:r>
            <a:r>
              <a:rPr lang="en-US" sz="1600" dirty="0" err="1">
                <a:solidFill>
                  <a:srgbClr val="9876AA"/>
                </a:solidFill>
                <a:effectLst/>
              </a:rPr>
              <a:t>module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</a:rPr>
              <a:t>mainApp</a:t>
            </a:r>
            <a:r>
              <a:rPr lang="en-US" sz="1600" dirty="0">
                <a:solidFill>
                  <a:srgbClr val="6A8759"/>
                </a:solidFill>
                <a:effectLst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/>
              <a:t>[])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/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808080"/>
                </a:solidFill>
                <a:effectLst/>
                <a:highlight>
                  <a:srgbClr val="FFFF00"/>
                </a:highlight>
              </a:rPr>
              <a:t>// </a:t>
            </a:r>
            <a:r>
              <a:rPr lang="zh-CN" altLang="en-US" sz="1600" dirty="0">
                <a:solidFill>
                  <a:srgbClr val="808080"/>
                </a:solidFill>
                <a:effectLst/>
                <a:highlight>
                  <a:srgbClr val="FFFF00"/>
                </a:highlight>
              </a:rPr>
              <a:t>创建 </a:t>
            </a:r>
            <a:r>
              <a:rPr lang="en-US" sz="1600" dirty="0">
                <a:solidFill>
                  <a:srgbClr val="808080"/>
                </a:solidFill>
                <a:effectLst/>
                <a:highlight>
                  <a:srgbClr val="FFFF00"/>
                </a:highlight>
              </a:rPr>
              <a:t>value </a:t>
            </a:r>
            <a:r>
              <a:rPr lang="zh-CN" altLang="en-US" sz="1600" dirty="0">
                <a:solidFill>
                  <a:srgbClr val="808080"/>
                </a:solidFill>
                <a:effectLst/>
                <a:highlight>
                  <a:srgbClr val="FFFF00"/>
                </a:highlight>
              </a:rPr>
              <a:t>对象 </a:t>
            </a:r>
            <a:r>
              <a:rPr lang="en-US" altLang="zh-CN" sz="1600" dirty="0">
                <a:solidFill>
                  <a:srgbClr val="808080"/>
                </a:solidFill>
                <a:effectLst/>
                <a:highlight>
                  <a:srgbClr val="FFFF00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effectLst/>
                <a:highlight>
                  <a:srgbClr val="FFFF00"/>
                </a:highlight>
              </a:rPr>
              <a:t>defaultInput</a:t>
            </a:r>
            <a:r>
              <a:rPr lang="en-US" sz="1600" dirty="0">
                <a:solidFill>
                  <a:srgbClr val="808080"/>
                </a:solidFill>
                <a:effectLst/>
                <a:highlight>
                  <a:srgbClr val="FFFF00"/>
                </a:highlight>
              </a:rPr>
              <a:t>" </a:t>
            </a:r>
            <a:r>
              <a:rPr lang="zh-CN" altLang="en-US" sz="1600" dirty="0">
                <a:solidFill>
                  <a:srgbClr val="808080"/>
                </a:solidFill>
                <a:effectLst/>
                <a:highlight>
                  <a:srgbClr val="FFFF00"/>
                </a:highlight>
              </a:rPr>
              <a:t>并传递数据</a:t>
            </a:r>
            <a:r>
              <a:rPr lang="zh-CN" altLang="en-US" sz="1600" dirty="0">
                <a:solidFill>
                  <a:srgbClr val="808080"/>
                </a:solidFill>
                <a:effectLst/>
              </a:rPr>
              <a:t/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en-US" sz="1600" b="1" i="1" dirty="0" err="1">
                <a:solidFill>
                  <a:srgbClr val="9876AA"/>
                </a:solidFill>
                <a:effectLst/>
              </a:rPr>
              <a:t>mainApp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value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</a:rPr>
              <a:t>defaultInput</a:t>
            </a:r>
            <a:r>
              <a:rPr lang="en-US" sz="1600" dirty="0">
                <a:solidFill>
                  <a:srgbClr val="6A8759"/>
                </a:solidFill>
                <a:effectLst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</a:rPr>
              <a:t>5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/>
              <a:t>...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808080"/>
                </a:solidFill>
                <a:effectLst/>
              </a:rPr>
              <a:t>// </a:t>
            </a:r>
            <a:r>
              <a:rPr lang="zh-CN" altLang="en-US" sz="1600" dirty="0">
                <a:solidFill>
                  <a:srgbClr val="808080"/>
                </a:solidFill>
                <a:effectLst/>
              </a:rPr>
              <a:t>将 </a:t>
            </a:r>
            <a:r>
              <a:rPr lang="en-US" altLang="zh-CN" sz="1600" dirty="0">
                <a:solidFill>
                  <a:srgbClr val="80808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808080"/>
                </a:solidFill>
                <a:effectLst/>
              </a:rPr>
              <a:t>defaultInput</a:t>
            </a:r>
            <a:r>
              <a:rPr lang="en-US" sz="1600" dirty="0">
                <a:solidFill>
                  <a:srgbClr val="808080"/>
                </a:solidFill>
                <a:effectLst/>
              </a:rPr>
              <a:t>" </a:t>
            </a:r>
            <a:r>
              <a:rPr lang="zh-CN" altLang="en-US" sz="1600" dirty="0">
                <a:solidFill>
                  <a:srgbClr val="808080"/>
                </a:solidFill>
                <a:effectLst/>
              </a:rPr>
              <a:t>注入到控制器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en-US" sz="1600" b="1" i="1" dirty="0" err="1">
                <a:solidFill>
                  <a:srgbClr val="9876AA"/>
                </a:solidFill>
                <a:effectLst/>
              </a:rPr>
              <a:t>mainApp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9876AA"/>
                </a:solidFill>
                <a:effectLst/>
              </a:rPr>
              <a:t>controller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  <a:effectLst/>
              </a:rPr>
              <a:t>'</a:t>
            </a:r>
            <a:r>
              <a:rPr lang="en-US" sz="1600" dirty="0" err="1">
                <a:solidFill>
                  <a:srgbClr val="6A8759"/>
                </a:solidFill>
                <a:effectLst/>
              </a:rPr>
              <a:t>CalcController</a:t>
            </a:r>
            <a:r>
              <a:rPr lang="en-US" sz="1600" dirty="0">
                <a:solidFill>
                  <a:srgbClr val="6A8759"/>
                </a:solidFill>
                <a:effectLst/>
              </a:rPr>
              <a:t>'</a:t>
            </a:r>
            <a:r>
              <a:rPr lang="en-US" sz="1600" dirty="0">
                <a:solidFill>
                  <a:srgbClr val="CC7832"/>
                </a:solidFill>
                <a:effectLst/>
              </a:rPr>
              <a:t>, function</a:t>
            </a:r>
            <a:r>
              <a:rPr lang="en-US" sz="1600" dirty="0"/>
              <a:t>($scope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 err="1"/>
              <a:t>CalcService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 err="1"/>
              <a:t>defaultInput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$</a:t>
            </a:r>
            <a:r>
              <a:rPr lang="en-US" sz="1600" dirty="0" err="1"/>
              <a:t>scope.</a:t>
            </a:r>
            <a:r>
              <a:rPr lang="en-US" sz="1600" dirty="0" err="1">
                <a:solidFill>
                  <a:srgbClr val="9876AA"/>
                </a:solidFill>
                <a:effectLst/>
              </a:rPr>
              <a:t>number</a:t>
            </a:r>
            <a:r>
              <a:rPr lang="en-US" sz="1600" dirty="0">
                <a:solidFill>
                  <a:srgbClr val="9876AA"/>
                </a:solidFill>
                <a:effectLst/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defaultInput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-US" sz="1600" dirty="0"/>
              <a:t>$</a:t>
            </a:r>
            <a:r>
              <a:rPr lang="en-US" sz="1600" dirty="0" err="1"/>
              <a:t>scope.</a:t>
            </a:r>
            <a:r>
              <a:rPr lang="en-US" sz="1600" dirty="0" err="1">
                <a:solidFill>
                  <a:srgbClr val="9876AA"/>
                </a:solidFill>
                <a:effectLst/>
              </a:rPr>
              <a:t>result</a:t>
            </a:r>
            <a:r>
              <a:rPr lang="en-US" sz="1600" dirty="0">
                <a:solidFill>
                  <a:srgbClr val="9876AA"/>
                </a:solidFill>
                <a:effectLst/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CalcService.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square</a:t>
            </a:r>
            <a:r>
              <a:rPr lang="en-US" sz="1600" dirty="0"/>
              <a:t>($</a:t>
            </a:r>
            <a:r>
              <a:rPr lang="en-US" sz="1600" dirty="0" err="1"/>
              <a:t>scope.</a:t>
            </a:r>
            <a:r>
              <a:rPr lang="en-US" sz="1600" dirty="0" err="1">
                <a:solidFill>
                  <a:srgbClr val="9876AA"/>
                </a:solidFill>
                <a:effectLst/>
              </a:rPr>
              <a:t>number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/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-US" sz="1600" dirty="0"/>
              <a:t>$</a:t>
            </a:r>
            <a:r>
              <a:rPr lang="en-US" sz="1600" dirty="0" err="1"/>
              <a:t>scope.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square</a:t>
            </a:r>
            <a:r>
              <a:rPr lang="en-US" sz="1600" dirty="0">
                <a:solidFill>
                  <a:srgbClr val="FFC66D"/>
                </a:solidFill>
                <a:effectLst/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CC7832"/>
                </a:solidFill>
                <a:effectLst/>
              </a:rPr>
              <a:t>function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$</a:t>
            </a:r>
            <a:r>
              <a:rPr lang="en-US" sz="1600" dirty="0" err="1"/>
              <a:t>scope.</a:t>
            </a:r>
            <a:r>
              <a:rPr lang="en-US" sz="1600" dirty="0" err="1">
                <a:solidFill>
                  <a:srgbClr val="9876AA"/>
                </a:solidFill>
                <a:effectLst/>
              </a:rPr>
              <a:t>result</a:t>
            </a:r>
            <a:r>
              <a:rPr lang="en-US" sz="1600" dirty="0">
                <a:solidFill>
                  <a:srgbClr val="9876AA"/>
                </a:solidFill>
                <a:effectLst/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CalcService.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square</a:t>
            </a:r>
            <a:r>
              <a:rPr lang="en-US" sz="1600" dirty="0"/>
              <a:t>($</a:t>
            </a:r>
            <a:r>
              <a:rPr lang="en-US" sz="1600" dirty="0" err="1"/>
              <a:t>scope.</a:t>
            </a:r>
            <a:r>
              <a:rPr lang="en-US" sz="1600" dirty="0" err="1">
                <a:solidFill>
                  <a:srgbClr val="9876AA"/>
                </a:solidFill>
                <a:effectLst/>
              </a:rPr>
              <a:t>number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})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425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971D-0177-1C48-A14B-1B3B4396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zh-CN" altLang="en-US" dirty="0"/>
              <a:t>依赖注入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A60AA-9C51-DE4D-875F-3C0E5C2117E4}"/>
              </a:ext>
            </a:extLst>
          </p:cNvPr>
          <p:cNvSpPr/>
          <p:nvPr/>
        </p:nvSpPr>
        <p:spPr>
          <a:xfrm>
            <a:off x="838200" y="1690688"/>
            <a:ext cx="4095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Helvetica Neue" panose="02000503000000020004" pitchFamily="2" charset="0"/>
              </a:rPr>
              <a:t>🌰factory</a:t>
            </a:r>
          </a:p>
          <a:p>
            <a:pPr latinLnBrk="1"/>
            <a:r>
              <a:rPr lang="en-US" b="0" i="0" dirty="0">
                <a:effectLst/>
                <a:latin typeface="Helvetica Neue" panose="02000503000000020004" pitchFamily="2" charset="0"/>
              </a:rPr>
              <a:t>factory 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是一个函数用于返回值。在 </a:t>
            </a:r>
            <a:r>
              <a:rPr lang="en-US" b="0" i="0" dirty="0">
                <a:effectLst/>
                <a:latin typeface="Helvetica Neue" panose="02000503000000020004" pitchFamily="2" charset="0"/>
              </a:rPr>
              <a:t>service 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和 </a:t>
            </a:r>
            <a:r>
              <a:rPr lang="en-US" b="0" i="0" dirty="0">
                <a:effectLst/>
                <a:latin typeface="Helvetica Neue" panose="02000503000000020004" pitchFamily="2" charset="0"/>
              </a:rPr>
              <a:t>controller 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需要时创建。</a:t>
            </a:r>
          </a:p>
          <a:p>
            <a:pPr latinLnBrk="1"/>
            <a:r>
              <a:rPr lang="zh-CN" altLang="en-US" b="0" i="0" dirty="0">
                <a:effectLst/>
                <a:latin typeface="Helvetica Neue" panose="02000503000000020004" pitchFamily="2" charset="0"/>
              </a:rPr>
              <a:t>通常我们使用 </a:t>
            </a:r>
            <a:r>
              <a:rPr lang="en-US" b="0" i="0" dirty="0">
                <a:effectLst/>
                <a:latin typeface="Helvetica Neue" panose="02000503000000020004" pitchFamily="2" charset="0"/>
              </a:rPr>
              <a:t>factory 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函数来计算或返回值。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28EB6-0A8B-3041-AA2A-28A8A36CE01C}"/>
              </a:ext>
            </a:extLst>
          </p:cNvPr>
          <p:cNvSpPr/>
          <p:nvPr/>
        </p:nvSpPr>
        <p:spPr>
          <a:xfrm>
            <a:off x="6784622" y="1476117"/>
            <a:ext cx="87601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effectLst/>
              </a:rPr>
              <a:t>// </a:t>
            </a:r>
            <a:r>
              <a:rPr lang="zh-CN" altLang="en-US" sz="1600" dirty="0">
                <a:solidFill>
                  <a:srgbClr val="808080"/>
                </a:solidFill>
                <a:effectLst/>
              </a:rPr>
              <a:t>定义一个模块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var </a:t>
            </a:r>
            <a:r>
              <a:rPr lang="en-US" sz="1600" b="1" i="1" dirty="0" err="1">
                <a:solidFill>
                  <a:srgbClr val="9876AA"/>
                </a:solidFill>
                <a:effectLst/>
              </a:rPr>
              <a:t>mainApp</a:t>
            </a:r>
            <a:r>
              <a:rPr lang="en-US" sz="1600" b="1" i="1" dirty="0">
                <a:solidFill>
                  <a:srgbClr val="9876AA"/>
                </a:solidFill>
                <a:effectLst/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angular.</a:t>
            </a:r>
            <a:r>
              <a:rPr lang="en-US" sz="1600" dirty="0" err="1">
                <a:solidFill>
                  <a:srgbClr val="9876AA"/>
                </a:solidFill>
                <a:effectLst/>
              </a:rPr>
              <a:t>module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</a:rPr>
              <a:t>mainApp</a:t>
            </a:r>
            <a:r>
              <a:rPr lang="en-US" sz="1600" dirty="0">
                <a:solidFill>
                  <a:srgbClr val="6A8759"/>
                </a:solidFill>
                <a:effectLst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/>
              <a:t>[])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/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808080"/>
                </a:solidFill>
                <a:effectLst/>
              </a:rPr>
              <a:t>// </a:t>
            </a:r>
            <a:r>
              <a:rPr lang="zh-CN" altLang="en-US" sz="1600" dirty="0">
                <a:solidFill>
                  <a:srgbClr val="808080"/>
                </a:solidFill>
                <a:effectLst/>
              </a:rPr>
              <a:t>创建 </a:t>
            </a:r>
            <a:r>
              <a:rPr lang="en-US" sz="1600" dirty="0">
                <a:solidFill>
                  <a:srgbClr val="808080"/>
                </a:solidFill>
                <a:effectLst/>
              </a:rPr>
              <a:t>factory "</a:t>
            </a:r>
            <a:r>
              <a:rPr lang="en-US" sz="1600" dirty="0" err="1">
                <a:solidFill>
                  <a:srgbClr val="808080"/>
                </a:solidFill>
                <a:effectLst/>
              </a:rPr>
              <a:t>MathService</a:t>
            </a:r>
            <a:r>
              <a:rPr lang="en-US" sz="1600" dirty="0">
                <a:solidFill>
                  <a:srgbClr val="808080"/>
                </a:solidFill>
                <a:effectLst/>
              </a:rPr>
              <a:t>" </a:t>
            </a:r>
            <a:r>
              <a:rPr lang="zh-CN" altLang="en-US" sz="1600" dirty="0">
                <a:solidFill>
                  <a:srgbClr val="808080"/>
                </a:solidFill>
                <a:effectLst/>
              </a:rPr>
              <a:t>用于两数的乘积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en-US" sz="1600" b="1" i="1" dirty="0" err="1">
                <a:solidFill>
                  <a:srgbClr val="9876AA"/>
                </a:solidFill>
                <a:effectLst/>
              </a:rPr>
              <a:t>mainApp</a:t>
            </a:r>
            <a:r>
              <a:rPr lang="en-US" sz="1600" dirty="0" err="1"/>
              <a:t>.factory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  <a:effectLst/>
              </a:rPr>
              <a:t>'</a:t>
            </a:r>
            <a:r>
              <a:rPr lang="en-US" sz="1600" dirty="0" err="1">
                <a:solidFill>
                  <a:srgbClr val="6A8759"/>
                </a:solidFill>
                <a:effectLst/>
              </a:rPr>
              <a:t>MathService</a:t>
            </a:r>
            <a:r>
              <a:rPr lang="en-US" sz="1600" dirty="0">
                <a:solidFill>
                  <a:srgbClr val="6A8759"/>
                </a:solidFill>
                <a:effectLst/>
              </a:rPr>
              <a:t>'</a:t>
            </a:r>
            <a:r>
              <a:rPr lang="en-US" sz="1600" dirty="0">
                <a:solidFill>
                  <a:srgbClr val="CC7832"/>
                </a:solidFill>
                <a:effectLst/>
              </a:rPr>
              <a:t>, function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var </a:t>
            </a:r>
            <a:r>
              <a:rPr lang="en-US" sz="1600" dirty="0"/>
              <a:t>factory = {}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/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-US" sz="1600" dirty="0" err="1"/>
              <a:t>factory.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multiply</a:t>
            </a:r>
            <a:r>
              <a:rPr lang="en-US" sz="1600" dirty="0">
                <a:solidFill>
                  <a:srgbClr val="FFC66D"/>
                </a:solidFill>
                <a:effectLst/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CC7832"/>
                </a:solidFill>
                <a:effectLst/>
              </a:rPr>
              <a:t>function</a:t>
            </a:r>
            <a:r>
              <a:rPr lang="en-US" sz="1600" dirty="0"/>
              <a:t>(a</a:t>
            </a:r>
            <a:r>
              <a:rPr lang="en-US" sz="1600" dirty="0">
                <a:solidFill>
                  <a:srgbClr val="CC7832"/>
                </a:solidFill>
                <a:effectLst/>
              </a:rPr>
              <a:t>, </a:t>
            </a:r>
            <a:r>
              <a:rPr lang="en-US" sz="1600" dirty="0"/>
              <a:t>b)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1600" dirty="0"/>
              <a:t>a * b</a:t>
            </a:r>
            <a:br>
              <a:rPr lang="en-US" sz="1600" dirty="0"/>
            </a:br>
            <a:r>
              <a:rPr lang="en-US" sz="1600" dirty="0"/>
              <a:t>    }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return </a:t>
            </a:r>
            <a:r>
              <a:rPr lang="en-US" sz="1600" dirty="0"/>
              <a:t>factory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/>
              <a:t>})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/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808080"/>
                </a:solidFill>
                <a:effectLst/>
              </a:rPr>
              <a:t>// </a:t>
            </a:r>
            <a:r>
              <a:rPr lang="zh-CN" altLang="en-US" sz="1600" dirty="0">
                <a:solidFill>
                  <a:srgbClr val="808080"/>
                </a:solidFill>
                <a:effectLst/>
              </a:rPr>
              <a:t>在 </a:t>
            </a:r>
            <a:r>
              <a:rPr lang="en-US" sz="1600" dirty="0">
                <a:solidFill>
                  <a:srgbClr val="808080"/>
                </a:solidFill>
                <a:effectLst/>
              </a:rPr>
              <a:t>service </a:t>
            </a:r>
            <a:r>
              <a:rPr lang="zh-CN" altLang="en-US" sz="1600" dirty="0">
                <a:solidFill>
                  <a:srgbClr val="808080"/>
                </a:solidFill>
                <a:effectLst/>
              </a:rPr>
              <a:t>中注入 </a:t>
            </a:r>
            <a:r>
              <a:rPr lang="en-US" sz="1600" dirty="0">
                <a:solidFill>
                  <a:srgbClr val="808080"/>
                </a:solidFill>
                <a:effectLst/>
              </a:rPr>
              <a:t>factory "</a:t>
            </a:r>
            <a:r>
              <a:rPr lang="en-US" sz="1600" dirty="0" err="1">
                <a:solidFill>
                  <a:srgbClr val="808080"/>
                </a:solidFill>
                <a:effectLst/>
              </a:rPr>
              <a:t>MathService</a:t>
            </a:r>
            <a:r>
              <a:rPr lang="en-US" sz="1600" dirty="0">
                <a:solidFill>
                  <a:srgbClr val="808080"/>
                </a:solidFill>
                <a:effectLst/>
              </a:rPr>
              <a:t>"</a:t>
            </a:r>
            <a:br>
              <a:rPr lang="en-US" sz="1600" dirty="0">
                <a:solidFill>
                  <a:srgbClr val="808080"/>
                </a:solidFill>
                <a:effectLst/>
              </a:rPr>
            </a:br>
            <a:r>
              <a:rPr lang="en-US" sz="1600" b="1" i="1" dirty="0" err="1">
                <a:solidFill>
                  <a:srgbClr val="9876AA"/>
                </a:solidFill>
                <a:effectLst/>
              </a:rPr>
              <a:t>mainApp</a:t>
            </a:r>
            <a:r>
              <a:rPr lang="en-US" sz="1600" dirty="0" err="1"/>
              <a:t>.service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A8759"/>
                </a:solidFill>
                <a:effectLst/>
              </a:rPr>
              <a:t>'</a:t>
            </a:r>
            <a:r>
              <a:rPr lang="en-US" sz="1600" dirty="0" err="1">
                <a:solidFill>
                  <a:srgbClr val="6A8759"/>
                </a:solidFill>
                <a:effectLst/>
              </a:rPr>
              <a:t>CalcService</a:t>
            </a:r>
            <a:r>
              <a:rPr lang="en-US" sz="1600" dirty="0">
                <a:solidFill>
                  <a:srgbClr val="6A8759"/>
                </a:solidFill>
                <a:effectLst/>
              </a:rPr>
              <a:t>'</a:t>
            </a:r>
            <a:r>
              <a:rPr lang="en-US" sz="1600" dirty="0">
                <a:solidFill>
                  <a:srgbClr val="CC7832"/>
                </a:solidFill>
                <a:effectLst/>
              </a:rPr>
              <a:t>, function</a:t>
            </a:r>
            <a:r>
              <a:rPr lang="en-US" sz="1600" dirty="0"/>
              <a:t>(</a:t>
            </a:r>
            <a:r>
              <a:rPr lang="en-US" sz="1600" dirty="0" err="1"/>
              <a:t>MathService</a:t>
            </a:r>
            <a:r>
              <a:rPr lang="en-US" sz="1600" dirty="0"/>
              <a:t>){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square</a:t>
            </a:r>
            <a:r>
              <a:rPr lang="en-US" sz="1600" dirty="0">
                <a:solidFill>
                  <a:srgbClr val="FFC66D"/>
                </a:solidFill>
                <a:effectLst/>
              </a:rPr>
              <a:t>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CC7832"/>
                </a:solidFill>
                <a:effectLst/>
              </a:rPr>
              <a:t>function</a:t>
            </a:r>
            <a:r>
              <a:rPr lang="en-US" sz="1600" dirty="0"/>
              <a:t>(a)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1600" dirty="0" err="1"/>
              <a:t>MathService.</a:t>
            </a:r>
            <a:r>
              <a:rPr lang="en-US" sz="1600" dirty="0" err="1">
                <a:solidFill>
                  <a:srgbClr val="FFC66D"/>
                </a:solidFill>
                <a:effectLst/>
              </a:rPr>
              <a:t>multiply</a:t>
            </a:r>
            <a:r>
              <a:rPr lang="en-US" sz="1600" dirty="0"/>
              <a:t>(</a:t>
            </a:r>
            <a:r>
              <a:rPr lang="en-US" sz="1600" dirty="0" err="1"/>
              <a:t>a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,</a:t>
            </a:r>
            <a:r>
              <a:rPr lang="en-US" sz="1600" dirty="0" err="1"/>
              <a:t>a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})</a:t>
            </a:r>
            <a:r>
              <a:rPr lang="en-US" sz="1600" dirty="0">
                <a:solidFill>
                  <a:srgbClr val="CC7832"/>
                </a:solidFill>
                <a:effectLst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</a:rPr>
            </a:br>
            <a:r>
              <a:rPr lang="en-US" sz="1600" dirty="0"/>
              <a:t>...</a:t>
            </a:r>
            <a:endParaRPr lang="en-C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657AD-B400-B14D-AE47-BB05F9363AE3}"/>
              </a:ext>
            </a:extLst>
          </p:cNvPr>
          <p:cNvSpPr/>
          <p:nvPr/>
        </p:nvSpPr>
        <p:spPr>
          <a:xfrm>
            <a:off x="838200" y="4130091"/>
            <a:ext cx="4253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🌰</a:t>
            </a:r>
            <a:r>
              <a:rPr lang="en-US" b="1" i="0" dirty="0">
                <a:effectLst/>
                <a:latin typeface="Helvetica Neue" panose="02000503000000020004" pitchFamily="2" charset="0"/>
              </a:rPr>
              <a:t>constant</a:t>
            </a:r>
          </a:p>
          <a:p>
            <a:pPr latinLnBrk="1"/>
            <a:r>
              <a:rPr lang="en-US" b="0" i="0" dirty="0">
                <a:effectLst/>
                <a:latin typeface="Helvetica Neue" panose="02000503000000020004" pitchFamily="2" charset="0"/>
              </a:rPr>
              <a:t>constant(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常量</a:t>
            </a:r>
            <a:r>
              <a:rPr lang="en-US" altLang="zh-CN" b="0" i="0" dirty="0">
                <a:effectLst/>
                <a:latin typeface="Helvetica Neue" panose="02000503000000020004" pitchFamily="2" charset="0"/>
              </a:rPr>
              <a:t>)</a:t>
            </a:r>
            <a:r>
              <a:rPr lang="zh-CN" altLang="en-US" b="0" i="0" dirty="0">
                <a:effectLst/>
                <a:latin typeface="Helvetica Neue" panose="02000503000000020004" pitchFamily="2" charset="0"/>
              </a:rPr>
              <a:t>用来在配置阶段传递数值，注意这个常量在配置阶段是不可用的。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2A6DD-1D47-1D40-8A8B-C2B8C13941DF}"/>
              </a:ext>
            </a:extLst>
          </p:cNvPr>
          <p:cNvSpPr/>
          <p:nvPr/>
        </p:nvSpPr>
        <p:spPr>
          <a:xfrm>
            <a:off x="838200" y="5141735"/>
            <a:ext cx="511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</a:rPr>
              <a:t>mainApp</a:t>
            </a:r>
            <a:r>
              <a:rPr lang="en-US" dirty="0" err="1">
                <a:solidFill>
                  <a:srgbClr val="666600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constant</a:t>
            </a:r>
            <a:r>
              <a:rPr lang="en-US" dirty="0">
                <a:solidFill>
                  <a:srgbClr val="666600"/>
                </a:solidFill>
                <a:effectLst/>
              </a:rPr>
              <a:t>(</a:t>
            </a:r>
            <a:r>
              <a:rPr lang="en-US" dirty="0">
                <a:solidFill>
                  <a:srgbClr val="008800"/>
                </a:solidFill>
                <a:effectLst/>
              </a:rPr>
              <a:t>"</a:t>
            </a:r>
            <a:r>
              <a:rPr lang="en-US" dirty="0" err="1">
                <a:solidFill>
                  <a:srgbClr val="008800"/>
                </a:solidFill>
                <a:effectLst/>
              </a:rPr>
              <a:t>configParam</a:t>
            </a:r>
            <a:r>
              <a:rPr lang="en-US" dirty="0">
                <a:solidFill>
                  <a:srgbClr val="008800"/>
                </a:solidFill>
                <a:effectLst/>
              </a:rPr>
              <a:t>"</a:t>
            </a:r>
            <a:r>
              <a:rPr lang="en-US" dirty="0">
                <a:solidFill>
                  <a:srgbClr val="666600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800"/>
                </a:solidFill>
                <a:effectLst/>
              </a:rPr>
              <a:t>"constant value"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14D18-A3E5-BB4A-89AD-59660B1EFA78}"/>
              </a:ext>
            </a:extLst>
          </p:cNvPr>
          <p:cNvSpPr txBox="1"/>
          <p:nvPr/>
        </p:nvSpPr>
        <p:spPr>
          <a:xfrm>
            <a:off x="5768908" y="1975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347465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E32D-CD52-304C-8406-91AC8F40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zh-CN" altLang="en-US" dirty="0"/>
              <a:t>路由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1AFE1-9DBE-2C49-9B1B-E2E61E57A2B9}"/>
              </a:ext>
            </a:extLst>
          </p:cNvPr>
          <p:cNvSpPr/>
          <p:nvPr/>
        </p:nvSpPr>
        <p:spPr>
          <a:xfrm>
            <a:off x="464767" y="1822440"/>
            <a:ext cx="57206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ngRoute</a:t>
            </a:r>
            <a:r>
              <a:rPr lang="en-US" sz="2400" b="1" dirty="0"/>
              <a:t> -</a:t>
            </a:r>
            <a:r>
              <a:rPr lang="zh-CN" altLang="en-US" sz="2400" b="1" dirty="0"/>
              <a:t>路由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语法：</a:t>
            </a:r>
            <a:r>
              <a:rPr lang="en-US" dirty="0" err="1"/>
              <a:t>app.config</a:t>
            </a:r>
            <a:r>
              <a:rPr lang="en-US" dirty="0"/>
              <a:t>(['$</a:t>
            </a:r>
            <a:r>
              <a:rPr lang="en-US" dirty="0" err="1"/>
              <a:t>routeProvider</a:t>
            </a:r>
            <a:r>
              <a:rPr lang="en-US" dirty="0"/>
              <a:t>', function($</a:t>
            </a:r>
            <a:r>
              <a:rPr lang="en-US" dirty="0" err="1"/>
              <a:t>routeProvider</a:t>
            </a:r>
            <a:r>
              <a:rPr lang="en-US" dirty="0"/>
              <a:t>) {}])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DD685-35C8-0241-B1A4-7F72783778D0}"/>
              </a:ext>
            </a:extLst>
          </p:cNvPr>
          <p:cNvSpPr/>
          <p:nvPr/>
        </p:nvSpPr>
        <p:spPr>
          <a:xfrm>
            <a:off x="484913" y="3436786"/>
            <a:ext cx="55964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使用步骤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 </a:t>
            </a:r>
            <a:r>
              <a:rPr lang="zh-CN" altLang="en-US" dirty="0"/>
              <a:t>引入 </a:t>
            </a:r>
            <a:r>
              <a:rPr lang="en-US" dirty="0"/>
              <a:t>angular-</a:t>
            </a:r>
            <a:r>
              <a:rPr lang="en-US" dirty="0" err="1"/>
              <a:t>route.js</a:t>
            </a:r>
            <a:r>
              <a:rPr lang="en-US" dirty="0"/>
              <a:t> </a:t>
            </a:r>
            <a:r>
              <a:rPr lang="zh-CN" altLang="en-US" dirty="0"/>
              <a:t>文件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2 </a:t>
            </a:r>
            <a:r>
              <a:rPr lang="zh-CN" altLang="en-US" dirty="0"/>
              <a:t>创建模块的时候，将</a:t>
            </a:r>
            <a:r>
              <a:rPr lang="en-US" dirty="0" err="1"/>
              <a:t>ngRoute</a:t>
            </a:r>
            <a:r>
              <a:rPr lang="zh-CN" altLang="en-US" dirty="0"/>
              <a:t>作为依赖项引入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3 </a:t>
            </a:r>
            <a:r>
              <a:rPr lang="zh-CN" altLang="en-US" dirty="0"/>
              <a:t>通过调用模块的</a:t>
            </a:r>
            <a:r>
              <a:rPr lang="en-US" dirty="0"/>
              <a:t>config</a:t>
            </a:r>
            <a:r>
              <a:rPr lang="zh-CN" altLang="en-US" dirty="0"/>
              <a:t>方法来配置路由，并将</a:t>
            </a:r>
            <a:r>
              <a:rPr lang="en-US" altLang="zh-CN" dirty="0"/>
              <a:t>$</a:t>
            </a:r>
            <a:r>
              <a:rPr lang="en-US" dirty="0" err="1"/>
              <a:t>routeProvider</a:t>
            </a:r>
            <a:r>
              <a:rPr lang="zh-CN" altLang="en-US" dirty="0"/>
              <a:t>注入进来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4 </a:t>
            </a:r>
            <a:r>
              <a:rPr lang="zh-CN" altLang="en-US" dirty="0"/>
              <a:t>通过</a:t>
            </a:r>
            <a:r>
              <a:rPr lang="en-US" altLang="zh-CN" dirty="0"/>
              <a:t>$</a:t>
            </a:r>
            <a:r>
              <a:rPr lang="en-US" dirty="0" err="1"/>
              <a:t>routeProvider</a:t>
            </a:r>
            <a:r>
              <a:rPr lang="zh-CN" altLang="en-US" dirty="0"/>
              <a:t>的两个方法：</a:t>
            </a:r>
            <a:r>
              <a:rPr lang="en-US" dirty="0"/>
              <a:t>when()</a:t>
            </a:r>
            <a:r>
              <a:rPr lang="zh-CN" altLang="en-US" dirty="0"/>
              <a:t>和</a:t>
            </a:r>
            <a:r>
              <a:rPr lang="en-US" dirty="0"/>
              <a:t>otherwise()</a:t>
            </a:r>
            <a:r>
              <a:rPr lang="zh-CN" altLang="en-US" dirty="0"/>
              <a:t>进行路由配置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5 </a:t>
            </a:r>
            <a:r>
              <a:rPr lang="zh-CN" altLang="en-US" dirty="0"/>
              <a:t>在视图中，通过指令</a:t>
            </a:r>
            <a:r>
              <a:rPr lang="en-US" dirty="0"/>
              <a:t>ng-view</a:t>
            </a:r>
            <a:r>
              <a:rPr lang="zh-CN" altLang="en-US" dirty="0"/>
              <a:t>展示路由对应的内容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499F68-C985-46B3-A2F7-B55D2A7A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77" y="596900"/>
            <a:ext cx="6848475" cy="5895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724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9876-1F3A-354F-82BA-585D709A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AngularJs</a:t>
            </a:r>
            <a:r>
              <a:rPr lang="zh-CN" altLang="en-US" dirty="0"/>
              <a:t> 还是 </a:t>
            </a:r>
            <a:r>
              <a:rPr lang="en-CN" dirty="0"/>
              <a:t>An</a:t>
            </a:r>
            <a:r>
              <a:rPr lang="en-US" altLang="zh-CN" dirty="0"/>
              <a:t>gular?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E9A9-1873-D74E-AD30-ED6ABC2E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Angular</a:t>
            </a:r>
            <a:r>
              <a:rPr lang="zh-CN" altLang="en-US" sz="2400" dirty="0"/>
              <a:t>介绍：</a:t>
            </a:r>
            <a:endParaRPr lang="en-US" sz="2400" dirty="0"/>
          </a:p>
          <a:p>
            <a:r>
              <a:rPr lang="en-US" sz="2400" dirty="0"/>
              <a:t>angular</a:t>
            </a:r>
            <a:r>
              <a:rPr lang="zh-CN" altLang="en-US" sz="2400" dirty="0"/>
              <a:t>是由</a:t>
            </a:r>
            <a:r>
              <a:rPr lang="en-US" sz="2400" dirty="0"/>
              <a:t>Google</a:t>
            </a:r>
            <a:r>
              <a:rPr lang="zh-CN" altLang="en-US" sz="2400" dirty="0"/>
              <a:t>维护的一款开源</a:t>
            </a:r>
            <a:r>
              <a:rPr lang="en-US" sz="2400" dirty="0"/>
              <a:t>javaScript。Anguar1.5</a:t>
            </a:r>
            <a:r>
              <a:rPr lang="zh-CN" altLang="en-US" sz="2400" dirty="0"/>
              <a:t>叫做</a:t>
            </a:r>
            <a:r>
              <a:rPr lang="en-US" sz="2400" dirty="0"/>
              <a:t>angularJs，Angular4.0</a:t>
            </a:r>
            <a:r>
              <a:rPr lang="zh-CN" altLang="en-US" sz="2400" dirty="0"/>
              <a:t>称为</a:t>
            </a:r>
            <a:r>
              <a:rPr lang="en-US" sz="2400" dirty="0"/>
              <a:t>Angular，Angular1.5</a:t>
            </a:r>
            <a:r>
              <a:rPr lang="zh-CN" altLang="en-US" sz="2400" dirty="0"/>
              <a:t>到</a:t>
            </a:r>
            <a:r>
              <a:rPr lang="en-US" sz="2400" dirty="0"/>
              <a:t>Angular4.0</a:t>
            </a:r>
            <a:r>
              <a:rPr lang="zh-CN" altLang="en-US" sz="2400" dirty="0"/>
              <a:t>是完全重写。</a:t>
            </a:r>
          </a:p>
          <a:p>
            <a:r>
              <a:rPr lang="en-US" sz="2400" dirty="0"/>
              <a:t>angular</a:t>
            </a:r>
            <a:r>
              <a:rPr lang="zh-CN" altLang="en-US" sz="2400" dirty="0"/>
              <a:t>是一种单页应用，组件应用。重在构建高重用组件，使用的是</a:t>
            </a:r>
            <a:r>
              <a:rPr lang="en-US" sz="2400" dirty="0"/>
              <a:t>TypeScript</a:t>
            </a:r>
            <a:r>
              <a:rPr lang="zh-CN" altLang="en-US" sz="2400" dirty="0"/>
              <a:t>语法。</a:t>
            </a:r>
            <a:endParaRPr lang="en-US" altLang="zh-CN" sz="2400" dirty="0"/>
          </a:p>
          <a:p>
            <a:r>
              <a:rPr lang="zh-CN" altLang="en-US" dirty="0">
                <a:solidFill>
                  <a:srgbClr val="C00000"/>
                </a:solidFill>
              </a:rPr>
              <a:t>后者是前者的全新改版，架构和设计理念完全不同了，实际上也是正常的自我“进化”。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5E4C2-3288-3C4D-BDA1-5B440244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125"/>
            <a:ext cx="3688644" cy="18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0B0-5E48-544B-952D-A6834AA1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An</a:t>
            </a:r>
            <a:r>
              <a:rPr lang="en-US" altLang="zh-CN" dirty="0" err="1"/>
              <a:t>gularJS</a:t>
            </a:r>
            <a:endParaRPr lang="en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FC11B2-98B8-4E8F-9144-FE5237912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088" y="1603904"/>
            <a:ext cx="5393347" cy="38191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17CDE2-1AEA-4BF7-9DCB-2034AE688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473" y="344755"/>
            <a:ext cx="3352800" cy="152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E2322-DFAE-41E9-AFD7-AC68CFA16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73" y="2984626"/>
            <a:ext cx="4343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0B0-5E48-544B-952D-A6834AA1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An</a:t>
            </a:r>
            <a:r>
              <a:rPr lang="en-US" altLang="zh-CN" dirty="0" err="1"/>
              <a:t>gularJS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431020-523C-4E1C-9D9C-9BEF3CD4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5" y="1313319"/>
            <a:ext cx="5505450" cy="5372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C390CF-8F19-4881-A10E-ADFAB10F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802" y="0"/>
            <a:ext cx="6505575" cy="4248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44AA70-4705-4001-8450-76D532ECF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730" y="3848100"/>
            <a:ext cx="5267325" cy="3009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06F9E5-318A-44AD-8145-B4B5F3AB0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752" y="752475"/>
            <a:ext cx="3095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0B0-5E48-544B-952D-A6834AA1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An</a:t>
            </a:r>
            <a:r>
              <a:rPr lang="en-US" altLang="zh-CN" dirty="0" err="1"/>
              <a:t>gularJS</a:t>
            </a:r>
            <a:r>
              <a:rPr lang="zh-CN" altLang="en-US" dirty="0"/>
              <a:t>的</a:t>
            </a:r>
            <a:r>
              <a:rPr lang="en-US" altLang="zh-CN" dirty="0"/>
              <a:t>MVC</a:t>
            </a:r>
            <a:r>
              <a:rPr lang="zh-CN" altLang="en-US" dirty="0"/>
              <a:t>架构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33566A-C065-4D76-8DAE-C3F89618C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09600"/>
            <a:ext cx="6019800" cy="5638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9AED96-4249-424D-941A-BFE826DBB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465" y="19050"/>
            <a:ext cx="5810250" cy="3343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0A160E-1E26-4BDD-A9E4-4ED1505D0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465" y="3599837"/>
            <a:ext cx="6219825" cy="2790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3B5640-C59C-4DA7-9957-FA997C841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768" y="747009"/>
            <a:ext cx="4191000" cy="430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8D27DC-D880-4F80-97EA-4C41CC99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090" y="1027906"/>
            <a:ext cx="3095625" cy="117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23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0B0-5E48-544B-952D-A6834AA1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An</a:t>
            </a:r>
            <a:r>
              <a:rPr lang="en-US" altLang="zh-CN" dirty="0" err="1"/>
              <a:t>gularJS</a:t>
            </a:r>
            <a:r>
              <a:rPr lang="zh-CN" altLang="en-US" dirty="0"/>
              <a:t>的</a:t>
            </a:r>
            <a:r>
              <a:rPr lang="en-US" altLang="zh-CN" dirty="0"/>
              <a:t>MVC</a:t>
            </a:r>
            <a:r>
              <a:rPr lang="zh-CN" altLang="en-US" dirty="0"/>
              <a:t>架构</a:t>
            </a:r>
            <a:endParaRPr lang="en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3945CF-7E20-428E-B7D4-61D1DD50D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300037"/>
            <a:ext cx="61150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FE8A-0FAD-FE4A-8DAB-14B2C529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r>
              <a:rPr lang="zh-CN" altLang="en-US" dirty="0"/>
              <a:t>框架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C29D-7750-0440-87AE-872246D3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核心特性</a:t>
            </a:r>
          </a:p>
          <a:p>
            <a:pPr lvl="1"/>
            <a:r>
              <a:rPr lang="zh-CN" altLang="en-US" sz="2000" dirty="0"/>
              <a:t>指令、插值表达式</a:t>
            </a:r>
            <a:r>
              <a:rPr lang="en-US" altLang="zh-CN" sz="2000" dirty="0"/>
              <a:t>{{ </a:t>
            </a:r>
            <a:r>
              <a:rPr lang="en-US" sz="2000" dirty="0"/>
              <a:t>express }}、MVC、</a:t>
            </a:r>
            <a:r>
              <a:rPr lang="zh-CN" altLang="en-US" sz="2000" dirty="0"/>
              <a:t>模块化、双向数据绑定、依赖注入</a:t>
            </a:r>
          </a:p>
          <a:p>
            <a:r>
              <a:rPr lang="zh-CN" altLang="en-US" sz="2000" dirty="0"/>
              <a:t>使用场景</a:t>
            </a:r>
          </a:p>
          <a:p>
            <a:pPr lvl="1"/>
            <a:r>
              <a:rPr lang="en-US" sz="2000" dirty="0"/>
              <a:t>AngularJS</a:t>
            </a:r>
            <a:r>
              <a:rPr lang="zh-CN" altLang="en-US" sz="2000" dirty="0"/>
              <a:t>主要考虑的是构建 </a:t>
            </a:r>
            <a:r>
              <a:rPr lang="en-US" sz="2000" dirty="0"/>
              <a:t>CRUD </a:t>
            </a:r>
            <a:r>
              <a:rPr lang="zh-CN" altLang="en-US" sz="2000" dirty="0"/>
              <a:t>应用，一般是：单页面的应用程序。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单页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应用（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 page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application，SPA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），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就是只有一个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页面的</a:t>
            </a:r>
            <a:r>
              <a:rPr lang="zh-CN" altLang="en-US" sz="2000" dirty="0"/>
              <a:t>应用， 是加载单个</a:t>
            </a:r>
            <a:r>
              <a:rPr lang="en-US" sz="2000" dirty="0"/>
              <a:t>HTML</a:t>
            </a:r>
            <a:r>
              <a:rPr lang="zh-CN" altLang="en-US" sz="2000" dirty="0"/>
              <a:t>页面，并在用户与应用程序交互时动态更新该页面的</a:t>
            </a:r>
            <a:r>
              <a:rPr lang="en-US" sz="2000" dirty="0"/>
              <a:t>Web</a:t>
            </a:r>
            <a:r>
              <a:rPr lang="zh-CN" altLang="en-US" sz="2000" dirty="0"/>
              <a:t>应用程序。</a:t>
            </a:r>
            <a:endParaRPr lang="zh-CN" altLang="en-US" sz="2000" dirty="0">
              <a:latin typeface="+mj-lt"/>
              <a:ea typeface="+mj-ea"/>
              <a:cs typeface="+mj-cs"/>
            </a:endParaRPr>
          </a:p>
          <a:p>
            <a:endParaRPr lang="en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24248-5496-FC49-A4A0-2F04E2F6E438}"/>
              </a:ext>
            </a:extLst>
          </p:cNvPr>
          <p:cNvSpPr/>
          <p:nvPr/>
        </p:nvSpPr>
        <p:spPr>
          <a:xfrm>
            <a:off x="1323664" y="40012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0070C0"/>
                </a:solidFill>
                <a:effectLst/>
                <a:latin typeface="-apple-system"/>
              </a:rPr>
              <a:t>单页面应用程序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124A4-28A7-A947-B9C3-B6D1BD477C0A}"/>
              </a:ext>
            </a:extLst>
          </p:cNvPr>
          <p:cNvSpPr/>
          <p:nvPr/>
        </p:nvSpPr>
        <p:spPr>
          <a:xfrm>
            <a:off x="7233988" y="391175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0070C0"/>
                </a:solidFill>
                <a:effectLst/>
                <a:latin typeface="-apple-system"/>
              </a:rPr>
              <a:t>传统多页面应用程序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11EDED-1A74-4FD1-8B6E-735B08B8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11" y="4281089"/>
            <a:ext cx="5356983" cy="23895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EFAA4-4CE9-4759-A2F5-D411CAADC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31" y="4274340"/>
            <a:ext cx="4132114" cy="24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4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4010-2B5B-4A4B-89FF-4718383F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AngularJs</a:t>
            </a:r>
            <a:r>
              <a:rPr lang="zh-CN" altLang="en-US" dirty="0"/>
              <a:t>使用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5A15A-018A-C242-8B72-0DB51BA00CC7}"/>
              </a:ext>
            </a:extLst>
          </p:cNvPr>
          <p:cNvSpPr/>
          <p:nvPr/>
        </p:nvSpPr>
        <p:spPr>
          <a:xfrm>
            <a:off x="838200" y="195167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2000" b="0" i="0" dirty="0">
              <a:effectLst/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4322A-0014-174E-B469-F1131B77ECC2}"/>
              </a:ext>
            </a:extLst>
          </p:cNvPr>
          <p:cNvSpPr/>
          <p:nvPr/>
        </p:nvSpPr>
        <p:spPr>
          <a:xfrm>
            <a:off x="838200" y="16900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0" dirty="0">
                <a:effectLst/>
                <a:latin typeface="-apple-system"/>
              </a:rPr>
              <a:t>指令是什么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将前缀为 </a:t>
            </a:r>
            <a:r>
              <a:rPr lang="en-US" b="0" i="0" dirty="0">
                <a:effectLst/>
                <a:latin typeface="-apple-system"/>
              </a:rPr>
              <a:t>ng- </a:t>
            </a:r>
            <a:r>
              <a:rPr lang="zh-CN" altLang="en-US" b="0" i="0" dirty="0">
                <a:effectLst/>
                <a:latin typeface="-apple-system"/>
              </a:rPr>
              <a:t>的属性称之为指令，其作用是为</a:t>
            </a:r>
            <a:r>
              <a:rPr lang="en-US" b="0" i="0" dirty="0">
                <a:effectLst/>
                <a:latin typeface="-apple-system"/>
              </a:rPr>
              <a:t>DOM</a:t>
            </a:r>
            <a:r>
              <a:rPr lang="zh-CN" altLang="en-US" b="0" i="0" dirty="0">
                <a:effectLst/>
                <a:latin typeface="-apple-system"/>
              </a:rPr>
              <a:t>元素绑定数据、添加事件 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853C3-D884-AD49-9CAA-8665493642E8}"/>
              </a:ext>
            </a:extLst>
          </p:cNvPr>
          <p:cNvSpPr/>
          <p:nvPr/>
        </p:nvSpPr>
        <p:spPr>
          <a:xfrm>
            <a:off x="838200" y="2982724"/>
            <a:ext cx="4265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effectLst/>
              </a:rPr>
              <a:t>&lt;</a:t>
            </a:r>
            <a:r>
              <a:rPr lang="en-US" dirty="0">
                <a:solidFill>
                  <a:srgbClr val="E2777A"/>
                </a:solidFill>
                <a:effectLst/>
              </a:rPr>
              <a:t>input type</a:t>
            </a:r>
            <a:r>
              <a:rPr lang="en-US" dirty="0">
                <a:solidFill>
                  <a:srgbClr val="CCCCCC"/>
                </a:solidFill>
                <a:effectLst/>
              </a:rPr>
              <a:t>="</a:t>
            </a:r>
            <a:r>
              <a:rPr lang="en-US" dirty="0">
                <a:solidFill>
                  <a:srgbClr val="7EC699"/>
                </a:solidFill>
                <a:effectLst/>
              </a:rPr>
              <a:t>text</a:t>
            </a:r>
            <a:r>
              <a:rPr lang="en-US" dirty="0">
                <a:solidFill>
                  <a:srgbClr val="CCCCCC"/>
                </a:solidFill>
                <a:effectLst/>
              </a:rPr>
              <a:t>"</a:t>
            </a:r>
            <a:r>
              <a:rPr lang="en-US" dirty="0">
                <a:solidFill>
                  <a:srgbClr val="E2777A"/>
                </a:solidFill>
                <a:effectLst/>
              </a:rPr>
              <a:t> ng-model</a:t>
            </a:r>
            <a:r>
              <a:rPr lang="en-US" dirty="0">
                <a:solidFill>
                  <a:srgbClr val="CCCCCC"/>
                </a:solidFill>
                <a:effectLst/>
              </a:rPr>
              <a:t>="</a:t>
            </a:r>
            <a:r>
              <a:rPr lang="en-US" dirty="0" err="1">
                <a:solidFill>
                  <a:srgbClr val="7EC699"/>
                </a:solidFill>
                <a:effectLst/>
              </a:rPr>
              <a:t>userName</a:t>
            </a:r>
            <a:r>
              <a:rPr lang="en-US" dirty="0">
                <a:solidFill>
                  <a:srgbClr val="CCCCCC"/>
                </a:solidFill>
                <a:effectLst/>
              </a:rPr>
              <a:t>"&gt;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5D7FBC-9C9F-5649-B03F-F2049A87D51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常用指令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3F484-D703-724D-9ECA-5454BA17A5D0}"/>
              </a:ext>
            </a:extLst>
          </p:cNvPr>
          <p:cNvSpPr/>
          <p:nvPr/>
        </p:nvSpPr>
        <p:spPr>
          <a:xfrm>
            <a:off x="936976" y="4460051"/>
            <a:ext cx="10950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ng-app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作用：该指令用来启动一个</a:t>
            </a:r>
            <a:r>
              <a:rPr lang="en-US" b="0" i="0" dirty="0">
                <a:effectLst/>
                <a:latin typeface="-apple-system"/>
              </a:rPr>
              <a:t>AngularJS</a:t>
            </a:r>
            <a:r>
              <a:rPr lang="zh-CN" altLang="en-US" b="0" i="0" dirty="0">
                <a:effectLst/>
                <a:latin typeface="-apple-system"/>
              </a:rPr>
              <a:t>应用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理解：指定</a:t>
            </a:r>
            <a:r>
              <a:rPr lang="en-US" b="0" i="0" dirty="0">
                <a:effectLst/>
                <a:latin typeface="-apple-system"/>
              </a:rPr>
              <a:t>AngularJS</a:t>
            </a:r>
            <a:r>
              <a:rPr lang="zh-CN" altLang="en-US" b="0" i="0" dirty="0">
                <a:effectLst/>
                <a:latin typeface="-apple-system"/>
              </a:rPr>
              <a:t>应用程序管理的边界，只有在</a:t>
            </a:r>
            <a:r>
              <a:rPr lang="en-US" b="0" i="0" dirty="0">
                <a:effectLst/>
                <a:latin typeface="-apple-system"/>
              </a:rPr>
              <a:t>ng-app</a:t>
            </a:r>
            <a:r>
              <a:rPr lang="zh-CN" altLang="en-US" b="0" i="0" dirty="0">
                <a:effectLst/>
                <a:latin typeface="-apple-system"/>
              </a:rPr>
              <a:t>内部的指令才会起作用</a:t>
            </a:r>
            <a:endParaRPr lang="en-US" altLang="zh-CN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dirty="0"/>
              <a:t>ng-app </a:t>
            </a:r>
            <a:r>
              <a:rPr lang="zh-CN" altLang="en-US" dirty="0"/>
              <a:t>指令指定了应用的根元素，通常放置在页面的根元素，也可以是任意的元素 例如：</a:t>
            </a:r>
            <a:r>
              <a:rPr lang="en-US" dirty="0"/>
              <a:t>body</a:t>
            </a:r>
            <a:r>
              <a:rPr lang="zh-CN" altLang="en-US" dirty="0"/>
              <a:t>或</a:t>
            </a:r>
            <a:r>
              <a:rPr lang="en-US" dirty="0"/>
              <a:t>html</a:t>
            </a:r>
            <a:r>
              <a:rPr lang="zh-CN" altLang="en-US" dirty="0"/>
              <a:t>标签 。应用程序运行时，会自动执行边界内部的其他指令。 标记的范围尽可能小，提高性能。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861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2DD-58F5-7247-8FCE-0858F8A8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常用指令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9B6C4-7BD8-AF43-A92D-5DAA34F3468E}"/>
              </a:ext>
            </a:extLst>
          </p:cNvPr>
          <p:cNvSpPr/>
          <p:nvPr/>
        </p:nvSpPr>
        <p:spPr>
          <a:xfrm>
            <a:off x="982134" y="169068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0" dirty="0">
                <a:effectLst/>
                <a:latin typeface="-apple-system"/>
              </a:rPr>
              <a:t>ng-click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-apple-system"/>
              </a:rPr>
              <a:t>作用：用来指定</a:t>
            </a:r>
            <a:r>
              <a:rPr lang="en-US" sz="2000" b="0" i="0" dirty="0">
                <a:effectLst/>
                <a:latin typeface="-apple-system"/>
              </a:rPr>
              <a:t>DOM</a:t>
            </a:r>
            <a:r>
              <a:rPr lang="zh-CN" altLang="en-US" sz="2000" b="0" i="0" dirty="0">
                <a:effectLst/>
                <a:latin typeface="-apple-system"/>
              </a:rPr>
              <a:t>元素被点击时执行的事件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-apple-system"/>
              </a:rPr>
              <a:t>语法：</a:t>
            </a:r>
            <a:r>
              <a:rPr lang="en-US" sz="2000" b="0" i="0" dirty="0">
                <a:effectLst/>
                <a:latin typeface="-apple-system"/>
              </a:rPr>
              <a:t>ng-click="expression”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C5805-A437-F847-BC0E-8E0180013802}"/>
              </a:ext>
            </a:extLst>
          </p:cNvPr>
          <p:cNvSpPr/>
          <p:nvPr/>
        </p:nvSpPr>
        <p:spPr>
          <a:xfrm>
            <a:off x="6766534" y="1983075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effectLst/>
              </a:rPr>
              <a:t>&lt;</a:t>
            </a:r>
            <a:r>
              <a:rPr lang="en-US" dirty="0">
                <a:solidFill>
                  <a:srgbClr val="E2777A"/>
                </a:solidFill>
                <a:effectLst/>
              </a:rPr>
              <a:t>button ng-click</a:t>
            </a:r>
            <a:r>
              <a:rPr lang="en-US" dirty="0">
                <a:solidFill>
                  <a:srgbClr val="CCCCCC"/>
                </a:solidFill>
                <a:effectLst/>
              </a:rPr>
              <a:t>="</a:t>
            </a:r>
            <a:r>
              <a:rPr lang="en-US" dirty="0" err="1">
                <a:solidFill>
                  <a:srgbClr val="7EC699"/>
                </a:solidFill>
                <a:effectLst/>
              </a:rPr>
              <a:t>val</a:t>
            </a:r>
            <a:r>
              <a:rPr lang="en-US" dirty="0">
                <a:solidFill>
                  <a:srgbClr val="7EC699"/>
                </a:solidFill>
                <a:effectLst/>
              </a:rPr>
              <a:t> + 1</a:t>
            </a:r>
            <a:r>
              <a:rPr lang="en-US" dirty="0">
                <a:solidFill>
                  <a:srgbClr val="CCCCCC"/>
                </a:solidFill>
                <a:effectLst/>
              </a:rPr>
              <a:t>"&gt;&lt;/</a:t>
            </a:r>
            <a:r>
              <a:rPr lang="en-US" dirty="0">
                <a:solidFill>
                  <a:srgbClr val="E2777A"/>
                </a:solidFill>
                <a:effectLst/>
              </a:rPr>
              <a:t>button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C3C09-7E23-8048-A8E4-943F652FEC0D}"/>
              </a:ext>
            </a:extLst>
          </p:cNvPr>
          <p:cNvSpPr/>
          <p:nvPr/>
        </p:nvSpPr>
        <p:spPr>
          <a:xfrm>
            <a:off x="982134" y="2828835"/>
            <a:ext cx="10227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-apple-system"/>
              </a:rPr>
              <a:t>ng-model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-apple-system"/>
              </a:rPr>
              <a:t>作用：绑定数据，在 </a:t>
            </a:r>
            <a:r>
              <a:rPr lang="en-US" sz="2000" b="0" i="0" dirty="0">
                <a:effectLst/>
                <a:latin typeface="-apple-system"/>
              </a:rPr>
              <a:t>input/select/</a:t>
            </a:r>
            <a:r>
              <a:rPr lang="en-US" sz="2000" b="0" i="0" dirty="0" err="1">
                <a:effectLst/>
                <a:latin typeface="-apple-system"/>
              </a:rPr>
              <a:t>textarea</a:t>
            </a:r>
            <a:r>
              <a:rPr lang="en-US" sz="2000" b="0" i="0" dirty="0">
                <a:effectLst/>
                <a:latin typeface="-apple-system"/>
              </a:rPr>
              <a:t> </a:t>
            </a:r>
            <a:r>
              <a:rPr lang="zh-CN" altLang="en-US" sz="2000" b="0" i="0" dirty="0">
                <a:effectLst/>
                <a:latin typeface="-apple-system"/>
              </a:rPr>
              <a:t>标签中使用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-apple-system"/>
              </a:rPr>
              <a:t>说明：</a:t>
            </a:r>
            <a:r>
              <a:rPr lang="en-US" sz="2000" dirty="0"/>
              <a:t>ng-model</a:t>
            </a:r>
            <a:r>
              <a:rPr lang="zh-CN" altLang="en-US" sz="2000" dirty="0"/>
              <a:t>指令将尝试把属性绑定到当前作用域中。 如果当前作用域中没有该属性，那么</a:t>
            </a:r>
            <a:r>
              <a:rPr lang="en-US" sz="2000" dirty="0" err="1"/>
              <a:t>AngluarJS</a:t>
            </a:r>
            <a:r>
              <a:rPr lang="zh-CN" altLang="en-US" sz="2000" dirty="0"/>
              <a:t>会帮我们隐式创建并且添加到当前作用域中。</a:t>
            </a:r>
            <a:endParaRPr lang="zh-CN" altLang="en-US" sz="2000" b="0" i="0" dirty="0">
              <a:effectLst/>
              <a:latin typeface="-apple-syste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48418-7D8B-2C4E-B8E5-1C6AE5883AB7}"/>
              </a:ext>
            </a:extLst>
          </p:cNvPr>
          <p:cNvSpPr/>
          <p:nvPr/>
        </p:nvSpPr>
        <p:spPr>
          <a:xfrm>
            <a:off x="982134" y="42487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0" dirty="0">
                <a:solidFill>
                  <a:srgbClr val="404040"/>
                </a:solidFill>
                <a:effectLst/>
                <a:latin typeface="-apple-system"/>
              </a:rPr>
              <a:t>ng-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-apple-system"/>
              </a:rPr>
              <a:t>init</a:t>
            </a:r>
            <a:endParaRPr lang="zh-CN" altLang="en-US" sz="2000" b="1" i="0" dirty="0">
              <a:solidFill>
                <a:srgbClr val="404040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作用：初始化属性的值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语法：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ng-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-apple-system"/>
              </a:rPr>
              <a:t>init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="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-apple-system"/>
              </a:rPr>
              <a:t>uName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='Jack'"</a:t>
            </a:r>
          </a:p>
        </p:txBody>
      </p:sp>
    </p:spTree>
    <p:extLst>
      <p:ext uri="{BB962C8B-B14F-4D97-AF65-F5344CB8AC3E}">
        <p14:creationId xmlns:p14="http://schemas.microsoft.com/office/powerpoint/2010/main" val="237595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EEA3-125C-A642-A9E1-D18FBEDC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常用指令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EEED7-E27E-C648-BC01-3273A764D56D}"/>
              </a:ext>
            </a:extLst>
          </p:cNvPr>
          <p:cNvSpPr/>
          <p:nvPr/>
        </p:nvSpPr>
        <p:spPr>
          <a:xfrm>
            <a:off x="838200" y="1825625"/>
            <a:ext cx="10360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404040"/>
                </a:solidFill>
                <a:effectLst/>
                <a:latin typeface="-apple-system"/>
              </a:rPr>
              <a:t>expression -</a:t>
            </a:r>
            <a:r>
              <a:rPr lang="zh-CN" altLang="en-US" sz="2000" b="1" i="0" dirty="0">
                <a:solidFill>
                  <a:srgbClr val="404040"/>
                </a:solidFill>
                <a:effectLst/>
                <a:latin typeface="-apple-system"/>
              </a:rPr>
              <a:t>表达式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介绍：是一些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JavaScript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的代码片段主要被用在插值绑定或者直接作为指令的属性值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D2D1F-BBD3-324C-8083-2E88AD8883A9}"/>
              </a:ext>
            </a:extLst>
          </p:cNvPr>
          <p:cNvSpPr/>
          <p:nvPr/>
        </p:nvSpPr>
        <p:spPr>
          <a:xfrm>
            <a:off x="1267176" y="2666350"/>
            <a:ext cx="10360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</a:t>
            </a:r>
            <a:r>
              <a:rPr lang="en-US" dirty="0">
                <a:solidFill>
                  <a:srgbClr val="F8C555"/>
                </a:solidFill>
                <a:effectLst/>
              </a:rPr>
              <a:t>JS</a:t>
            </a:r>
            <a:r>
              <a:rPr lang="zh-CN" altLang="en-US" dirty="0"/>
              <a:t>角度，使用运算符和数据 连接起来的有 结果 的代码就是：表达式 </a:t>
            </a:r>
            <a:endParaRPr lang="en-US" altLang="zh-CN" dirty="0"/>
          </a:p>
          <a:p>
            <a:r>
              <a:rPr lang="zh-CN" altLang="en-US" dirty="0"/>
              <a:t>注意：不带分号 。</a:t>
            </a:r>
            <a:endParaRPr lang="en-US" altLang="zh-CN" dirty="0"/>
          </a:p>
          <a:p>
            <a:r>
              <a:rPr lang="zh-CN" altLang="en-US" dirty="0"/>
              <a:t>例如：     可以使用 </a:t>
            </a:r>
            <a:r>
              <a:rPr lang="en-US" dirty="0" err="1"/>
              <a:t>console</a:t>
            </a:r>
            <a:r>
              <a:rPr lang="en-US" dirty="0" err="1">
                <a:solidFill>
                  <a:srgbClr val="CCCCCC"/>
                </a:solidFill>
                <a:effectLst/>
              </a:rPr>
              <a:t>.</a:t>
            </a:r>
            <a:r>
              <a:rPr lang="en-US" dirty="0" err="1">
                <a:solidFill>
                  <a:srgbClr val="F08D49"/>
                </a:solidFill>
                <a:effectLst/>
              </a:rPr>
              <a:t>log</a:t>
            </a:r>
            <a:r>
              <a:rPr lang="en-US" dirty="0">
                <a:solidFill>
                  <a:srgbClr val="CCCCCC"/>
                </a:solidFill>
                <a:effectLst/>
              </a:rPr>
              <a:t>();</a:t>
            </a:r>
            <a:r>
              <a:rPr lang="en-US" dirty="0"/>
              <a:t> </a:t>
            </a:r>
            <a:r>
              <a:rPr lang="zh-CN" altLang="en-US" dirty="0"/>
              <a:t>打印出来， 或者 </a:t>
            </a:r>
            <a:r>
              <a:rPr lang="en-US" dirty="0" err="1"/>
              <a:t>console</a:t>
            </a:r>
            <a:r>
              <a:rPr lang="en-US" dirty="0" err="1">
                <a:solidFill>
                  <a:srgbClr val="CCCCCC"/>
                </a:solidFill>
                <a:effectLst/>
              </a:rPr>
              <a:t>.</a:t>
            </a:r>
            <a:r>
              <a:rPr lang="en-US" dirty="0" err="1">
                <a:solidFill>
                  <a:srgbClr val="F08D49"/>
                </a:solidFill>
                <a:effectLst/>
              </a:rPr>
              <a:t>log</a:t>
            </a:r>
            <a:r>
              <a:rPr lang="en-US" dirty="0">
                <a:solidFill>
                  <a:srgbClr val="CCCCCC"/>
                </a:solidFill>
                <a:effectLst/>
              </a:rPr>
              <a:t>(</a:t>
            </a:r>
            <a:r>
              <a:rPr lang="en-US" dirty="0"/>
              <a:t> expression </a:t>
            </a:r>
            <a:r>
              <a:rPr lang="en-US" dirty="0">
                <a:solidFill>
                  <a:srgbClr val="CCCCCC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可以用作 赋值运算符 的右值 </a:t>
            </a:r>
            <a:r>
              <a:rPr lang="en-US" dirty="0">
                <a:solidFill>
                  <a:srgbClr val="CC99CD"/>
                </a:solidFill>
                <a:effectLst/>
              </a:rPr>
              <a:t>var</a:t>
            </a:r>
            <a:r>
              <a:rPr lang="en-US" dirty="0"/>
              <a:t> test </a:t>
            </a:r>
            <a:r>
              <a:rPr lang="en-US" dirty="0">
                <a:solidFill>
                  <a:srgbClr val="67CDCC"/>
                </a:solidFill>
                <a:effectLst/>
              </a:rPr>
              <a:t>=</a:t>
            </a:r>
            <a:r>
              <a:rPr lang="en-US" dirty="0"/>
              <a:t> expression</a:t>
            </a:r>
            <a:r>
              <a:rPr lang="en-US" dirty="0">
                <a:solidFill>
                  <a:srgbClr val="CCCCCC"/>
                </a:solidFill>
                <a:effectLst/>
              </a:rPr>
              <a:t>;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EA977-181C-6345-9001-D7A890043250}"/>
              </a:ext>
            </a:extLst>
          </p:cNvPr>
          <p:cNvSpPr/>
          <p:nvPr/>
        </p:nvSpPr>
        <p:spPr>
          <a:xfrm>
            <a:off x="1267176" y="40027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8BF6A"/>
                </a:solidFill>
                <a:effectLst/>
              </a:rPr>
              <a:t>&lt;p&gt;</a:t>
            </a:r>
            <a:r>
              <a:rPr lang="en-US" dirty="0"/>
              <a:t>{{</a:t>
            </a:r>
            <a:r>
              <a:rPr lang="en-US" dirty="0" err="1"/>
              <a:t>user.name</a:t>
            </a:r>
            <a:r>
              <a:rPr lang="en-US" dirty="0"/>
              <a:t>}}</a:t>
            </a:r>
            <a:r>
              <a:rPr lang="en-US" dirty="0">
                <a:solidFill>
                  <a:srgbClr val="E8BF6A"/>
                </a:solidFill>
                <a:effectLst/>
              </a:rPr>
              <a:t>&lt;/p&gt;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&lt;p&gt;</a:t>
            </a:r>
            <a:r>
              <a:rPr lang="en-US" dirty="0"/>
              <a:t>{{1 + 8}}</a:t>
            </a:r>
            <a:r>
              <a:rPr lang="en-US" dirty="0">
                <a:solidFill>
                  <a:srgbClr val="E8BF6A"/>
                </a:solidFill>
                <a:effectLst/>
              </a:rPr>
              <a:t>&lt;/p&gt;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&lt;p&gt;</a:t>
            </a:r>
            <a:r>
              <a:rPr lang="en-US" dirty="0"/>
              <a:t>{{"hello" + "world"}}</a:t>
            </a:r>
            <a:r>
              <a:rPr lang="en-US" dirty="0">
                <a:solidFill>
                  <a:srgbClr val="E8BF6A"/>
                </a:solidFill>
                <a:effectLst/>
              </a:rPr>
              <a:t>&lt;/p&gt;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/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&lt;div </a:t>
            </a:r>
            <a:r>
              <a:rPr lang="en-US" dirty="0">
                <a:solidFill>
                  <a:srgbClr val="BABABA"/>
                </a:solidFill>
                <a:effectLst/>
              </a:rPr>
              <a:t>ng-click</a:t>
            </a:r>
            <a:r>
              <a:rPr lang="en-US" dirty="0">
                <a:solidFill>
                  <a:srgbClr val="A5C261"/>
                </a:solidFill>
                <a:effectLst/>
              </a:rPr>
              <a:t>="</a:t>
            </a:r>
            <a:r>
              <a:rPr lang="en-US" dirty="0" err="1">
                <a:solidFill>
                  <a:srgbClr val="A5C261"/>
                </a:solidFill>
                <a:effectLst/>
              </a:rPr>
              <a:t>sayHi</a:t>
            </a:r>
            <a:r>
              <a:rPr lang="en-US" dirty="0">
                <a:solidFill>
                  <a:srgbClr val="A5C261"/>
                </a:solidFill>
                <a:effectLst/>
              </a:rPr>
              <a:t>()"</a:t>
            </a:r>
            <a:r>
              <a:rPr lang="en-US" dirty="0">
                <a:solidFill>
                  <a:srgbClr val="E8BF6A"/>
                </a:solidFill>
                <a:effectLst/>
              </a:rPr>
              <a:t>&gt;&lt;/div&gt;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4658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296E-F077-3E46-9390-5CC568C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补充</a:t>
            </a:r>
            <a:r>
              <a:rPr lang="en-US" altLang="zh-CN" dirty="0"/>
              <a:t>)</a:t>
            </a:r>
            <a:r>
              <a:rPr lang="zh-CN" altLang="en-CN" dirty="0"/>
              <a:t>大作业</a:t>
            </a:r>
            <a:r>
              <a:rPr lang="zh-CN" altLang="en-US" dirty="0"/>
              <a:t>示例中用到的</a:t>
            </a:r>
            <a:r>
              <a:rPr lang="en-US" altLang="zh-CN" dirty="0" err="1"/>
              <a:t>AngularJs</a:t>
            </a:r>
            <a:r>
              <a:rPr lang="zh-CN" altLang="en-US" dirty="0"/>
              <a:t>指令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8AD62-6EBF-694E-916A-1985AEECE855}"/>
              </a:ext>
            </a:extLst>
          </p:cNvPr>
          <p:cNvSpPr/>
          <p:nvPr/>
        </p:nvSpPr>
        <p:spPr>
          <a:xfrm>
            <a:off x="838200" y="1690688"/>
            <a:ext cx="99088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ng-repeat </a:t>
            </a:r>
            <a:r>
              <a:rPr lang="zh-CN" altLang="en-US" b="1" i="0" dirty="0">
                <a:effectLst/>
                <a:latin typeface="-apple-system"/>
              </a:rPr>
              <a:t>指令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作用：遍历集合中的数据，为集合中的每条数据创建一个当前元素（即，带有指令的元素）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说明：功能类似于 </a:t>
            </a:r>
            <a:r>
              <a:rPr lang="en-US" b="0" i="0" dirty="0">
                <a:effectLst/>
                <a:latin typeface="-apple-system"/>
              </a:rPr>
              <a:t>for-in </a:t>
            </a:r>
            <a:r>
              <a:rPr lang="zh-CN" altLang="en-US" b="0" i="0" dirty="0">
                <a:effectLst/>
                <a:latin typeface="-apple-system"/>
              </a:rPr>
              <a:t>循环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FE796-74E9-2B40-A78F-47D839217119}"/>
              </a:ext>
            </a:extLst>
          </p:cNvPr>
          <p:cNvSpPr/>
          <p:nvPr/>
        </p:nvSpPr>
        <p:spPr>
          <a:xfrm>
            <a:off x="838200" y="279955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8BF6A"/>
                </a:solidFill>
                <a:effectLst/>
              </a:rPr>
              <a:t>&lt;ul&gt;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    &lt;li </a:t>
            </a:r>
            <a:r>
              <a:rPr lang="en-US" dirty="0">
                <a:solidFill>
                  <a:srgbClr val="BABABA"/>
                </a:solidFill>
                <a:effectLst/>
              </a:rPr>
              <a:t>ng-repeat</a:t>
            </a:r>
            <a:r>
              <a:rPr lang="en-US" dirty="0">
                <a:solidFill>
                  <a:srgbClr val="A5C261"/>
                </a:solidFill>
                <a:effectLst/>
              </a:rPr>
              <a:t>="item in data"</a:t>
            </a:r>
            <a:r>
              <a:rPr lang="en-US" dirty="0">
                <a:solidFill>
                  <a:srgbClr val="E8BF6A"/>
                </a:solidFill>
                <a:effectLst/>
              </a:rPr>
              <a:t>&gt;&lt;/li&gt;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&lt;/ul&gt;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/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&lt;script&gt;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    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9876AA"/>
                </a:solidFill>
                <a:effectLst/>
              </a:rPr>
              <a:t>controller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 err="1">
                <a:solidFill>
                  <a:srgbClr val="6A8759"/>
                </a:solidFill>
                <a:effectLst/>
              </a:rPr>
              <a:t>TestController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[</a:t>
            </a:r>
            <a:r>
              <a:rPr lang="en-US" dirty="0">
                <a:solidFill>
                  <a:srgbClr val="6A8759"/>
                </a:solidFill>
                <a:effectLst/>
              </a:rPr>
              <a:t>'$scope'</a:t>
            </a:r>
            <a:r>
              <a:rPr lang="en-US" dirty="0">
                <a:solidFill>
                  <a:srgbClr val="CC7832"/>
                </a:solidFill>
                <a:effectLst/>
              </a:rPr>
              <a:t>, function</a:t>
            </a:r>
            <a:r>
              <a:rPr lang="en-US" dirty="0"/>
              <a:t>($scope) {</a:t>
            </a:r>
            <a:br>
              <a:rPr lang="en-US" dirty="0"/>
            </a:br>
            <a:r>
              <a:rPr lang="en-US" dirty="0"/>
              <a:t>        $</a:t>
            </a:r>
            <a:r>
              <a:rPr lang="en-US" dirty="0" err="1"/>
              <a:t>scope.</a:t>
            </a:r>
            <a:r>
              <a:rPr lang="en-US" dirty="0" err="1">
                <a:solidFill>
                  <a:srgbClr val="9876AA"/>
                </a:solidFill>
                <a:effectLst/>
              </a:rPr>
              <a:t>data</a:t>
            </a:r>
            <a:r>
              <a:rPr lang="en-US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[</a:t>
            </a:r>
            <a:br>
              <a:rPr lang="en-US" dirty="0"/>
            </a:br>
            <a:r>
              <a:rPr lang="en-US" dirty="0"/>
              <a:t>            {</a:t>
            </a:r>
            <a:r>
              <a:rPr lang="en-US" dirty="0">
                <a:solidFill>
                  <a:srgbClr val="9876AA"/>
                </a:solidFill>
                <a:effectLst/>
              </a:rPr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'jack'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9876AA"/>
                </a:solidFill>
                <a:effectLst/>
              </a:rPr>
              <a:t>age</a:t>
            </a:r>
            <a:r>
              <a:rPr lang="en-US" dirty="0"/>
              <a:t>: </a:t>
            </a:r>
            <a:r>
              <a:rPr lang="en-US" dirty="0">
                <a:solidFill>
                  <a:srgbClr val="6897BB"/>
                </a:solidFill>
                <a:effectLst/>
              </a:rPr>
              <a:t>19</a:t>
            </a: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dirty="0"/>
              <a:t>{</a:t>
            </a:r>
            <a:r>
              <a:rPr lang="en-US" dirty="0">
                <a:solidFill>
                  <a:srgbClr val="9876AA"/>
                </a:solidFill>
                <a:effectLst/>
              </a:rPr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'tom'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9876AA"/>
                </a:solidFill>
                <a:effectLst/>
              </a:rPr>
              <a:t>age</a:t>
            </a:r>
            <a:r>
              <a:rPr lang="en-US" dirty="0"/>
              <a:t>: </a:t>
            </a:r>
            <a:r>
              <a:rPr lang="en-US" dirty="0">
                <a:solidFill>
                  <a:srgbClr val="6897BB"/>
                </a:solidFill>
                <a:effectLst/>
              </a:rPr>
              <a:t>21</a:t>
            </a: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dirty="0"/>
              <a:t>{</a:t>
            </a:r>
            <a:r>
              <a:rPr lang="en-US" dirty="0">
                <a:solidFill>
                  <a:srgbClr val="9876AA"/>
                </a:solidFill>
                <a:effectLst/>
              </a:rPr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6A8759"/>
                </a:solidFill>
                <a:effectLst/>
              </a:rPr>
              <a:t>'rose'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9876AA"/>
                </a:solidFill>
                <a:effectLst/>
              </a:rPr>
              <a:t>age</a:t>
            </a:r>
            <a:r>
              <a:rPr lang="en-US" dirty="0"/>
              <a:t>: </a:t>
            </a:r>
            <a:r>
              <a:rPr lang="en-US" dirty="0">
                <a:solidFill>
                  <a:srgbClr val="6897BB"/>
                </a:solidFill>
                <a:effectLst/>
              </a:rPr>
              <a:t>22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]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}])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&lt;/script&gt;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6AD1E-5100-614F-AADB-5DD80D86CC55}"/>
              </a:ext>
            </a:extLst>
          </p:cNvPr>
          <p:cNvSpPr/>
          <p:nvPr/>
        </p:nvSpPr>
        <p:spPr>
          <a:xfrm rot="610767">
            <a:off x="4454956" y="2787654"/>
            <a:ext cx="2607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使用 </a:t>
            </a:r>
            <a:r>
              <a:rPr lang="en-US" dirty="0"/>
              <a:t>track by $index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解决，数据重复的问题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7FBF2-BCCA-934C-8887-7D76554C9001}"/>
              </a:ext>
            </a:extLst>
          </p:cNvPr>
          <p:cNvSpPr/>
          <p:nvPr/>
        </p:nvSpPr>
        <p:spPr>
          <a:xfrm>
            <a:off x="6934200" y="33864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8BF6A"/>
                </a:solidFill>
                <a:effectLst/>
              </a:rPr>
              <a:t>&lt;ul&gt;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    &lt;li </a:t>
            </a:r>
            <a:r>
              <a:rPr lang="en-US" dirty="0">
                <a:solidFill>
                  <a:srgbClr val="BABABA"/>
                </a:solidFill>
                <a:effectLst/>
              </a:rPr>
              <a:t>ng-repeat</a:t>
            </a:r>
            <a:r>
              <a:rPr lang="en-US" dirty="0">
                <a:solidFill>
                  <a:srgbClr val="A5C261"/>
                </a:solidFill>
                <a:effectLst/>
              </a:rPr>
              <a:t>="item in </a:t>
            </a:r>
            <a:r>
              <a:rPr lang="en-US" dirty="0" err="1">
                <a:solidFill>
                  <a:srgbClr val="A5C261"/>
                </a:solidFill>
                <a:effectLst/>
              </a:rPr>
              <a:t>datas</a:t>
            </a:r>
            <a:r>
              <a:rPr lang="en-US" dirty="0">
                <a:solidFill>
                  <a:srgbClr val="A5C261"/>
                </a:solidFill>
                <a:effectLst/>
              </a:rPr>
              <a:t> track by $index"</a:t>
            </a:r>
            <a:r>
              <a:rPr lang="en-US" dirty="0">
                <a:solidFill>
                  <a:srgbClr val="E8BF6A"/>
                </a:solidFill>
                <a:effectLst/>
              </a:rPr>
              <a:t>&gt;&lt;/li&gt;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&lt;/ul&gt;</a:t>
            </a:r>
            <a:endParaRPr lang="en-C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B446B-50D2-E740-9CDA-E41B5FA70D86}"/>
              </a:ext>
            </a:extLst>
          </p:cNvPr>
          <p:cNvCxnSpPr/>
          <p:nvPr/>
        </p:nvCxnSpPr>
        <p:spPr>
          <a:xfrm>
            <a:off x="4402667" y="3296356"/>
            <a:ext cx="2393244" cy="45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0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32A6-B617-5E42-8FBE-3A5C82AA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补充</a:t>
            </a:r>
            <a:r>
              <a:rPr lang="en-US" altLang="zh-CN" dirty="0"/>
              <a:t>)</a:t>
            </a:r>
            <a:r>
              <a:rPr lang="zh-CN" altLang="en-CN" dirty="0"/>
              <a:t>大作业</a:t>
            </a:r>
            <a:r>
              <a:rPr lang="zh-CN" altLang="en-US" dirty="0"/>
              <a:t>示例中用到的</a:t>
            </a:r>
            <a:r>
              <a:rPr lang="en-US" altLang="zh-CN" dirty="0" err="1"/>
              <a:t>AngularJs</a:t>
            </a:r>
            <a:r>
              <a:rPr lang="zh-CN" altLang="en-US" dirty="0"/>
              <a:t>指令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8A4C5-89BC-084E-9583-15D416274197}"/>
              </a:ext>
            </a:extLst>
          </p:cNvPr>
          <p:cNvSpPr/>
          <p:nvPr/>
        </p:nvSpPr>
        <p:spPr>
          <a:xfrm>
            <a:off x="838200" y="1812836"/>
            <a:ext cx="8486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ng-class</a:t>
            </a:r>
            <a:r>
              <a:rPr lang="zh-CN" altLang="en-US" b="1" i="0" dirty="0">
                <a:effectLst/>
                <a:latin typeface="-apple-system"/>
              </a:rPr>
              <a:t>指令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语法：</a:t>
            </a:r>
            <a:r>
              <a:rPr lang="en-US" b="0" i="0" dirty="0">
                <a:effectLst/>
                <a:latin typeface="-apple-system"/>
              </a:rPr>
              <a:t>ng-class="</a:t>
            </a:r>
            <a:r>
              <a:rPr lang="en-US" b="0" i="0" dirty="0" err="1">
                <a:effectLst/>
                <a:latin typeface="-apple-system"/>
              </a:rPr>
              <a:t>expression"，expression</a:t>
            </a:r>
            <a:r>
              <a:rPr lang="zh-CN" altLang="en-US" b="0" i="0" dirty="0">
                <a:effectLst/>
                <a:latin typeface="-apple-system"/>
              </a:rPr>
              <a:t>是</a:t>
            </a:r>
            <a:r>
              <a:rPr lang="en-US" b="0" i="0" dirty="0">
                <a:effectLst/>
                <a:latin typeface="-apple-system"/>
              </a:rPr>
              <a:t>model</a:t>
            </a:r>
            <a:r>
              <a:rPr lang="zh-CN" altLang="en-US" b="0" i="0" dirty="0">
                <a:effectLst/>
                <a:latin typeface="-apple-system"/>
              </a:rPr>
              <a:t>中的一个数据或表达式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作用：根据 </a:t>
            </a:r>
            <a:r>
              <a:rPr lang="en-US" b="0" i="0" dirty="0">
                <a:effectLst/>
                <a:latin typeface="-apple-system"/>
              </a:rPr>
              <a:t>expression </a:t>
            </a:r>
            <a:r>
              <a:rPr lang="zh-CN" altLang="en-US" b="0" i="0" dirty="0">
                <a:effectLst/>
                <a:latin typeface="-apple-system"/>
              </a:rPr>
              <a:t>的值，给当前元素添加指定的类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BE508-506A-F04D-93A6-CD515662E203}"/>
              </a:ext>
            </a:extLst>
          </p:cNvPr>
          <p:cNvSpPr/>
          <p:nvPr/>
        </p:nvSpPr>
        <p:spPr>
          <a:xfrm>
            <a:off x="1346200" y="2858314"/>
            <a:ext cx="76736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8BF6A"/>
                </a:solidFill>
                <a:effectLst/>
              </a:rPr>
              <a:t>&lt;div </a:t>
            </a:r>
            <a:r>
              <a:rPr lang="en-US" dirty="0">
                <a:solidFill>
                  <a:srgbClr val="BABABA"/>
                </a:solidFill>
                <a:effectLst/>
              </a:rPr>
              <a:t>ng-class</a:t>
            </a:r>
            <a:r>
              <a:rPr lang="en-US" dirty="0">
                <a:solidFill>
                  <a:srgbClr val="A5C261"/>
                </a:solidFill>
                <a:effectLst/>
              </a:rPr>
              <a:t>="type"</a:t>
            </a:r>
            <a:r>
              <a:rPr lang="en-US" dirty="0">
                <a:solidFill>
                  <a:srgbClr val="E8BF6A"/>
                </a:solidFill>
                <a:effectLst/>
              </a:rPr>
              <a:t>&gt;&lt;/div&gt;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&lt;script&gt;</a:t>
            </a:r>
            <a:br>
              <a:rPr lang="en-US" dirty="0">
                <a:solidFill>
                  <a:srgbClr val="E8BF6A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    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9876AA"/>
                </a:solidFill>
                <a:effectLst/>
              </a:rPr>
              <a:t>controller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demoController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[</a:t>
            </a:r>
            <a:r>
              <a:rPr lang="en-US" dirty="0">
                <a:solidFill>
                  <a:srgbClr val="6A8759"/>
                </a:solidFill>
                <a:effectLst/>
              </a:rPr>
              <a:t>"$scope"</a:t>
            </a:r>
            <a:r>
              <a:rPr lang="en-US" dirty="0">
                <a:solidFill>
                  <a:srgbClr val="CC7832"/>
                </a:solidFill>
                <a:effectLst/>
              </a:rPr>
              <a:t>, function</a:t>
            </a:r>
            <a:r>
              <a:rPr lang="en-US" dirty="0"/>
              <a:t>($scope) {</a:t>
            </a:r>
            <a:br>
              <a:rPr lang="en-US" dirty="0"/>
            </a:br>
            <a:r>
              <a:rPr lang="en-US" dirty="0"/>
              <a:t>        $</a:t>
            </a:r>
            <a:r>
              <a:rPr lang="en-US" dirty="0" err="1"/>
              <a:t>scope.</a:t>
            </a:r>
            <a:r>
              <a:rPr lang="en-US" dirty="0" err="1">
                <a:solidFill>
                  <a:srgbClr val="9876AA"/>
                </a:solidFill>
                <a:effectLst/>
              </a:rPr>
              <a:t>type</a:t>
            </a:r>
            <a:r>
              <a:rPr lang="en-US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"red"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}])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E8BF6A"/>
                </a:solidFill>
                <a:effectLst/>
              </a:rPr>
              <a:t>&lt;/script&gt;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90B41-0172-5748-B1E4-7CE65C238085}"/>
              </a:ext>
            </a:extLst>
          </p:cNvPr>
          <p:cNvSpPr/>
          <p:nvPr/>
        </p:nvSpPr>
        <p:spPr>
          <a:xfrm>
            <a:off x="838200" y="4734788"/>
            <a:ext cx="47610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-apple-system"/>
              </a:rPr>
              <a:t>ng-hide/ng-show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显示和隐藏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dirty="0"/>
              <a:t>作用：控制当前元素的展示和隐藏，类型为：布尔值</a:t>
            </a:r>
          </a:p>
          <a:p>
            <a:r>
              <a:rPr lang="zh-CN" altLang="en-US" dirty="0"/>
              <a:t>语法： </a:t>
            </a:r>
            <a:r>
              <a:rPr lang="en-US" dirty="0"/>
              <a:t>ng-show="</a:t>
            </a:r>
            <a:r>
              <a:rPr lang="zh-CN" altLang="en-US" dirty="0"/>
              <a:t>布尔值</a:t>
            </a:r>
            <a:r>
              <a:rPr lang="en-US" altLang="zh-CN" dirty="0"/>
              <a:t>"</a:t>
            </a:r>
          </a:p>
          <a:p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8660C-4780-4B42-BE71-7D618A65434E}"/>
              </a:ext>
            </a:extLst>
          </p:cNvPr>
          <p:cNvSpPr/>
          <p:nvPr/>
        </p:nvSpPr>
        <p:spPr>
          <a:xfrm>
            <a:off x="1247873" y="5913069"/>
            <a:ext cx="310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effectLst/>
              </a:rPr>
              <a:t>&lt;</a:t>
            </a:r>
            <a:r>
              <a:rPr lang="en-US" dirty="0">
                <a:solidFill>
                  <a:srgbClr val="E2777A"/>
                </a:solidFill>
                <a:effectLst/>
              </a:rPr>
              <a:t>div ng-show</a:t>
            </a:r>
            <a:r>
              <a:rPr lang="en-US" dirty="0">
                <a:solidFill>
                  <a:srgbClr val="CCCCCC"/>
                </a:solidFill>
                <a:effectLst/>
              </a:rPr>
              <a:t>="</a:t>
            </a:r>
            <a:r>
              <a:rPr lang="en-US" dirty="0" err="1">
                <a:solidFill>
                  <a:srgbClr val="7EC699"/>
                </a:solidFill>
                <a:effectLst/>
              </a:rPr>
              <a:t>isShow</a:t>
            </a:r>
            <a:r>
              <a:rPr lang="en-US" dirty="0">
                <a:solidFill>
                  <a:srgbClr val="CCCCCC"/>
                </a:solidFill>
                <a:effectLst/>
              </a:rPr>
              <a:t>"&gt;&lt;/</a:t>
            </a:r>
            <a:r>
              <a:rPr lang="en-US" dirty="0">
                <a:solidFill>
                  <a:srgbClr val="E2777A"/>
                </a:solidFill>
                <a:effectLst/>
              </a:rPr>
              <a:t>div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FEF6E-27B7-C148-ADDF-11FE8F3C5C8F}"/>
              </a:ext>
            </a:extLst>
          </p:cNvPr>
          <p:cNvSpPr/>
          <p:nvPr/>
        </p:nvSpPr>
        <p:spPr>
          <a:xfrm>
            <a:off x="4697861" y="5913069"/>
            <a:ext cx="279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effectLst/>
              </a:rPr>
              <a:t>&lt;</a:t>
            </a:r>
            <a:r>
              <a:rPr lang="en-US" dirty="0" err="1">
                <a:solidFill>
                  <a:srgbClr val="E2777A"/>
                </a:solidFill>
                <a:effectLst/>
              </a:rPr>
              <a:t>div</a:t>
            </a:r>
            <a:r>
              <a:rPr lang="en-US" altLang="zh-CN" dirty="0" err="1">
                <a:solidFill>
                  <a:srgbClr val="E2777A"/>
                </a:solidFill>
              </a:rPr>
              <a:t>ng</a:t>
            </a:r>
            <a:r>
              <a:rPr lang="en-US" altLang="zh-CN" dirty="0">
                <a:solidFill>
                  <a:srgbClr val="E2777A"/>
                </a:solidFill>
              </a:rPr>
              <a:t>-hide</a:t>
            </a:r>
            <a:r>
              <a:rPr lang="en-US" altLang="zh-CN" dirty="0">
                <a:solidFill>
                  <a:srgbClr val="CCCCCC"/>
                </a:solidFill>
              </a:rPr>
              <a:t>="</a:t>
            </a:r>
            <a:r>
              <a:rPr lang="en-US" altLang="zh-CN" dirty="0">
                <a:solidFill>
                  <a:srgbClr val="7EC699"/>
                </a:solidFill>
              </a:rPr>
              <a:t>false</a:t>
            </a:r>
            <a:r>
              <a:rPr lang="en-US" dirty="0">
                <a:solidFill>
                  <a:srgbClr val="E2777A"/>
                </a:solidFill>
                <a:effectLst/>
              </a:rPr>
              <a:t> </a:t>
            </a:r>
            <a:r>
              <a:rPr lang="en-US" dirty="0">
                <a:solidFill>
                  <a:srgbClr val="CCCCCC"/>
                </a:solidFill>
                <a:effectLst/>
              </a:rPr>
              <a:t>"&gt;&lt;/</a:t>
            </a:r>
            <a:r>
              <a:rPr lang="en-US" dirty="0">
                <a:solidFill>
                  <a:srgbClr val="E2777A"/>
                </a:solidFill>
                <a:effectLst/>
              </a:rPr>
              <a:t>div</a:t>
            </a:r>
            <a:r>
              <a:rPr lang="en-US" dirty="0">
                <a:solidFill>
                  <a:srgbClr val="CCCCCC"/>
                </a:solidFill>
                <a:effectLst/>
              </a:rPr>
              <a:t>&gt;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4423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0C83-ADB6-6A46-87D0-AE5E5A44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-</a:t>
            </a:r>
            <a:r>
              <a:rPr lang="zh-CN" altLang="en-US" dirty="0"/>
              <a:t>模块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A27B0-1462-6E43-B566-74A0409A72C3}"/>
              </a:ext>
            </a:extLst>
          </p:cNvPr>
          <p:cNvSpPr/>
          <p:nvPr/>
        </p:nvSpPr>
        <p:spPr>
          <a:xfrm>
            <a:off x="838199" y="1690688"/>
            <a:ext cx="7402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所有的其他内容，都是基于模块的，有模块才有其他的内容！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30BF3-0C9F-B948-9543-ABE16E2826A7}"/>
              </a:ext>
            </a:extLst>
          </p:cNvPr>
          <p:cNvSpPr/>
          <p:nvPr/>
        </p:nvSpPr>
        <p:spPr>
          <a:xfrm>
            <a:off x="838199" y="2277587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模块是一个容器包含了应用程序的不同组成部分，并且这些内容必须要依附于一个模块 例如：</a:t>
            </a:r>
            <a:r>
              <a:rPr lang="en-US" dirty="0"/>
              <a:t>controllers, services, filters, directives, configs </a:t>
            </a:r>
            <a:r>
              <a:rPr lang="zh-CN" altLang="en-US" dirty="0"/>
              <a:t>等 </a:t>
            </a:r>
            <a:endParaRPr lang="en-US" altLang="zh-CN" dirty="0"/>
          </a:p>
          <a:p>
            <a:r>
              <a:rPr lang="zh-CN" altLang="en-US" dirty="0"/>
              <a:t>模块是应用程序的组成单元，例如：登录模块、注册模块、商品列表模块 等，这些模块 组合在一起构成了一个完整的应用程序。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5A874-C085-C040-B866-691DC8C4253C}"/>
              </a:ext>
            </a:extLst>
          </p:cNvPr>
          <p:cNvSpPr/>
          <p:nvPr/>
        </p:nvSpPr>
        <p:spPr>
          <a:xfrm>
            <a:off x="838199" y="3477916"/>
            <a:ext cx="89266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创建模块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语法：</a:t>
            </a:r>
            <a:r>
              <a:rPr lang="en-US" dirty="0"/>
              <a:t>var app = </a:t>
            </a:r>
            <a:r>
              <a:rPr lang="en-US" dirty="0" err="1"/>
              <a:t>angular.module</a:t>
            </a:r>
            <a:r>
              <a:rPr lang="en-US" dirty="0"/>
              <a:t>(</a:t>
            </a:r>
            <a:r>
              <a:rPr lang="en-US" dirty="0" err="1"/>
              <a:t>moduleName</a:t>
            </a:r>
            <a:r>
              <a:rPr lang="en-US" dirty="0"/>
              <a:t>, []);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作用：创建一个模块，让</a:t>
            </a:r>
            <a:r>
              <a:rPr lang="en-US" dirty="0" err="1"/>
              <a:t>AngluarJS</a:t>
            </a:r>
            <a:r>
              <a:rPr lang="zh-CN" altLang="en-US" dirty="0"/>
              <a:t>对整个内容进行模块化管理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说明：</a:t>
            </a:r>
            <a:r>
              <a:rPr lang="zh-CN" altLang="en-US" dirty="0">
                <a:solidFill>
                  <a:srgbClr val="C00000"/>
                </a:solidFill>
              </a:rPr>
              <a:t>模块也可以被创建多次，但很少这么做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示例：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30E34-60A2-854D-88AB-658F31D8AC5A}"/>
              </a:ext>
            </a:extLst>
          </p:cNvPr>
          <p:cNvSpPr/>
          <p:nvPr/>
        </p:nvSpPr>
        <p:spPr>
          <a:xfrm>
            <a:off x="1738489" y="47056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effectLst/>
              </a:rPr>
              <a:t>//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第一个参数：模块名称，字符串</a:t>
            </a:r>
            <a:br>
              <a:rPr lang="zh-CN" altLang="en-US" dirty="0">
                <a:solidFill>
                  <a:srgbClr val="808080"/>
                </a:solidFill>
                <a:effectLst/>
              </a:rPr>
            </a:br>
            <a:r>
              <a:rPr lang="en-US" altLang="zh-CN" dirty="0">
                <a:solidFill>
                  <a:srgbClr val="808080"/>
                </a:solidFill>
                <a:effectLst/>
              </a:rPr>
              <a:t>// </a:t>
            </a:r>
            <a:r>
              <a:rPr lang="zh-CN" altLang="en-US" dirty="0">
                <a:solidFill>
                  <a:srgbClr val="808080"/>
                </a:solidFill>
                <a:effectLst/>
              </a:rPr>
              <a:t>第二个参数：数组，用来添加当前模块的依赖项</a:t>
            </a:r>
            <a:br>
              <a:rPr lang="zh-CN" alt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b="1" i="1" dirty="0">
                <a:solidFill>
                  <a:srgbClr val="9876AA"/>
                </a:solidFill>
                <a:effectLst/>
              </a:rPr>
              <a:t>app </a:t>
            </a:r>
            <a:r>
              <a:rPr lang="en-US" dirty="0"/>
              <a:t>= </a:t>
            </a:r>
            <a:r>
              <a:rPr lang="en-US" dirty="0" err="1"/>
              <a:t>angular.</a:t>
            </a:r>
            <a:r>
              <a:rPr lang="en-US" dirty="0" err="1">
                <a:solidFill>
                  <a:srgbClr val="9876AA"/>
                </a:solidFill>
                <a:effectLst/>
              </a:rPr>
              <a:t>module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firstApp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[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otherModuleName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])</a:t>
            </a:r>
            <a:r>
              <a:rPr lang="en-US" dirty="0">
                <a:solidFill>
                  <a:srgbClr val="CC7832"/>
                </a:solidFill>
                <a:effectLst/>
              </a:rPr>
              <a:t>; 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1BAB4-8185-824C-8EFE-9DA94124CFD4}"/>
              </a:ext>
            </a:extLst>
          </p:cNvPr>
          <p:cNvSpPr/>
          <p:nvPr/>
        </p:nvSpPr>
        <p:spPr>
          <a:xfrm>
            <a:off x="838199" y="56762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获取模块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语法：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var app =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-apple-system"/>
              </a:rPr>
              <a:t>angular.module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(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-apple-system"/>
              </a:rPr>
              <a:t>moduleName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作用：获取指定的模块</a:t>
            </a:r>
          </a:p>
        </p:txBody>
      </p:sp>
    </p:spTree>
    <p:extLst>
      <p:ext uri="{BB962C8B-B14F-4D97-AF65-F5344CB8AC3E}">
        <p14:creationId xmlns:p14="http://schemas.microsoft.com/office/powerpoint/2010/main" val="238301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6860</TotalTime>
  <Words>1650</Words>
  <Application>Microsoft Office PowerPoint</Application>
  <PresentationFormat>宽屏</PresentationFormat>
  <Paragraphs>212</Paragraphs>
  <Slides>23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Helvetica Neue</vt:lpstr>
      <vt:lpstr>Menlo</vt:lpstr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AngularJs 还是 Angular? </vt:lpstr>
      <vt:lpstr>AngularJS框架</vt:lpstr>
      <vt:lpstr>AngularJs使用</vt:lpstr>
      <vt:lpstr>常用指令</vt:lpstr>
      <vt:lpstr>常用指令</vt:lpstr>
      <vt:lpstr>(补充)大作业示例中用到的AngularJs指令</vt:lpstr>
      <vt:lpstr>(补充)大作业示例中用到的AngularJs指令</vt:lpstr>
      <vt:lpstr>module -模块</vt:lpstr>
      <vt:lpstr>controller -控制器</vt:lpstr>
      <vt:lpstr>AngularJS 过滤器</vt:lpstr>
      <vt:lpstr>AngularJS 过滤器</vt:lpstr>
      <vt:lpstr>AngularJS 服务(Service)</vt:lpstr>
      <vt:lpstr>AngularJS 服务(Service)</vt:lpstr>
      <vt:lpstr>AngularJS 服务(Service)</vt:lpstr>
      <vt:lpstr>AngularJS 依赖注入(Dependency injection)</vt:lpstr>
      <vt:lpstr>AngularJS 依赖注入</vt:lpstr>
      <vt:lpstr>AngularJS 依赖注入</vt:lpstr>
      <vt:lpstr>AngularJS 路由</vt:lpstr>
      <vt:lpstr>AngularJS</vt:lpstr>
      <vt:lpstr>AngularJS</vt:lpstr>
      <vt:lpstr>AngularJS的MVC架构</vt:lpstr>
      <vt:lpstr>AngularJS的MVC架构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Ruiqing</dc:creator>
  <cp:lastModifiedBy>wang ye</cp:lastModifiedBy>
  <cp:revision>237</cp:revision>
  <dcterms:created xsi:type="dcterms:W3CDTF">2020-05-27T04:59:18Z</dcterms:created>
  <dcterms:modified xsi:type="dcterms:W3CDTF">2020-06-09T07:56:58Z</dcterms:modified>
</cp:coreProperties>
</file>