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7" r:id="rId2"/>
    <p:sldId id="315" r:id="rId3"/>
    <p:sldId id="264" r:id="rId4"/>
    <p:sldId id="283" r:id="rId5"/>
    <p:sldId id="284" r:id="rId6"/>
    <p:sldId id="311" r:id="rId7"/>
    <p:sldId id="316" r:id="rId8"/>
    <p:sldId id="317" r:id="rId9"/>
    <p:sldId id="282" r:id="rId10"/>
    <p:sldId id="312" r:id="rId11"/>
    <p:sldId id="332" r:id="rId12"/>
    <p:sldId id="333" r:id="rId13"/>
    <p:sldId id="336" r:id="rId14"/>
    <p:sldId id="334" r:id="rId15"/>
    <p:sldId id="335" r:id="rId1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66327" autoAdjust="0"/>
  </p:normalViewPr>
  <p:slideViewPr>
    <p:cSldViewPr snapToGrid="0" snapToObjects="1">
      <p:cViewPr varScale="1">
        <p:scale>
          <a:sx n="76" d="100"/>
          <a:sy n="76" d="100"/>
        </p:scale>
        <p:origin x="18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6-14T12:05:46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15948 14753 0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4AFD5-59F3-B940-B797-B79F59E3DAB8}" type="datetimeFigureOut">
              <a:rPr lang="en-CN" smtClean="0"/>
              <a:t>06/15/2020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F1A69-6C75-E84E-850B-43770A323D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090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1A69-6C75-E84E-850B-43770A323DDE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505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1A69-6C75-E84E-850B-43770A323DDE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203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入口</a:t>
            </a:r>
            <a:r>
              <a:rPr lang="en-US" altLang="zh-CN" dirty="0"/>
              <a:t>(</a:t>
            </a:r>
            <a:r>
              <a:rPr lang="en-US" dirty="0"/>
              <a:t>Entry)：</a:t>
            </a:r>
            <a:r>
              <a:rPr lang="zh-CN" altLang="en-US" dirty="0"/>
              <a:t>入口起点告诉 </a:t>
            </a:r>
            <a:r>
              <a:rPr lang="en-US" dirty="0"/>
              <a:t>webpack </a:t>
            </a:r>
            <a:r>
              <a:rPr lang="zh-CN" altLang="en-US" dirty="0"/>
              <a:t>从哪里开始，并根据依赖关系图确定需要打包的文件内容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加载器</a:t>
            </a:r>
            <a:r>
              <a:rPr lang="en-US" altLang="zh-CN" dirty="0"/>
              <a:t>(</a:t>
            </a:r>
            <a:r>
              <a:rPr lang="en-US" dirty="0"/>
              <a:t>Loader)：webpack </a:t>
            </a:r>
            <a:r>
              <a:rPr lang="zh-CN" altLang="en-US" dirty="0"/>
              <a:t>将所有的资源（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, image </a:t>
            </a:r>
            <a:r>
              <a:rPr lang="zh-CN" altLang="en-US" dirty="0"/>
              <a:t>等）都看做模块，但</a:t>
            </a:r>
            <a:r>
              <a:rPr lang="en-US" dirty="0"/>
              <a:t>webpack </a:t>
            </a:r>
            <a:r>
              <a:rPr lang="zh-CN" altLang="en-US" dirty="0"/>
              <a:t>只能处理</a:t>
            </a:r>
            <a:r>
              <a:rPr lang="en-US" dirty="0"/>
              <a:t>JS</a:t>
            </a:r>
            <a:r>
              <a:rPr lang="zh-CN" altLang="en-US" dirty="0"/>
              <a:t>。因此，</a:t>
            </a:r>
            <a:r>
              <a:rPr lang="en-US" dirty="0"/>
              <a:t>loader</a:t>
            </a:r>
            <a:r>
              <a:rPr lang="zh-CN" altLang="en-US" dirty="0"/>
              <a:t>用于对模块的源代码进行转换。</a:t>
            </a:r>
            <a:r>
              <a:rPr lang="en-US" dirty="0"/>
              <a:t>loader </a:t>
            </a:r>
            <a:r>
              <a:rPr lang="zh-CN" altLang="en-US" dirty="0"/>
              <a:t>可以使你在 </a:t>
            </a:r>
            <a:r>
              <a:rPr lang="en-US" dirty="0"/>
              <a:t>import </a:t>
            </a:r>
            <a:r>
              <a:rPr lang="zh-CN" altLang="en-US" dirty="0"/>
              <a:t>或</a:t>
            </a:r>
            <a:r>
              <a:rPr lang="en-US" altLang="zh-CN" dirty="0"/>
              <a:t>“</a:t>
            </a:r>
            <a:r>
              <a:rPr lang="zh-CN" altLang="en-US" dirty="0"/>
              <a:t>加载</a:t>
            </a:r>
            <a:r>
              <a:rPr lang="en-US" altLang="zh-CN" dirty="0"/>
              <a:t>”</a:t>
            </a:r>
            <a:r>
              <a:rPr lang="zh-CN" altLang="en-US" dirty="0"/>
              <a:t>模块时</a:t>
            </a:r>
            <a:r>
              <a:rPr lang="zh-CN" altLang="en-US" b="1" dirty="0"/>
              <a:t>预处理文件。</a:t>
            </a:r>
            <a:endParaRPr lang="en-US" altLang="zh-CN" b="1" dirty="0"/>
          </a:p>
          <a:p>
            <a:r>
              <a:rPr lang="en-US" dirty="0"/>
              <a:t>loader </a:t>
            </a:r>
            <a:r>
              <a:rPr lang="zh-CN" altLang="en-US" dirty="0"/>
              <a:t>类似于其他构建工具中“任务</a:t>
            </a:r>
            <a:r>
              <a:rPr lang="en-US" altLang="zh-CN" dirty="0"/>
              <a:t>(</a:t>
            </a:r>
            <a:r>
              <a:rPr lang="en-US" dirty="0"/>
              <a:t>task)”，</a:t>
            </a:r>
            <a:r>
              <a:rPr lang="zh-CN" altLang="en-US" dirty="0"/>
              <a:t>并提供了处理前端构建步骤的强大方法。</a:t>
            </a:r>
          </a:p>
          <a:p>
            <a:endParaRPr 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Plugins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用于解决 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loader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无法实现的其他事情，也就是说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loader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是预处理文件，那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plugin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就是后处理文件。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例如：</a:t>
            </a: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、对</a:t>
            </a:r>
            <a:r>
              <a:rPr lang="en-US" dirty="0"/>
              <a:t>loader</a:t>
            </a:r>
            <a:r>
              <a:rPr lang="zh-CN" altLang="en-US" dirty="0"/>
              <a:t>打包后的模块文件（</a:t>
            </a:r>
            <a:r>
              <a:rPr lang="en-US" dirty="0" err="1"/>
              <a:t>bundle.js</a:t>
            </a:r>
            <a:r>
              <a:rPr lang="en-US" dirty="0"/>
              <a:t>）</a:t>
            </a:r>
            <a:r>
              <a:rPr lang="zh-CN" altLang="en-US" dirty="0"/>
              <a:t>进行二次优化处理，例如：代码压缩从而减小文件体积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、提供辅助开发的作用：例如：热更新（浏览器实时显示）</a:t>
            </a:r>
          </a:p>
          <a:p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1A69-6C75-E84E-850B-43770A323DDE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104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1A69-6C75-E84E-850B-43770A323DDE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565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www.jianshu.com</a:t>
            </a:r>
            <a:r>
              <a:rPr lang="en-US" dirty="0"/>
              <a:t>/p/8ff8e71dcbc6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1A69-6C75-E84E-850B-43770A323DDE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3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1A69-6C75-E84E-850B-43770A323DDE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5013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1A69-6C75-E84E-850B-43770A323DDE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483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1A69-6C75-E84E-850B-43770A323DDE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3571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1A69-6C75-E84E-850B-43770A323DDE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3646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1A69-6C75-E84E-850B-43770A323DDE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548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CEFA-690C-7B49-8EBD-C33620B26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8C0F3-01BD-094F-9B62-E79EA31C7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768F3-4DD3-0A48-8532-12215B79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5471-E42C-934C-918E-6A474D2A7C2A}" type="datetimeFigureOut">
              <a:rPr lang="en-CN" smtClean="0"/>
              <a:t>06/15/2020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BD1BA-D5DF-B845-93C6-2DDC6172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29085-D3AD-1841-B06D-30EC9757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FF7B-C332-8D4C-B717-43813A95EE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425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1A65-553E-6945-BCFE-1676AA2A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2FE9E-52F3-8945-A9A6-803E1A9FF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1265-E273-1445-953F-4E787BC5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5471-E42C-934C-918E-6A474D2A7C2A}" type="datetimeFigureOut">
              <a:rPr lang="en-CN" smtClean="0"/>
              <a:t>06/15/2020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F22A-0F26-6E49-9334-E7E34761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B04C3-6C6E-254A-A90D-048A71D3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FF7B-C332-8D4C-B717-43813A95EE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67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595D5-6DD9-0749-889D-97B6AE4AE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B2CDB-5518-2C47-9494-D7704EDD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F0EA0-7DDD-8A4E-AF24-11D0E442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5471-E42C-934C-918E-6A474D2A7C2A}" type="datetimeFigureOut">
              <a:rPr lang="en-CN" smtClean="0"/>
              <a:t>06/15/2020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E778-3582-144F-963E-85E7AB5B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07B2-FD4D-CB43-BD82-F611DC9B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FF7B-C332-8D4C-B717-43813A95EE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88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A5B3-1CEB-9142-83C9-2F4AC18B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D91D-591C-8246-8B3D-0FB9385D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6FBF-7504-9049-83D5-1A7BFFCC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5471-E42C-934C-918E-6A474D2A7C2A}" type="datetimeFigureOut">
              <a:rPr lang="en-CN" smtClean="0"/>
              <a:t>06/15/2020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F9DD-74FE-8546-8AD3-9AAFFFA0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E1C0C-F615-F04C-BBC7-3369006B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FF7B-C332-8D4C-B717-43813A95EE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04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A2EB-FCAA-064D-8F01-51F2B153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3A456-D338-C24F-83B9-09B0C6F48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53F7-BEF5-8D4A-9E4B-2554E54A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5471-E42C-934C-918E-6A474D2A7C2A}" type="datetimeFigureOut">
              <a:rPr lang="en-CN" smtClean="0"/>
              <a:t>06/15/2020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341B-E272-324D-A9B9-29968A5E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65C8-13D1-5943-9283-C544526C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FF7B-C332-8D4C-B717-43813A95EE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048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4E46-C5BD-0643-90F6-62236C5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8D0E-9A26-104A-B852-BBF3493AB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599AC-8693-7947-8878-B1D7A400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014C1-99A3-5F4D-AD16-10340311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5471-E42C-934C-918E-6A474D2A7C2A}" type="datetimeFigureOut">
              <a:rPr lang="en-CN" smtClean="0"/>
              <a:t>06/15/2020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A366D-C6F8-3B47-BE3D-27A37AEC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0A0D9-E87F-C041-A5AF-EEE80C4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FF7B-C332-8D4C-B717-43813A95EE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513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9D9-62E4-3F44-A9A6-0357C00A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B7273-EAA4-0847-B8FC-712128FE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6EE8-8D21-B043-8FF1-9F39FDB1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0AF2E-5548-8743-8471-4B4D9FB21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6B076-9CAF-D14D-89FA-81BA2E62C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D0FF8-6563-3149-A031-943C91B8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5471-E42C-934C-918E-6A474D2A7C2A}" type="datetimeFigureOut">
              <a:rPr lang="en-CN" smtClean="0"/>
              <a:t>06/15/2020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7DACD-71ED-D742-B2A9-D164736E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03F82-B3EA-614D-8890-4016FFED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FF7B-C332-8D4C-B717-43813A95EE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479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5E91-FBE6-9745-80A2-DF3054D5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AB1F-DB1D-E64E-A701-2C77DF4E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5471-E42C-934C-918E-6A474D2A7C2A}" type="datetimeFigureOut">
              <a:rPr lang="en-CN" smtClean="0"/>
              <a:t>06/15/2020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85C0C-76CD-E642-AE89-CACC63B0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FDA14-F3D7-6F4C-BBC8-D86BE890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FF7B-C332-8D4C-B717-43813A95EE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770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C2DAC-561A-7842-AAE0-71215CB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5471-E42C-934C-918E-6A474D2A7C2A}" type="datetimeFigureOut">
              <a:rPr lang="en-CN" smtClean="0"/>
              <a:t>06/15/2020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438B-A8C9-8E43-A9F9-AE213D25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93E68-A1CB-234D-BC57-C95B407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FF7B-C332-8D4C-B717-43813A95EE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450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DEBF-9A8A-E241-BAC2-488F41C4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C900-2C59-BD4C-B9F9-87CB280F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2BC33-B3B8-0342-879A-0D66E55B7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7ABF6-7466-7640-8004-5762CCCB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5471-E42C-934C-918E-6A474D2A7C2A}" type="datetimeFigureOut">
              <a:rPr lang="en-CN" smtClean="0"/>
              <a:t>06/15/2020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D7F8A-8622-744B-840F-D173DB4F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4048-023F-7644-A20C-C5A1E994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FF7B-C332-8D4C-B717-43813A95EE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88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1962-0FCC-634B-8928-54C4B036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0E813-EDEC-3144-A298-9640731C7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865FB-5F9A-4D4E-8E46-20771058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10D20-061A-1E4B-8524-A6AB4FA8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5471-E42C-934C-918E-6A474D2A7C2A}" type="datetimeFigureOut">
              <a:rPr lang="en-CN" smtClean="0"/>
              <a:t>06/15/2020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94A6E-5EE8-2C4E-B264-9B3335E6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2DDAE-5DB9-D44F-BFD3-6F9F8693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FF7B-C332-8D4C-B717-43813A95EE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084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90CF4-2FD4-5047-9254-9C9B918A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99775-65C7-E24E-A2D7-28CC090F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2F2D-97C4-2F47-A590-0ACFE6D0E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5471-E42C-934C-918E-6A474D2A7C2A}" type="datetimeFigureOut">
              <a:rPr lang="en-CN" smtClean="0"/>
              <a:t>06/15/2020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50577-A454-A147-A795-B1956F7AD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52E9-AC3C-C14F-8909-56C2FFBE5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FF7B-C332-8D4C-B717-43813A95EE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401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customXml" Target="../ink/ink1.xml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packjs.com/concep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packjs.com/plugin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F9DC-B4EF-A24A-BC67-6D163DBC8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Webpack</a:t>
            </a:r>
            <a:r>
              <a:rPr lang="zh-CN" altLang="en-US" dirty="0"/>
              <a:t>介绍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FCF56-45B3-E74E-852D-30232029E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365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37CB-A420-7C4E-9CE5-C6AB428D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Webpack+express+vue</a:t>
            </a:r>
            <a:r>
              <a:rPr lang="zh-CN" altLang="en-US" dirty="0"/>
              <a:t>实例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CC98-55B5-ED42-B359-35F3A523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4727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创建基本项目</a:t>
            </a:r>
            <a:endParaRPr lang="en-US" altLang="zh-CN" sz="2400" dirty="0"/>
          </a:p>
          <a:p>
            <a:r>
              <a:rPr lang="en-US" altLang="zh-CN" sz="2400" dirty="0"/>
              <a:t>Express </a:t>
            </a:r>
            <a:r>
              <a:rPr lang="en-US" altLang="zh-CN" sz="2400" dirty="0" err="1"/>
              <a:t>myapp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A49D56-A83B-45F5-A33B-B1B3469A1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8" y="1484186"/>
            <a:ext cx="6038851" cy="251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0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37CB-A420-7C4E-9CE5-C6AB428D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Webpack+express+vue</a:t>
            </a:r>
            <a:r>
              <a:rPr lang="zh-CN" altLang="en-US" dirty="0"/>
              <a:t>实例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CC98-55B5-ED42-B359-35F3A523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472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在根目录下创建</a:t>
            </a:r>
            <a:r>
              <a:rPr lang="en-US" altLang="zh-CN" dirty="0"/>
              <a:t>index.htm</a:t>
            </a:r>
            <a:endParaRPr lang="en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7E7299-1734-431A-8318-1C692C34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3090862"/>
            <a:ext cx="98774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2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37CB-A420-7C4E-9CE5-C6AB428D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Webpack+express+vue</a:t>
            </a:r>
            <a:r>
              <a:rPr lang="zh-CN" altLang="en-US" dirty="0"/>
              <a:t>实例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CC98-55B5-ED42-B359-35F3A523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替换</a:t>
            </a:r>
            <a:r>
              <a:rPr lang="en-US" altLang="zh-CN" sz="2400" dirty="0" err="1"/>
              <a:t>package.json</a:t>
            </a:r>
            <a:r>
              <a:rPr lang="zh-CN" altLang="en-US" sz="2400" dirty="0"/>
              <a:t>来导入依赖</a:t>
            </a:r>
            <a:endParaRPr 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623EF3-62C9-4C75-B6C7-60D98B5A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152399"/>
            <a:ext cx="55816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37CB-A420-7C4E-9CE5-C6AB428D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Webpack+express+vue</a:t>
            </a:r>
            <a:r>
              <a:rPr lang="zh-CN" altLang="en-US" dirty="0"/>
              <a:t>实例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CC98-55B5-ED42-B359-35F3A523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90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在根目录下添加</a:t>
            </a:r>
            <a:r>
              <a:rPr lang="en-US" altLang="zh-CN" dirty="0" err="1"/>
              <a:t>src</a:t>
            </a:r>
            <a:r>
              <a:rPr lang="zh-CN" altLang="en-US" dirty="0"/>
              <a:t>文件，然后创建</a:t>
            </a:r>
            <a:r>
              <a:rPr lang="en-US" altLang="zh-CN" dirty="0" err="1"/>
              <a:t>app.vue</a:t>
            </a:r>
            <a:r>
              <a:rPr lang="zh-CN" altLang="en-US" dirty="0"/>
              <a:t>和</a:t>
            </a:r>
            <a:r>
              <a:rPr lang="en-US" altLang="zh-CN" dirty="0"/>
              <a:t>main.js</a:t>
            </a: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2E6D5-39A2-41D4-A9DB-D685E7000116}"/>
              </a:ext>
            </a:extLst>
          </p:cNvPr>
          <p:cNvSpPr/>
          <p:nvPr/>
        </p:nvSpPr>
        <p:spPr>
          <a:xfrm>
            <a:off x="3931076" y="1690688"/>
            <a:ext cx="1341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app.vue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9604A1-EEDF-4E8E-B073-3FCD2B4C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18" y="1690688"/>
            <a:ext cx="3743325" cy="17811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8F8091-EA7F-4183-8A7B-655B347387CF}"/>
              </a:ext>
            </a:extLst>
          </p:cNvPr>
          <p:cNvSpPr/>
          <p:nvPr/>
        </p:nvSpPr>
        <p:spPr>
          <a:xfrm>
            <a:off x="4396249" y="5065247"/>
            <a:ext cx="1233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main.js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273731-1B11-4E5C-968E-4D6874BDA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4185960"/>
            <a:ext cx="2947986" cy="214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37CB-A420-7C4E-9CE5-C6AB428D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Webpack+express+vue</a:t>
            </a:r>
            <a:r>
              <a:rPr lang="zh-CN" altLang="en-US" dirty="0"/>
              <a:t>实例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CC98-55B5-ED42-B359-35F3A523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47913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dirty="0"/>
              <a:t>webpack.base.conf.js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83F43B-F057-420C-B5D9-2E795C7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71580"/>
            <a:ext cx="5659261" cy="18864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1871048-7385-43EA-A802-59A138630041}"/>
                  </a:ext>
                </a:extLst>
              </p14:cNvPr>
              <p14:cNvContentPartPr/>
              <p14:nvPr/>
            </p14:nvContentPartPr>
            <p14:xfrm>
              <a:off x="5741280" y="5311080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1871048-7385-43EA-A802-59A1386300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1920" y="530172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2048BF7-BF8F-4FC8-878E-A1BAEB217F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8834" y="0"/>
            <a:ext cx="8486775" cy="5657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909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37CB-A420-7C4E-9CE5-C6AB428D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Webpack+express+vue</a:t>
            </a:r>
            <a:r>
              <a:rPr lang="zh-CN" altLang="en-US" dirty="0"/>
              <a:t>实例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CC98-55B5-ED42-B359-35F3A523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90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修改</a:t>
            </a:r>
            <a:r>
              <a:rPr lang="en-US" altLang="zh-CN" sz="2400" dirty="0"/>
              <a:t>app.js</a:t>
            </a:r>
          </a:p>
          <a:p>
            <a:pPr marL="0" indent="0">
              <a:buNone/>
            </a:pPr>
            <a:r>
              <a:rPr lang="zh-CN" altLang="en-US" sz="2400" dirty="0"/>
              <a:t>然后</a:t>
            </a:r>
            <a:r>
              <a:rPr lang="en-US" altLang="zh-CN" sz="2400" dirty="0" err="1"/>
              <a:t>npm</a:t>
            </a:r>
            <a:r>
              <a:rPr lang="en-US" altLang="zh-CN" sz="2400" dirty="0"/>
              <a:t> install</a:t>
            </a:r>
          </a:p>
          <a:p>
            <a:pPr marL="0" indent="0">
              <a:buNone/>
            </a:pPr>
            <a:r>
              <a:rPr lang="en-US" altLang="zh-CN" sz="2400" dirty="0" err="1"/>
              <a:t>npm</a:t>
            </a:r>
            <a:r>
              <a:rPr lang="en-US" altLang="zh-CN" sz="2400" dirty="0"/>
              <a:t> start</a:t>
            </a:r>
          </a:p>
          <a:p>
            <a:pPr marL="0" indent="0">
              <a:buNone/>
            </a:pPr>
            <a:r>
              <a:rPr lang="zh-CN" altLang="en-US" sz="2400" dirty="0"/>
              <a:t>一个简单的例子就跑起来了。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DC08A6-85C8-4E1E-AF35-BC34835E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90" y="1690688"/>
            <a:ext cx="7473210" cy="4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7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0210-21E5-0045-8A3C-1E2E69DD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介绍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D633-1072-D34E-9904-2C0EAB71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本质上，</a:t>
            </a:r>
            <a:r>
              <a:rPr lang="en-US" i="1" dirty="0"/>
              <a:t>webpack</a:t>
            </a:r>
            <a:r>
              <a:rPr lang="en-US" dirty="0"/>
              <a:t> </a:t>
            </a:r>
            <a:r>
              <a:rPr lang="zh-CN" altLang="en-US" dirty="0"/>
              <a:t>是一个现代 </a:t>
            </a:r>
            <a:r>
              <a:rPr lang="en-US" dirty="0"/>
              <a:t>JavaScript </a:t>
            </a:r>
            <a:r>
              <a:rPr lang="zh-CN" altLang="en-US" dirty="0"/>
              <a:t>应用程序的</a:t>
            </a:r>
            <a:r>
              <a:rPr lang="zh-CN" altLang="en-US" i="1" dirty="0"/>
              <a:t>静态模块打包器</a:t>
            </a:r>
            <a:r>
              <a:rPr lang="en-US" altLang="zh-CN" i="1" dirty="0"/>
              <a:t>(</a:t>
            </a:r>
            <a:r>
              <a:rPr lang="en-US" i="1" dirty="0"/>
              <a:t>module bundler)</a:t>
            </a:r>
            <a:r>
              <a:rPr lang="en-US" dirty="0"/>
              <a:t>。 webpack</a:t>
            </a:r>
            <a:r>
              <a:rPr lang="zh-CN" altLang="en-US" dirty="0"/>
              <a:t>视</a:t>
            </a:r>
            <a:r>
              <a:rPr lang="en-US" dirty="0"/>
              <a:t>HTML，JS，CSS，</a:t>
            </a:r>
            <a:r>
              <a:rPr lang="zh-CN" altLang="en-US" dirty="0"/>
              <a:t>图片等文件都是一种 </a:t>
            </a:r>
            <a:r>
              <a:rPr lang="zh-CN" altLang="en-US" b="1" dirty="0"/>
              <a:t>资源</a:t>
            </a:r>
            <a:r>
              <a:rPr lang="zh-CN" altLang="en-US" dirty="0"/>
              <a:t> ，每个资源文件都是一个模块（</a:t>
            </a:r>
            <a:r>
              <a:rPr lang="en-US" dirty="0"/>
              <a:t>module）</a:t>
            </a:r>
            <a:r>
              <a:rPr lang="zh-CN" altLang="en-US" dirty="0"/>
              <a:t>文件，当 </a:t>
            </a:r>
            <a:r>
              <a:rPr lang="en-US" dirty="0"/>
              <a:t>webpack </a:t>
            </a:r>
            <a:r>
              <a:rPr lang="zh-CN" altLang="en-US" dirty="0"/>
              <a:t>处理应用程序时，它会递归地构建一个</a:t>
            </a:r>
            <a:r>
              <a:rPr lang="zh-CN" altLang="en-US" i="1" dirty="0"/>
              <a:t>依赖关系图</a:t>
            </a:r>
            <a:r>
              <a:rPr lang="en-US" altLang="zh-CN" i="1" dirty="0"/>
              <a:t>(</a:t>
            </a:r>
            <a:r>
              <a:rPr lang="en-US" i="1" dirty="0"/>
              <a:t>dependency graph)</a:t>
            </a:r>
            <a:r>
              <a:rPr lang="en-US" dirty="0"/>
              <a:t>，</a:t>
            </a:r>
            <a:r>
              <a:rPr lang="zh-CN" altLang="en-US" dirty="0"/>
              <a:t>其中包含应用程序需要的每个模块，然后将所有这些模块打包成一个或多个 </a:t>
            </a:r>
            <a:r>
              <a:rPr lang="en-US" i="1" dirty="0"/>
              <a:t>bundle</a:t>
            </a:r>
            <a:r>
              <a:rPr lang="en-US" dirty="0"/>
              <a:t>。</a:t>
            </a:r>
            <a:endParaRPr lang="en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8A701E-0985-4514-AD61-7EAB0AB2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75" y="1825625"/>
            <a:ext cx="8927249" cy="40747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341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000F-8083-C84E-8DA1-229869BA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  <a:r>
              <a:rPr lang="zh-CN" altLang="en-US" dirty="0"/>
              <a:t>特点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DEB4-120B-6C4E-BEC5-6C5CFCBF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、把一切都视为模块：不管是 </a:t>
            </a:r>
            <a:r>
              <a:rPr lang="en-US" sz="2400" dirty="0" err="1"/>
              <a:t>CSS、JS、Image</a:t>
            </a:r>
            <a:r>
              <a:rPr lang="en-US" sz="2400" dirty="0"/>
              <a:t> </a:t>
            </a:r>
            <a:r>
              <a:rPr lang="zh-CN" altLang="en-US" sz="2400" dirty="0"/>
              <a:t>还是 </a:t>
            </a:r>
            <a:r>
              <a:rPr lang="en-US" sz="2400" dirty="0"/>
              <a:t>HTML </a:t>
            </a:r>
            <a:r>
              <a:rPr lang="zh-CN" altLang="en-US" sz="2400" dirty="0"/>
              <a:t>都可以互相引用，通过定义 </a:t>
            </a:r>
            <a:r>
              <a:rPr lang="en-US" sz="2400" dirty="0" err="1"/>
              <a:t>entry.js</a:t>
            </a:r>
            <a:r>
              <a:rPr lang="en-US" sz="2400" dirty="0"/>
              <a:t>，</a:t>
            </a:r>
            <a:r>
              <a:rPr lang="zh-CN" altLang="en-US" sz="2400" dirty="0"/>
              <a:t>对所有依赖的文件进行跟踪，将各个模块通过 </a:t>
            </a:r>
            <a:r>
              <a:rPr lang="en-US" sz="2400" dirty="0"/>
              <a:t>loader </a:t>
            </a:r>
            <a:r>
              <a:rPr lang="zh-CN" altLang="en-US" sz="2400" dirty="0"/>
              <a:t>和 </a:t>
            </a:r>
            <a:r>
              <a:rPr lang="en-US" sz="2400" dirty="0"/>
              <a:t>plugins </a:t>
            </a:r>
            <a:r>
              <a:rPr lang="zh-CN" altLang="en-US" sz="2400" dirty="0"/>
              <a:t>处理，然后打包在一起。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、按需加载：打包过程中 </a:t>
            </a:r>
            <a:r>
              <a:rPr lang="en-US" sz="2400" dirty="0"/>
              <a:t>Webpack </a:t>
            </a:r>
            <a:r>
              <a:rPr lang="zh-CN" altLang="en-US" sz="2400" dirty="0"/>
              <a:t>通过 </a:t>
            </a:r>
            <a:r>
              <a:rPr lang="en-US" sz="2400" dirty="0"/>
              <a:t>Code Splitting </a:t>
            </a:r>
            <a:r>
              <a:rPr lang="zh-CN" altLang="en-US" sz="2400" dirty="0"/>
              <a:t>功能将文件分为多个 </a:t>
            </a:r>
            <a:r>
              <a:rPr lang="en-US" sz="2400" dirty="0"/>
              <a:t>chunks，</a:t>
            </a:r>
            <a:r>
              <a:rPr lang="zh-CN" altLang="en-US" sz="2400" dirty="0"/>
              <a:t>还可以将重复的部分单独提取出来作为 </a:t>
            </a:r>
            <a:r>
              <a:rPr lang="en-US" sz="2400" dirty="0" err="1"/>
              <a:t>commonChunk</a:t>
            </a:r>
            <a:r>
              <a:rPr lang="en-US" sz="2400" dirty="0"/>
              <a:t>，</a:t>
            </a:r>
            <a:r>
              <a:rPr lang="zh-CN" altLang="en-US" sz="2400" dirty="0"/>
              <a:t>从而实现按需加载。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、对 </a:t>
            </a:r>
            <a:r>
              <a:rPr lang="en-US" sz="2400" dirty="0" err="1"/>
              <a:t>CommonJS</a:t>
            </a:r>
            <a:r>
              <a:rPr lang="en-US" sz="2400" dirty="0"/>
              <a:t> 、 AMD 、ES6</a:t>
            </a:r>
            <a:r>
              <a:rPr lang="zh-CN" altLang="en-US" sz="2400" dirty="0"/>
              <a:t>的语法做了兼容</a:t>
            </a:r>
          </a:p>
        </p:txBody>
      </p:sp>
    </p:spTree>
    <p:extLst>
      <p:ext uri="{BB962C8B-B14F-4D97-AF65-F5344CB8AC3E}">
        <p14:creationId xmlns:p14="http://schemas.microsoft.com/office/powerpoint/2010/main" val="184726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E43C5C-8D11-774E-B4D2-1C59ABEC0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47" r="20517" b="21814"/>
          <a:stretch/>
        </p:blipFill>
        <p:spPr>
          <a:xfrm>
            <a:off x="1491837" y="2303798"/>
            <a:ext cx="8970324" cy="3478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43332-44F5-5E41-A79E-9C44EA93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  <a:r>
              <a:rPr lang="zh-CN" altLang="en-US" dirty="0"/>
              <a:t>整体认知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29CE-752C-5545-B4C2-723EC17C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​ </a:t>
            </a:r>
            <a:r>
              <a:rPr lang="en-US" sz="2400" dirty="0"/>
              <a:t>webpack</a:t>
            </a:r>
            <a:r>
              <a:rPr lang="zh-CN" altLang="en-US" sz="2400" dirty="0"/>
              <a:t>的核心概念分为 入口</a:t>
            </a:r>
            <a:r>
              <a:rPr lang="en-US" altLang="zh-CN" sz="2400" dirty="0"/>
              <a:t>(</a:t>
            </a:r>
            <a:r>
              <a:rPr lang="en-US" sz="2400" dirty="0"/>
              <a:t>Entry)、</a:t>
            </a:r>
            <a:r>
              <a:rPr lang="zh-CN" altLang="en-US" sz="2400" dirty="0"/>
              <a:t>加载器</a:t>
            </a:r>
            <a:r>
              <a:rPr lang="en-US" altLang="zh-CN" sz="2400" dirty="0"/>
              <a:t>(</a:t>
            </a:r>
            <a:r>
              <a:rPr lang="en-US" sz="2400" dirty="0"/>
              <a:t>Loader)、</a:t>
            </a:r>
            <a:r>
              <a:rPr lang="zh-CN" altLang="en-US" sz="2400" dirty="0"/>
              <a:t>插件</a:t>
            </a:r>
            <a:r>
              <a:rPr lang="en-US" altLang="zh-CN" sz="2400" dirty="0"/>
              <a:t>(</a:t>
            </a:r>
            <a:r>
              <a:rPr lang="en-US" sz="2400" dirty="0"/>
              <a:t>Plugins)、</a:t>
            </a:r>
            <a:r>
              <a:rPr lang="zh-CN" altLang="en-US" sz="2400" dirty="0"/>
              <a:t>出口</a:t>
            </a:r>
            <a:r>
              <a:rPr lang="en-US" altLang="zh-CN" sz="2400" dirty="0"/>
              <a:t>(</a:t>
            </a:r>
            <a:r>
              <a:rPr lang="en-US" sz="2400" dirty="0"/>
              <a:t>Output);</a:t>
            </a:r>
          </a:p>
          <a:p>
            <a:endParaRPr lang="en-C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B2A83-92FA-B04F-B4BE-FED055D434E6}"/>
              </a:ext>
            </a:extLst>
          </p:cNvPr>
          <p:cNvSpPr/>
          <p:nvPr/>
        </p:nvSpPr>
        <p:spPr>
          <a:xfrm>
            <a:off x="3143002" y="57074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加载器</a:t>
            </a:r>
            <a:r>
              <a:rPr lang="en-US" altLang="zh-CN" dirty="0"/>
              <a:t>(</a:t>
            </a:r>
            <a:r>
              <a:rPr lang="en-US" dirty="0"/>
              <a:t>Loader)：webpack </a:t>
            </a:r>
            <a:r>
              <a:rPr lang="zh-CN" altLang="en-US" dirty="0"/>
              <a:t>将所有的资源（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, image </a:t>
            </a:r>
            <a:r>
              <a:rPr lang="zh-CN" altLang="en-US" dirty="0"/>
              <a:t>等）都看做模块，但</a:t>
            </a:r>
            <a:r>
              <a:rPr lang="en-US" dirty="0"/>
              <a:t>webpack </a:t>
            </a:r>
            <a:r>
              <a:rPr lang="zh-CN" altLang="en-US" dirty="0"/>
              <a:t>只能处理</a:t>
            </a:r>
            <a:r>
              <a:rPr lang="en-US" dirty="0"/>
              <a:t>JS</a:t>
            </a:r>
            <a:r>
              <a:rPr lang="zh-CN" altLang="en-US" dirty="0"/>
              <a:t>。因此，</a:t>
            </a:r>
            <a:r>
              <a:rPr lang="en-US" dirty="0"/>
              <a:t>loader</a:t>
            </a:r>
            <a:r>
              <a:rPr lang="zh-CN" altLang="en-US" dirty="0"/>
              <a:t>用于对模块的源代码进行转换。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A4768-0A98-E949-AFC0-BEEDB65401D1}"/>
              </a:ext>
            </a:extLst>
          </p:cNvPr>
          <p:cNvSpPr/>
          <p:nvPr/>
        </p:nvSpPr>
        <p:spPr>
          <a:xfrm>
            <a:off x="1090550" y="4162982"/>
            <a:ext cx="20000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入口</a:t>
            </a:r>
            <a:r>
              <a:rPr lang="en-US" altLang="zh-CN" dirty="0"/>
              <a:t>(</a:t>
            </a:r>
            <a:r>
              <a:rPr lang="en-US" dirty="0"/>
              <a:t>Entry)：</a:t>
            </a:r>
            <a:r>
              <a:rPr lang="zh-CN" altLang="en-US" dirty="0"/>
              <a:t>入口起点告诉 </a:t>
            </a:r>
            <a:r>
              <a:rPr lang="en-US" dirty="0"/>
              <a:t>webpack </a:t>
            </a:r>
            <a:r>
              <a:rPr lang="zh-CN" altLang="en-US" dirty="0"/>
              <a:t>从哪里开始，并根据依赖关系图确定需要打包的文件内容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F7796-0B85-614F-8BF4-BD4D80DD5639}"/>
              </a:ext>
            </a:extLst>
          </p:cNvPr>
          <p:cNvSpPr/>
          <p:nvPr/>
        </p:nvSpPr>
        <p:spPr>
          <a:xfrm>
            <a:off x="6572744" y="2434427"/>
            <a:ext cx="50056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Plugins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用于解决 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loader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无法实现的其他事情。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例如：</a:t>
            </a: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、对</a:t>
            </a:r>
            <a:r>
              <a:rPr lang="en-US" dirty="0"/>
              <a:t>loader</a:t>
            </a:r>
            <a:r>
              <a:rPr lang="zh-CN" altLang="en-US" dirty="0"/>
              <a:t>打包后的模块文件（</a:t>
            </a:r>
            <a:r>
              <a:rPr lang="en-US" dirty="0" err="1"/>
              <a:t>bundle.js</a:t>
            </a:r>
            <a:r>
              <a:rPr lang="en-US" dirty="0"/>
              <a:t>）</a:t>
            </a:r>
            <a:r>
              <a:rPr lang="zh-CN" altLang="en-US" dirty="0"/>
              <a:t>进行二次优化处理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、提供辅助开发的作用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6039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8342-570E-B24E-9E6D-D8AC571E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r>
              <a:rPr lang="zh-CN" altLang="en-US" dirty="0"/>
              <a:t>教程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9A93FB-047D-5248-BB9F-35585D2CE108}"/>
              </a:ext>
            </a:extLst>
          </p:cNvPr>
          <p:cNvSpPr/>
          <p:nvPr/>
        </p:nvSpPr>
        <p:spPr>
          <a:xfrm>
            <a:off x="6096000" y="919039"/>
            <a:ext cx="3894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https://www.webpackjs.com/concepts/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8BFDD-888C-494C-B7D1-CD2E41C037B6}"/>
              </a:ext>
            </a:extLst>
          </p:cNvPr>
          <p:cNvSpPr txBox="1"/>
          <p:nvPr/>
        </p:nvSpPr>
        <p:spPr>
          <a:xfrm>
            <a:off x="5042629" y="9190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/>
              <a:t>中文</a:t>
            </a:r>
            <a:r>
              <a:rPr lang="zh-CN" altLang="en-US" dirty="0"/>
              <a:t>文档：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59EA0-740A-3043-A727-2B9060A963E7}"/>
              </a:ext>
            </a:extLst>
          </p:cNvPr>
          <p:cNvSpPr/>
          <p:nvPr/>
        </p:nvSpPr>
        <p:spPr>
          <a:xfrm>
            <a:off x="838200" y="2063567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err="1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webpack.config.js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C88A07-47BC-D749-931A-A6CE18C8ECB4}"/>
              </a:ext>
            </a:extLst>
          </p:cNvPr>
          <p:cNvSpPr/>
          <p:nvPr/>
        </p:nvSpPr>
        <p:spPr>
          <a:xfrm>
            <a:off x="929833" y="255287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const </a:t>
            </a:r>
            <a:r>
              <a:rPr lang="en-US" dirty="0"/>
              <a:t>path = require(</a:t>
            </a:r>
            <a:r>
              <a:rPr lang="en-US" dirty="0">
                <a:solidFill>
                  <a:srgbClr val="6A8759"/>
                </a:solidFill>
                <a:effectLst/>
              </a:rPr>
              <a:t>'path'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/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/>
              <a:t>module.</a:t>
            </a:r>
            <a:r>
              <a:rPr lang="en-US" dirty="0" err="1">
                <a:solidFill>
                  <a:srgbClr val="9876AA"/>
                </a:solidFill>
                <a:effectLst/>
              </a:rPr>
              <a:t>exports</a:t>
            </a:r>
            <a:r>
              <a:rPr lang="en-US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876AA"/>
                </a:solidFill>
                <a:effectLst/>
              </a:rPr>
              <a:t>entry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  <a:effectLst/>
              </a:rPr>
              <a:t>'./path/to/my/entry/</a:t>
            </a:r>
            <a:r>
              <a:rPr lang="en-US" dirty="0" err="1">
                <a:solidFill>
                  <a:srgbClr val="6A8759"/>
                </a:solidFill>
                <a:effectLst/>
              </a:rPr>
              <a:t>file.js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>
                <a:solidFill>
                  <a:srgbClr val="9876AA"/>
                </a:solidFill>
                <a:effectLst/>
              </a:rPr>
              <a:t>output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9876AA"/>
                </a:solidFill>
                <a:effectLst/>
              </a:rPr>
              <a:t>path</a:t>
            </a:r>
            <a:r>
              <a:rPr lang="en-US" dirty="0"/>
              <a:t>: </a:t>
            </a:r>
            <a:r>
              <a:rPr lang="en-US" dirty="0" err="1"/>
              <a:t>path.</a:t>
            </a:r>
            <a:r>
              <a:rPr lang="en-US" dirty="0" err="1">
                <a:solidFill>
                  <a:srgbClr val="FFC66D"/>
                </a:solidFill>
                <a:effectLst/>
              </a:rPr>
              <a:t>resolve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r>
              <a:rPr lang="en-US" dirty="0" err="1">
                <a:solidFill>
                  <a:srgbClr val="6A8759"/>
                </a:solidFill>
                <a:effectLst/>
              </a:rPr>
              <a:t>dist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</a:t>
            </a:r>
            <a:r>
              <a:rPr lang="en-US" dirty="0">
                <a:solidFill>
                  <a:srgbClr val="9876AA"/>
                </a:solidFill>
                <a:effectLst/>
              </a:rPr>
              <a:t>filename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  <a:effectLst/>
              </a:rPr>
              <a:t>'my-first-</a:t>
            </a:r>
            <a:r>
              <a:rPr lang="en-US" dirty="0" err="1">
                <a:solidFill>
                  <a:srgbClr val="6A8759"/>
                </a:solidFill>
                <a:effectLst/>
              </a:rPr>
              <a:t>webpack.bundle.js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6A8759"/>
                </a:solidFill>
                <a:effectLst/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7BAB04-6AF8-7A4C-9730-FD5632673262}"/>
              </a:ext>
            </a:extLst>
          </p:cNvPr>
          <p:cNvSpPr/>
          <p:nvPr/>
        </p:nvSpPr>
        <p:spPr>
          <a:xfrm>
            <a:off x="4668455" y="3347299"/>
            <a:ext cx="8179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 </a:t>
            </a:r>
            <a:r>
              <a:rPr lang="en-US" dirty="0"/>
              <a:t>entry </a:t>
            </a:r>
            <a:r>
              <a:rPr lang="zh-CN" altLang="en-US" dirty="0"/>
              <a:t>属性指定一个入口起点（或多个入口起点）。默认值为 </a:t>
            </a:r>
            <a:r>
              <a:rPr lang="en-US" altLang="zh-CN" dirty="0"/>
              <a:t>./</a:t>
            </a:r>
            <a:r>
              <a:rPr lang="en-US" dirty="0" err="1"/>
              <a:t>src</a:t>
            </a:r>
            <a:r>
              <a:rPr lang="en-US" dirty="0"/>
              <a:t>。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BF007-53E5-E64E-8CFA-CD3BEED374A6}"/>
              </a:ext>
            </a:extLst>
          </p:cNvPr>
          <p:cNvSpPr/>
          <p:nvPr/>
        </p:nvSpPr>
        <p:spPr>
          <a:xfrm>
            <a:off x="4899950" y="3716631"/>
            <a:ext cx="6640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output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zh-CN" alt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属性告诉 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webpack </a:t>
            </a:r>
            <a:r>
              <a:rPr lang="zh-CN" alt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在哪里输出它所创建的 </a:t>
            </a:r>
            <a:r>
              <a:rPr lang="en-US" b="0" i="1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bundles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，</a:t>
            </a:r>
            <a:r>
              <a:rPr lang="zh-CN" alt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以及如何命名这些文件，默认值为 </a:t>
            </a:r>
            <a:r>
              <a:rPr lang="en-US" altLang="zh-CN" dirty="0"/>
              <a:t>./</a:t>
            </a:r>
            <a:r>
              <a:rPr lang="en-US" dirty="0" err="1"/>
              <a:t>dist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。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DF9A0-0BCA-AC48-A51B-85ED7D8E7627}"/>
              </a:ext>
            </a:extLst>
          </p:cNvPr>
          <p:cNvSpPr/>
          <p:nvPr/>
        </p:nvSpPr>
        <p:spPr>
          <a:xfrm>
            <a:off x="1080304" y="5292630"/>
            <a:ext cx="10367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在上面的示例中，我们通过 </a:t>
            </a:r>
            <a:r>
              <a:rPr lang="en-US" dirty="0" err="1"/>
              <a:t>output.filename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zh-CN" alt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和 </a:t>
            </a:r>
            <a:r>
              <a:rPr lang="en-US" dirty="0" err="1"/>
              <a:t>output.path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zh-CN" alt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属性，来告诉 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webpack bundle </a:t>
            </a:r>
            <a:r>
              <a:rPr lang="zh-CN" alt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的名称，以及我们想要 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bundle </a:t>
            </a:r>
            <a:r>
              <a:rPr lang="zh-CN" alt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生成</a:t>
            </a:r>
            <a:r>
              <a:rPr lang="en-US" altLang="zh-CN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(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emit)</a:t>
            </a:r>
            <a:r>
              <a:rPr lang="zh-CN" alt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到哪里。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698EE-7720-0841-9013-F64ADA2EB604}"/>
              </a:ext>
            </a:extLst>
          </p:cNvPr>
          <p:cNvSpPr txBox="1"/>
          <p:nvPr/>
        </p:nvSpPr>
        <p:spPr>
          <a:xfrm>
            <a:off x="838200" y="15532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入口与出口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03926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B70B-8B0A-6946-9F51-7DF18E4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r>
              <a:rPr lang="zh-CN" altLang="en-US" dirty="0"/>
              <a:t>教程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BE566-1D17-E04D-8BE3-304D1CF12B2A}"/>
              </a:ext>
            </a:extLst>
          </p:cNvPr>
          <p:cNvSpPr txBox="1"/>
          <p:nvPr/>
        </p:nvSpPr>
        <p:spPr>
          <a:xfrm>
            <a:off x="716280" y="169068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loader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47FBD-055A-9140-A3B5-FFE9E1BB7ED9}"/>
              </a:ext>
            </a:extLst>
          </p:cNvPr>
          <p:cNvSpPr/>
          <p:nvPr/>
        </p:nvSpPr>
        <p:spPr>
          <a:xfrm>
            <a:off x="838200" y="2245558"/>
            <a:ext cx="68821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loader </a:t>
            </a:r>
            <a:r>
              <a:rPr lang="zh-CN" altLang="en-US" dirty="0"/>
              <a:t>让 </a:t>
            </a:r>
            <a:r>
              <a:rPr lang="en-US" dirty="0"/>
              <a:t>webpack </a:t>
            </a:r>
            <a:r>
              <a:rPr lang="zh-CN" altLang="en-US" dirty="0"/>
              <a:t>能够去处理那些非 </a:t>
            </a:r>
            <a:r>
              <a:rPr lang="en-US" dirty="0"/>
              <a:t>JavaScript </a:t>
            </a:r>
            <a:r>
              <a:rPr lang="zh-CN" altLang="en-US" dirty="0"/>
              <a:t>文件（</a:t>
            </a:r>
            <a:r>
              <a:rPr lang="en-US" dirty="0"/>
              <a:t>webpack </a:t>
            </a:r>
            <a:r>
              <a:rPr lang="zh-CN" altLang="en-US" dirty="0"/>
              <a:t>自身只理解 </a:t>
            </a:r>
            <a:r>
              <a:rPr lang="en-US" dirty="0"/>
              <a:t>JavaScript）。</a:t>
            </a:r>
            <a:endParaRPr lang="zh-CN" altLang="en-US" dirty="0"/>
          </a:p>
          <a:p>
            <a:r>
              <a:rPr lang="zh-CN" altLang="en-US" dirty="0"/>
              <a:t>本质上，</a:t>
            </a:r>
            <a:r>
              <a:rPr lang="en-US" dirty="0"/>
              <a:t>webpack loader </a:t>
            </a:r>
            <a:r>
              <a:rPr lang="zh-CN" altLang="en-US" dirty="0"/>
              <a:t>将所有类型的文件，转换为应用程序的依赖图（和最终的 </a:t>
            </a:r>
            <a:r>
              <a:rPr lang="en-US" dirty="0"/>
              <a:t>bundle）</a:t>
            </a:r>
            <a:r>
              <a:rPr lang="zh-CN" altLang="en-US" dirty="0"/>
              <a:t>可以直接引用的模块。</a:t>
            </a:r>
            <a:endParaRPr lang="en-US" altLang="zh-CN" dirty="0"/>
          </a:p>
          <a:p>
            <a:pPr fontAlgn="base"/>
            <a:endParaRPr lang="en-US" altLang="zh-CN" i="1" dirty="0"/>
          </a:p>
          <a:p>
            <a:pPr fontAlgn="base"/>
            <a:endParaRPr lang="zh-CN" altLang="en-US" i="1" dirty="0"/>
          </a:p>
          <a:p>
            <a:pPr fontAlgn="base"/>
            <a:r>
              <a:rPr lang="zh-CN" altLang="en-US" dirty="0"/>
              <a:t>在 </a:t>
            </a:r>
            <a:r>
              <a:rPr lang="en-US" dirty="0"/>
              <a:t>webpack </a:t>
            </a:r>
            <a:r>
              <a:rPr lang="zh-CN" altLang="en-US" dirty="0"/>
              <a:t>的配置中 </a:t>
            </a:r>
            <a:r>
              <a:rPr lang="en-US" b="1" dirty="0"/>
              <a:t>loader</a:t>
            </a:r>
            <a:r>
              <a:rPr lang="en-US" dirty="0"/>
              <a:t> </a:t>
            </a:r>
            <a:r>
              <a:rPr lang="zh-CN" altLang="en-US" dirty="0"/>
              <a:t>的两个属性：</a:t>
            </a:r>
          </a:p>
          <a:p>
            <a:pPr fontAlgn="base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dirty="0"/>
              <a:t>test </a:t>
            </a:r>
            <a:r>
              <a:rPr lang="zh-CN" altLang="en-US" dirty="0"/>
              <a:t>属性，用于标识出应该被对应的 </a:t>
            </a:r>
            <a:r>
              <a:rPr lang="en-US" dirty="0"/>
              <a:t>loader </a:t>
            </a:r>
            <a:r>
              <a:rPr lang="zh-CN" altLang="en-US" dirty="0"/>
              <a:t>进行转换的某个或某些文件。</a:t>
            </a:r>
          </a:p>
          <a:p>
            <a:pPr fontAlgn="base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dirty="0"/>
              <a:t>use </a:t>
            </a:r>
            <a:r>
              <a:rPr lang="zh-CN" altLang="en-US" dirty="0"/>
              <a:t>属性，表示进行转换时，应该使用哪个 </a:t>
            </a:r>
            <a:r>
              <a:rPr lang="en-US" dirty="0"/>
              <a:t>loader。</a:t>
            </a:r>
          </a:p>
          <a:p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D1E0B-1509-5C4F-886D-9D4CE5839373}"/>
              </a:ext>
            </a:extLst>
          </p:cNvPr>
          <p:cNvSpPr/>
          <p:nvPr/>
        </p:nvSpPr>
        <p:spPr>
          <a:xfrm>
            <a:off x="7720314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const </a:t>
            </a:r>
            <a:r>
              <a:rPr lang="en-US" dirty="0"/>
              <a:t>path = require(</a:t>
            </a:r>
            <a:r>
              <a:rPr lang="en-US" dirty="0">
                <a:solidFill>
                  <a:srgbClr val="6A8759"/>
                </a:solidFill>
                <a:effectLst/>
              </a:rPr>
              <a:t>'path'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/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const </a:t>
            </a:r>
            <a:r>
              <a:rPr lang="en-US" dirty="0"/>
              <a:t>config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876AA"/>
                </a:solidFill>
                <a:effectLst/>
              </a:rPr>
              <a:t>output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9876AA"/>
                </a:solidFill>
                <a:effectLst/>
              </a:rPr>
              <a:t>filename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  <a:effectLst/>
              </a:rPr>
              <a:t>'my-first-</a:t>
            </a:r>
            <a:r>
              <a:rPr lang="en-US" dirty="0" err="1">
                <a:solidFill>
                  <a:srgbClr val="6A8759"/>
                </a:solidFill>
                <a:effectLst/>
              </a:rPr>
              <a:t>webpack.bundle.js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6A8759"/>
                </a:solidFill>
                <a:effectLst/>
              </a:rPr>
              <a:t>    </a:t>
            </a: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>
                <a:solidFill>
                  <a:srgbClr val="9876AA"/>
                </a:solidFill>
                <a:effectLst/>
              </a:rPr>
              <a:t>module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9876AA"/>
                </a:solidFill>
                <a:effectLst/>
              </a:rPr>
              <a:t>rules</a:t>
            </a:r>
            <a:r>
              <a:rPr lang="en-US" dirty="0"/>
              <a:t>: [</a:t>
            </a:r>
            <a:br>
              <a:rPr lang="en-US" dirty="0"/>
            </a:br>
            <a:r>
              <a:rPr lang="en-US" dirty="0"/>
              <a:t>            { </a:t>
            </a:r>
            <a:r>
              <a:rPr lang="en-US" dirty="0">
                <a:solidFill>
                  <a:srgbClr val="9876AA"/>
                </a:solidFill>
                <a:effectLst/>
              </a:rPr>
              <a:t>test</a:t>
            </a:r>
            <a:r>
              <a:rPr lang="en-US" dirty="0"/>
              <a:t>: </a:t>
            </a:r>
            <a:r>
              <a:rPr lang="en-US" dirty="0">
                <a:solidFill>
                  <a:srgbClr val="6897BB"/>
                </a:solidFill>
                <a:effectLst/>
              </a:rPr>
              <a:t>/\.txt$/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9876AA"/>
                </a:solidFill>
                <a:effectLst/>
              </a:rPr>
              <a:t>use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  <a:effectLst/>
              </a:rPr>
              <a:t>'raw-loader'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]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/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/>
              <a:t>module.</a:t>
            </a:r>
            <a:r>
              <a:rPr lang="en-US" dirty="0" err="1">
                <a:solidFill>
                  <a:srgbClr val="9876AA"/>
                </a:solidFill>
                <a:effectLst/>
              </a:rPr>
              <a:t>exports</a:t>
            </a:r>
            <a:r>
              <a:rPr lang="en-US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config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020909-607D-9849-B4F8-9C39005929D5}"/>
              </a:ext>
            </a:extLst>
          </p:cNvPr>
          <p:cNvSpPr/>
          <p:nvPr/>
        </p:nvSpPr>
        <p:spPr>
          <a:xfrm>
            <a:off x="7272759" y="5569545"/>
            <a:ext cx="4834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webpack 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编译器碰到「在 </a:t>
            </a:r>
            <a:r>
              <a:rPr lang="en-US" dirty="0">
                <a:solidFill>
                  <a:srgbClr val="0070C0"/>
                </a:solidFill>
              </a:rPr>
              <a:t>require()</a:t>
            </a:r>
            <a:r>
              <a:rPr lang="en-US" b="0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b="0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语句中被解析为 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'.</a:t>
            </a:r>
            <a:r>
              <a:rPr lang="en-US" b="0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txt' 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的路径」时，在对它打包之前，先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使用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dirty="0">
                <a:solidFill>
                  <a:srgbClr val="0070C0"/>
                </a:solidFill>
              </a:rPr>
              <a:t>raw-loader</a:t>
            </a:r>
            <a:r>
              <a:rPr lang="en-US" b="0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转换。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527CA-2006-184B-9049-AE607FE48143}"/>
              </a:ext>
            </a:extLst>
          </p:cNvPr>
          <p:cNvSpPr/>
          <p:nvPr/>
        </p:nvSpPr>
        <p:spPr>
          <a:xfrm>
            <a:off x="7481459" y="1027906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err="1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webpack.config.js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607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0A0FE4-E369-2743-935F-8D75EA480EEB}"/>
              </a:ext>
            </a:extLst>
          </p:cNvPr>
          <p:cNvSpPr/>
          <p:nvPr/>
        </p:nvSpPr>
        <p:spPr>
          <a:xfrm>
            <a:off x="4791919" y="185616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err="1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webpack.config.js</a:t>
            </a:r>
            <a:endParaRPr lang="en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CBBE02-638F-1346-B6B6-9B62073B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Webpack</a:t>
            </a:r>
            <a:r>
              <a:rPr lang="zh-CN" altLang="en-US" dirty="0"/>
              <a:t>教程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544C3-D0C6-A546-8567-5E984B025C32}"/>
              </a:ext>
            </a:extLst>
          </p:cNvPr>
          <p:cNvSpPr txBox="1"/>
          <p:nvPr/>
        </p:nvSpPr>
        <p:spPr>
          <a:xfrm>
            <a:off x="838200" y="1690688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插件</a:t>
            </a:r>
            <a:r>
              <a:rPr lang="en-US" altLang="zh-CN" sz="2400" dirty="0"/>
              <a:t>(plugins)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3381D-3747-0344-818D-0417CC83557B}"/>
              </a:ext>
            </a:extLst>
          </p:cNvPr>
          <p:cNvSpPr/>
          <p:nvPr/>
        </p:nvSpPr>
        <p:spPr>
          <a:xfrm>
            <a:off x="838200" y="2390982"/>
            <a:ext cx="39537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loader </a:t>
            </a:r>
            <a:r>
              <a:rPr lang="zh-CN" altLang="en-US" dirty="0"/>
              <a:t>被用于转换某些类型的模块，而插件则可以用于执行范围更广的任务。</a:t>
            </a:r>
            <a:endParaRPr lang="en-US" altLang="zh-CN" dirty="0"/>
          </a:p>
          <a:p>
            <a:r>
              <a:rPr lang="zh-CN" altLang="en-US" dirty="0"/>
              <a:t>插件的范围包括，从打包优化和压缩，一直到重新定义环境中的变量。插件接口功能极其强大，可以用来处理各种各样的任务。</a:t>
            </a:r>
          </a:p>
          <a:p>
            <a:endParaRPr lang="en-US" altLang="zh-CN" dirty="0"/>
          </a:p>
          <a:p>
            <a:r>
              <a:rPr lang="zh-CN" altLang="en-US" dirty="0"/>
              <a:t>使用一个插件：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 </a:t>
            </a:r>
            <a:r>
              <a:rPr lang="en-US" dirty="0"/>
              <a:t>require() </a:t>
            </a:r>
            <a:r>
              <a:rPr lang="zh-CN" altLang="en-US" dirty="0"/>
              <a:t>它，然后把它添加到 </a:t>
            </a:r>
            <a:r>
              <a:rPr lang="en-US" dirty="0"/>
              <a:t>plugins </a:t>
            </a:r>
            <a:r>
              <a:rPr lang="zh-CN" altLang="en-US" dirty="0"/>
              <a:t>数组中。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 </a:t>
            </a:r>
            <a:r>
              <a:rPr lang="en-US" dirty="0"/>
              <a:t>new </a:t>
            </a:r>
            <a:r>
              <a:rPr lang="zh-CN" altLang="en-US" dirty="0"/>
              <a:t>操作符来创建它的一个实例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64644-A0AC-A345-BE95-E694B928D18C}"/>
              </a:ext>
            </a:extLst>
          </p:cNvPr>
          <p:cNvSpPr/>
          <p:nvPr/>
        </p:nvSpPr>
        <p:spPr>
          <a:xfrm>
            <a:off x="4730178" y="2152353"/>
            <a:ext cx="77897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const </a:t>
            </a:r>
            <a:r>
              <a:rPr lang="en-US" dirty="0" err="1"/>
              <a:t>HtmlWebpackPlugin</a:t>
            </a:r>
            <a:r>
              <a:rPr lang="en-US" dirty="0"/>
              <a:t> = require(</a:t>
            </a:r>
            <a:r>
              <a:rPr lang="en-US" dirty="0">
                <a:solidFill>
                  <a:srgbClr val="6A8759"/>
                </a:solidFill>
                <a:effectLst/>
              </a:rPr>
              <a:t>'html-webpack-plugin'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 </a:t>
            </a:r>
            <a:r>
              <a:rPr lang="en-US" dirty="0">
                <a:solidFill>
                  <a:srgbClr val="808080"/>
                </a:solidFill>
                <a:effectLst/>
              </a:rPr>
              <a:t>// 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通过 </a:t>
            </a:r>
            <a:r>
              <a:rPr lang="en-US" dirty="0" err="1">
                <a:solidFill>
                  <a:srgbClr val="808080"/>
                </a:solidFill>
                <a:effectLst/>
              </a:rPr>
              <a:t>npm</a:t>
            </a:r>
            <a:r>
              <a:rPr lang="en-US" dirty="0">
                <a:solidFill>
                  <a:srgbClr val="808080"/>
                </a:solidFill>
                <a:effectLst/>
              </a:rPr>
              <a:t> 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安装</a:t>
            </a:r>
            <a:br>
              <a:rPr lang="zh-CN" alt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const </a:t>
            </a:r>
            <a:r>
              <a:rPr lang="en-US" dirty="0">
                <a:solidFill>
                  <a:srgbClr val="FFC66D"/>
                </a:solidFill>
                <a:effectLst/>
              </a:rPr>
              <a:t>webpack </a:t>
            </a:r>
            <a:r>
              <a:rPr lang="en-US" dirty="0"/>
              <a:t>= require(</a:t>
            </a:r>
            <a:r>
              <a:rPr lang="en-US" dirty="0">
                <a:solidFill>
                  <a:srgbClr val="6A8759"/>
                </a:solidFill>
                <a:effectLst/>
              </a:rPr>
              <a:t>'webpack'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 </a:t>
            </a:r>
            <a:r>
              <a:rPr lang="en-US" dirty="0">
                <a:solidFill>
                  <a:srgbClr val="808080"/>
                </a:solidFill>
                <a:effectLst/>
              </a:rPr>
              <a:t>// 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用于访问内置插件</a:t>
            </a:r>
            <a:br>
              <a:rPr lang="zh-CN" altLang="en-US" dirty="0">
                <a:solidFill>
                  <a:srgbClr val="808080"/>
                </a:solidFill>
                <a:effectLst/>
              </a:rPr>
            </a:br>
            <a:r>
              <a:rPr lang="zh-CN" altLang="en-US" dirty="0">
                <a:solidFill>
                  <a:srgbClr val="808080"/>
                </a:solidFill>
                <a:effectLst/>
              </a:rPr>
              <a:t/>
            </a:r>
            <a:br>
              <a:rPr lang="zh-CN" alt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const </a:t>
            </a:r>
            <a:r>
              <a:rPr lang="en-US" dirty="0"/>
              <a:t>config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876AA"/>
                </a:solidFill>
                <a:effectLst/>
              </a:rPr>
              <a:t>module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9876AA"/>
                </a:solidFill>
                <a:effectLst/>
              </a:rPr>
              <a:t>rules</a:t>
            </a:r>
            <a:r>
              <a:rPr lang="en-US" dirty="0"/>
              <a:t>: [</a:t>
            </a:r>
            <a:br>
              <a:rPr lang="en-US" dirty="0"/>
            </a:br>
            <a:r>
              <a:rPr lang="en-US" dirty="0"/>
              <a:t>            { </a:t>
            </a:r>
            <a:r>
              <a:rPr lang="en-US" dirty="0">
                <a:solidFill>
                  <a:srgbClr val="9876AA"/>
                </a:solidFill>
                <a:effectLst/>
              </a:rPr>
              <a:t>test</a:t>
            </a:r>
            <a:r>
              <a:rPr lang="en-US" dirty="0"/>
              <a:t>: </a:t>
            </a:r>
            <a:r>
              <a:rPr lang="en-US" dirty="0">
                <a:solidFill>
                  <a:srgbClr val="6897BB"/>
                </a:solidFill>
                <a:effectLst/>
              </a:rPr>
              <a:t>/\.txt$/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9876AA"/>
                </a:solidFill>
                <a:effectLst/>
              </a:rPr>
              <a:t>use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  <a:effectLst/>
              </a:rPr>
              <a:t>'raw-loader'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]</a:t>
            </a:r>
            <a:br>
              <a:rPr lang="en-US" dirty="0"/>
            </a:br>
            <a:r>
              <a:rPr lang="en-US" dirty="0"/>
              <a:t>    }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>
                <a:solidFill>
                  <a:srgbClr val="9876AA"/>
                </a:solidFill>
                <a:effectLst/>
              </a:rPr>
              <a:t>plugins</a:t>
            </a:r>
            <a:r>
              <a:rPr lang="en-US" dirty="0"/>
              <a:t>: [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 err="1"/>
              <a:t>HtmlWebpackPlugin</a:t>
            </a:r>
            <a:r>
              <a:rPr lang="en-US" dirty="0"/>
              <a:t>({</a:t>
            </a:r>
            <a:r>
              <a:rPr lang="en-US" dirty="0">
                <a:solidFill>
                  <a:srgbClr val="9876AA"/>
                </a:solidFill>
                <a:effectLst/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  <a:effectLst/>
              </a:rPr>
              <a:t>'./</a:t>
            </a:r>
            <a:r>
              <a:rPr lang="en-US" dirty="0" err="1">
                <a:solidFill>
                  <a:srgbClr val="6A8759"/>
                </a:solidFill>
                <a:effectLst/>
              </a:rPr>
              <a:t>src</a:t>
            </a:r>
            <a:r>
              <a:rPr lang="en-US" dirty="0">
                <a:solidFill>
                  <a:srgbClr val="6A8759"/>
                </a:solidFill>
                <a:effectLst/>
              </a:rPr>
              <a:t>/</a:t>
            </a:r>
            <a:r>
              <a:rPr lang="en-US" dirty="0" err="1">
                <a:solidFill>
                  <a:srgbClr val="6A8759"/>
                </a:solidFill>
                <a:effectLst/>
              </a:rPr>
              <a:t>index.html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/>
              <a:t>    ]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/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/>
              <a:t>module.</a:t>
            </a:r>
            <a:r>
              <a:rPr lang="en-US" dirty="0" err="1">
                <a:solidFill>
                  <a:srgbClr val="9876AA"/>
                </a:solidFill>
                <a:effectLst/>
              </a:rPr>
              <a:t>exports</a:t>
            </a:r>
            <a:r>
              <a:rPr lang="en-US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config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BDB74-D6B4-534C-9EFF-084E6ACA3168}"/>
              </a:ext>
            </a:extLst>
          </p:cNvPr>
          <p:cNvSpPr txBox="1"/>
          <p:nvPr/>
        </p:nvSpPr>
        <p:spPr>
          <a:xfrm>
            <a:off x="781672" y="6444839"/>
            <a:ext cx="534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/>
              <a:t>更多</a:t>
            </a:r>
            <a:r>
              <a:rPr lang="zh-CN" altLang="en-US" dirty="0"/>
              <a:t>插件查询：</a:t>
            </a:r>
            <a:r>
              <a:rPr lang="en-US" dirty="0">
                <a:hlinkClick r:id="rId3"/>
              </a:rPr>
              <a:t>https://www.webpackjs.com/plugins/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7201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700C1F-56BC-4048-A67A-3824A142ABF3}"/>
              </a:ext>
            </a:extLst>
          </p:cNvPr>
          <p:cNvSpPr/>
          <p:nvPr/>
        </p:nvSpPr>
        <p:spPr>
          <a:xfrm>
            <a:off x="7211027" y="1921520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err="1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webpack.config.js</a:t>
            </a:r>
            <a:endParaRPr lang="en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56940F-D53F-854F-9615-EF6296E5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Webpack</a:t>
            </a:r>
            <a:r>
              <a:rPr lang="zh-CN" altLang="en-US" dirty="0"/>
              <a:t>教程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6044-13E0-4342-B6D2-EAEFFFB307CE}"/>
              </a:ext>
            </a:extLst>
          </p:cNvPr>
          <p:cNvSpPr txBox="1"/>
          <p:nvPr/>
        </p:nvSpPr>
        <p:spPr>
          <a:xfrm>
            <a:off x="838200" y="16906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模式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60D679-6FFF-114C-99C0-46FC25274005}"/>
              </a:ext>
            </a:extLst>
          </p:cNvPr>
          <p:cNvSpPr/>
          <p:nvPr/>
        </p:nvSpPr>
        <p:spPr>
          <a:xfrm>
            <a:off x="838200" y="23426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通过选择 </a:t>
            </a:r>
            <a:r>
              <a:rPr lang="en-US" dirty="0"/>
              <a:t>development </a:t>
            </a:r>
            <a:r>
              <a:rPr lang="zh-CN" altLang="en-US" dirty="0"/>
              <a:t>或 </a:t>
            </a:r>
            <a:r>
              <a:rPr lang="en-US" dirty="0"/>
              <a:t>production </a:t>
            </a:r>
            <a:r>
              <a:rPr lang="zh-CN" altLang="en-US" dirty="0"/>
              <a:t>之中的一个，来设置 </a:t>
            </a:r>
            <a:r>
              <a:rPr lang="en-US" dirty="0"/>
              <a:t>mode </a:t>
            </a:r>
            <a:r>
              <a:rPr lang="zh-CN" altLang="en-US" dirty="0"/>
              <a:t>参数，你可以启用相应模式下的 </a:t>
            </a:r>
            <a:r>
              <a:rPr lang="en-US" dirty="0"/>
              <a:t>webpack </a:t>
            </a:r>
            <a:r>
              <a:rPr lang="zh-CN" altLang="en-US" dirty="0"/>
              <a:t>内置的优化。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46B9D-4F85-9B4D-9A9E-2968C77D787D}"/>
              </a:ext>
            </a:extLst>
          </p:cNvPr>
          <p:cNvSpPr/>
          <p:nvPr/>
        </p:nvSpPr>
        <p:spPr>
          <a:xfrm>
            <a:off x="7423231" y="2424647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module.</a:t>
            </a:r>
            <a:r>
              <a:rPr lang="en-US" dirty="0" err="1">
                <a:solidFill>
                  <a:srgbClr val="9876AA"/>
                </a:solidFill>
                <a:effectLst/>
              </a:rPr>
              <a:t>exports</a:t>
            </a:r>
            <a:r>
              <a:rPr lang="en-US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876AA"/>
                </a:solidFill>
                <a:effectLst/>
              </a:rPr>
              <a:t>mode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  <a:effectLst/>
              </a:rPr>
              <a:t>'production'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A171A-F19C-5D4F-B88A-B670395D0C7B}"/>
              </a:ext>
            </a:extLst>
          </p:cNvPr>
          <p:cNvSpPr/>
          <p:nvPr/>
        </p:nvSpPr>
        <p:spPr>
          <a:xfrm>
            <a:off x="838200" y="3643818"/>
            <a:ext cx="10805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开发环境和生产环境</a:t>
            </a:r>
            <a:endParaRPr lang="en-US" altLang="zh-CN" b="1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）开发环境与生产环境分离的原因如下：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 在开发环境中，我们使用热更新插件帮助我们实现浏览器的自动更新功能，我们的代码没有进行压缩，如果压缩了不方便我们调试代码等等，所以以上这些代码不应出现在生产环境中。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 生产环境中，我们把项目部署到服务器时，我们会对代码进行各种各样的优化，比如压缩代码等等，这时候我们不应该把这些代码放到开发环境中，不利于代码开发和调试。</a:t>
            </a:r>
          </a:p>
          <a:p>
            <a:pPr lvl="1"/>
            <a:r>
              <a:rPr lang="zh-CN" altLang="en-US" dirty="0"/>
              <a:t>总结：针对以上这些说明，我们很有必要把区分开发环境与生产环境分离。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）开发环境的配置和生产换环境配置的区别。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 开发环境有的配置，生产环境不一定有，比如说热更新时使用到的</a:t>
            </a:r>
            <a:r>
              <a:rPr lang="en-US" dirty="0" err="1"/>
              <a:t>HotModuleReplacementPlugin</a:t>
            </a:r>
            <a:r>
              <a:rPr lang="en-US" dirty="0"/>
              <a:t>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 生产环境有的配置，开发环境不一定有，比如说用来压缩</a:t>
            </a:r>
            <a:r>
              <a:rPr lang="en-US" dirty="0" err="1"/>
              <a:t>js</a:t>
            </a:r>
            <a:r>
              <a:rPr lang="zh-CN" altLang="en-US" dirty="0"/>
              <a:t>用的</a:t>
            </a:r>
            <a:r>
              <a:rPr lang="en-US" dirty="0" err="1"/>
              <a:t>UglifyJsPlugin</a:t>
            </a:r>
            <a:r>
              <a:rPr lang="en-US" dirty="0"/>
              <a:t>。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362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CB81-3C93-2A4F-A0EC-FB5B66AD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  <a:r>
              <a:rPr lang="zh-CN" altLang="en-US" dirty="0"/>
              <a:t>和</a:t>
            </a:r>
            <a:r>
              <a:rPr lang="en-US" dirty="0"/>
              <a:t>gulp</a:t>
            </a:r>
            <a:r>
              <a:rPr lang="zh-CN" altLang="en-US" dirty="0"/>
              <a:t>的区别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5E2F-859D-4243-8607-F87AC731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gulp</a:t>
            </a:r>
            <a:r>
              <a:rPr lang="zh-CN" altLang="en-US" sz="2400" dirty="0"/>
              <a:t>是前端自动化构建工具，强调的是前端开发的工作流程，我们可以通过配置一系列的</a:t>
            </a:r>
            <a:r>
              <a:rPr lang="en-US" sz="2400" dirty="0"/>
              <a:t>task，</a:t>
            </a:r>
            <a:r>
              <a:rPr lang="zh-CN" altLang="en-US" sz="2400" dirty="0"/>
              <a:t>定义</a:t>
            </a:r>
            <a:r>
              <a:rPr lang="en-US" sz="2400" dirty="0"/>
              <a:t>task</a:t>
            </a:r>
            <a:r>
              <a:rPr lang="zh-CN" altLang="en-US" sz="2400" dirty="0"/>
              <a:t>处理的事情（代码压缩、合并、编译、浏览器实时更新等），然后定义执行顺序，来让</a:t>
            </a:r>
            <a:r>
              <a:rPr lang="en-US" sz="2400" dirty="0"/>
              <a:t>gulp</a:t>
            </a:r>
            <a:r>
              <a:rPr lang="zh-CN" altLang="en-US" sz="2400" dirty="0"/>
              <a:t>执行这些</a:t>
            </a:r>
            <a:r>
              <a:rPr lang="en-US" sz="2400" dirty="0"/>
              <a:t>task，</a:t>
            </a:r>
            <a:r>
              <a:rPr lang="zh-CN" altLang="en-US" sz="2400" dirty="0"/>
              <a:t>从而构建项目的整个前端开发流程，自动化构建工具并不能把所有模块打包到一起，也不能构建不同模块之间的依赖关系。</a:t>
            </a:r>
          </a:p>
          <a:p>
            <a:r>
              <a:rPr lang="en-US" sz="2400" dirty="0"/>
              <a:t>webpack</a:t>
            </a:r>
            <a:r>
              <a:rPr lang="zh-CN" altLang="en-US" sz="2400" dirty="0"/>
              <a:t>是 </a:t>
            </a:r>
            <a:r>
              <a:rPr lang="en-US" sz="2400" dirty="0"/>
              <a:t>JavaScript </a:t>
            </a:r>
            <a:r>
              <a:rPr lang="zh-CN" altLang="en-US" sz="2400" dirty="0"/>
              <a:t>应用程序的模块打包器，强调的是一个前端模块化方案，更侧重模块打包，我们可以把开发中的所有资源（图片、</a:t>
            </a:r>
            <a:r>
              <a:rPr lang="en-US" sz="2400" dirty="0" err="1"/>
              <a:t>js</a:t>
            </a:r>
            <a:r>
              <a:rPr lang="zh-CN" altLang="en-US" sz="2400" dirty="0"/>
              <a:t>文件、</a:t>
            </a:r>
            <a:r>
              <a:rPr lang="en-US" sz="2400" dirty="0" err="1"/>
              <a:t>css</a:t>
            </a:r>
            <a:r>
              <a:rPr lang="zh-CN" altLang="en-US" sz="2400" dirty="0"/>
              <a:t>文件等）都看成模块，通过</a:t>
            </a:r>
            <a:r>
              <a:rPr lang="en-US" sz="2400" dirty="0"/>
              <a:t>loader（</a:t>
            </a:r>
            <a:r>
              <a:rPr lang="zh-CN" altLang="en-US" sz="2400" dirty="0"/>
              <a:t>加载器）和</a:t>
            </a:r>
            <a:r>
              <a:rPr lang="en-US" sz="2400" dirty="0"/>
              <a:t>plugins（</a:t>
            </a:r>
            <a:r>
              <a:rPr lang="zh-CN" altLang="en-US" sz="2400" dirty="0"/>
              <a:t>插件）对资源进行处理，打包成符合生产环境部署的前端资源。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95725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8616</TotalTime>
  <Words>958</Words>
  <Application>Microsoft Office PowerPoint</Application>
  <PresentationFormat>宽屏</PresentationFormat>
  <Paragraphs>109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-apple-system</vt:lpstr>
      <vt:lpstr>Source Sans Pro</vt:lpstr>
      <vt:lpstr>等线</vt:lpstr>
      <vt:lpstr>等线 Light</vt:lpstr>
      <vt:lpstr>Arial</vt:lpstr>
      <vt:lpstr>Calibri</vt:lpstr>
      <vt:lpstr>Calibri Light</vt:lpstr>
      <vt:lpstr>Office Theme</vt:lpstr>
      <vt:lpstr>Webpack介绍</vt:lpstr>
      <vt:lpstr>介绍</vt:lpstr>
      <vt:lpstr>Webpack特点</vt:lpstr>
      <vt:lpstr>webpack整体认知</vt:lpstr>
      <vt:lpstr>Webpack教程</vt:lpstr>
      <vt:lpstr>Webpack教程</vt:lpstr>
      <vt:lpstr>Webpack教程</vt:lpstr>
      <vt:lpstr>Webpack教程</vt:lpstr>
      <vt:lpstr>webpack和gulp的区别</vt:lpstr>
      <vt:lpstr>Webpack+express+vue实例</vt:lpstr>
      <vt:lpstr>Webpack+express+vue实例</vt:lpstr>
      <vt:lpstr>Webpack+express+vue实例</vt:lpstr>
      <vt:lpstr>Webpack+express+vue实例</vt:lpstr>
      <vt:lpstr>Webpack+express+vue实例</vt:lpstr>
      <vt:lpstr>Webpack+express+vue实例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前端构建工具</dc:title>
  <dc:creator>Gao Ruiqing</dc:creator>
  <cp:lastModifiedBy>wang ye</cp:lastModifiedBy>
  <cp:revision>390</cp:revision>
  <dcterms:created xsi:type="dcterms:W3CDTF">2020-06-02T10:30:31Z</dcterms:created>
  <dcterms:modified xsi:type="dcterms:W3CDTF">2020-06-15T02:29:44Z</dcterms:modified>
</cp:coreProperties>
</file>