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7" r:id="rId6"/>
    <p:sldId id="296" r:id="rId7"/>
    <p:sldId id="295" r:id="rId8"/>
    <p:sldId id="300" r:id="rId9"/>
    <p:sldId id="297" r:id="rId10"/>
    <p:sldId id="298" r:id="rId11"/>
    <p:sldId id="293" r:id="rId12"/>
    <p:sldId id="288" r:id="rId13"/>
    <p:sldId id="30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63424" autoAdjust="0"/>
  </p:normalViewPr>
  <p:slideViewPr>
    <p:cSldViewPr snapToGrid="0" snapToObjects="1">
      <p:cViewPr varScale="1">
        <p:scale>
          <a:sx n="55" d="100"/>
          <a:sy n="55" d="100"/>
        </p:scale>
        <p:origin x="19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第二章我们介绍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05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XHTML</a:t>
            </a:r>
            <a:r>
              <a:rPr lang="zh-CN" altLang="en-US" dirty="0" smtClean="0"/>
              <a:t>编写规范和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主要有以下的区别：</a:t>
            </a:r>
            <a:endParaRPr lang="en-US" altLang="zh-CN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元素必须被正确嵌套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元素必须被关闭 </a:t>
            </a:r>
            <a:r>
              <a:rPr lang="en-US" altLang="zh-CN" sz="1200" dirty="0" smtClean="0"/>
              <a:t>&lt;tag&gt;&lt;/tag&gt;; &lt;tag/&gt;</a:t>
            </a:r>
            <a:endParaRPr lang="zh-CN" altLang="en-US" sz="1200" dirty="0" smtClean="0"/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元素必须小写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文档必须拥有一个根元素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属性名必须小写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属性值必须加引号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属性不能简写：如</a:t>
            </a:r>
            <a:r>
              <a:rPr lang="en-US" altLang="zh-CN" sz="1200" dirty="0" smtClean="0"/>
              <a:t>checked</a:t>
            </a:r>
            <a:r>
              <a:rPr lang="zh-CN" altLang="en-US" sz="1200" dirty="0" smtClean="0"/>
              <a:t>必须写成</a:t>
            </a:r>
            <a:r>
              <a:rPr lang="en-US" altLang="zh-CN" sz="1200" dirty="0" smtClean="0"/>
              <a:t>checked=“checked”</a:t>
            </a:r>
            <a:endParaRPr lang="zh-CN" altLang="en-US" sz="1200" dirty="0" smtClean="0"/>
          </a:p>
          <a:p>
            <a:r>
              <a:rPr lang="zh-CN" altLang="en-US" sz="1200" dirty="0" smtClean="0"/>
              <a:t>用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属性代码</a:t>
            </a:r>
            <a:r>
              <a:rPr lang="en-US" altLang="zh-CN" sz="1200" dirty="0" smtClean="0"/>
              <a:t>name</a:t>
            </a:r>
            <a:r>
              <a:rPr lang="zh-CN" altLang="en-US" sz="1200" dirty="0" smtClean="0"/>
              <a:t>属性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除表单外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文件必须有</a:t>
            </a:r>
            <a:r>
              <a:rPr lang="en-US" altLang="zh-CN" sz="1200" dirty="0" smtClean="0"/>
              <a:t>DTD</a:t>
            </a:r>
            <a:r>
              <a:rPr lang="zh-CN" altLang="en-US" sz="1200" dirty="0" smtClean="0"/>
              <a:t>文档类型定义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55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我们来看一个实例，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过渡到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需要修改的内容：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、要增加文档类型定义，指明</a:t>
            </a:r>
            <a:r>
              <a:rPr lang="en-US" altLang="zh-CN" dirty="0" smtClean="0"/>
              <a:t>DTD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、把所有的元素关闭，对于不成对的元素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必须加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、把所有的属性值加双引号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、把简写的属性改成：属性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“属性值” 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93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我们再回顾一下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的发展史，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自从 </a:t>
            </a:r>
            <a:r>
              <a:rPr lang="en-US" altLang="zh-CN" dirty="0" smtClean="0"/>
              <a:t>HTML4.01 </a:t>
            </a:r>
            <a:r>
              <a:rPr lang="zh-CN" altLang="en-US" dirty="0" smtClean="0"/>
              <a:t>版本之后，掌握着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规范的万维网联盟（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）组织没有再发布新的标准，而是围绕着 </a:t>
            </a:r>
            <a:r>
              <a:rPr lang="en-US" altLang="zh-CN" dirty="0" smtClean="0"/>
              <a:t>XHTML1.0 </a:t>
            </a:r>
            <a:r>
              <a:rPr lang="zh-CN" altLang="en-US" dirty="0" smtClean="0"/>
              <a:t>以及之后的 </a:t>
            </a:r>
            <a:r>
              <a:rPr lang="en-US" altLang="zh-CN" dirty="0" smtClean="0"/>
              <a:t>XHTML1.1 </a:t>
            </a:r>
            <a:r>
              <a:rPr lang="zh-CN" altLang="en-US" dirty="0" smtClean="0"/>
              <a:t>展开工作。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是加严格并且统一的编码规范的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版本，解决之前 </a:t>
            </a:r>
            <a:r>
              <a:rPr lang="en-US" altLang="zh-CN" dirty="0" smtClean="0"/>
              <a:t>HTML4.01 </a:t>
            </a:r>
            <a:r>
              <a:rPr lang="zh-CN" altLang="en-US" dirty="0" smtClean="0"/>
              <a:t>版本时，由于编码不规范导致浏览器的各种古怪行为。所以，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开发者对 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非常的拥护。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极大的好处，就是强迫开发者养成良好的编码习惯，放弃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的凌乱写法，最终降低了浏览器解析页面的难度，方便移植到更多平台。因此</a:t>
            </a:r>
            <a:r>
              <a:rPr lang="en-US" altLang="zh-CN" dirty="0" smtClean="0"/>
              <a:t>XHTML1.0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XHTML1.1</a:t>
            </a:r>
            <a:r>
              <a:rPr lang="zh-CN" altLang="en-US" dirty="0" smtClean="0"/>
              <a:t>取得了成功。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可是，越是想往好的方面发展，往往可能是带来的却是毁灭性的灾难，世间万物就是如此。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后来推出的</a:t>
            </a:r>
            <a:r>
              <a:rPr lang="en-US" altLang="zh-CN" dirty="0" smtClean="0"/>
              <a:t>XHTML2.0 </a:t>
            </a:r>
            <a:r>
              <a:rPr lang="zh-CN" altLang="en-US" dirty="0" smtClean="0"/>
              <a:t>规范了更严格的错误处理规则，强制要求浏览器拒绝无效的 </a:t>
            </a:r>
            <a:r>
              <a:rPr lang="en-US" altLang="zh-CN" dirty="0" smtClean="0"/>
              <a:t>XHTML2 </a:t>
            </a:r>
            <a:r>
              <a:rPr lang="zh-CN" altLang="en-US" dirty="0" smtClean="0"/>
              <a:t>页面，强制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开发者写出绝对正确规范的代码，同时不得向下兼容，摒弃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遗留的怪异行为和编码习惯。按理说，取其精华、舍其糟粕应该是好事。但是，这样的话，数亿的页面将无法兼容，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开发者的难度又被加大，并且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标准永远是掌握在浏览器厂家手里的，事实上，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的市场份额只是被别的浏览器蚕食了而已，市场标准只是从一个寡头手里到了其他寡头手里。一意孤行的</a:t>
            </a:r>
            <a:r>
              <a:rPr lang="en-US" altLang="zh-CN" dirty="0" smtClean="0"/>
              <a:t>XHTML 2.0</a:t>
            </a:r>
            <a:r>
              <a:rPr lang="zh-CN" altLang="en-US" dirty="0" smtClean="0"/>
              <a:t>竟然大胆的与原先的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不再兼容，浏览器厂商终于怒了，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和苹果牵头，</a:t>
            </a:r>
            <a:r>
              <a:rPr lang="en-US" altLang="zh-CN" dirty="0" smtClean="0"/>
              <a:t>WHATWG</a:t>
            </a:r>
            <a:r>
              <a:rPr lang="zh-CN" altLang="en-US" dirty="0" smtClean="0"/>
              <a:t>小组成立。失去了厂商支持的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XHTML2</a:t>
            </a:r>
            <a:r>
              <a:rPr lang="zh-CN" altLang="en-US" dirty="0" smtClean="0"/>
              <a:t>标准很快就成为了一个笑话。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WHATWG2004</a:t>
            </a:r>
            <a:r>
              <a:rPr lang="zh-CN" altLang="en-US" dirty="0" smtClean="0"/>
              <a:t>年推出的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很快受到各大厂商的支持，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是向后兼容的，包含了</a:t>
            </a:r>
            <a:r>
              <a:rPr lang="en-US" altLang="zh-CN" dirty="0" smtClean="0"/>
              <a:t>HTML4.0.1</a:t>
            </a:r>
            <a:r>
              <a:rPr lang="zh-CN" altLang="en-US" dirty="0" smtClean="0"/>
              <a:t>的全部特性。当前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的实际标准就是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，所以本课程之后的讲解主要基于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来进行。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4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那我们来看一下</a:t>
            </a:r>
            <a:r>
              <a:rPr lang="en-US" altLang="zh-CN" dirty="0" smtClean="0"/>
              <a:t>HTML5: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HTML5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HTML(Hyper Text Mark-up Language)</a:t>
            </a:r>
            <a:r>
              <a:rPr lang="zh-CN" altLang="en-US" dirty="0" smtClean="0"/>
              <a:t>即超文本标记语言或超文本链接标示语言的第五个版本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HTML5</a:t>
            </a:r>
            <a:r>
              <a:rPr lang="zh-CN" altLang="en-US" dirty="0" smtClean="0"/>
              <a:t>草案的前身名为</a:t>
            </a:r>
            <a:r>
              <a:rPr lang="en-US" altLang="zh-CN" dirty="0" smtClean="0"/>
              <a:t>Web Applications 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WHATWG (Web Hypertext Application Technology Working Group)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W3C(World Wide Web Consortium )</a:t>
            </a:r>
            <a:r>
              <a:rPr lang="zh-CN" altLang="en-US" dirty="0" smtClean="0"/>
              <a:t>接纳，并成立了新的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工作团队。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日，第一份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正式草案公布，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月正式发布。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14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zh-CN" dirty="0" smtClean="0"/>
              <a:t>HTML5</a:t>
            </a:r>
            <a:r>
              <a:rPr lang="zh-CN" altLang="en-US" dirty="0" smtClean="0"/>
              <a:t>特点在于：</a:t>
            </a: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dirty="0" smtClean="0"/>
              <a:t>首先，强化了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网页的表现性能。除了可描绘二维图形外，还准备了用于播放视频和音频的标签。</a:t>
            </a: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其次，追加了本地数据库等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应用的功能。</a:t>
            </a:r>
            <a:r>
              <a:rPr lang="en-US" altLang="zh-CN" dirty="0" smtClean="0"/>
              <a:t>HTML 5 </a:t>
            </a:r>
            <a:r>
              <a:rPr lang="zh-CN" altLang="en-US" dirty="0" smtClean="0"/>
              <a:t>并非仅仅用来表示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内容，它的使命是将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带入一个成熟的应用平台，在这个平台上，视频，音频，图象，动画，以及同电脑的交互都被标准化。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语言的例子很好找，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请试着在任一浏览器打开的网页上点击鼠标右键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查看源代码，你看到了什么？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我们可以看到这个页面的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格式的。 那么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到底是怎样的一种语言，我们本章将会做详细的介绍。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6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本章介绍的内容分为四个部分，分别是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简介、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基础、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8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首先来做一个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 Hyper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Markup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Language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作为万维网的基本规则之一，最初于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1989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Berners-Lee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发明；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基于标准通用标记语言（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）的定义，并简化了其中的语言元素，很早得到了各个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浏览器厂商的支持；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是标准通用标记语言（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）下的一个应用，也是一种规范，一种标准；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一种用于描述网页的标记语言，它通过标记符号来描述网页中的各个部分；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网页）是一种文本文件，它包含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标记符和文本内容；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标记符告诉浏览器如何显示文本内容（如：文字如何处理，画面如何安排，图片如何显示等）；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浏览器按顺序阅读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文件，根据标记符解释和显示文本内容。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8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相关的一些概念，比如</a:t>
            </a:r>
            <a:r>
              <a:rPr lang="en-US" altLang="zh-CN" dirty="0" smtClean="0"/>
              <a:t>SGML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30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SGML</a:t>
            </a:r>
            <a:r>
              <a:rPr lang="zh-CN" altLang="en-US" b="1" dirty="0" smtClean="0"/>
              <a:t>语言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标准通用标记语言，（全称</a:t>
            </a:r>
            <a:r>
              <a:rPr lang="en-US" altLang="zh-CN" sz="2000" dirty="0" smtClean="0"/>
              <a:t>Standard Generalized Markup Language</a:t>
            </a:r>
            <a:r>
              <a:rPr lang="zh-CN" altLang="en-US" sz="2000" dirty="0" smtClean="0"/>
              <a:t>、简称</a:t>
            </a:r>
            <a:r>
              <a:rPr lang="en-US" altLang="zh-CN" sz="2000" dirty="0" smtClean="0"/>
              <a:t>SGML</a:t>
            </a:r>
            <a:r>
              <a:rPr lang="zh-CN" altLang="en-US" sz="2000" dirty="0" smtClean="0"/>
              <a:t>），是一种定义电子文档结构和描述其内容的国际标准语言，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是所有电子文档标记语言的起源</a:t>
            </a:r>
            <a:r>
              <a:rPr lang="zh-CN" altLang="en-US" sz="2000" dirty="0" smtClean="0"/>
              <a:t>，为语法置标提供了异常强大的工具，同时具有非常好的扩展性，因此在数据分类和索引中非常有用。早在万维网发明之前标准通用标记语言就已存在。 </a:t>
            </a:r>
            <a:r>
              <a:rPr lang="en-US" altLang="zh-CN" sz="2000" dirty="0" err="1" smtClean="0"/>
              <a:t>TimBernersLee</a:t>
            </a:r>
            <a:r>
              <a:rPr lang="zh-CN" altLang="en-US" sz="2000" dirty="0" smtClean="0"/>
              <a:t>也是受到</a:t>
            </a:r>
            <a:r>
              <a:rPr lang="en-US" altLang="zh-CN" sz="2000" dirty="0" smtClean="0"/>
              <a:t>SGML</a:t>
            </a:r>
            <a:r>
              <a:rPr lang="zh-CN" altLang="en-US" sz="2000" dirty="0" smtClean="0"/>
              <a:t>启发，才发明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的。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SGML</a:t>
            </a:r>
            <a:r>
              <a:rPr lang="zh-CN" altLang="en-US" b="1" dirty="0" smtClean="0"/>
              <a:t>的特点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dirty="0" smtClean="0"/>
              <a:t>SGML</a:t>
            </a:r>
            <a:r>
              <a:rPr lang="zh-CN" altLang="en-US" sz="2000" dirty="0" smtClean="0"/>
              <a:t>是一种非常严谨的文件描述法，导致过于</a:t>
            </a:r>
            <a:r>
              <a:rPr lang="zh-CN" altLang="en-US" sz="2000" dirty="0" smtClean="0">
                <a:solidFill>
                  <a:srgbClr val="0000FF"/>
                </a:solidFill>
              </a:rPr>
              <a:t>庞大复杂</a:t>
            </a:r>
            <a:r>
              <a:rPr lang="zh-CN" altLang="en-US" sz="2000" dirty="0" smtClean="0"/>
              <a:t>（标准手册就有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多页），</a:t>
            </a:r>
            <a:r>
              <a:rPr lang="zh-CN" altLang="en-US" sz="2000" dirty="0" smtClean="0">
                <a:solidFill>
                  <a:srgbClr val="0000FF"/>
                </a:solidFill>
              </a:rPr>
              <a:t>难以学习和理解</a:t>
            </a:r>
            <a:r>
              <a:rPr lang="zh-CN" altLang="en-US" sz="2000" dirty="0" smtClean="0"/>
              <a:t>，进而</a:t>
            </a:r>
            <a:r>
              <a:rPr lang="zh-CN" altLang="en-US" sz="2000" dirty="0" smtClean="0">
                <a:solidFill>
                  <a:srgbClr val="0000FF"/>
                </a:solidFill>
              </a:rPr>
              <a:t>影响其推广</a:t>
            </a:r>
            <a:r>
              <a:rPr lang="zh-CN" altLang="en-US" sz="2000" dirty="0" smtClean="0"/>
              <a:t>与应用。</a:t>
            </a:r>
            <a:endParaRPr lang="zh-CN" altLang="en-US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80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另一个概念是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，可扩展标记语言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eXtended</a:t>
            </a:r>
            <a:r>
              <a:rPr lang="en-US" altLang="zh-CN" sz="1200" dirty="0" smtClean="0"/>
              <a:t> Markup Language</a:t>
            </a:r>
            <a:r>
              <a:rPr lang="zh-CN" altLang="en-US" sz="1200" dirty="0" smtClean="0"/>
              <a:t>）也是标准通用标记语言</a:t>
            </a:r>
            <a:r>
              <a:rPr lang="en-US" altLang="zh-CN" sz="1200" dirty="0" smtClean="0"/>
              <a:t>SGML</a:t>
            </a:r>
            <a:r>
              <a:rPr lang="zh-CN" altLang="en-US" sz="1200" dirty="0" smtClean="0"/>
              <a:t>的一个子集。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是一种用于标记电子文件使其具有结构性的标记语言。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我们知道早期的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无法描述数据、可读性差，因此开发者重新从</a:t>
            </a:r>
            <a:r>
              <a:rPr lang="en-US" altLang="zh-CN" sz="1200" dirty="0" smtClean="0"/>
              <a:t>SGML</a:t>
            </a:r>
            <a:r>
              <a:rPr lang="zh-CN" altLang="en-US" sz="1200" dirty="0" smtClean="0"/>
              <a:t>出发，定义了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可以从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中分离数据，即能够在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文件之外将数据存储在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文档中。 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可用于交换数据，基于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可以在不兼容的系统之间交换数据。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30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我们再看</a:t>
            </a:r>
            <a:r>
              <a:rPr lang="en-US" altLang="zh-CN" b="1" dirty="0" smtClean="0"/>
              <a:t>XHTML</a:t>
            </a:r>
            <a:r>
              <a:rPr lang="zh-CN" altLang="en-US" b="1" dirty="0" smtClean="0"/>
              <a:t>是什么</a:t>
            </a:r>
          </a:p>
          <a:p>
            <a:pPr lvl="1"/>
            <a:r>
              <a:rPr lang="en-US" altLang="zh-CN" sz="2800" dirty="0" smtClean="0"/>
              <a:t>XHTML </a:t>
            </a:r>
            <a:r>
              <a:rPr lang="zh-CN" altLang="en-US" sz="2800" dirty="0" smtClean="0"/>
              <a:t>指可扩展超文本标注语言（</a:t>
            </a:r>
            <a:r>
              <a:rPr lang="en-US" altLang="zh-CN" sz="2800" dirty="0" err="1" smtClean="0"/>
              <a:t>EXtensible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HyperText</a:t>
            </a:r>
            <a:r>
              <a:rPr lang="en-US" altLang="zh-CN" sz="2800" dirty="0" smtClean="0"/>
              <a:t> Markup Language</a:t>
            </a:r>
            <a:r>
              <a:rPr lang="zh-CN" altLang="en-US" sz="2800" dirty="0" smtClean="0"/>
              <a:t>）。</a:t>
            </a:r>
          </a:p>
          <a:p>
            <a:pPr lvl="1"/>
            <a:r>
              <a:rPr lang="en-US" altLang="zh-CN" sz="2800" dirty="0" smtClean="0"/>
              <a:t>XHTML</a:t>
            </a:r>
            <a:r>
              <a:rPr lang="zh-CN" altLang="en-US" sz="2800" dirty="0" smtClean="0"/>
              <a:t>是基于可扩展标记语言（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）的，</a:t>
            </a:r>
            <a:r>
              <a:rPr lang="en-US" altLang="zh-CN" sz="2800" dirty="0" smtClean="0"/>
              <a:t>XHTML </a:t>
            </a:r>
            <a:r>
              <a:rPr lang="zh-CN" altLang="en-US" sz="2800" dirty="0" smtClean="0"/>
              <a:t>的目标是取代 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。</a:t>
            </a:r>
          </a:p>
          <a:p>
            <a:pPr lvl="1"/>
            <a:r>
              <a:rPr lang="en-US" altLang="zh-CN" sz="2800" dirty="0" smtClean="0"/>
              <a:t>XHTML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HTML 4.01 </a:t>
            </a:r>
            <a:r>
              <a:rPr lang="zh-CN" altLang="en-US" sz="2800" dirty="0" smtClean="0"/>
              <a:t>几乎是相同的，是更严格更纯净的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版本。</a:t>
            </a:r>
          </a:p>
          <a:p>
            <a:pPr lvl="1"/>
            <a:r>
              <a:rPr lang="en-US" altLang="zh-CN" sz="2800" dirty="0" smtClean="0"/>
              <a:t>XHTML1.0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1.1</a:t>
            </a:r>
            <a:r>
              <a:rPr lang="zh-CN" altLang="en-US" sz="2800" dirty="0" smtClean="0"/>
              <a:t>都是 </a:t>
            </a:r>
            <a:r>
              <a:rPr lang="en-US" altLang="zh-CN" sz="2800" dirty="0" smtClean="0"/>
              <a:t>W3C </a:t>
            </a:r>
            <a:r>
              <a:rPr lang="zh-CN" altLang="en-US" sz="2800" dirty="0" smtClean="0"/>
              <a:t>的标准。</a:t>
            </a:r>
          </a:p>
          <a:p>
            <a:pPr lvl="1"/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7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33376"/>
            <a:ext cx="102616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16000" y="6391275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91440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812529F-1DC6-4158-AD5B-8D5A62BBF3FA}" type="slidenum">
              <a:rPr lang="zh-CN" altLang="en-US"/>
              <a:pPr/>
              <a:t>‹#›</a:t>
            </a:fld>
            <a:endParaRPr lang="en-US" altLang="zh-CN" sz="1800" b="1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7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4418-9C70-8245-8235-980324287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第二章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CAC07-0DDD-C148-B83A-C603BEE2C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6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XHTML</a:t>
            </a:r>
            <a:r>
              <a:rPr lang="zh-CN" altLang="en-US" dirty="0"/>
              <a:t>编写规范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96720" y="1725297"/>
            <a:ext cx="9093200" cy="46869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sz="2400" dirty="0"/>
              <a:t>元素必须被正确嵌套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元素必须被</a:t>
            </a:r>
            <a:r>
              <a:rPr lang="zh-CN" altLang="en-US" sz="2400" dirty="0" smtClean="0"/>
              <a:t>关闭 </a:t>
            </a:r>
            <a:r>
              <a:rPr lang="en-US" altLang="zh-CN" sz="2400" dirty="0" smtClean="0"/>
              <a:t>&lt;tag&gt;&lt;/tag&gt;; &lt;tag/&gt;</a:t>
            </a:r>
            <a:endParaRPr lang="zh-CN" altLang="en-US" sz="2400" dirty="0"/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元素必须小写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文档必须拥有一个根元素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属性名必须小写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属性值必须加引号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属性不能简写：如</a:t>
            </a:r>
            <a:r>
              <a:rPr lang="en-US" altLang="zh-CN" sz="2400" dirty="0"/>
              <a:t>checked</a:t>
            </a:r>
            <a:r>
              <a:rPr lang="zh-CN" altLang="en-US" sz="2400" dirty="0"/>
              <a:t>必须写成</a:t>
            </a:r>
            <a:r>
              <a:rPr lang="en-US" altLang="zh-CN" sz="2400" dirty="0"/>
              <a:t>checked=“checked”</a:t>
            </a:r>
            <a:endParaRPr lang="zh-CN" altLang="en-US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ID</a:t>
            </a:r>
            <a:r>
              <a:rPr lang="zh-CN" altLang="en-US" sz="2400" dirty="0"/>
              <a:t>属性代码</a:t>
            </a:r>
            <a:r>
              <a:rPr lang="en-US" altLang="zh-CN" sz="2400" dirty="0"/>
              <a:t>name</a:t>
            </a:r>
            <a:r>
              <a:rPr lang="zh-CN" altLang="en-US" sz="2400" dirty="0"/>
              <a:t>属性</a:t>
            </a:r>
            <a:r>
              <a:rPr lang="en-US" altLang="zh-CN" sz="2400" dirty="0"/>
              <a:t>(</a:t>
            </a:r>
            <a:r>
              <a:rPr lang="zh-CN" altLang="en-US" sz="2400" dirty="0"/>
              <a:t>除表单外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文件必须有</a:t>
            </a:r>
            <a:r>
              <a:rPr lang="en-US" altLang="zh-CN" sz="2400" dirty="0"/>
              <a:t>DTD</a:t>
            </a:r>
            <a:r>
              <a:rPr lang="zh-CN" altLang="en-US" sz="2400" dirty="0"/>
              <a:t>文档类型定义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4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——HTML</a:t>
            </a:r>
            <a:r>
              <a:rPr lang="zh-CN" altLang="en-US"/>
              <a:t>过渡到</a:t>
            </a:r>
            <a:r>
              <a:rPr lang="en-US" altLang="zh-CN"/>
              <a:t>XHTML</a:t>
            </a: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79650" y="1989139"/>
            <a:ext cx="7696200" cy="4098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89138"/>
            <a:ext cx="8135937" cy="3168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4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发展历史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3" y="1746091"/>
            <a:ext cx="10691813" cy="1112105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HTML——》XHMTL--》HTML5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C991C59-633A-8646-8CF5-A4B391F4E917}"/>
              </a:ext>
            </a:extLst>
          </p:cNvPr>
          <p:cNvSpPr/>
          <p:nvPr/>
        </p:nvSpPr>
        <p:spPr>
          <a:xfrm>
            <a:off x="1906512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1993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1.0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IETF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发布草案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AD400DF-F019-EF44-8196-88671EFC9010}"/>
              </a:ext>
            </a:extLst>
          </p:cNvPr>
          <p:cNvSpPr/>
          <p:nvPr/>
        </p:nvSpPr>
        <p:spPr>
          <a:xfrm>
            <a:off x="5009281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1995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2.0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272D6CE-6E28-9E41-8629-FD95AF230200}"/>
              </a:ext>
            </a:extLst>
          </p:cNvPr>
          <p:cNvSpPr/>
          <p:nvPr/>
        </p:nvSpPr>
        <p:spPr>
          <a:xfrm>
            <a:off x="8112049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1997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3.2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ED33D4E-24EC-2242-99B4-C3EB50D4C044}"/>
              </a:ext>
            </a:extLst>
          </p:cNvPr>
          <p:cNvSpPr/>
          <p:nvPr/>
        </p:nvSpPr>
        <p:spPr>
          <a:xfrm>
            <a:off x="8112049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1999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4.0.1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DC5A76F-5A92-A944-853D-14E08C607343}"/>
              </a:ext>
            </a:extLst>
          </p:cNvPr>
          <p:cNvSpPr/>
          <p:nvPr/>
        </p:nvSpPr>
        <p:spPr>
          <a:xfrm>
            <a:off x="8112049" y="5384067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2014</a:t>
            </a:r>
            <a:r>
              <a:rPr kumimoji="1" lang="zh-CN" altLang="en-US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5</a:t>
            </a:r>
          </a:p>
          <a:p>
            <a:pPr algn="ctr"/>
            <a:r>
              <a:rPr kumimoji="1" lang="en-US" altLang="zh-CN" sz="1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6C3B44E-75D3-4146-AA2F-401655117E2A}"/>
              </a:ext>
            </a:extLst>
          </p:cNvPr>
          <p:cNvSpPr/>
          <p:nvPr/>
        </p:nvSpPr>
        <p:spPr>
          <a:xfrm>
            <a:off x="5009281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2000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1.0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FD49945-492C-D54B-A47A-30C3C8943FEC}"/>
              </a:ext>
            </a:extLst>
          </p:cNvPr>
          <p:cNvSpPr/>
          <p:nvPr/>
        </p:nvSpPr>
        <p:spPr>
          <a:xfrm>
            <a:off x="1906512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2001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1.1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DF4FAB-A1D5-F345-BF2B-BE37565488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1913" y="3220228"/>
            <a:ext cx="1137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A6E667A-3DAF-AB4D-98C6-33D267CB350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74682" y="3220228"/>
            <a:ext cx="1137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CEBBCE5-151F-4A47-A356-A57AC758323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871913" y="4509912"/>
            <a:ext cx="113736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73BB0D8-7065-434A-B8C8-705A015C57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974682" y="4509912"/>
            <a:ext cx="1137367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8164DF7-5586-F94C-AABE-5A17E10664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94749" y="3640960"/>
            <a:ext cx="1" cy="44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7AB1DEE-EEB9-6944-B993-7F71761FCD0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094750" y="4930644"/>
            <a:ext cx="0" cy="453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FD49945-492C-D54B-A47A-30C3C8943FEC}"/>
              </a:ext>
            </a:extLst>
          </p:cNvPr>
          <p:cNvSpPr/>
          <p:nvPr/>
        </p:nvSpPr>
        <p:spPr>
          <a:xfrm>
            <a:off x="1906511" y="537423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2.0</a:t>
            </a:r>
            <a:endParaRPr kumimoji="1" lang="en-US" altLang="zh-CN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失败</a:t>
            </a:r>
            <a:endParaRPr kumimoji="1" lang="en-US" altLang="zh-CN" sz="14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19" name="直线箭头连接符 23">
            <a:extLst>
              <a:ext uri="{FF2B5EF4-FFF2-40B4-BE49-F238E27FC236}">
                <a16:creationId xmlns:a16="http://schemas.microsoft.com/office/drawing/2014/main" id="{68164DF7-5586-F94C-AABE-5A17E10664B2}"/>
              </a:ext>
            </a:extLst>
          </p:cNvPr>
          <p:cNvCxnSpPr>
            <a:cxnSpLocks/>
          </p:cNvCxnSpPr>
          <p:nvPr/>
        </p:nvCxnSpPr>
        <p:spPr>
          <a:xfrm flipH="1">
            <a:off x="2857779" y="4936360"/>
            <a:ext cx="1" cy="44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0">
            <a:extLst>
              <a:ext uri="{FF2B5EF4-FFF2-40B4-BE49-F238E27FC236}">
                <a16:creationId xmlns:a16="http://schemas.microsoft.com/office/drawing/2014/main" id="{473BB0D8-7065-434A-B8C8-705A015C5731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2889213" y="4930644"/>
            <a:ext cx="5222836" cy="87415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HTML5</a:t>
            </a:r>
            <a:r>
              <a:rPr lang="zh-CN" altLang="en-US"/>
              <a:t>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HTML(Hyper Text Mark-up Language)</a:t>
            </a:r>
            <a:r>
              <a:rPr lang="zh-CN" altLang="en-US" dirty="0"/>
              <a:t>即超文本标记语言或超文本链接标示语言的第五个版本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HTML5</a:t>
            </a:r>
            <a:r>
              <a:rPr lang="zh-CN" altLang="en-US" dirty="0"/>
              <a:t>草案的前身名为</a:t>
            </a:r>
            <a:r>
              <a:rPr lang="en-US" altLang="zh-CN" dirty="0"/>
              <a:t>Web Applications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r>
              <a:rPr lang="zh-CN" altLang="en-US" dirty="0"/>
              <a:t>年被</a:t>
            </a:r>
            <a:r>
              <a:rPr lang="en-US" altLang="zh-CN" dirty="0"/>
              <a:t>WHATWG (Web Hypertext Application Technology Working Group) </a:t>
            </a:r>
            <a:r>
              <a:rPr lang="zh-CN" altLang="en-US" dirty="0"/>
              <a:t>提出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2007</a:t>
            </a:r>
            <a:r>
              <a:rPr lang="zh-CN" altLang="en-US" dirty="0"/>
              <a:t>年被</a:t>
            </a:r>
            <a:r>
              <a:rPr lang="en-US" altLang="zh-CN" dirty="0"/>
              <a:t>W3C(World Wide Web Consortium )</a:t>
            </a:r>
            <a:r>
              <a:rPr lang="zh-CN" altLang="en-US" dirty="0"/>
              <a:t>接纳，并成立了新的</a:t>
            </a:r>
            <a:r>
              <a:rPr lang="en-US" altLang="zh-CN" dirty="0"/>
              <a:t>HTML</a:t>
            </a:r>
            <a:r>
              <a:rPr lang="zh-CN" altLang="en-US" dirty="0"/>
              <a:t>工作团队。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日，第一份正式草案</a:t>
            </a:r>
            <a:r>
              <a:rPr lang="zh-CN" altLang="en-US" dirty="0" smtClean="0"/>
              <a:t>公布，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月正式发布。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7569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zh-CN" altLang="en-US" dirty="0"/>
              <a:t>首先，强化了</a:t>
            </a:r>
            <a:r>
              <a:rPr lang="en-US" altLang="zh-CN" dirty="0"/>
              <a:t>Web</a:t>
            </a:r>
            <a:r>
              <a:rPr lang="zh-CN" altLang="en-US" dirty="0"/>
              <a:t>网页的表现性能。除了可描绘二维图形外，还准备了用于播放视频和音频的标签。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其次，追加了本地数据库等</a:t>
            </a:r>
            <a:r>
              <a:rPr lang="en-US" altLang="zh-CN" dirty="0"/>
              <a:t>Web</a:t>
            </a:r>
            <a:r>
              <a:rPr lang="zh-CN" altLang="en-US" dirty="0"/>
              <a:t>应用的功能。</a:t>
            </a:r>
            <a:r>
              <a:rPr lang="en-US" altLang="zh-CN" dirty="0"/>
              <a:t>HTML 5 </a:t>
            </a:r>
            <a:r>
              <a:rPr lang="zh-CN" altLang="en-US" dirty="0"/>
              <a:t>并非仅仅用来表示 </a:t>
            </a:r>
            <a:r>
              <a:rPr lang="en-US" altLang="zh-CN" dirty="0"/>
              <a:t>Web </a:t>
            </a:r>
            <a:r>
              <a:rPr lang="zh-CN" altLang="en-US" dirty="0"/>
              <a:t>内容，它的使命是将 </a:t>
            </a:r>
            <a:r>
              <a:rPr lang="en-US" altLang="zh-CN" dirty="0"/>
              <a:t>Web </a:t>
            </a:r>
            <a:r>
              <a:rPr lang="zh-CN" altLang="en-US" dirty="0"/>
              <a:t>带入一个成熟的应用平台，在这个平台上，视频，音频，图象，动画，以及同电脑的交互都被标准化。 </a:t>
            </a:r>
          </a:p>
        </p:txBody>
      </p:sp>
    </p:spTree>
    <p:extLst>
      <p:ext uri="{BB962C8B-B14F-4D97-AF65-F5344CB8AC3E}">
        <p14:creationId xmlns:p14="http://schemas.microsoft.com/office/powerpoint/2010/main" val="306227648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C77D4FB-C59B-3A40-9C0F-E77E4156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1" y="704473"/>
            <a:ext cx="10813027" cy="2724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请试着在任一浏览器打开的网页上点击鼠标右键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查看源代码，你看到了什么？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38F4EE-DAD5-E84B-9A92-597B860E1A6F}"/>
              </a:ext>
            </a:extLst>
          </p:cNvPr>
          <p:cNvSpPr/>
          <p:nvPr/>
        </p:nvSpPr>
        <p:spPr>
          <a:xfrm>
            <a:off x="1419307" y="1347167"/>
            <a:ext cx="9060873" cy="49252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07584-C7F5-1E49-B682-A9AF9124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14" y="2022526"/>
            <a:ext cx="8680657" cy="4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1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4EBF4CA-D9D9-8C4C-A48A-442F4E4A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18B57B-8489-E241-842B-3FAE36C4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HTML5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69601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6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Hyper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Markup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Language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2"/>
            <a:ext cx="9391650" cy="444680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作为万维网的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基本规则之一，最初于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1989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Tim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Berners-Lee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发明；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基于标准通用标记语言（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）的定义，并简化了其中的语言元素，很早得到了各个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浏览器厂商的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标准通用标记语言（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）下的一个应用，也是一种规范，一种标准；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一种用于描述网页的标记语言，它通过标记符号来描述网页中的各个部分；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网页）是一种文本文件，它包含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标记符和文本内容；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标记符告诉浏览器如何显示文本内容（如：文字如何处理，画面如何安排，图片如何显示等）；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浏览器按顺序阅读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文件，根据标记符解释和显示文本内容。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54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SGML HTML </a:t>
            </a:r>
            <a:r>
              <a:rPr lang="en-US" altLang="zh-CN" dirty="0" smtClean="0"/>
              <a:t>XHTML</a:t>
            </a:r>
            <a:endParaRPr lang="zh-CN" altLang="en-US" dirty="0"/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98651"/>
            <a:ext cx="61245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4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SGML</a:t>
            </a:r>
            <a:r>
              <a:rPr lang="zh-CN" altLang="en-US"/>
              <a:t>标准通用标注语言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05280" y="1874839"/>
            <a:ext cx="8407400" cy="4537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SGML</a:t>
            </a:r>
            <a:r>
              <a:rPr lang="zh-CN" altLang="en-US" b="1" dirty="0"/>
              <a:t>语言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标准通用标记语言，（外语全称</a:t>
            </a:r>
            <a:r>
              <a:rPr lang="en-US" altLang="zh-CN" sz="2000" dirty="0"/>
              <a:t>Standard Generalized Markup Language</a:t>
            </a:r>
            <a:r>
              <a:rPr lang="zh-CN" altLang="en-US" sz="2000" dirty="0" smtClean="0"/>
              <a:t>、简称</a:t>
            </a:r>
            <a:r>
              <a:rPr lang="en-US" altLang="zh-CN" sz="2000" dirty="0"/>
              <a:t>SGML</a:t>
            </a:r>
            <a:r>
              <a:rPr lang="zh-CN" altLang="en-US" sz="2000" dirty="0"/>
              <a:t>），是一种定义电子文档结构和描述其内容的国际标准语言，</a:t>
            </a:r>
            <a:r>
              <a:rPr lang="zh-CN" altLang="en-US" sz="2000" b="1" dirty="0">
                <a:solidFill>
                  <a:srgbClr val="FF0000"/>
                </a:solidFill>
              </a:rPr>
              <a:t>是所有电子文档标记语言的起源</a:t>
            </a:r>
            <a:r>
              <a:rPr lang="zh-CN" altLang="en-US" sz="2000" dirty="0"/>
              <a:t>，为语法置标提供了异常强大的工具，同时具有极好的扩展性，因此在数据分类和索引中非常有用。早在万维网发明之前标准通用标记语言就已存在。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SGML</a:t>
            </a:r>
            <a:r>
              <a:rPr lang="zh-CN" altLang="en-US" b="1" dirty="0"/>
              <a:t>的特点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dirty="0"/>
              <a:t>SGML</a:t>
            </a:r>
            <a:r>
              <a:rPr lang="zh-CN" altLang="en-US" sz="2000" dirty="0"/>
              <a:t>是一种非常严谨的文件描述法，导致过于</a:t>
            </a:r>
            <a:r>
              <a:rPr lang="zh-CN" altLang="en-US" sz="2000" dirty="0">
                <a:solidFill>
                  <a:srgbClr val="0000FF"/>
                </a:solidFill>
              </a:rPr>
              <a:t>庞大复杂</a:t>
            </a:r>
            <a:r>
              <a:rPr lang="zh-CN" altLang="en-US" sz="2000" dirty="0"/>
              <a:t>（标准手册就有</a:t>
            </a:r>
            <a:r>
              <a:rPr lang="en-US" altLang="zh-CN" sz="2000" dirty="0"/>
              <a:t>500</a:t>
            </a:r>
            <a:r>
              <a:rPr lang="zh-CN" altLang="en-US" sz="2000" dirty="0"/>
              <a:t>多页），</a:t>
            </a:r>
            <a:r>
              <a:rPr lang="zh-CN" altLang="en-US" sz="2000" dirty="0">
                <a:solidFill>
                  <a:srgbClr val="0000FF"/>
                </a:solidFill>
              </a:rPr>
              <a:t>难以学习和理解</a:t>
            </a:r>
            <a:r>
              <a:rPr lang="zh-CN" altLang="en-US" sz="2000" dirty="0"/>
              <a:t>，进而</a:t>
            </a:r>
            <a:r>
              <a:rPr lang="zh-CN" altLang="en-US" sz="2000" dirty="0">
                <a:solidFill>
                  <a:srgbClr val="0000FF"/>
                </a:solidFill>
              </a:rPr>
              <a:t>影响其推广</a:t>
            </a:r>
            <a:r>
              <a:rPr lang="zh-CN" altLang="en-US" sz="2000" dirty="0"/>
              <a:t>与应用。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795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可扩展标记语言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9637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可扩展标记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eXtended</a:t>
            </a:r>
            <a:r>
              <a:rPr lang="en-US" altLang="zh-CN" sz="2400" dirty="0" smtClean="0"/>
              <a:t> Markup Language</a:t>
            </a:r>
            <a:r>
              <a:rPr lang="zh-CN" altLang="en-US" sz="2400" dirty="0" smtClean="0"/>
              <a:t>）是标准</a:t>
            </a:r>
            <a:r>
              <a:rPr lang="zh-CN" altLang="en-US" sz="2400" dirty="0"/>
              <a:t>通用标记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SGML</a:t>
            </a:r>
            <a:r>
              <a:rPr lang="zh-CN" altLang="en-US" sz="2400" dirty="0" smtClean="0"/>
              <a:t>的子集。</a:t>
            </a:r>
            <a:r>
              <a:rPr lang="zh-CN" altLang="en-US" sz="2400" dirty="0"/>
              <a:t>是一种</a:t>
            </a:r>
            <a:r>
              <a:rPr lang="zh-CN" altLang="en-US" sz="2400" dirty="0" smtClean="0"/>
              <a:t>用于标记</a:t>
            </a:r>
            <a:r>
              <a:rPr lang="zh-CN" altLang="en-US" sz="2400" dirty="0"/>
              <a:t>电子文件使其具有结构性的标记语言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早期的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无法</a:t>
            </a:r>
            <a:r>
              <a:rPr lang="zh-CN" altLang="en-US" sz="2400" dirty="0"/>
              <a:t>描述数据、可读性</a:t>
            </a:r>
            <a:r>
              <a:rPr lang="zh-CN" altLang="en-US" sz="2400" dirty="0" smtClean="0"/>
              <a:t>差，因此开发者重新从</a:t>
            </a:r>
            <a:r>
              <a:rPr lang="en-US" altLang="zh-CN" sz="2400" dirty="0" smtClean="0"/>
              <a:t>SGML</a:t>
            </a:r>
            <a:r>
              <a:rPr lang="zh-CN" altLang="en-US" sz="2400" dirty="0" smtClean="0"/>
              <a:t>出发，定义了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 </a:t>
            </a:r>
            <a:r>
              <a:rPr lang="en-US" altLang="zh-CN" sz="2400" dirty="0"/>
              <a:t>XML</a:t>
            </a:r>
            <a:r>
              <a:rPr lang="zh-CN" altLang="en-US" sz="2400" dirty="0"/>
              <a:t>可以从</a:t>
            </a:r>
            <a:r>
              <a:rPr lang="en-US" altLang="zh-CN" sz="2400" dirty="0"/>
              <a:t>HTML</a:t>
            </a:r>
            <a:r>
              <a:rPr lang="zh-CN" altLang="en-US" sz="2400" dirty="0"/>
              <a:t>中分离</a:t>
            </a:r>
            <a:r>
              <a:rPr lang="zh-CN" altLang="en-US" sz="2400" dirty="0" smtClean="0"/>
              <a:t>数据，即</a:t>
            </a:r>
            <a:r>
              <a:rPr lang="zh-CN" altLang="en-US" sz="2400" dirty="0"/>
              <a:t>能够在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文件之外将数据存储在</a:t>
            </a:r>
            <a:r>
              <a:rPr lang="en-US" altLang="zh-CN" sz="2400" dirty="0"/>
              <a:t>XML</a:t>
            </a:r>
            <a:r>
              <a:rPr lang="zh-CN" altLang="en-US" sz="2400" dirty="0"/>
              <a:t>文档</a:t>
            </a:r>
            <a:r>
              <a:rPr lang="zh-CN" altLang="en-US" sz="2400" dirty="0" smtClean="0"/>
              <a:t>中。</a:t>
            </a:r>
            <a:r>
              <a:rPr lang="zh-CN" altLang="en-US" sz="2400" dirty="0"/>
              <a:t> </a:t>
            </a:r>
            <a:r>
              <a:rPr lang="en-US" altLang="zh-CN" sz="2400" dirty="0"/>
              <a:t>XML</a:t>
            </a:r>
            <a:r>
              <a:rPr lang="zh-CN" altLang="en-US" sz="2400" dirty="0"/>
              <a:t>可用于交换</a:t>
            </a:r>
            <a:r>
              <a:rPr lang="zh-CN" altLang="en-US" sz="2400" dirty="0" smtClean="0"/>
              <a:t>数据，基于</a:t>
            </a:r>
            <a:r>
              <a:rPr lang="en-US" altLang="zh-CN" sz="2400" dirty="0"/>
              <a:t>XML</a:t>
            </a:r>
            <a:r>
              <a:rPr lang="zh-CN" altLang="en-US" sz="2400" dirty="0"/>
              <a:t>可以在不兼容的系统之间交换</a:t>
            </a:r>
            <a:r>
              <a:rPr lang="zh-CN" altLang="en-US" sz="2400" dirty="0" smtClean="0"/>
              <a:t>数据。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15" y="3795294"/>
            <a:ext cx="6229394" cy="29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XHTML——</a:t>
            </a:r>
            <a:r>
              <a:rPr lang="zh-CN" altLang="en-US"/>
              <a:t>可扩展</a:t>
            </a:r>
            <a:r>
              <a:rPr lang="en-US" altLang="zh-CN"/>
              <a:t>HTML</a:t>
            </a:r>
            <a:r>
              <a:rPr lang="zh-CN" altLang="en-US"/>
              <a:t>语言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28140" y="1829119"/>
            <a:ext cx="8601710" cy="44345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b="1" dirty="0"/>
              <a:t>XHTML</a:t>
            </a:r>
            <a:r>
              <a:rPr lang="zh-CN" altLang="en-US" b="1" dirty="0"/>
              <a:t>是什么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指可扩展超文本标注语言（</a:t>
            </a:r>
            <a:r>
              <a:rPr lang="en-US" altLang="zh-CN" sz="2800" dirty="0" err="1"/>
              <a:t>EXtensible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Markup Language</a:t>
            </a:r>
            <a:r>
              <a:rPr lang="zh-CN" altLang="en-US" sz="2800" dirty="0"/>
              <a:t>）。</a:t>
            </a:r>
          </a:p>
          <a:p>
            <a:pPr lvl="1"/>
            <a:r>
              <a:rPr lang="en-US" altLang="zh-CN" sz="2800" dirty="0" smtClean="0"/>
              <a:t>XHTML</a:t>
            </a:r>
            <a:r>
              <a:rPr lang="zh-CN" altLang="en-US" sz="2800" dirty="0" smtClean="0"/>
              <a:t>基于</a:t>
            </a:r>
            <a:r>
              <a:rPr lang="zh-CN" altLang="en-US" sz="2800" dirty="0"/>
              <a:t>可扩展标记语言（</a:t>
            </a:r>
            <a:r>
              <a:rPr lang="en-US" altLang="zh-CN" sz="2800" dirty="0"/>
              <a:t>XML</a:t>
            </a:r>
            <a:r>
              <a:rPr lang="zh-CN" altLang="en-US" sz="2800" dirty="0" smtClean="0"/>
              <a:t>），</a:t>
            </a:r>
            <a:r>
              <a:rPr lang="en-US" altLang="zh-CN" sz="2800" dirty="0" smtClean="0"/>
              <a:t>XHTML </a:t>
            </a:r>
            <a:r>
              <a:rPr lang="zh-CN" altLang="en-US" sz="2800" dirty="0"/>
              <a:t>的目标是取代 </a:t>
            </a:r>
            <a:r>
              <a:rPr lang="en-US" altLang="zh-CN" sz="2800" dirty="0"/>
              <a:t>HTML</a:t>
            </a:r>
            <a:r>
              <a:rPr lang="zh-CN" altLang="en-US" sz="2800" dirty="0"/>
              <a:t>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与 </a:t>
            </a:r>
            <a:r>
              <a:rPr lang="en-US" altLang="zh-CN" sz="2800" dirty="0"/>
              <a:t>HTML 4.01 </a:t>
            </a:r>
            <a:r>
              <a:rPr lang="zh-CN" altLang="en-US" sz="2800" dirty="0"/>
              <a:t>几乎是相同的。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是更严格更纯净的 </a:t>
            </a:r>
            <a:r>
              <a:rPr lang="en-US" altLang="zh-CN" sz="2800" dirty="0"/>
              <a:t>HTML </a:t>
            </a:r>
            <a:r>
              <a:rPr lang="zh-CN" altLang="en-US" sz="2800" dirty="0"/>
              <a:t>版本。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是一个 </a:t>
            </a:r>
            <a:r>
              <a:rPr lang="en-US" altLang="zh-CN" sz="2800" dirty="0"/>
              <a:t>W3C </a:t>
            </a:r>
            <a:r>
              <a:rPr lang="zh-CN" altLang="en-US" sz="2800" dirty="0"/>
              <a:t>标准。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043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2109</Words>
  <Application>Microsoft Office PowerPoint</Application>
  <PresentationFormat>宽屏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Songti SC</vt:lpstr>
      <vt:lpstr>等线</vt:lpstr>
      <vt:lpstr>等线 Light</vt:lpstr>
      <vt:lpstr>楷体</vt:lpstr>
      <vt:lpstr>宋体</vt:lpstr>
      <vt:lpstr>Arial</vt:lpstr>
      <vt:lpstr>Wingdings</vt:lpstr>
      <vt:lpstr>Office 主题​​</vt:lpstr>
      <vt:lpstr>第二章 HTML语言</vt:lpstr>
      <vt:lpstr>PowerPoint 演示文稿</vt:lpstr>
      <vt:lpstr>目录</vt:lpstr>
      <vt:lpstr>2.1 HTML简介</vt:lpstr>
      <vt:lpstr>HTML（Hyper Text Markup Language）</vt:lpstr>
      <vt:lpstr>SGML HTML XHTML</vt:lpstr>
      <vt:lpstr>SGML标准通用标注语言</vt:lpstr>
      <vt:lpstr>可扩展标记语言XML</vt:lpstr>
      <vt:lpstr>XHTML——可扩展HTML语言</vt:lpstr>
      <vt:lpstr>XHTML编写规范</vt:lpstr>
      <vt:lpstr>实例——HTML过渡到XHTML</vt:lpstr>
      <vt:lpstr>HTML发展历史</vt:lpstr>
      <vt:lpstr>HTML5简介</vt:lpstr>
      <vt:lpstr>HTML5特点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557</cp:revision>
  <dcterms:created xsi:type="dcterms:W3CDTF">2020-02-08T09:17:17Z</dcterms:created>
  <dcterms:modified xsi:type="dcterms:W3CDTF">2020-03-03T09:38:44Z</dcterms:modified>
</cp:coreProperties>
</file>