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89" r:id="rId3"/>
    <p:sldId id="290" r:id="rId4"/>
    <p:sldId id="291" r:id="rId5"/>
    <p:sldId id="294" r:id="rId6"/>
    <p:sldId id="266" r:id="rId7"/>
    <p:sldId id="295" r:id="rId8"/>
    <p:sldId id="29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C8"/>
    <a:srgbClr val="FF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74015" autoAdjust="0"/>
  </p:normalViewPr>
  <p:slideViewPr>
    <p:cSldViewPr snapToGrid="0" snapToObjects="1">
      <p:cViewPr varScale="1">
        <p:scale>
          <a:sx n="65" d="100"/>
          <a:sy n="65" d="100"/>
        </p:scale>
        <p:origin x="15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FB5A5-61CE-8F40-A0AE-25E922554B41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9BC-7566-964E-A174-5EB0FB7ED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7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节我们介绍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的一些基本概念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8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的文档结构：</a:t>
            </a:r>
            <a:endParaRPr lang="en-US" altLang="zh-CN" dirty="0" smtClean="0"/>
          </a:p>
          <a:p>
            <a:r>
              <a:rPr lang="zh-CN" altLang="en-US" dirty="0" smtClean="0"/>
              <a:t>最开头第一行定义了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的文档类型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然后成对的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&lt;html&gt;…&lt;/html&gt;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标签标记了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文档的开始和结束；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文档中分成两个部分，一个是网页头部，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&lt;head&gt;…&lt;/head&gt;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标签内就是网页的头部，一般包含了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的元数据，比如像标题，编码，关键词，摘要等等；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另一个是</a:t>
            </a:r>
            <a:r>
              <a:rPr kumimoji="1" lang="zh-CN" altLang="en-US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主体部分：</a:t>
            </a:r>
            <a:r>
              <a:rPr kumimoji="1" lang="en-US" altLang="zh-CN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&lt;body&gt;…&lt;/body&gt;</a:t>
            </a:r>
            <a:r>
              <a:rPr kumimoji="1" lang="zh-CN" altLang="en-US" sz="1200" dirty="0" smtClean="0">
                <a:latin typeface="Songti SC" panose="02010600040101010101" pitchFamily="2" charset="-122"/>
                <a:ea typeface="Songti SC" panose="02010600040101010101" pitchFamily="2" charset="-122"/>
              </a:rPr>
              <a:t>标签内就是网页的主体部分，包含了网页显示的所有内容（文本、图像和链接）。</a:t>
            </a: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8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先看第一行的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文档类型说明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声明位于文档的最前端位置，处于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此标签告知浏览器文档使用的规范类型，如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 smtClean="0"/>
              <a:t>什么是</a:t>
            </a:r>
            <a:r>
              <a:rPr lang="en-US" altLang="zh-CN" b="1" dirty="0" smtClean="0"/>
              <a:t>DTD</a:t>
            </a:r>
            <a:r>
              <a:rPr lang="zh-CN" altLang="en-US" b="1" dirty="0" smtClean="0"/>
              <a:t>？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/>
              <a:t>DTD(Document Type Definition)</a:t>
            </a:r>
            <a:r>
              <a:rPr lang="zh-CN" altLang="en-US" sz="2000" dirty="0" smtClean="0"/>
              <a:t>是一套关于标记符的语法规则。它是</a:t>
            </a:r>
            <a:r>
              <a:rPr lang="en-US" altLang="zh-CN" sz="2000" dirty="0" smtClean="0"/>
              <a:t>XML1.0</a:t>
            </a:r>
            <a:r>
              <a:rPr lang="zh-CN" altLang="en-US" sz="2000" dirty="0" smtClean="0"/>
              <a:t>版规则的一部分，是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文件的验证机制。</a:t>
            </a:r>
            <a:r>
              <a:rPr lang="en-US" altLang="zh-CN" sz="2000" dirty="0" smtClean="0"/>
              <a:t>DTD</a:t>
            </a:r>
            <a:r>
              <a:rPr lang="zh-CN" altLang="en-US" sz="2000" dirty="0" smtClean="0"/>
              <a:t>文件是一个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文本文件，后缀名为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dtd</a:t>
            </a:r>
            <a:endParaRPr lang="zh-CN" altLang="en-US" sz="2000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/>
              <a:t>XHTML</a:t>
            </a:r>
            <a:r>
              <a:rPr lang="zh-CN" altLang="en-US" b="1" dirty="0" smtClean="0"/>
              <a:t>的三种文档类型定义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Strict </a:t>
            </a:r>
            <a:r>
              <a:rPr lang="zh-CN" altLang="en-US" sz="2000" b="1" dirty="0" smtClean="0"/>
              <a:t>严格：</a:t>
            </a:r>
            <a:r>
              <a:rPr lang="zh-CN" altLang="en-US" sz="2000" dirty="0" smtClean="0"/>
              <a:t>在此情况下使用：面向新型浏览器的用户，需要干净的标记，避免表现上的混乱，要与层叠样式表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配合使用。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Transitional </a:t>
            </a:r>
            <a:r>
              <a:rPr lang="zh-CN" altLang="en-US" sz="2000" b="1" dirty="0" smtClean="0"/>
              <a:t>过渡：</a:t>
            </a:r>
            <a:r>
              <a:rPr lang="zh-CN" altLang="en-US" sz="2000" dirty="0" smtClean="0"/>
              <a:t>在此情况下，可以使用传统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的表现特性。是更加宽容的规范。</a:t>
            </a:r>
            <a:r>
              <a:rPr lang="en-US" altLang="zh-CN" sz="2000" dirty="0" smtClean="0"/>
              <a:t>Strict</a:t>
            </a:r>
            <a:r>
              <a:rPr lang="zh-CN" altLang="en-US" sz="2000" dirty="0" smtClean="0"/>
              <a:t>完全将结构与表示分离，而</a:t>
            </a:r>
            <a:r>
              <a:rPr lang="en-US" altLang="zh-CN" sz="2000" dirty="0" smtClean="0"/>
              <a:t>Transitional</a:t>
            </a:r>
            <a:r>
              <a:rPr lang="zh-CN" altLang="en-US" sz="2000" dirty="0" smtClean="0"/>
              <a:t>允许使用标签来控制外观。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 smtClean="0"/>
              <a:t>XHTML 1.0 Frameset 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在此情况下使用：需要使用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框架将浏览器窗口分割为两部分或更多框架时。</a:t>
            </a:r>
            <a:r>
              <a:rPr lang="zh-CN" altLang="en-US" sz="2800" dirty="0" smtClean="0"/>
              <a:t> </a:t>
            </a:r>
            <a:endParaRPr lang="zh-CN" altLang="en-US" sz="3200" dirty="0" smtClean="0"/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可以这样写：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&lt;!DOCTYPE HTML PUBLIC "-//W3C//DTD HTML 4.01 Transitional//EN" "http://www.w3.org/TR/html4/loose.dtd"&gt;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可以看到这是一个</a:t>
            </a:r>
            <a:r>
              <a:rPr lang="zh-CN" altLang="en-US" sz="2000" b="1" dirty="0" smtClean="0"/>
              <a:t>过渡型的</a:t>
            </a:r>
            <a:r>
              <a:rPr lang="en-US" altLang="zh-CN" sz="2000" b="1" dirty="0" smtClean="0"/>
              <a:t>html</a:t>
            </a:r>
            <a:r>
              <a:rPr lang="zh-CN" altLang="en-US" sz="2000" b="1" dirty="0" smtClean="0"/>
              <a:t>文档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因为完全向后兼容，不用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，因此简化为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&lt;!DOCTYPE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HTML&gt;</a:t>
            </a:r>
            <a:endParaRPr kumimoji="1"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35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再看网页头部，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部分：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网页头部用于对该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文档本身特征进行说明（元数据），放在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标签之后，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它包括的元素有：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&lt;base&gt;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：网页标题，显示于浏览器标题栏；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：用于指定网页描述，文件的修改时间、作者和字符编码格式；</a:t>
            </a:r>
            <a:endParaRPr kumimoji="1"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：定义文档与外部资源的关系，最常用于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链接外部样式表</a:t>
            </a:r>
            <a:endParaRPr kumimoji="1"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：定义与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文档一起的样式，称为</a:t>
            </a:r>
            <a:r>
              <a:rPr kumimoji="1" lang="zh-CN" altLang="en-US" sz="1200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内含式样式</a:t>
            </a:r>
            <a:endParaRPr kumimoji="1" lang="en-US" altLang="zh-CN" sz="1200" dirty="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：包含客户端脚本定义，通常为</a:t>
            </a: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9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文档中用于描述功能的符号称为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标签，如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标签是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语言中最基本的单位，由尖括号和标签名称组成，通常分为单标签和双标签两类；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单标签：单独使用即可表达完整的意思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双标签：必须成对出现，标签对中第一个标签是开始标签，第二个标签是结束标签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&gt;………..&lt;/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&lt;div&gt;……&lt;/div&gt;</a:t>
            </a:r>
            <a:r>
              <a:rPr kumimoji="1" lang="zh-CN" altLang="en-US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&lt;b&gt;……&lt;/b&gt;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89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62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91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21B6-BAAB-4B47-8DC9-5A6EC5E5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88FFB-110F-0746-AEE4-0F99C0C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E67B8-DE4C-AE4E-8667-83160BF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149-089E-EE4E-ACB4-C269C9E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B7C9-A0A3-B74B-B2EF-CEAEBC3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9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92979-B5CA-CA4E-8288-F844B46D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6EBFC-5E23-6C48-9E8C-11C3D0B8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67A86-F96B-1947-96BF-9706136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A9EC5-6DAF-344D-A0D7-EE66A63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E59E-46E6-EF47-9FCC-5F6F44F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5E5DF-BCDC-644E-B23B-0A5DD2BED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0793E-9144-BF46-8A1E-62C3BF64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B904-FA73-B243-A2FC-1C21E184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3C9AE-4117-0D49-A6C9-43FD7EC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05A6C-0EF6-514D-A32E-FA010E6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1079-FEDB-8245-B313-1BD13080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C43A-288C-D04E-A4C1-5CBD5EE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1D76-1AD7-F848-AA04-6452A74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AD1FA-9E0B-284E-AA7D-30662EC1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32DF3-6DD9-D74E-AD89-5E7A1B3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CDD4-45D6-944A-8321-1EF0117F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3E0-CED4-984B-B17B-6F3D67D5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48C2-F292-2141-8FB4-969B8ABC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36BE0-04C4-664F-8A30-4DE8BD1C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83391-089E-A842-9B81-4E25323D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C8E-0A27-3F42-81D4-87A79CD1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7FD49-2F7C-B949-B870-7E626E602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560DD-58C2-9448-BF89-AA1C487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31075-60E1-ED45-8C3C-3076D1E2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9B958-1947-1546-B116-60C67DE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2BB76-0EFE-AD4D-A0D3-63E539A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0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A3DD-84C4-FE42-B3F6-A9637701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D0277-F37A-2941-857D-EBEA9E9A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B3624-FFA1-2946-9E1D-CC8CCABB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822C0-1FE4-FC40-B745-56689BD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D5847C-FE2C-2B4C-B5BD-0DC79F91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10186-32A0-C14A-997D-BD77616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FFDD8-FB0F-1C42-A621-0B2BA273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EC5B51-EDD2-7E4F-95D4-ED8CB34F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9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F7F5-4E80-5B4F-95B2-CD5009F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8F724-A7E3-3F48-B0EE-79077F4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C2B21-9A03-2445-A38A-C00E997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7A6C8-870A-E544-B26C-D4088AF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476C0-22A9-7142-913A-9034C77A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7AF6C-C88C-6B4E-BC75-BB7FE11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6461-B7D1-4740-9BF5-77AD84EA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F065-6AB3-6F4F-AECD-10F5C54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B9C04-1DF2-B247-8394-D6C367E5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5AF1B-97B2-EE4C-AFD1-FDB3F836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6B03-3757-B04D-A6D5-8573B683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5829C-E0D8-AE4C-A2A8-ABF17A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7CEAC-DF10-1445-83B4-5155237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AC63-FB7C-3445-9355-58571118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94022-6105-BC40-9CCE-E0165172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B9EFC-CA8F-854D-9D03-CBCBC26F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4FA85-D973-994B-9A2B-8A7BEC77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A0981-0FA0-1147-BFCF-CAE1DFE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88A8-A9D3-D34F-A527-B6E4AEE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2ECEB-9735-9B48-8B13-4530A9E2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64C9-A4C7-6847-B9BC-61B5D33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33FFE-04D7-A040-BD6F-31336331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73F-44B0-A441-B93E-8ABEDF8068DB}" type="datetimeFigureOut">
              <a:rPr kumimoji="1" lang="zh-CN" altLang="en-US" smtClean="0"/>
              <a:t>2020/3/3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98BDE-8145-CE4F-887F-2A052927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464D-52D3-D041-9FE1-75B03394A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BB43-CD8E-714A-8E0D-B9BF0DC33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90BDBF-C189-A548-BEDB-75C11FE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431F8E-9B83-A948-8B15-F8D175A77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9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文档结构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5F28CC-1735-C74B-9053-5133175252E6}"/>
              </a:ext>
            </a:extLst>
          </p:cNvPr>
          <p:cNvSpPr/>
          <p:nvPr/>
        </p:nvSpPr>
        <p:spPr>
          <a:xfrm>
            <a:off x="3796904" y="1413091"/>
            <a:ext cx="4598192" cy="3970318"/>
          </a:xfrm>
          <a:prstGeom prst="rect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&lt;!DOCTYPE html&gt;</a:t>
            </a: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&lt;html&gt;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&lt;head&gt;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 &lt;meta charset="utf-8"&gt;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 &lt;title&gt;HTML文档结构例子&lt;/title&gt;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&lt;/head&gt;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</a:t>
            </a:r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&lt;body&gt;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欢迎来到HTML世界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……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&lt;/body&gt;</a:t>
            </a:r>
            <a:endParaRPr lang="en-US" altLang="zh-CN" b="1" dirty="0">
              <a:solidFill>
                <a:schemeClr val="accent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b="1" dirty="0">
                <a:solidFill>
                  <a:schemeClr val="accent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&lt;/html&gt;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F84D31-65B1-2D4A-BDC5-E6C4F9A45019}"/>
              </a:ext>
            </a:extLst>
          </p:cNvPr>
          <p:cNvSpPr/>
          <p:nvPr/>
        </p:nvSpPr>
        <p:spPr>
          <a:xfrm>
            <a:off x="8883220" y="1368807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文档类型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C43A84-B6D2-BB48-AFA9-2162B6FDFDF3}"/>
              </a:ext>
            </a:extLst>
          </p:cNvPr>
          <p:cNvSpPr/>
          <p:nvPr/>
        </p:nvSpPr>
        <p:spPr>
          <a:xfrm>
            <a:off x="1064486" y="3028890"/>
            <a:ext cx="25061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网页：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&lt;html&gt;…&lt;/html&gt;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标签标记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文档的开始和结束；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A83E58-FF51-8E49-8104-E9348ABE3912}"/>
              </a:ext>
            </a:extLst>
          </p:cNvPr>
          <p:cNvSpPr/>
          <p:nvPr/>
        </p:nvSpPr>
        <p:spPr>
          <a:xfrm>
            <a:off x="8773052" y="2336513"/>
            <a:ext cx="25807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网页头部：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&lt;head&gt;…&lt;/head&gt;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标签内包含</a:t>
            </a:r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的元数据；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4C7D17-B353-4049-B665-7A0BD151DADF}"/>
              </a:ext>
            </a:extLst>
          </p:cNvPr>
          <p:cNvSpPr/>
          <p:nvPr/>
        </p:nvSpPr>
        <p:spPr>
          <a:xfrm>
            <a:off x="8773051" y="3721269"/>
            <a:ext cx="2580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主体部分：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&lt;body&gt;…&lt;/body&gt;</a:t>
            </a:r>
            <a:r>
              <a:rPr kumimoji="1"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标签内包含网页显示的所有内容（文本、图像和链接）。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DD85788-ACFA-A34E-950C-73E266D75831}"/>
              </a:ext>
            </a:extLst>
          </p:cNvPr>
          <p:cNvCxnSpPr>
            <a:cxnSpLocks/>
          </p:cNvCxnSpPr>
          <p:nvPr/>
        </p:nvCxnSpPr>
        <p:spPr>
          <a:xfrm>
            <a:off x="5929313" y="1553473"/>
            <a:ext cx="29539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2335129C-7F68-2D4E-A060-9B9EFD0272C9}"/>
              </a:ext>
            </a:extLst>
          </p:cNvPr>
          <p:cNvSpPr/>
          <p:nvPr/>
        </p:nvSpPr>
        <p:spPr>
          <a:xfrm>
            <a:off x="3418948" y="1885950"/>
            <a:ext cx="377956" cy="32575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574BA84-1ED7-C84B-B803-4BA63BA84A6F}"/>
              </a:ext>
            </a:extLst>
          </p:cNvPr>
          <p:cNvSpPr/>
          <p:nvPr/>
        </p:nvSpPr>
        <p:spPr>
          <a:xfrm>
            <a:off x="8465933" y="2322674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B864CA51-5981-5B45-AB08-590FEF623B8E}"/>
              </a:ext>
            </a:extLst>
          </p:cNvPr>
          <p:cNvSpPr/>
          <p:nvPr/>
        </p:nvSpPr>
        <p:spPr>
          <a:xfrm>
            <a:off x="8457063" y="3822567"/>
            <a:ext cx="155448" cy="83966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43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&lt;!DOCTYPE&gt;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文档类型说明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673862" cy="489169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声明位于文档的最前端位置，处于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此标签告知浏览器文档使用的规范类型，如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XHTML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必须使用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DTD;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/>
              <a:t>什么是</a:t>
            </a:r>
            <a:r>
              <a:rPr lang="en-US" altLang="zh-CN" b="1" dirty="0"/>
              <a:t>DTD</a:t>
            </a:r>
            <a:r>
              <a:rPr lang="zh-CN" altLang="en-US" b="1" dirty="0"/>
              <a:t>？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/>
              <a:t>DTD(Document Type Definition)</a:t>
            </a:r>
            <a:r>
              <a:rPr lang="zh-CN" altLang="en-US" sz="2000" dirty="0"/>
              <a:t>是一套关于标记符的语法规则。它是</a:t>
            </a:r>
            <a:r>
              <a:rPr lang="en-US" altLang="zh-CN" sz="2000" dirty="0"/>
              <a:t>XML1.0</a:t>
            </a:r>
            <a:r>
              <a:rPr lang="zh-CN" altLang="en-US" sz="2000" dirty="0"/>
              <a:t>版规则的一部分，是</a:t>
            </a:r>
            <a:r>
              <a:rPr lang="en-US" altLang="zh-CN" sz="2000" dirty="0"/>
              <a:t>XML</a:t>
            </a:r>
            <a:r>
              <a:rPr lang="zh-CN" altLang="en-US" sz="2000" dirty="0"/>
              <a:t>文件的验证机制。</a:t>
            </a:r>
            <a:r>
              <a:rPr lang="en-US" altLang="zh-CN" sz="2000" dirty="0"/>
              <a:t>DTD</a:t>
            </a:r>
            <a:r>
              <a:rPr lang="zh-CN" altLang="en-US" sz="2000" dirty="0"/>
              <a:t>文件是一个</a:t>
            </a:r>
            <a:r>
              <a:rPr lang="en-US" altLang="zh-CN" sz="2000" dirty="0"/>
              <a:t>ASCII</a:t>
            </a:r>
            <a:r>
              <a:rPr lang="zh-CN" altLang="en-US" sz="2000" dirty="0"/>
              <a:t>文本文件，后缀名为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dtd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/>
              <a:t>XHTML</a:t>
            </a:r>
            <a:r>
              <a:rPr lang="zh-CN" altLang="en-US" b="1" dirty="0"/>
              <a:t>的三种文档类型定义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Strict </a:t>
            </a:r>
            <a:r>
              <a:rPr lang="zh-CN" altLang="en-US" sz="2000" b="1" dirty="0" smtClean="0"/>
              <a:t>严格：</a:t>
            </a:r>
            <a:r>
              <a:rPr lang="zh-CN" altLang="en-US" sz="2000" dirty="0"/>
              <a:t>在此情况下使用</a:t>
            </a:r>
            <a:r>
              <a:rPr lang="zh-CN" altLang="en-US" sz="2000" dirty="0" smtClean="0"/>
              <a:t>：面向新型浏览器的用户，需要</a:t>
            </a:r>
            <a:r>
              <a:rPr lang="zh-CN" altLang="en-US" sz="2000" dirty="0"/>
              <a:t>干净的标记，避免表现上的</a:t>
            </a:r>
            <a:r>
              <a:rPr lang="zh-CN" altLang="en-US" sz="2000" dirty="0" smtClean="0"/>
              <a:t>混乱，要与</a:t>
            </a:r>
            <a:r>
              <a:rPr lang="zh-CN" altLang="en-US" sz="2000" dirty="0"/>
              <a:t>层叠样式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配合</a:t>
            </a:r>
            <a:r>
              <a:rPr lang="zh-CN" altLang="en-US" sz="2000" dirty="0"/>
              <a:t>使用。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Transitional </a:t>
            </a:r>
            <a:r>
              <a:rPr lang="zh-CN" altLang="en-US" sz="2000" b="1" dirty="0" smtClean="0"/>
              <a:t>过渡：</a:t>
            </a:r>
            <a:r>
              <a:rPr lang="zh-CN" altLang="en-US" sz="2000" dirty="0"/>
              <a:t>在此情况下，可以</a:t>
            </a:r>
            <a:r>
              <a:rPr lang="zh-CN" altLang="en-US" sz="2000" dirty="0" smtClean="0"/>
              <a:t>使用传统</a:t>
            </a:r>
            <a:r>
              <a:rPr lang="en-US" altLang="zh-CN" sz="2000" dirty="0" smtClean="0"/>
              <a:t>HTML</a:t>
            </a:r>
            <a:r>
              <a:rPr lang="zh-CN" altLang="en-US" sz="2000" dirty="0"/>
              <a:t>的表现特性。是更加宽容的规范。</a:t>
            </a:r>
            <a:r>
              <a:rPr lang="en-US" altLang="zh-CN" sz="2000" dirty="0"/>
              <a:t>Strict</a:t>
            </a:r>
            <a:r>
              <a:rPr lang="zh-CN" altLang="en-US" sz="2000" dirty="0"/>
              <a:t>完全将结构与表示分离，而</a:t>
            </a:r>
            <a:r>
              <a:rPr lang="en-US" altLang="zh-CN" sz="2000" dirty="0"/>
              <a:t>Transitional</a:t>
            </a:r>
            <a:r>
              <a:rPr lang="zh-CN" altLang="en-US" sz="2000" dirty="0"/>
              <a:t>允许使用标签来控制外观。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/>
              <a:t>XHTML 1.0 </a:t>
            </a:r>
            <a:r>
              <a:rPr lang="en-US" altLang="zh-CN" sz="2000" b="1" dirty="0" smtClean="0"/>
              <a:t>Frameset 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在此情况下使用：需要使用</a:t>
            </a:r>
            <a:r>
              <a:rPr lang="en-US" altLang="zh-CN" sz="2000" dirty="0"/>
              <a:t>HTML</a:t>
            </a:r>
            <a:r>
              <a:rPr lang="zh-CN" altLang="en-US" sz="2000" dirty="0"/>
              <a:t>框架将浏览器窗口分割为两部分或更多框架时。</a:t>
            </a:r>
            <a:r>
              <a:rPr lang="zh-CN" altLang="en-US" sz="2800" dirty="0"/>
              <a:t> </a:t>
            </a:r>
            <a:endParaRPr lang="zh-CN" altLang="en-US" sz="3200" dirty="0"/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HTML4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&lt;!DOCTYPE HTML PUBLIC "-//W3C//DTD HTML 4.01 Transitional//EN" "http://www.w3.org/TR/html4/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loose.dtd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HTML5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简化为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&lt;!DOCTYPE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HTML&gt;</a:t>
            </a:r>
            <a:endParaRPr kumimoji="1"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网页头部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599" cy="479195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对该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文档本身特征进行说明（元数据），放在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标签之后，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标签之前；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它包括的元素有：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&lt;base&gt;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&lt;title&gt;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：网页标题，显示于浏览器标题栏；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&lt;meta&gt;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：用于指定网页描述，文件的修改时间、作者和字符编码格式；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&lt;link&gt;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：定义文档与外部资源的关系，最常用于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链接外部样式表</a:t>
            </a:r>
            <a:endParaRPr kumimoji="1" lang="en-US" altLang="zh-CN" sz="2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&lt;style&gt;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：定义与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文档一起的样式，称为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内含式样式</a:t>
            </a:r>
            <a:endParaRPr kumimoji="1" lang="en-US" altLang="zh-CN" sz="20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&lt;script&gt;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：包含客户端脚本定义，通常为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945179-23C6-5041-83F7-882AD987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85" y="4473575"/>
            <a:ext cx="6667500" cy="20193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593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359683" cy="3998181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文档中用于描述功能的符号称为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标签，如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&lt;head&gt;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标签是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语言中最基本的单位，由尖括号和标签名称组成，通常分为单标签和双标签两类；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单标签：单独使用即可表达完整的意思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800" b="1" dirty="0" err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双标签：必须成对出现，标签对中第一个标签是开始标签，第二个标签是结束标签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&gt;………..&lt;/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标签名称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70000"/>
              <a:buFont typeface="Wingdings" pitchFamily="2" charset="2"/>
              <a:buChar char="u"/>
            </a:pP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&lt;div&gt;……&lt;/div&gt;</a:t>
            </a:r>
            <a:r>
              <a:rPr kumimoji="1" lang="zh-CN" altLang="en-US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&lt;b&gt;……&lt;/b&gt;</a:t>
            </a:r>
          </a:p>
        </p:txBody>
      </p:sp>
    </p:spTree>
    <p:extLst>
      <p:ext uri="{BB962C8B-B14F-4D97-AF65-F5344CB8AC3E}">
        <p14:creationId xmlns:p14="http://schemas.microsoft.com/office/powerpoint/2010/main" val="18607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元素和属性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755042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元素指的是从开始标签到结束标签的所有代码；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大多数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元素可以嵌套；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元素可以设置属性，属性一般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描述于开始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标签，且以名称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值对的形式出现；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3AA7EE-A57A-2F43-A243-D56559D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07" y="3345303"/>
            <a:ext cx="6591300" cy="2844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8" name="右大括号 17">
            <a:extLst>
              <a:ext uri="{FF2B5EF4-FFF2-40B4-BE49-F238E27FC236}">
                <a16:creationId xmlns:a16="http://schemas.microsoft.com/office/drawing/2014/main" id="{7F6CB71C-116D-7C49-ABAC-E5B06FC16CD2}"/>
              </a:ext>
            </a:extLst>
          </p:cNvPr>
          <p:cNvSpPr/>
          <p:nvPr/>
        </p:nvSpPr>
        <p:spPr>
          <a:xfrm>
            <a:off x="6351383" y="3880583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715654-EC47-7046-A0F1-4FC44093404A}"/>
              </a:ext>
            </a:extLst>
          </p:cNvPr>
          <p:cNvSpPr/>
          <p:nvPr/>
        </p:nvSpPr>
        <p:spPr>
          <a:xfrm>
            <a:off x="6551144" y="4153117"/>
            <a:ext cx="1864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头部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head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638F8-D135-0D48-B845-D6D4C65C7156}"/>
              </a:ext>
            </a:extLst>
          </p:cNvPr>
          <p:cNvSpPr/>
          <p:nvPr/>
        </p:nvSpPr>
        <p:spPr>
          <a:xfrm>
            <a:off x="7158038" y="5070809"/>
            <a:ext cx="1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标题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4193F74-AB85-FC43-AED3-9A5A88ADE12A}"/>
              </a:ext>
            </a:extLst>
          </p:cNvPr>
          <p:cNvCxnSpPr>
            <a:cxnSpLocks/>
          </p:cNvCxnSpPr>
          <p:nvPr/>
        </p:nvCxnSpPr>
        <p:spPr>
          <a:xfrm>
            <a:off x="6429107" y="5284051"/>
            <a:ext cx="728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077D7AE-4576-FD44-BE98-3898098E35AC}"/>
              </a:ext>
            </a:extLst>
          </p:cNvPr>
          <p:cNvCxnSpPr>
            <a:cxnSpLocks/>
          </p:cNvCxnSpPr>
          <p:nvPr/>
        </p:nvCxnSpPr>
        <p:spPr>
          <a:xfrm>
            <a:off x="8738919" y="5550749"/>
            <a:ext cx="12194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F4586E8-C541-FB49-AFFA-DE40B21C77C7}"/>
              </a:ext>
            </a:extLst>
          </p:cNvPr>
          <p:cNvSpPr/>
          <p:nvPr/>
        </p:nvSpPr>
        <p:spPr>
          <a:xfrm>
            <a:off x="9943546" y="5357925"/>
            <a:ext cx="1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段落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元素</a:t>
            </a:r>
            <a:endParaRPr kumimoji="1"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9B1A59-4333-194A-BB8D-FD65782CCE88}"/>
              </a:ext>
            </a:extLst>
          </p:cNvPr>
          <p:cNvSpPr/>
          <p:nvPr/>
        </p:nvSpPr>
        <p:spPr>
          <a:xfrm>
            <a:off x="3643313" y="5070809"/>
            <a:ext cx="1543050" cy="36933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03DEF48-6445-A549-9F06-A4617CCDDDFF}"/>
              </a:ext>
            </a:extLst>
          </p:cNvPr>
          <p:cNvCxnSpPr>
            <a:cxnSpLocks/>
          </p:cNvCxnSpPr>
          <p:nvPr/>
        </p:nvCxnSpPr>
        <p:spPr>
          <a:xfrm>
            <a:off x="2423844" y="5243624"/>
            <a:ext cx="1219469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EAE84BF-F8BE-044D-9C28-35359EAB041A}"/>
              </a:ext>
            </a:extLst>
          </p:cNvPr>
          <p:cNvSpPr/>
          <p:nvPr/>
        </p:nvSpPr>
        <p:spPr>
          <a:xfrm>
            <a:off x="4496859" y="5892515"/>
            <a:ext cx="1379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属性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4610918-8EE2-A244-A889-ACB158681645}"/>
              </a:ext>
            </a:extLst>
          </p:cNvPr>
          <p:cNvSpPr/>
          <p:nvPr/>
        </p:nvSpPr>
        <p:spPr>
          <a:xfrm>
            <a:off x="3600076" y="5385248"/>
            <a:ext cx="3557962" cy="36933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7DF717E-CE45-6B49-9931-BD93619E42AB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5186363" y="5754580"/>
            <a:ext cx="192694" cy="13793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E435672-17B8-8A4D-B971-725E80CB1533}"/>
              </a:ext>
            </a:extLst>
          </p:cNvPr>
          <p:cNvSpPr/>
          <p:nvPr/>
        </p:nvSpPr>
        <p:spPr>
          <a:xfrm>
            <a:off x="1235231" y="5058958"/>
            <a:ext cx="1379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HTML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属性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94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359683" cy="175504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注释语法用于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源码中插入注释，注释会被浏览器忽视；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适当的使用注释对程序代码进行解释有助于代码的阅读和维护；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&lt;!--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注释内容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---&gt;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F7EB05-CFFD-C24D-A531-B14900D8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2944813"/>
            <a:ext cx="5664200" cy="322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597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23A31-D6D6-D54C-974F-E757A4E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文件注意事项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F462B-9F7D-3844-B466-4FB1B333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3"/>
            <a:ext cx="9607062" cy="3812442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标签可以嵌套使用，但不能嵌套标签；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任何回车符和空格在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代码中都不起作用，为了代码清晰，建议不同的标签都单独占一行；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元素中的属性用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括起来，尽量将外观样式交给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标签名和属性建议都用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小写字母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编写代码，一般使用</a:t>
            </a:r>
            <a:r>
              <a:rPr kumimoji="1" lang="zh-CN" altLang="en-US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缩进风格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，以便更好的理解页面的结构，便于阅读和维护；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用记事本或者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开发工具编写</a:t>
            </a:r>
            <a:r>
              <a:rPr kumimoji="1"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文档之后，统一使用</a:t>
            </a:r>
            <a:r>
              <a:rPr kumimoji="1" lang="en-US" altLang="zh-CN" sz="20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.html</a:t>
            </a:r>
            <a:r>
              <a:rPr kumimoji="1"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作为文件名的后缀，文件名只可由英文字母，数字和下划线组成。</a:t>
            </a: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36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1491</Words>
  <Application>Microsoft Office PowerPoint</Application>
  <PresentationFormat>宽屏</PresentationFormat>
  <Paragraphs>115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Songti SC</vt:lpstr>
      <vt:lpstr>等线</vt:lpstr>
      <vt:lpstr>等线 Light</vt:lpstr>
      <vt:lpstr>宋体</vt:lpstr>
      <vt:lpstr>Arial</vt:lpstr>
      <vt:lpstr>Wingdings</vt:lpstr>
      <vt:lpstr>Office 主题​​</vt:lpstr>
      <vt:lpstr>2.2 HTML基础</vt:lpstr>
      <vt:lpstr>HTML文档结构</vt:lpstr>
      <vt:lpstr>&lt;!DOCTYPE&gt;文档类型说明</vt:lpstr>
      <vt:lpstr>网页头部</vt:lpstr>
      <vt:lpstr>HTML标签</vt:lpstr>
      <vt:lpstr>HTML元素和属性</vt:lpstr>
      <vt:lpstr>HTML注释</vt:lpstr>
      <vt:lpstr>编写HTML文件注意事项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Web编程简介</dc:title>
  <dc:creator>Microsoft Office User</dc:creator>
  <cp:lastModifiedBy>yezi</cp:lastModifiedBy>
  <cp:revision>551</cp:revision>
  <dcterms:created xsi:type="dcterms:W3CDTF">2020-02-08T09:17:17Z</dcterms:created>
  <dcterms:modified xsi:type="dcterms:W3CDTF">2020-03-03T09:39:04Z</dcterms:modified>
</cp:coreProperties>
</file>